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71" r:id="rId14"/>
    <p:sldId id="267" r:id="rId15"/>
    <p:sldId id="268" r:id="rId16"/>
    <p:sldId id="269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68" autoAdjust="0"/>
  </p:normalViewPr>
  <p:slideViewPr>
    <p:cSldViewPr>
      <p:cViewPr>
        <p:scale>
          <a:sx n="40" d="100"/>
          <a:sy n="40" d="100"/>
        </p:scale>
        <p:origin x="-1692" y="-15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627748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Maybe talk about </a:t>
            </a:r>
            <a:r>
              <a:rPr lang="en-IE" dirty="0" err="1" smtClean="0"/>
              <a:t>ccd</a:t>
            </a:r>
            <a:r>
              <a:rPr lang="en-IE" dirty="0" smtClean="0"/>
              <a:t> (cumulative component</a:t>
            </a:r>
            <a:r>
              <a:rPr lang="en-IE" baseline="0" dirty="0" smtClean="0"/>
              <a:t> dependency):  </a:t>
            </a:r>
            <a:r>
              <a:rPr lang="en-IE" dirty="0" smtClean="0"/>
              <a:t>https://vimeo.com/81446002</a:t>
            </a:r>
          </a:p>
          <a:p>
            <a:pPr marL="0" marR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dirty="0" smtClean="0"/>
          </a:p>
          <a:p>
            <a:pPr marL="0" marR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35833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Leaf</a:t>
            </a:r>
            <a:r>
              <a:rPr lang="en-IE" baseline="0" dirty="0" smtClean="0"/>
              <a:t> package refers to packages that contain only classes.</a:t>
            </a:r>
          </a:p>
          <a:p>
            <a:r>
              <a:rPr lang="en-IE" baseline="0" dirty="0" smtClean="0"/>
              <a:t>Design refers to packages that contain other packages.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445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81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5080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pic" sz="quarter" idx="13"/>
          </p:nvPr>
        </p:nvSpPr>
        <p:spPr>
          <a:xfrm>
            <a:off x="6667500" y="1803400"/>
            <a:ext cx="5816600" cy="431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pic" sz="quarter" idx="14"/>
          </p:nvPr>
        </p:nvSpPr>
        <p:spPr>
          <a:xfrm>
            <a:off x="520700" y="1803400"/>
            <a:ext cx="5803900" cy="431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pic" sz="quarter" idx="13"/>
          </p:nvPr>
        </p:nvSpPr>
        <p:spPr>
          <a:xfrm>
            <a:off x="520700" y="1778000"/>
            <a:ext cx="3759200" cy="5054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pic" sz="half" idx="14"/>
          </p:nvPr>
        </p:nvSpPr>
        <p:spPr>
          <a:xfrm>
            <a:off x="4622800" y="1778000"/>
            <a:ext cx="7886700" cy="5054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pic" sz="half" idx="13"/>
          </p:nvPr>
        </p:nvSpPr>
        <p:spPr>
          <a:xfrm>
            <a:off x="469900" y="457200"/>
            <a:ext cx="5842000" cy="8064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pic" sz="half" idx="14"/>
          </p:nvPr>
        </p:nvSpPr>
        <p:spPr>
          <a:xfrm>
            <a:off x="6654800" y="508000"/>
            <a:ext cx="5829300" cy="80137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9" name="Shape 159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pic" sz="quarter" idx="13"/>
          </p:nvPr>
        </p:nvSpPr>
        <p:spPr>
          <a:xfrm>
            <a:off x="508000" y="1778000"/>
            <a:ext cx="37846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pic" sz="quarter" idx="14"/>
          </p:nvPr>
        </p:nvSpPr>
        <p:spPr>
          <a:xfrm>
            <a:off x="8724900" y="1778000"/>
            <a:ext cx="37592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sz="quarter" idx="15"/>
          </p:nvPr>
        </p:nvSpPr>
        <p:spPr>
          <a:xfrm>
            <a:off x="4622800" y="1778000"/>
            <a:ext cx="37846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pic" idx="13"/>
          </p:nvPr>
        </p:nvSpPr>
        <p:spPr>
          <a:xfrm>
            <a:off x="533400" y="508000"/>
            <a:ext cx="11938000" cy="7962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pic" sz="half" idx="13"/>
          </p:nvPr>
        </p:nvSpPr>
        <p:spPr>
          <a:xfrm>
            <a:off x="508000" y="520700"/>
            <a:ext cx="5816600" cy="7962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pic" sz="quarter" idx="14"/>
          </p:nvPr>
        </p:nvSpPr>
        <p:spPr>
          <a:xfrm>
            <a:off x="6667500" y="520700"/>
            <a:ext cx="5816600" cy="3810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pic" sz="quarter" idx="15"/>
          </p:nvPr>
        </p:nvSpPr>
        <p:spPr>
          <a:xfrm>
            <a:off x="6667500" y="4660900"/>
            <a:ext cx="5816600" cy="38227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pic" idx="13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pic" sz="quarter" idx="14"/>
          </p:nvPr>
        </p:nvSpPr>
        <p:spPr>
          <a:xfrm>
            <a:off x="9220200" y="3289300"/>
            <a:ext cx="3276600" cy="24384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pic" sz="quarter" idx="15"/>
          </p:nvPr>
        </p:nvSpPr>
        <p:spPr>
          <a:xfrm>
            <a:off x="9220200" y="6019800"/>
            <a:ext cx="3276600" cy="2463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pic" sz="quarter" idx="16"/>
          </p:nvPr>
        </p:nvSpPr>
        <p:spPr>
          <a:xfrm>
            <a:off x="9220200" y="508000"/>
            <a:ext cx="3276600" cy="2463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 #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0" name="Group 230"/>
          <p:cNvGrpSpPr/>
          <p:nvPr/>
        </p:nvGrpSpPr>
        <p:grpSpPr>
          <a:xfrm>
            <a:off x="4419600" y="3209759"/>
            <a:ext cx="4267200" cy="2893252"/>
            <a:chOff x="0" y="0"/>
            <a:chExt cx="4267200" cy="2893250"/>
          </a:xfrm>
        </p:grpSpPr>
        <p:pic>
          <p:nvPicPr>
            <p:cNvPr id="228" name="by-nc.eu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800" y="0"/>
              <a:ext cx="2959100" cy="1035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9" name="Shape 229"/>
            <p:cNvSpPr/>
            <p:nvPr/>
          </p:nvSpPr>
          <p:spPr>
            <a:xfrm>
              <a:off x="0" y="1202830"/>
              <a:ext cx="4267200" cy="169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16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Except where otherwise noted, this content is licensed under a </a:t>
              </a:r>
              <a:r>
                <a:rPr>
                  <a:hlinkClick r:id="rId5"/>
                </a:rPr>
                <a:t>Creative Commons Attribution-NonCommercial 3.0 License</a:t>
              </a:r>
              <a:r>
                <a:t>. </a:t>
              </a:r>
            </a:p>
            <a:p>
              <a:pPr defTabSz="584200">
                <a:lnSpc>
                  <a:spcPct val="120000"/>
                </a:lnSpc>
                <a:defRPr sz="1600"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  <a:p>
              <a:pPr defTabSz="584200">
                <a:lnSpc>
                  <a:spcPct val="120000"/>
                </a:lnSpc>
                <a:defRPr sz="16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For more information, please see </a:t>
              </a:r>
              <a:r>
                <a:rPr>
                  <a:hlinkClick r:id="rId5"/>
                </a:rPr>
                <a:t>http://creativecommons.org/licenses/by-nc/3.0/</a:t>
              </a:r>
            </a:p>
          </p:txBody>
        </p:sp>
      </p:grpSp>
      <p:sp>
        <p:nvSpPr>
          <p:cNvPr id="231" name="Shape 231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 algn="ctr"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39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584200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 defTabSz="584200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245" name="Group 245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242" name="Shape 242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Department of Computing, Maths &amp; Physics</a:t>
              </a:r>
            </a:p>
            <a:p>
              <a:pPr defTabSz="584200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Waterford Institute of Technology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http://www.wit.ie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http://elearning.wit.ie</a:t>
              </a:r>
            </a:p>
          </p:txBody>
        </p:sp>
      </p:grpSp>
      <p:sp>
        <p:nvSpPr>
          <p:cNvPr id="246" name="Shape 246"/>
          <p:cNvSpPr>
            <a:spLocks noGrp="1"/>
          </p:cNvSpPr>
          <p:nvPr>
            <p:ph type="body" sz="quarter" idx="13"/>
          </p:nvPr>
        </p:nvSpPr>
        <p:spPr>
          <a:xfrm>
            <a:off x="895350" y="3466083"/>
            <a:ext cx="11226800" cy="54813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000">
                <a:solidFill>
                  <a:srgbClr val="606060"/>
                </a:solidFill>
              </a:defRPr>
            </a:lvl1pPr>
          </a:lstStyle>
          <a:p>
            <a:r>
              <a:t>Subtitle</a:t>
            </a:r>
          </a:p>
        </p:txBody>
      </p:sp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26800" cy="10287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Title Text</a:t>
            </a:r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9" name="Shape 249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 algn="ctr"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 #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body" sz="quarter" idx="13"/>
          </p:nvPr>
        </p:nvSpPr>
        <p:spPr>
          <a:xfrm>
            <a:off x="5981700" y="8496300"/>
            <a:ext cx="65151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6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266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11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55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600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044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489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933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378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822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leastar@wit.ie" TargetMode="Externa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ructure101.com/help/java/structure101/Content/xs/tangle.html" TargetMode="External"/><Relationship Id="rId2" Type="http://schemas.openxmlformats.org/officeDocument/2006/relationships/hyperlink" Target="https://structure101.com/help/java/structure101/Content/xs/fa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901700" y="2533650"/>
            <a:ext cx="11226800" cy="10922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Agile Software Development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sz="quarter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r>
              <a:t>Eamonn de Leastar (</a:t>
            </a:r>
            <a:r>
              <a:rPr>
                <a:hlinkClick r:id="rId2"/>
              </a:rPr>
              <a:t>edeleastar@wit.ie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Dependency graph </a:t>
            </a:r>
            <a:r>
              <a:rPr lang="en-IE" dirty="0" smtClean="0"/>
              <a:t>(</a:t>
            </a:r>
            <a:r>
              <a:rPr dirty="0" smtClean="0"/>
              <a:t>parsers</a:t>
            </a:r>
            <a:r>
              <a:rPr lang="en-IE" dirty="0" smtClean="0"/>
              <a:t>)</a:t>
            </a:r>
            <a:endParaRPr dirty="0"/>
          </a:p>
        </p:txBody>
      </p:sp>
      <p:sp>
        <p:nvSpPr>
          <p:cNvPr id="297" name="Shape 29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98" name="Screen Shot 2013-10-18 at 14.48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9832" y="3364632"/>
            <a:ext cx="10179849" cy="3683868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  <p:sp>
        <p:nvSpPr>
          <p:cNvPr id="6" name="TextBox 5"/>
          <p:cNvSpPr txBox="1"/>
          <p:nvPr/>
        </p:nvSpPr>
        <p:spPr>
          <a:xfrm>
            <a:off x="7510512" y="3067114"/>
            <a:ext cx="3864284" cy="59503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Fat value:</a:t>
            </a:r>
            <a:r>
              <a:rPr kumimoji="0" lang="en-IE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4 (edges)</a:t>
            </a:r>
            <a:endParaRPr kumimoji="0" lang="en-IE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 smtClean="0"/>
              <a:t>Dependency graph (</a:t>
            </a:r>
            <a:r>
              <a:rPr dirty="0" smtClean="0"/>
              <a:t>controllers</a:t>
            </a:r>
            <a:r>
              <a:rPr lang="en-IE" dirty="0" smtClean="0"/>
              <a:t>)</a:t>
            </a:r>
            <a:endParaRPr dirty="0"/>
          </a:p>
        </p:txBody>
      </p:sp>
      <p:sp>
        <p:nvSpPr>
          <p:cNvPr id="301" name="Shape 30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1" t="40899" r="25097" b="31031"/>
          <a:stretch/>
        </p:blipFill>
        <p:spPr bwMode="auto">
          <a:xfrm>
            <a:off x="1389832" y="2572544"/>
            <a:ext cx="10264921" cy="5999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66496" y="2275026"/>
            <a:ext cx="4080308" cy="59503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Fat value:</a:t>
            </a:r>
            <a:r>
              <a:rPr kumimoji="0" lang="en-IE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10 (edges)</a:t>
            </a:r>
            <a:endParaRPr kumimoji="0" lang="en-IE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 smtClean="0"/>
              <a:t>Dependency graph (no externals)</a:t>
            </a:r>
            <a:endParaRPr dirty="0"/>
          </a:p>
        </p:txBody>
      </p:sp>
      <p:sp>
        <p:nvSpPr>
          <p:cNvPr id="306" name="Shape 30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6" t="37281" r="15481" b="22587"/>
          <a:stretch/>
        </p:blipFill>
        <p:spPr bwMode="auto">
          <a:xfrm>
            <a:off x="317874" y="2644552"/>
            <a:ext cx="12408984" cy="5184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Summary of pacemaker-console-</a:t>
            </a:r>
            <a:r>
              <a:rPr lang="en-IE" dirty="0" err="1" smtClean="0"/>
              <a:t>xtend</a:t>
            </a:r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7" t="19188" r="51730" b="60088"/>
          <a:stretch/>
        </p:blipFill>
        <p:spPr bwMode="auto">
          <a:xfrm>
            <a:off x="237704" y="2087434"/>
            <a:ext cx="8638407" cy="253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2" t="29551" r="48561" b="44520"/>
          <a:stretch/>
        </p:blipFill>
        <p:spPr bwMode="auto">
          <a:xfrm>
            <a:off x="237704" y="4649720"/>
            <a:ext cx="9214471" cy="313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" t="61199" r="38205" b="23245"/>
          <a:stretch/>
        </p:blipFill>
        <p:spPr bwMode="auto">
          <a:xfrm>
            <a:off x="165696" y="7780353"/>
            <a:ext cx="10818282" cy="1758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2" t="12963" r="73924" b="55098"/>
          <a:stretch/>
        </p:blipFill>
        <p:spPr bwMode="auto">
          <a:xfrm>
            <a:off x="9166696" y="2087434"/>
            <a:ext cx="3600400" cy="3495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5233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 smtClean="0"/>
              <a:t>Dependency graph (with externals)</a:t>
            </a:r>
            <a:endParaRPr dirty="0"/>
          </a:p>
        </p:txBody>
      </p:sp>
      <p:sp>
        <p:nvSpPr>
          <p:cNvPr id="310" name="Shape 3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11200"/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312" name="Screen Shot 2013-10-18 at 14.52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00360" y="4191000"/>
            <a:ext cx="13271501" cy="1907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11200"/>
            <a:endParaRPr/>
          </a:p>
        </p:txBody>
      </p:sp>
      <p:sp>
        <p:nvSpPr>
          <p:cNvPr id="316" name="Shape 31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317" name="Screen Shot 2013-10-18 at 14.55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5100" y="3206884"/>
            <a:ext cx="12915901" cy="3911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Assignment Solution</a:t>
            </a:r>
          </a:p>
        </p:txBody>
      </p:sp>
      <p:sp>
        <p:nvSpPr>
          <p:cNvPr id="262" name="Shape 262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Structure 101 Analysis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pacemaker-console-</a:t>
            </a:r>
            <a:r>
              <a:rPr lang="en-IE" dirty="0" err="1" smtClean="0"/>
              <a:t>xtend</a:t>
            </a:r>
            <a:endParaRPr dirty="0"/>
          </a:p>
        </p:txBody>
      </p:sp>
      <p:sp>
        <p:nvSpPr>
          <p:cNvPr id="265" name="Shape 265"/>
          <p:cNvSpPr>
            <a:spLocks noGrp="1"/>
          </p:cNvSpPr>
          <p:nvPr>
            <p:ph type="body" sz="quarter" idx="1"/>
          </p:nvPr>
        </p:nvSpPr>
        <p:spPr>
          <a:xfrm>
            <a:off x="571500" y="2298700"/>
            <a:ext cx="6362700" cy="1569988"/>
          </a:xfrm>
          <a:prstGeom prst="rect">
            <a:avLst/>
          </a:prstGeom>
        </p:spPr>
        <p:txBody>
          <a:bodyPr/>
          <a:lstStyle>
            <a:lvl1pPr marL="711200"/>
          </a:lstStyle>
          <a:p>
            <a:pPr marL="444500" indent="0">
              <a:spcBef>
                <a:spcPts val="0"/>
              </a:spcBef>
              <a:buNone/>
            </a:pPr>
            <a:r>
              <a:rPr lang="en-IE" sz="3200" dirty="0" smtClean="0"/>
              <a:t>The assignment solution has:</a:t>
            </a:r>
          </a:p>
          <a:p>
            <a:pPr>
              <a:spcBef>
                <a:spcPts val="0"/>
              </a:spcBef>
            </a:pPr>
            <a:r>
              <a:rPr lang="en-IE" sz="3200" dirty="0" smtClean="0"/>
              <a:t>a number of source files.</a:t>
            </a:r>
          </a:p>
          <a:p>
            <a:pPr>
              <a:spcBef>
                <a:spcPts val="0"/>
              </a:spcBef>
            </a:pPr>
            <a:r>
              <a:rPr lang="en-IE" sz="3200" dirty="0"/>
              <a:t>i</a:t>
            </a:r>
            <a:r>
              <a:rPr lang="en-IE" sz="3200" dirty="0" smtClean="0"/>
              <a:t>nterdependencies between these files.</a:t>
            </a:r>
          </a:p>
        </p:txBody>
      </p:sp>
      <p:sp>
        <p:nvSpPr>
          <p:cNvPr id="266" name="Shape 26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67" name="Screen Shot 2013-10-18 at 14.39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2480" y="1739900"/>
            <a:ext cx="5207000" cy="774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8374608" y="1113413"/>
            <a:ext cx="4054872" cy="59503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Physical </a:t>
            </a:r>
            <a:r>
              <a:rPr lang="en-IE" sz="3200" dirty="0" smtClean="0"/>
              <a:t>O</a:t>
            </a:r>
            <a:r>
              <a:rPr kumimoji="0" lang="en-IE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rganisation</a:t>
            </a:r>
            <a:endParaRPr kumimoji="0" lang="en-IE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8" t="35307" r="33606" b="39931"/>
          <a:stretch/>
        </p:blipFill>
        <p:spPr bwMode="auto">
          <a:xfrm>
            <a:off x="1677864" y="4660776"/>
            <a:ext cx="4176464" cy="462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 smtClean="0"/>
              <a:t>Containment model (dependency graph)</a:t>
            </a:r>
            <a:endParaRPr dirty="0"/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xfrm>
            <a:off x="597744" y="2716560"/>
            <a:ext cx="4981036" cy="5252077"/>
          </a:xfrm>
          <a:prstGeom prst="rect">
            <a:avLst/>
          </a:prstGeom>
        </p:spPr>
        <p:txBody>
          <a:bodyPr/>
          <a:lstStyle/>
          <a:p>
            <a:pPr marL="711200"/>
            <a:r>
              <a:rPr lang="en-IE" dirty="0" smtClean="0"/>
              <a:t>Use containers (packages) to </a:t>
            </a:r>
            <a:r>
              <a:rPr lang="en-IE" dirty="0"/>
              <a:t>m</a:t>
            </a:r>
            <a:r>
              <a:rPr lang="en-IE" dirty="0" smtClean="0"/>
              <a:t>anage complexity.</a:t>
            </a:r>
          </a:p>
          <a:p>
            <a:pPr marL="711200"/>
            <a:r>
              <a:rPr lang="en-IE" dirty="0" smtClean="0"/>
              <a:t>Containment creates dependencies between containers.</a:t>
            </a:r>
          </a:p>
          <a:p>
            <a:pPr marL="711200"/>
            <a:r>
              <a:rPr lang="en-IE" dirty="0" smtClean="0"/>
              <a:t>How we organise our containers is key to controlling dependencies between the containers.</a:t>
            </a:r>
            <a:endParaRPr dirty="0"/>
          </a:p>
        </p:txBody>
      </p:sp>
      <p:sp>
        <p:nvSpPr>
          <p:cNvPr id="272" name="Shape 27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3" t="44796" r="30698" b="36060"/>
          <a:stretch/>
        </p:blipFill>
        <p:spPr bwMode="auto">
          <a:xfrm>
            <a:off x="5979810" y="2932584"/>
            <a:ext cx="6170864" cy="4384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11200"/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78" name="Screen Shot 2013-10-18 at 14.44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" y="38100"/>
            <a:ext cx="6267419" cy="967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Screen Shot 2013-10-18 at 14.46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58100" y="278479"/>
            <a:ext cx="4445000" cy="919063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 smtClean="0"/>
              <a:t>Dependencies</a:t>
            </a:r>
            <a:endParaRPr dirty="0"/>
          </a:p>
        </p:txBody>
      </p:sp>
      <p:sp>
        <p:nvSpPr>
          <p:cNvPr id="282" name="Shape 282"/>
          <p:cNvSpPr>
            <a:spLocks noGrp="1"/>
          </p:cNvSpPr>
          <p:nvPr>
            <p:ph type="body" idx="1"/>
          </p:nvPr>
        </p:nvSpPr>
        <p:spPr>
          <a:xfrm>
            <a:off x="309712" y="2324100"/>
            <a:ext cx="6048672" cy="6565900"/>
          </a:xfrm>
          <a:prstGeom prst="rect">
            <a:avLst/>
          </a:prstGeom>
        </p:spPr>
        <p:txBody>
          <a:bodyPr/>
          <a:lstStyle/>
          <a:p>
            <a:pPr marL="901700" indent="-457200"/>
            <a:r>
              <a:rPr lang="en-IE" sz="3200" dirty="0" smtClean="0"/>
              <a:t>When dependencies all point in the same direction (e.g. downwards), the cumulative dependency is smallest.</a:t>
            </a:r>
          </a:p>
          <a:p>
            <a:pPr marL="901700" indent="-457200"/>
            <a:r>
              <a:rPr lang="en-IE" sz="3200" dirty="0" smtClean="0"/>
              <a:t>When you have cyclical dependencies (i.e. dependencies pointing upwards) the cumulative dependency becomes large and you have what is called a </a:t>
            </a:r>
            <a:r>
              <a:rPr lang="en-IE" sz="3200" b="1" dirty="0" smtClean="0"/>
              <a:t>Design Tangle</a:t>
            </a:r>
            <a:r>
              <a:rPr lang="en-IE" sz="3200" dirty="0" smtClean="0"/>
              <a:t>.</a:t>
            </a:r>
          </a:p>
        </p:txBody>
      </p:sp>
      <p:sp>
        <p:nvSpPr>
          <p:cNvPr id="283" name="Shape 28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84" name="Screen Shot 2013-10-18 at 14.47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5492" y="204730"/>
            <a:ext cx="6109520" cy="957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Measuring complexity in a code base.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284512"/>
            <a:ext cx="11861800" cy="2768724"/>
          </a:xfrm>
        </p:spPr>
        <p:txBody>
          <a:bodyPr/>
          <a:lstStyle/>
          <a:p>
            <a:pPr marL="0" indent="0">
              <a:buNone/>
            </a:pPr>
            <a:r>
              <a:rPr lang="en-IE" sz="3600" dirty="0"/>
              <a:t>Excess </a:t>
            </a:r>
            <a:r>
              <a:rPr lang="en-IE" sz="3600" dirty="0" smtClean="0"/>
              <a:t>complexity </a:t>
            </a:r>
            <a:r>
              <a:rPr lang="en-IE" sz="3600" dirty="0"/>
              <a:t>is measured in terms of 2 metrics</a:t>
            </a:r>
            <a:r>
              <a:rPr lang="en-IE" sz="3600" dirty="0" smtClean="0"/>
              <a:t>:</a:t>
            </a:r>
            <a:br>
              <a:rPr lang="en-IE" sz="3600" dirty="0" smtClean="0"/>
            </a:br>
            <a:endParaRPr lang="en-IE" sz="3600" dirty="0"/>
          </a:p>
          <a:p>
            <a:pPr>
              <a:spcBef>
                <a:spcPts val="0"/>
              </a:spcBef>
            </a:pPr>
            <a:r>
              <a:rPr lang="en-IE" sz="3600" dirty="0">
                <a:hlinkClick r:id="rId2"/>
              </a:rPr>
              <a:t>Fat</a:t>
            </a:r>
            <a:r>
              <a:rPr lang="en-IE" sz="3600" dirty="0"/>
              <a:t> is a measure of the compositional (breakout) complexity at </a:t>
            </a:r>
            <a:r>
              <a:rPr lang="en-IE" sz="3600" b="1" i="1" dirty="0"/>
              <a:t>every </a:t>
            </a:r>
            <a:r>
              <a:rPr lang="en-IE" sz="3600" b="1" i="1" dirty="0" smtClean="0"/>
              <a:t>level</a:t>
            </a:r>
            <a:r>
              <a:rPr lang="en-IE" sz="3600" dirty="0"/>
              <a:t> </a:t>
            </a:r>
            <a:r>
              <a:rPr lang="en-IE" sz="3600" dirty="0" smtClean="0"/>
              <a:t>e.g. number of edges in a dependency graph.  Default threshold in Structure101 is 15 (methods), 120 (design, package, class level).</a:t>
            </a:r>
          </a:p>
          <a:p>
            <a:pPr marL="0" indent="0">
              <a:spcBef>
                <a:spcPts val="0"/>
              </a:spcBef>
              <a:buNone/>
            </a:pPr>
            <a:endParaRPr lang="en-IE" sz="1600" dirty="0">
              <a:hlinkClick r:id="rId3"/>
            </a:endParaRPr>
          </a:p>
          <a:p>
            <a:pPr>
              <a:spcBef>
                <a:spcPts val="0"/>
              </a:spcBef>
            </a:pPr>
            <a:r>
              <a:rPr lang="en-IE" sz="3600" dirty="0" smtClean="0">
                <a:hlinkClick r:id="rId3"/>
              </a:rPr>
              <a:t>Design </a:t>
            </a:r>
            <a:r>
              <a:rPr lang="en-IE" sz="3600" dirty="0">
                <a:hlinkClick r:id="rId3"/>
              </a:rPr>
              <a:t>Tangles</a:t>
            </a:r>
            <a:r>
              <a:rPr lang="en-IE" sz="3600" dirty="0"/>
              <a:t> are cyclic </a:t>
            </a:r>
            <a:br>
              <a:rPr lang="en-IE" sz="3600" dirty="0"/>
            </a:br>
            <a:r>
              <a:rPr lang="en-IE" sz="3600" dirty="0"/>
              <a:t>dependencies between packages, </a:t>
            </a:r>
            <a:br>
              <a:rPr lang="en-IE" sz="3600" dirty="0"/>
            </a:br>
            <a:r>
              <a:rPr lang="en-IE" sz="3600" dirty="0"/>
              <a:t>measured at the breakout of </a:t>
            </a:r>
            <a:br>
              <a:rPr lang="en-IE" sz="3600" dirty="0"/>
            </a:br>
            <a:r>
              <a:rPr lang="en-IE" sz="3600" dirty="0"/>
              <a:t>high-level packages ("design level</a:t>
            </a:r>
            <a:r>
              <a:rPr lang="en-IE" sz="3600" dirty="0" smtClean="0"/>
              <a:t>").</a:t>
            </a:r>
            <a:br>
              <a:rPr lang="en-IE" sz="3600" dirty="0" smtClean="0"/>
            </a:br>
            <a:r>
              <a:rPr lang="en-IE" sz="3600" dirty="0" smtClean="0"/>
              <a:t>Default threshold in Structure101 is </a:t>
            </a:r>
            <a:br>
              <a:rPr lang="en-IE" sz="3600" dirty="0" smtClean="0"/>
            </a:br>
            <a:r>
              <a:rPr lang="en-IE" sz="3600" dirty="0" smtClean="0"/>
              <a:t>0% - always undesirable!</a:t>
            </a:r>
            <a:endParaRPr lang="en-IE" sz="3600" dirty="0"/>
          </a:p>
        </p:txBody>
      </p:sp>
      <p:sp>
        <p:nvSpPr>
          <p:cNvPr id="4" name="Rectangle 3"/>
          <p:cNvSpPr/>
          <p:nvPr/>
        </p:nvSpPr>
        <p:spPr>
          <a:xfrm>
            <a:off x="0" y="9384268"/>
            <a:ext cx="896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800" dirty="0"/>
              <a:t>https://structure101.com/help/java/structure101/Content/xs/measuring-complexity.html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3" t="44796" r="30698" b="36060"/>
          <a:stretch/>
        </p:blipFill>
        <p:spPr bwMode="auto">
          <a:xfrm>
            <a:off x="8586724" y="6425262"/>
            <a:ext cx="3843631" cy="273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102800" y="5937949"/>
            <a:ext cx="2327555" cy="59503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Fat value:</a:t>
            </a:r>
            <a:r>
              <a:rPr kumimoji="0" lang="en-IE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kumimoji="0" lang="en-IE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4</a:t>
            </a:r>
            <a:endParaRPr kumimoji="0" lang="en-IE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50573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Dependency graph </a:t>
            </a:r>
            <a:r>
              <a:rPr lang="en-IE" dirty="0" smtClean="0"/>
              <a:t>(</a:t>
            </a:r>
            <a:r>
              <a:rPr dirty="0" smtClean="0"/>
              <a:t>models</a:t>
            </a:r>
            <a:r>
              <a:rPr lang="en-IE" dirty="0" smtClean="0"/>
              <a:t>)</a:t>
            </a:r>
            <a:endParaRPr dirty="0"/>
          </a:p>
        </p:txBody>
      </p:sp>
      <p:sp>
        <p:nvSpPr>
          <p:cNvPr id="287" name="Shape 28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87" t="43859" r="34160" b="32786"/>
          <a:stretch/>
        </p:blipFill>
        <p:spPr bwMode="auto">
          <a:xfrm>
            <a:off x="4414168" y="2572544"/>
            <a:ext cx="3864284" cy="63805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66308" y="2312178"/>
            <a:ext cx="3936292" cy="59503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Fat value:</a:t>
            </a:r>
            <a:r>
              <a:rPr kumimoji="0" lang="en-IE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2 (edges)</a:t>
            </a:r>
            <a:endParaRPr kumimoji="0" lang="en-IE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Dependency graph </a:t>
            </a:r>
            <a:r>
              <a:rPr lang="en-IE" dirty="0" smtClean="0"/>
              <a:t>(</a:t>
            </a:r>
            <a:r>
              <a:rPr dirty="0" err="1" smtClean="0"/>
              <a:t>utils</a:t>
            </a:r>
            <a:r>
              <a:rPr lang="en-IE" dirty="0" smtClean="0"/>
              <a:t>)</a:t>
            </a:r>
            <a:endParaRPr dirty="0"/>
          </a:p>
        </p:txBody>
      </p:sp>
      <p:sp>
        <p:nvSpPr>
          <p:cNvPr id="292" name="Shape 29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93" name="Screen Shot 2013-10-18 at 14.48.19.png"/>
          <p:cNvPicPr>
            <a:picLocks noChangeAspect="1"/>
          </p:cNvPicPr>
          <p:nvPr/>
        </p:nvPicPr>
        <p:blipFill rotWithShape="1">
          <a:blip r:embed="rId2">
            <a:extLst/>
          </a:blip>
          <a:srcRect l="4790" t="8425" r="14384" b="7790"/>
          <a:stretch/>
        </p:blipFill>
        <p:spPr>
          <a:xfrm>
            <a:off x="2469952" y="2759206"/>
            <a:ext cx="8275266" cy="5276981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  <p:sp>
        <p:nvSpPr>
          <p:cNvPr id="6" name="TextBox 5"/>
          <p:cNvSpPr txBox="1"/>
          <p:nvPr/>
        </p:nvSpPr>
        <p:spPr>
          <a:xfrm>
            <a:off x="6670564" y="2337549"/>
            <a:ext cx="3864284" cy="59503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Fat value:</a:t>
            </a:r>
            <a:r>
              <a:rPr kumimoji="0" lang="en-IE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2 (edges)</a:t>
            </a:r>
            <a:endParaRPr kumimoji="0" lang="en-IE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245</Words>
  <Application>Microsoft Office PowerPoint</Application>
  <PresentationFormat>Custom</PresentationFormat>
  <Paragraphs>49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ModernPortfolio</vt:lpstr>
      <vt:lpstr>Agile Software Development</vt:lpstr>
      <vt:lpstr>Assignment Solution</vt:lpstr>
      <vt:lpstr>pacemaker-console-xtend</vt:lpstr>
      <vt:lpstr>Containment model (dependency graph)</vt:lpstr>
      <vt:lpstr>PowerPoint Presentation</vt:lpstr>
      <vt:lpstr>Dependencies</vt:lpstr>
      <vt:lpstr>Measuring complexity in a code base.</vt:lpstr>
      <vt:lpstr>Dependency graph (models)</vt:lpstr>
      <vt:lpstr>Dependency graph (utils)</vt:lpstr>
      <vt:lpstr>Dependency graph (parsers)</vt:lpstr>
      <vt:lpstr>Dependency graph (controllers)</vt:lpstr>
      <vt:lpstr>Dependency graph (no externals)</vt:lpstr>
      <vt:lpstr>Summary of pacemaker-console-xtend</vt:lpstr>
      <vt:lpstr>Dependency graph (with externals)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</dc:creator>
  <cp:lastModifiedBy>Siobhan</cp:lastModifiedBy>
  <cp:revision>25</cp:revision>
  <dcterms:modified xsi:type="dcterms:W3CDTF">2015-11-02T14:46:22Z</dcterms:modified>
</cp:coreProperties>
</file>