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4"/>
  </p:notesMasterIdLst>
  <p:sldIdLst>
    <p:sldId id="256" r:id="rId2"/>
    <p:sldId id="257" r:id="rId3"/>
    <p:sldId id="292" r:id="rId4"/>
    <p:sldId id="258" r:id="rId5"/>
    <p:sldId id="291" r:id="rId6"/>
    <p:sldId id="260" r:id="rId7"/>
    <p:sldId id="261" r:id="rId8"/>
    <p:sldId id="294" r:id="rId9"/>
    <p:sldId id="262" r:id="rId10"/>
    <p:sldId id="295" r:id="rId11"/>
    <p:sldId id="263" r:id="rId12"/>
    <p:sldId id="296" r:id="rId13"/>
    <p:sldId id="264" r:id="rId14"/>
    <p:sldId id="297" r:id="rId15"/>
    <p:sldId id="265" r:id="rId16"/>
    <p:sldId id="298" r:id="rId17"/>
    <p:sldId id="299"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noFill/>
        </a:fill>
      </a:tcStyle>
    </a:wholeTbl>
    <a:band2H>
      <a:tcTxStyle/>
      <a:tcStyle>
        <a:tcBdr/>
        <a:fill>
          <a:solidFill>
            <a:srgbClr val="F2F2F2"/>
          </a:solidFill>
        </a:fill>
      </a:tcStyle>
    </a:band2H>
    <a:firstCol>
      <a:tcTxStyle b="off" i="off">
        <a:font>
          <a:latin typeface="Helvetica Neue"/>
          <a:ea typeface="Helvetica Neue"/>
          <a:cs typeface="Helvetica Neue"/>
        </a:font>
        <a:srgbClr val="444444"/>
      </a:tcTxStyle>
      <a:tcStyle>
        <a:tcBdr>
          <a:left>
            <a:ln w="12700" cap="flat">
              <a:solidFill>
                <a:srgbClr val="000000"/>
              </a:solidFill>
              <a:prstDash val="solid"/>
              <a:miter lim="400000"/>
            </a:ln>
          </a:left>
          <a:right>
            <a:ln w="12700" cap="flat">
              <a:solidFill>
                <a:srgbClr val="C4C6C6"/>
              </a:solidFill>
              <a:prstDash val="solid"/>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E8E9E8"/>
          </a:solidFill>
        </a:fill>
      </a:tcStyle>
    </a:firstCol>
    <a:la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solidFill>
                <a:srgbClr val="000000"/>
              </a:solidFill>
              <a:prstDash val="solid"/>
              <a:miter lim="400000"/>
            </a:ln>
          </a:bottom>
          <a:insideH>
            <a:ln w="12700" cap="flat">
              <a:noFill/>
              <a:miter lim="400000"/>
            </a:ln>
          </a:insideH>
          <a:insideV>
            <a:ln w="12700" cap="flat">
              <a:noFill/>
              <a:miter lim="400000"/>
            </a:ln>
          </a:insideV>
        </a:tcBdr>
        <a:fill>
          <a:noFill/>
        </a:fill>
      </a:tcStyle>
    </a:lastRow>
    <a:fir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noFill/>
              <a:miter lim="400000"/>
            </a:ln>
          </a:insideH>
          <a:insideV>
            <a:ln w="12700" cap="flat">
              <a:noFill/>
              <a:miter lim="400000"/>
            </a:ln>
          </a:insideV>
        </a:tcBdr>
        <a:fill>
          <a:solidFill>
            <a:schemeClr val="accent1">
              <a:satOff val="12166"/>
              <a:lumOff val="-13042"/>
            </a:schemeClr>
          </a:solidFill>
        </a:fill>
      </a:tcStyle>
    </a:firstRow>
  </a:tblStyle>
  <a:tblStyle styleId="{C7B018BB-80A7-4F77-B60F-C8B233D01FF8}" styleName="">
    <a:tblBg/>
    <a:wholeTb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a:tcStyle>
        <a:tcBdr/>
        <a:fill>
          <a:solidFill>
            <a:srgbClr val="EFF8FA"/>
          </a:solidFill>
        </a:fill>
      </a:tcStyle>
    </a:band2H>
    <a:firstCo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4F728F"/>
              </a:solidFill>
              <a:prstDash val="solid"/>
              <a:miter lim="400000"/>
            </a:ln>
          </a:top>
          <a:bottom>
            <a:ln w="12700" cap="flat">
              <a:solidFill>
                <a:srgbClr val="4F728F"/>
              </a:solidFill>
              <a:prstDash val="solid"/>
              <a:miter lim="400000"/>
            </a:ln>
          </a:bottom>
          <a:insideH>
            <a:ln w="12700" cap="flat">
              <a:solidFill>
                <a:srgbClr val="4F728F"/>
              </a:solidFill>
              <a:prstDash val="solid"/>
              <a:miter lim="400000"/>
            </a:ln>
          </a:insideH>
          <a:insideV>
            <a:ln w="12700" cap="flat">
              <a:noFill/>
              <a:miter lim="400000"/>
            </a:ln>
          </a:insideV>
        </a:tcBdr>
        <a:fill>
          <a:solidFill>
            <a:srgbClr val="D4DADF"/>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638EB0"/>
          </a:solidFill>
        </a:fill>
      </a:tcStyle>
    </a:lastRow>
    <a:fir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173D59"/>
          </a:solidFill>
        </a:fill>
      </a:tcStyle>
    </a:firstRow>
  </a:tblStyle>
  <a:tblStyle styleId="{EEE7283C-3CF3-47DC-8721-378D4A62B228}" styleName="">
    <a:tblBg/>
    <a:wholeTbl>
      <a:tcTxStyle b="off" i="off">
        <a:font>
          <a:latin typeface="Helvetica Neue"/>
          <a:ea typeface="Helvetica Neue"/>
          <a:cs typeface="Helvetica Neue"/>
        </a:font>
        <a:srgbClr val="444444"/>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a:tcStyle>
        <a:tcBdr/>
        <a:fill>
          <a:solidFill>
            <a:srgbClr val="F2F2F2"/>
          </a:solidFill>
        </a:fill>
      </a:tcStyle>
    </a:band2H>
    <a:firstCol>
      <a:tcTxStyle b="off" i="off">
        <a:font>
          <a:latin typeface="Helvetica Neue"/>
          <a:ea typeface="Helvetica Neue"/>
          <a:cs typeface="Helvetica Neue"/>
        </a:font>
        <a:srgbClr val="444444"/>
      </a:tcTxStyle>
      <a:tcStyle>
        <a:tcBdr>
          <a:left>
            <a:ln w="12700" cap="flat">
              <a:solidFill>
                <a:srgbClr val="3C3C1D"/>
              </a:solidFill>
              <a:prstDash val="solid"/>
              <a:miter lim="400000"/>
            </a:ln>
          </a:left>
          <a:right>
            <a:ln w="12700" cap="flat">
              <a:solidFill>
                <a:schemeClr val="accent2">
                  <a:hueOff val="-487087"/>
                  <a:satOff val="-2686"/>
                  <a:lumOff val="14808"/>
                </a:schemeClr>
              </a:solidFill>
              <a:prstDash val="solid"/>
              <a:miter lim="400000"/>
            </a:ln>
          </a:right>
          <a:top>
            <a:ln w="12700" cap="flat">
              <a:solidFill>
                <a:schemeClr val="accent2">
                  <a:hueOff val="-487087"/>
                  <a:satOff val="-2686"/>
                  <a:lumOff val="14808"/>
                </a:schemeClr>
              </a:solidFill>
              <a:prstDash val="solid"/>
              <a:miter lim="400000"/>
            </a:ln>
          </a:top>
          <a:bottom>
            <a:ln w="12700" cap="flat">
              <a:solidFill>
                <a:schemeClr val="accent2">
                  <a:hueOff val="-487087"/>
                  <a:satOff val="-2686"/>
                  <a:lumOff val="14808"/>
                </a:schemeClr>
              </a:solidFill>
              <a:prstDash val="solid"/>
              <a:miter lim="400000"/>
            </a:ln>
          </a:bottom>
          <a:insideH>
            <a:ln w="12700" cap="flat">
              <a:solidFill>
                <a:schemeClr val="accent2">
                  <a:hueOff val="-487087"/>
                  <a:satOff val="-2686"/>
                  <a:lumOff val="14808"/>
                </a:schemeClr>
              </a:solidFill>
              <a:prstDash val="solid"/>
              <a:miter lim="400000"/>
            </a:ln>
          </a:insideH>
          <a:insideV>
            <a:ln w="12700" cap="flat">
              <a:solidFill>
                <a:schemeClr val="accent2">
                  <a:hueOff val="-487087"/>
                  <a:satOff val="-2686"/>
                  <a:lumOff val="14808"/>
                </a:schemeClr>
              </a:solidFill>
              <a:prstDash val="solid"/>
              <a:miter lim="400000"/>
            </a:ln>
          </a:insideV>
        </a:tcBdr>
        <a:fill>
          <a:solidFill>
            <a:srgbClr val="CFCDBB"/>
          </a:solidFill>
        </a:fill>
      </a:tcStyle>
    </a:firstCol>
    <a:lastRow>
      <a:tcTxStyle b="off" i="off">
        <a:font>
          <a:latin typeface="Helvetica Neue"/>
          <a:ea typeface="Helvetica Neue"/>
          <a:cs typeface="Helvetica Neue"/>
        </a:font>
        <a:srgbClr val="444444"/>
      </a:tcTxStyle>
      <a:tcStyle>
        <a:tcBdr>
          <a:left>
            <a:ln w="12700" cap="flat">
              <a:solidFill>
                <a:srgbClr val="C6C6C6"/>
              </a:solidFill>
              <a:prstDash val="solid"/>
              <a:miter lim="400000"/>
            </a:ln>
          </a:left>
          <a:right>
            <a:ln w="12700" cap="flat">
              <a:solidFill>
                <a:srgbClr val="C6C6C6"/>
              </a:solidFill>
              <a:prstDash val="solid"/>
              <a:miter lim="400000"/>
            </a:ln>
          </a:right>
          <a:top>
            <a:ln w="12700" cap="flat">
              <a:solidFill>
                <a:srgbClr val="656839"/>
              </a:solidFill>
              <a:prstDash val="solid"/>
              <a:miter lim="400000"/>
            </a:ln>
          </a:top>
          <a:bottom>
            <a:ln w="12700" cap="flat">
              <a:solidFill>
                <a:srgbClr val="3C3C1D"/>
              </a:solidFill>
              <a:prstDash val="solid"/>
              <a:miter lim="400000"/>
            </a:ln>
          </a:bottom>
          <a:insideH>
            <a:ln w="12700" cap="flat">
              <a:solidFill>
                <a:srgbClr val="C6C6C6"/>
              </a:solidFill>
              <a:prstDash val="solid"/>
              <a:miter lim="400000"/>
            </a:ln>
          </a:insideH>
          <a:insideV>
            <a:ln w="12700" cap="flat">
              <a:solidFill>
                <a:srgbClr val="C6C6C6"/>
              </a:solidFill>
              <a:prstDash val="solid"/>
              <a:miter lim="400000"/>
            </a:ln>
          </a:insideV>
        </a:tcBdr>
        <a:fill>
          <a:solidFill>
            <a:srgbClr val="E8E9E8"/>
          </a:solidFill>
        </a:fill>
      </a:tcStyle>
    </a:lastRow>
    <a:firstRow>
      <a:tcTxStyle b="off" i="off">
        <a:font>
          <a:latin typeface="Helvetica Neue"/>
          <a:ea typeface="Helvetica Neue"/>
          <a:cs typeface="Helvetica Neue"/>
        </a:font>
        <a:srgbClr val="FFFFFF"/>
      </a:tcTxStyle>
      <a:tcStyle>
        <a:tcBdr>
          <a:left>
            <a:ln w="12700" cap="flat">
              <a:solidFill>
                <a:schemeClr val="accent2">
                  <a:hueOff val="-487087"/>
                  <a:satOff val="-2686"/>
                  <a:lumOff val="14808"/>
                </a:schemeClr>
              </a:solidFill>
              <a:prstDash val="solid"/>
              <a:miter lim="400000"/>
            </a:ln>
          </a:left>
          <a:right>
            <a:ln w="12700" cap="flat">
              <a:solidFill>
                <a:schemeClr val="accent2">
                  <a:hueOff val="-487087"/>
                  <a:satOff val="-2686"/>
                  <a:lumOff val="14808"/>
                </a:schemeClr>
              </a:solidFill>
              <a:prstDash val="solid"/>
              <a:miter lim="400000"/>
            </a:ln>
          </a:right>
          <a:top>
            <a:ln w="12700" cap="flat">
              <a:solidFill>
                <a:srgbClr val="3C3C1D"/>
              </a:solidFill>
              <a:prstDash val="solid"/>
              <a:miter lim="400000"/>
            </a:ln>
          </a:top>
          <a:bottom>
            <a:ln w="12700" cap="flat">
              <a:solidFill>
                <a:srgbClr val="CBCBCB"/>
              </a:solidFill>
              <a:prstDash val="solid"/>
              <a:miter lim="400000"/>
            </a:ln>
          </a:bottom>
          <a:insideH>
            <a:ln w="12700" cap="flat">
              <a:solidFill>
                <a:srgbClr val="AAA485"/>
              </a:solidFill>
              <a:prstDash val="solid"/>
              <a:miter lim="400000"/>
            </a:ln>
          </a:insideH>
          <a:insideV>
            <a:ln w="12700" cap="flat">
              <a:solidFill>
                <a:schemeClr val="accent2">
                  <a:hueOff val="-487087"/>
                  <a:satOff val="-2686"/>
                  <a:lumOff val="14808"/>
                </a:schemeClr>
              </a:solidFill>
              <a:prstDash val="solid"/>
              <a:miter lim="400000"/>
            </a:ln>
          </a:insideV>
        </a:tcBdr>
        <a:fill>
          <a:solidFill>
            <a:srgbClr val="656839"/>
          </a:solidFill>
        </a:fill>
      </a:tcStyle>
    </a:firstRow>
  </a:tblStyle>
  <a:tblStyle styleId="{CF821DB8-F4EB-4A41-A1BA-3FCAFE7338EE}" styleName="">
    <a:tblBg/>
    <a:wholeTb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F1F1F1"/>
          </a:solidFill>
        </a:fill>
      </a:tcStyle>
    </a:wholeTbl>
    <a:band2H>
      <a:tcTxStyle/>
      <a:tcStyle>
        <a:tcBdr/>
        <a:fill>
          <a:solidFill>
            <a:srgbClr val="E4E4E0"/>
          </a:solidFill>
        </a:fill>
      </a:tcStyle>
    </a:band2H>
    <a:firstCol>
      <a:tcTxStyle b="off" i="off">
        <a:font>
          <a:latin typeface="Helvetica Neue"/>
          <a:ea typeface="Helvetica Neue"/>
          <a:cs typeface="Helvetica Neue"/>
        </a:font>
        <a:srgbClr val="FFFFFF"/>
      </a:tcTxStyle>
      <a:tcStyle>
        <a:tcBdr>
          <a:left>
            <a:ln w="12700" cap="flat">
              <a:solidFill>
                <a:srgbClr val="515151"/>
              </a:solidFill>
              <a:prstDash val="solid"/>
              <a:miter lim="400000"/>
            </a:ln>
          </a:left>
          <a:right>
            <a:ln w="12700" cap="flat">
              <a:noFill/>
              <a:miter lim="400000"/>
            </a:ln>
          </a:right>
          <a:top>
            <a:ln w="12700" cap="flat">
              <a:solidFill>
                <a:srgbClr val="7D7766"/>
              </a:solidFill>
              <a:prstDash val="solid"/>
              <a:miter lim="400000"/>
            </a:ln>
          </a:top>
          <a:bottom>
            <a:ln w="12700" cap="flat">
              <a:solidFill>
                <a:srgbClr val="7D7766"/>
              </a:solidFill>
              <a:prstDash val="solid"/>
              <a:miter lim="400000"/>
            </a:ln>
          </a:bottom>
          <a:insideH>
            <a:ln w="12700" cap="flat">
              <a:solidFill>
                <a:srgbClr val="7D7766"/>
              </a:solidFill>
              <a:prstDash val="solid"/>
              <a:miter lim="400000"/>
            </a:ln>
          </a:insideH>
          <a:insideV>
            <a:ln w="12700" cap="flat">
              <a:noFill/>
              <a:miter lim="400000"/>
            </a:ln>
          </a:insideV>
        </a:tcBdr>
        <a:fill>
          <a:solidFill>
            <a:srgbClr val="8F8B7E"/>
          </a:solidFill>
        </a:fill>
      </a:tcStyle>
    </a:firstCol>
    <a:la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747474"/>
              </a:solidFill>
              <a:prstDash val="solid"/>
              <a:miter lim="400000"/>
            </a:ln>
          </a:top>
          <a:bottom>
            <a:ln w="12700" cap="flat">
              <a:solidFill>
                <a:srgbClr val="515151"/>
              </a:solidFill>
              <a:prstDash val="solid"/>
              <a:miter lim="400000"/>
            </a:ln>
          </a:bottom>
          <a:insideH>
            <a:ln w="12700" cap="flat">
              <a:noFill/>
              <a:miter lim="400000"/>
            </a:ln>
          </a:insideH>
          <a:insideV>
            <a:ln w="12700" cap="flat">
              <a:noFill/>
              <a:miter lim="400000"/>
            </a:ln>
          </a:insideV>
        </a:tcBdr>
        <a:fill>
          <a:solidFill>
            <a:srgbClr val="F1F1F1"/>
          </a:solidFill>
        </a:fill>
      </a:tcStyle>
    </a:lastRow>
    <a:fir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solidFill>
                <a:srgbClr val="515151"/>
              </a:solidFill>
              <a:prstDash val="solid"/>
              <a:miter lim="400000"/>
            </a:ln>
          </a:top>
          <a:bottom>
            <a:ln w="25400" cap="flat">
              <a:solidFill>
                <a:schemeClr val="accent2">
                  <a:hueOff val="-487087"/>
                  <a:satOff val="-2686"/>
                  <a:lumOff val="14808"/>
                </a:schemeClr>
              </a:solidFill>
              <a:prstDash val="solid"/>
              <a:miter lim="400000"/>
            </a:ln>
          </a:bottom>
          <a:insideH>
            <a:ln w="12700" cap="flat">
              <a:noFill/>
              <a:miter lim="400000"/>
            </a:ln>
          </a:insideH>
          <a:insideV>
            <a:ln w="12700" cap="flat">
              <a:noFill/>
              <a:miter lim="400000"/>
            </a:ln>
          </a:insideV>
        </a:tcBdr>
        <a:fill>
          <a:solidFill>
            <a:srgbClr val="5E5A4C"/>
          </a:solidFill>
        </a:fill>
      </a:tcStyle>
    </a:firstRow>
  </a:tblStyle>
  <a:tblStyle styleId="{33BA23B1-9221-436E-865A-0063620EA4FD}" styleName="">
    <a:tblBg/>
    <a:wholeTbl>
      <a:tcTxStyle b="off" i="off">
        <a:font>
          <a:latin typeface="Helvetica Neue"/>
          <a:ea typeface="Helvetica Neue"/>
          <a:cs typeface="Helvetica Neue"/>
        </a:font>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solidFill>
                <a:srgbClr val="747474"/>
              </a:solidFill>
              <a:prstDash val="solid"/>
              <a:miter lim="400000"/>
            </a:ln>
          </a:insideH>
          <a:insideV>
            <a:ln w="12700" cap="flat">
              <a:solidFill>
                <a:srgbClr val="747474"/>
              </a:solidFill>
              <a:prstDash val="solid"/>
              <a:miter lim="400000"/>
            </a:ln>
          </a:insideV>
        </a:tcBdr>
        <a:fill>
          <a:noFill/>
        </a:fill>
      </a:tcStyle>
    </a:wholeTbl>
    <a:band2H>
      <a:tcTxStyle/>
      <a:tcStyle>
        <a:tcBdr/>
        <a:fill>
          <a:solidFill>
            <a:srgbClr val="F2F2F2"/>
          </a:solidFill>
        </a:fill>
      </a:tcStyle>
    </a:band2H>
    <a:firstCol>
      <a:tcTxStyle b="off" i="off">
        <a:font>
          <a:latin typeface="Helvetica Neue"/>
          <a:ea typeface="Helvetica Neue"/>
          <a:cs typeface="Helvetica Neue"/>
        </a:font>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firstCol>
    <a:la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lastRow>
    <a:fir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firstRow>
  </a:tblStyle>
  <a:tblStyle styleId="{2708684C-4D16-4618-839F-0558EEFCDFE6}" styleName="">
    <a:tblBg/>
    <a:wholeTbl>
      <a:tcTxStyle b="off" i="off">
        <a:font>
          <a:latin typeface="Helvetica Neue"/>
          <a:ea typeface="Helvetica Neue"/>
          <a:cs typeface="Helvetica Neue"/>
        </a:font>
        <a:srgbClr val="777777"/>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525252"/>
              </a:solidFill>
              <a:custDash>
                <a:ds d="200000" sp="200000"/>
              </a:custDash>
              <a:miter lim="400000"/>
            </a:ln>
          </a:top>
          <a:bottom>
            <a:ln w="12700" cap="flat">
              <a:solidFill>
                <a:srgbClr val="525252"/>
              </a:solidFill>
              <a:custDash>
                <a:ds d="200000" sp="200000"/>
              </a:custDash>
              <a:miter lim="400000"/>
            </a:ln>
          </a:bottom>
          <a:insideH>
            <a:ln w="12700" cap="flat">
              <a:solidFill>
                <a:srgbClr val="525252"/>
              </a:solidFill>
              <a:custDash>
                <a:ds d="200000" sp="200000"/>
              </a:custDash>
              <a:miter lim="400000"/>
            </a:ln>
          </a:insideH>
          <a:insideV>
            <a:ln w="12700" cap="flat">
              <a:solidFill>
                <a:srgbClr val="C9C9C9"/>
              </a:solidFill>
              <a:prstDash val="solid"/>
              <a:miter lim="400000"/>
            </a:ln>
          </a:insideV>
        </a:tcBdr>
        <a:fill>
          <a:noFill/>
        </a:fill>
      </a:tcStyle>
    </a:wholeTbl>
    <a:band2H>
      <a:tcTxStyle/>
      <a:tcStyle>
        <a:tcBdr/>
        <a:fill>
          <a:solidFill>
            <a:srgbClr val="D2D2D2">
              <a:alpha val="30000"/>
            </a:srgbClr>
          </a:solidFill>
        </a:fill>
      </a:tcStyle>
    </a:band2H>
    <a:firstCol>
      <a:tcTxStyle b="off" i="off">
        <a:font>
          <a:latin typeface="Helvetica Neue Medium"/>
          <a:ea typeface="Helvetica Neue Medium"/>
          <a:cs typeface="Helvetica Neue Medium"/>
        </a:font>
        <a:srgbClr val="555555"/>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C9C9C9"/>
              </a:solidFill>
              <a:prstDash val="solid"/>
              <a:miter lim="400000"/>
            </a:ln>
          </a:top>
          <a:bottom>
            <a:ln w="12700" cap="flat">
              <a:solidFill>
                <a:srgbClr val="C9C9C9"/>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Col>
    <a:lastRow>
      <a:tcTxStyle b="off" i="off">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lastRow>
    <a:firstRow>
      <a:tcTxStyle b="off" i="off">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5" d="100"/>
          <a:sy n="45" d="100"/>
        </p:scale>
        <p:origin x="-1464" y="-120"/>
      </p:cViewPr>
      <p:guideLst>
        <p:guide orient="horz" pos="3072"/>
        <p:guide pos="409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4" name="Shape 124"/>
          <p:cNvSpPr>
            <a:spLocks noGrp="1" noRot="1" noChangeAspect="1"/>
          </p:cNvSpPr>
          <p:nvPr>
            <p:ph type="sldImg"/>
          </p:nvPr>
        </p:nvSpPr>
        <p:spPr>
          <a:xfrm>
            <a:off x="1143000" y="685800"/>
            <a:ext cx="4572000" cy="3429000"/>
          </a:xfrm>
          <a:prstGeom prst="rect">
            <a:avLst/>
          </a:prstGeom>
        </p:spPr>
        <p:txBody>
          <a:bodyPr/>
          <a:lstStyle/>
          <a:p>
            <a:endParaRPr/>
          </a:p>
        </p:txBody>
      </p:sp>
      <p:sp>
        <p:nvSpPr>
          <p:cNvPr id="125" name="Shape 125"/>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413197197"/>
      </p:ext>
    </p:extLst>
  </p:cSld>
  <p:clrMap bg1="lt1" tx1="dk1" bg2="lt2" tx2="dk2" accent1="accent1" accent2="accent2" accent3="accent3" accent4="accent4" accent5="accent5" accent6="accent6" hlink="hlink" folHlink="folHlink"/>
  <p:notesStyle>
    <a:lvl1pPr defTabSz="457200" latinLnBrk="0">
      <a:lnSpc>
        <a:spcPct val="125000"/>
      </a:lnSpc>
      <a:defRPr sz="2400">
        <a:latin typeface="Avenir Roman"/>
        <a:ea typeface="Avenir Roman"/>
        <a:cs typeface="Avenir Roman"/>
        <a:sym typeface="Avenir Roman"/>
      </a:defRPr>
    </a:lvl1pPr>
    <a:lvl2pPr indent="228600" defTabSz="457200" latinLnBrk="0">
      <a:lnSpc>
        <a:spcPct val="125000"/>
      </a:lnSpc>
      <a:defRPr sz="2400">
        <a:latin typeface="Avenir Roman"/>
        <a:ea typeface="Avenir Roman"/>
        <a:cs typeface="Avenir Roman"/>
        <a:sym typeface="Avenir Roman"/>
      </a:defRPr>
    </a:lvl2pPr>
    <a:lvl3pPr indent="457200" defTabSz="457200" latinLnBrk="0">
      <a:lnSpc>
        <a:spcPct val="125000"/>
      </a:lnSpc>
      <a:defRPr sz="2400">
        <a:latin typeface="Avenir Roman"/>
        <a:ea typeface="Avenir Roman"/>
        <a:cs typeface="Avenir Roman"/>
        <a:sym typeface="Avenir Roman"/>
      </a:defRPr>
    </a:lvl3pPr>
    <a:lvl4pPr indent="685800" defTabSz="457200" latinLnBrk="0">
      <a:lnSpc>
        <a:spcPct val="125000"/>
      </a:lnSpc>
      <a:defRPr sz="2400">
        <a:latin typeface="Avenir Roman"/>
        <a:ea typeface="Avenir Roman"/>
        <a:cs typeface="Avenir Roman"/>
        <a:sym typeface="Avenir Roman"/>
      </a:defRPr>
    </a:lvl4pPr>
    <a:lvl5pPr indent="914400" defTabSz="457200" latinLnBrk="0">
      <a:lnSpc>
        <a:spcPct val="125000"/>
      </a:lnSpc>
      <a:defRPr sz="2400">
        <a:latin typeface="Avenir Roman"/>
        <a:ea typeface="Avenir Roman"/>
        <a:cs typeface="Avenir Roman"/>
        <a:sym typeface="Avenir Roman"/>
      </a:defRPr>
    </a:lvl5pPr>
    <a:lvl6pPr indent="1143000" defTabSz="457200" latinLnBrk="0">
      <a:lnSpc>
        <a:spcPct val="125000"/>
      </a:lnSpc>
      <a:defRPr sz="2400">
        <a:latin typeface="Avenir Roman"/>
        <a:ea typeface="Avenir Roman"/>
        <a:cs typeface="Avenir Roman"/>
        <a:sym typeface="Avenir Roman"/>
      </a:defRPr>
    </a:lvl6pPr>
    <a:lvl7pPr indent="1371600" defTabSz="457200" latinLnBrk="0">
      <a:lnSpc>
        <a:spcPct val="125000"/>
      </a:lnSpc>
      <a:defRPr sz="2400">
        <a:latin typeface="Avenir Roman"/>
        <a:ea typeface="Avenir Roman"/>
        <a:cs typeface="Avenir Roman"/>
        <a:sym typeface="Avenir Roman"/>
      </a:defRPr>
    </a:lvl7pPr>
    <a:lvl8pPr indent="1600200" defTabSz="457200" latinLnBrk="0">
      <a:lnSpc>
        <a:spcPct val="125000"/>
      </a:lnSpc>
      <a:defRPr sz="2400">
        <a:latin typeface="Avenir Roman"/>
        <a:ea typeface="Avenir Roman"/>
        <a:cs typeface="Avenir Roman"/>
        <a:sym typeface="Avenir Roman"/>
      </a:defRPr>
    </a:lvl8pPr>
    <a:lvl9pPr indent="1828800" defTabSz="457200" latinLnBrk="0">
      <a:lnSpc>
        <a:spcPct val="125000"/>
      </a:lnSpc>
      <a:defRPr sz="2400">
        <a:latin typeface="Avenir Roman"/>
        <a:ea typeface="Avenir Roman"/>
        <a:cs typeface="Avenir Roman"/>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Tree>
    <p:extLst>
      <p:ext uri="{BB962C8B-B14F-4D97-AF65-F5344CB8AC3E}">
        <p14:creationId xmlns:p14="http://schemas.microsoft.com/office/powerpoint/2010/main" val="3176558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http://blogs.msdn.com/b/cdndevs/archive/2009/07/15/the-solid-principles-explained-with-motivational-posters.aspx</a:t>
            </a:r>
            <a:endParaRPr lang="en-IE" dirty="0"/>
          </a:p>
        </p:txBody>
      </p:sp>
    </p:spTree>
    <p:extLst>
      <p:ext uri="{BB962C8B-B14F-4D97-AF65-F5344CB8AC3E}">
        <p14:creationId xmlns:p14="http://schemas.microsoft.com/office/powerpoint/2010/main" val="693753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http://blogs.msdn.com/b/cdndevs/archive/2009/07/15/the-solid-principles-explained-with-motivational-posters.aspx</a:t>
            </a:r>
            <a:endParaRPr lang="en-IE" dirty="0"/>
          </a:p>
        </p:txBody>
      </p:sp>
    </p:spTree>
    <p:extLst>
      <p:ext uri="{BB962C8B-B14F-4D97-AF65-F5344CB8AC3E}">
        <p14:creationId xmlns:p14="http://schemas.microsoft.com/office/powerpoint/2010/main" val="402218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http://blogs.msdn.com/b/cdndevs/archive/2009/07/15/the-solid-principles-explained-with-motivational-posters.aspx</a:t>
            </a:r>
            <a:endParaRPr lang="en-IE" dirty="0"/>
          </a:p>
        </p:txBody>
      </p:sp>
    </p:spTree>
    <p:extLst>
      <p:ext uri="{BB962C8B-B14F-4D97-AF65-F5344CB8AC3E}">
        <p14:creationId xmlns:p14="http://schemas.microsoft.com/office/powerpoint/2010/main" val="1700122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Tree>
    <p:extLst>
      <p:ext uri="{BB962C8B-B14F-4D97-AF65-F5344CB8AC3E}">
        <p14:creationId xmlns:p14="http://schemas.microsoft.com/office/powerpoint/2010/main" val="698080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Tree>
    <p:extLst>
      <p:ext uri="{BB962C8B-B14F-4D97-AF65-F5344CB8AC3E}">
        <p14:creationId xmlns:p14="http://schemas.microsoft.com/office/powerpoint/2010/main" val="31224229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Tree>
    <p:extLst>
      <p:ext uri="{BB962C8B-B14F-4D97-AF65-F5344CB8AC3E}">
        <p14:creationId xmlns:p14="http://schemas.microsoft.com/office/powerpoint/2010/main" val="3176558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2" name="Shape 12"/>
          <p:cNvSpPr/>
          <p:nvPr/>
        </p:nvSpPr>
        <p:spPr>
          <a:xfrm>
            <a:off x="571500" y="4749800"/>
            <a:ext cx="11868094" cy="129"/>
          </a:xfrm>
          <a:prstGeom prst="rect">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sp>
        <p:nvSpPr>
          <p:cNvPr id="13" name="Shape 13"/>
          <p:cNvSpPr>
            <a:spLocks noGrp="1"/>
          </p:cNvSpPr>
          <p:nvPr>
            <p:ph type="title"/>
          </p:nvPr>
        </p:nvSpPr>
        <p:spPr>
          <a:xfrm>
            <a:off x="571500" y="1320800"/>
            <a:ext cx="11861800" cy="3175000"/>
          </a:xfrm>
          <a:prstGeom prst="rect">
            <a:avLst/>
          </a:prstGeom>
        </p:spPr>
        <p:txBody>
          <a:bodyPr/>
          <a:lstStyle/>
          <a:p>
            <a:r>
              <a:t>Title Text</a:t>
            </a:r>
          </a:p>
        </p:txBody>
      </p:sp>
      <p:sp>
        <p:nvSpPr>
          <p:cNvPr id="14" name="Shape 14"/>
          <p:cNvSpPr>
            <a:spLocks noGrp="1"/>
          </p:cNvSpPr>
          <p:nvPr>
            <p:ph type="body" sz="quarter" idx="1"/>
          </p:nvPr>
        </p:nvSpPr>
        <p:spPr>
          <a:xfrm>
            <a:off x="571500" y="5016500"/>
            <a:ext cx="11861800" cy="1016000"/>
          </a:xfrm>
          <a:prstGeom prst="rect">
            <a:avLst/>
          </a:prstGeom>
        </p:spPr>
        <p:txBody>
          <a:bodyPr/>
          <a:lstStyle>
            <a:lvl1pPr marL="0" indent="0">
              <a:spcBef>
                <a:spcPts val="0"/>
              </a:spcBef>
              <a:buSzTx/>
              <a:buFontTx/>
              <a:buNone/>
              <a:defRPr sz="2600">
                <a:latin typeface="Helvetica Neue"/>
                <a:ea typeface="Helvetica Neue"/>
                <a:cs typeface="Helvetica Neue"/>
                <a:sym typeface="Helvetica Neue"/>
              </a:defRPr>
            </a:lvl1pPr>
            <a:lvl2pPr marL="0" indent="228600">
              <a:spcBef>
                <a:spcPts val="0"/>
              </a:spcBef>
              <a:buSzTx/>
              <a:buFontTx/>
              <a:buNone/>
              <a:defRPr sz="2600">
                <a:latin typeface="Helvetica Neue"/>
                <a:ea typeface="Helvetica Neue"/>
                <a:cs typeface="Helvetica Neue"/>
                <a:sym typeface="Helvetica Neue"/>
              </a:defRPr>
            </a:lvl2pPr>
            <a:lvl3pPr marL="0" indent="457200">
              <a:spcBef>
                <a:spcPts val="0"/>
              </a:spcBef>
              <a:buSzTx/>
              <a:buFontTx/>
              <a:buNone/>
              <a:defRPr sz="2600">
                <a:latin typeface="Helvetica Neue"/>
                <a:ea typeface="Helvetica Neue"/>
                <a:cs typeface="Helvetica Neue"/>
                <a:sym typeface="Helvetica Neue"/>
              </a:defRPr>
            </a:lvl3pPr>
            <a:lvl4pPr marL="0" indent="685800">
              <a:spcBef>
                <a:spcPts val="0"/>
              </a:spcBef>
              <a:buSzTx/>
              <a:buFontTx/>
              <a:buNone/>
              <a:defRPr sz="2600">
                <a:latin typeface="Helvetica Neue"/>
                <a:ea typeface="Helvetica Neue"/>
                <a:cs typeface="Helvetica Neue"/>
                <a:sym typeface="Helvetica Neue"/>
              </a:defRPr>
            </a:lvl4pPr>
            <a:lvl5pPr marL="0" indent="914400">
              <a:spcBef>
                <a:spcPts val="0"/>
              </a:spcBef>
              <a:buSzTx/>
              <a:buFontTx/>
              <a:buNone/>
              <a:defRPr sz="2600">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15" name="Shape 1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101" name="Shape 101"/>
          <p:cNvSpPr>
            <a:spLocks noGrp="1"/>
          </p:cNvSpPr>
          <p:nvPr>
            <p:ph type="body" sz="quarter" idx="13"/>
          </p:nvPr>
        </p:nvSpPr>
        <p:spPr>
          <a:xfrm>
            <a:off x="1270000" y="6362700"/>
            <a:ext cx="10464800" cy="498422"/>
          </a:xfrm>
          <a:prstGeom prst="rect">
            <a:avLst/>
          </a:prstGeom>
        </p:spPr>
        <p:txBody>
          <a:bodyPr>
            <a:spAutoFit/>
          </a:bodyPr>
          <a:lstStyle>
            <a:lvl1pPr marL="0" indent="0" algn="ctr" defTabSz="457200">
              <a:spcBef>
                <a:spcPts val="0"/>
              </a:spcBef>
              <a:buSzTx/>
              <a:buFontTx/>
              <a:buNone/>
              <a:defRPr sz="2600">
                <a:solidFill>
                  <a:srgbClr val="000000"/>
                </a:solidFill>
                <a:latin typeface="Helvetica Neue Medium"/>
                <a:ea typeface="Helvetica Neue Medium"/>
                <a:cs typeface="Helvetica Neue Medium"/>
                <a:sym typeface="Helvetica Neue Medium"/>
              </a:defRPr>
            </a:lvl1pPr>
          </a:lstStyle>
          <a:p>
            <a:r>
              <a:t>–Johnny Appleseed</a:t>
            </a:r>
          </a:p>
        </p:txBody>
      </p:sp>
      <p:sp>
        <p:nvSpPr>
          <p:cNvPr id="102" name="Shape 102"/>
          <p:cNvSpPr>
            <a:spLocks noGrp="1"/>
          </p:cNvSpPr>
          <p:nvPr>
            <p:ph type="body" sz="quarter" idx="14"/>
          </p:nvPr>
        </p:nvSpPr>
        <p:spPr>
          <a:xfrm>
            <a:off x="1270000" y="4292600"/>
            <a:ext cx="10464800" cy="711200"/>
          </a:xfrm>
          <a:prstGeom prst="rect">
            <a:avLst/>
          </a:prstGeom>
        </p:spPr>
        <p:txBody>
          <a:bodyPr anchor="ctr">
            <a:spAutoFit/>
          </a:bodyPr>
          <a:lstStyle>
            <a:lvl1pPr marL="0" indent="0" algn="ctr" defTabSz="457200">
              <a:spcBef>
                <a:spcPts val="2400"/>
              </a:spcBef>
              <a:buSzTx/>
              <a:buFontTx/>
              <a:buNone/>
              <a:defRPr sz="4000"/>
            </a:lvl1pPr>
          </a:lstStyle>
          <a:p>
            <a:r>
              <a:t>“Type a quote here.”</a:t>
            </a: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10" name="Shape 110"/>
          <p:cNvSpPr>
            <a:spLocks noGrp="1"/>
          </p:cNvSpPr>
          <p:nvPr>
            <p:ph type="pic" idx="13"/>
          </p:nvPr>
        </p:nvSpPr>
        <p:spPr>
          <a:xfrm>
            <a:off x="0" y="0"/>
            <a:ext cx="13004800" cy="9753600"/>
          </a:xfrm>
          <a:prstGeom prst="rect">
            <a:avLst/>
          </a:prstGeom>
        </p:spPr>
        <p:txBody>
          <a:bodyPr lIns="91439" tIns="45719" rIns="91439" bIns="45719">
            <a:noAutofit/>
          </a:bodyPr>
          <a:lstStyle/>
          <a:p>
            <a:endParaRPr/>
          </a:p>
        </p:txBody>
      </p:sp>
      <p:sp>
        <p:nvSpPr>
          <p:cNvPr id="111" name="Shape 11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118" name="Shape 11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Photo - Horizontal">
    <p:spTree>
      <p:nvGrpSpPr>
        <p:cNvPr id="1" name=""/>
        <p:cNvGrpSpPr/>
        <p:nvPr/>
      </p:nvGrpSpPr>
      <p:grpSpPr>
        <a:xfrm>
          <a:off x="0" y="0"/>
          <a:ext cx="0" cy="0"/>
          <a:chOff x="0" y="0"/>
          <a:chExt cx="0" cy="0"/>
        </a:xfrm>
      </p:grpSpPr>
      <p:sp>
        <p:nvSpPr>
          <p:cNvPr id="22" name="Shape 22"/>
          <p:cNvSpPr/>
          <p:nvPr/>
        </p:nvSpPr>
        <p:spPr>
          <a:xfrm rot="5400000">
            <a:off x="6832536" y="8686863"/>
            <a:ext cx="1422529"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sp>
        <p:nvSpPr>
          <p:cNvPr id="23" name="Shape 23"/>
          <p:cNvSpPr>
            <a:spLocks noGrp="1"/>
          </p:cNvSpPr>
          <p:nvPr>
            <p:ph type="pic" idx="13"/>
          </p:nvPr>
        </p:nvSpPr>
        <p:spPr>
          <a:xfrm>
            <a:off x="0" y="0"/>
            <a:ext cx="13004800" cy="7594600"/>
          </a:xfrm>
          <a:prstGeom prst="rect">
            <a:avLst/>
          </a:prstGeom>
        </p:spPr>
        <p:txBody>
          <a:bodyPr lIns="91439" tIns="45719" rIns="91439" bIns="45719">
            <a:noAutofit/>
          </a:bodyPr>
          <a:lstStyle/>
          <a:p>
            <a:endParaRPr/>
          </a:p>
        </p:txBody>
      </p:sp>
      <p:sp>
        <p:nvSpPr>
          <p:cNvPr id="24" name="Shape 24"/>
          <p:cNvSpPr>
            <a:spLocks noGrp="1"/>
          </p:cNvSpPr>
          <p:nvPr>
            <p:ph type="title"/>
          </p:nvPr>
        </p:nvSpPr>
        <p:spPr>
          <a:xfrm>
            <a:off x="1409700" y="7785100"/>
            <a:ext cx="5791200" cy="1701800"/>
          </a:xfrm>
          <a:prstGeom prst="rect">
            <a:avLst/>
          </a:prstGeom>
        </p:spPr>
        <p:txBody>
          <a:bodyPr anchor="ctr"/>
          <a:lstStyle>
            <a:lvl1pPr algn="r"/>
          </a:lstStyle>
          <a:p>
            <a:r>
              <a:t>Title Text</a:t>
            </a:r>
          </a:p>
        </p:txBody>
      </p:sp>
      <p:sp>
        <p:nvSpPr>
          <p:cNvPr id="25" name="Shape 25"/>
          <p:cNvSpPr>
            <a:spLocks noGrp="1"/>
          </p:cNvSpPr>
          <p:nvPr>
            <p:ph type="body" sz="quarter" idx="1"/>
          </p:nvPr>
        </p:nvSpPr>
        <p:spPr>
          <a:xfrm>
            <a:off x="7848600" y="8470900"/>
            <a:ext cx="4953000" cy="508000"/>
          </a:xfrm>
          <a:prstGeom prst="rect">
            <a:avLst/>
          </a:prstGeom>
        </p:spPr>
        <p:txBody>
          <a:bodyPr/>
          <a:lstStyle>
            <a:lvl1pPr marL="0" indent="0">
              <a:spcBef>
                <a:spcPts val="0"/>
              </a:spcBef>
              <a:buSzTx/>
              <a:buFontTx/>
              <a:buNone/>
              <a:defRPr sz="2600">
                <a:latin typeface="Helvetica Neue"/>
                <a:ea typeface="Helvetica Neue"/>
                <a:cs typeface="Helvetica Neue"/>
                <a:sym typeface="Helvetica Neue"/>
              </a:defRPr>
            </a:lvl1pPr>
            <a:lvl2pPr marL="0" indent="228600">
              <a:spcBef>
                <a:spcPts val="0"/>
              </a:spcBef>
              <a:buSzTx/>
              <a:buFontTx/>
              <a:buNone/>
              <a:defRPr sz="2600">
                <a:latin typeface="Helvetica Neue"/>
                <a:ea typeface="Helvetica Neue"/>
                <a:cs typeface="Helvetica Neue"/>
                <a:sym typeface="Helvetica Neue"/>
              </a:defRPr>
            </a:lvl2pPr>
            <a:lvl3pPr marL="0" indent="457200">
              <a:spcBef>
                <a:spcPts val="0"/>
              </a:spcBef>
              <a:buSzTx/>
              <a:buFontTx/>
              <a:buNone/>
              <a:defRPr sz="2600">
                <a:latin typeface="Helvetica Neue"/>
                <a:ea typeface="Helvetica Neue"/>
                <a:cs typeface="Helvetica Neue"/>
                <a:sym typeface="Helvetica Neue"/>
              </a:defRPr>
            </a:lvl3pPr>
            <a:lvl4pPr marL="0" indent="685800">
              <a:spcBef>
                <a:spcPts val="0"/>
              </a:spcBef>
              <a:buSzTx/>
              <a:buFontTx/>
              <a:buNone/>
              <a:defRPr sz="2600">
                <a:latin typeface="Helvetica Neue"/>
                <a:ea typeface="Helvetica Neue"/>
                <a:cs typeface="Helvetica Neue"/>
                <a:sym typeface="Helvetica Neue"/>
              </a:defRPr>
            </a:lvl4pPr>
            <a:lvl5pPr marL="0" indent="914400">
              <a:spcBef>
                <a:spcPts val="0"/>
              </a:spcBef>
              <a:buSzTx/>
              <a:buFontTx/>
              <a:buNone/>
              <a:defRPr sz="2600">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26" name="Shape 2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 Center">
    <p:spTree>
      <p:nvGrpSpPr>
        <p:cNvPr id="1" name=""/>
        <p:cNvGrpSpPr/>
        <p:nvPr/>
      </p:nvGrpSpPr>
      <p:grpSpPr>
        <a:xfrm>
          <a:off x="0" y="0"/>
          <a:ext cx="0" cy="0"/>
          <a:chOff x="0" y="0"/>
          <a:chExt cx="0" cy="0"/>
        </a:xfrm>
      </p:grpSpPr>
      <p:sp>
        <p:nvSpPr>
          <p:cNvPr id="33" name="Shape 33"/>
          <p:cNvSpPr>
            <a:spLocks noGrp="1"/>
          </p:cNvSpPr>
          <p:nvPr>
            <p:ph type="title"/>
          </p:nvPr>
        </p:nvSpPr>
        <p:spPr>
          <a:xfrm>
            <a:off x="571500" y="3289300"/>
            <a:ext cx="11861800" cy="3175000"/>
          </a:xfrm>
          <a:prstGeom prst="rect">
            <a:avLst/>
          </a:prstGeom>
        </p:spPr>
        <p:txBody>
          <a:bodyPr anchor="ctr"/>
          <a:lstStyle/>
          <a:p>
            <a:r>
              <a:t>Title Text</a:t>
            </a:r>
          </a:p>
        </p:txBody>
      </p:sp>
      <p:sp>
        <p:nvSpPr>
          <p:cNvPr id="34" name="Shape 3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Photo - Vertical">
    <p:spTree>
      <p:nvGrpSpPr>
        <p:cNvPr id="1" name=""/>
        <p:cNvGrpSpPr/>
        <p:nvPr/>
      </p:nvGrpSpPr>
      <p:grpSpPr>
        <a:xfrm>
          <a:off x="0" y="0"/>
          <a:ext cx="0" cy="0"/>
          <a:chOff x="0" y="0"/>
          <a:chExt cx="0" cy="0"/>
        </a:xfrm>
      </p:grpSpPr>
      <p:sp>
        <p:nvSpPr>
          <p:cNvPr id="41" name="Shape 41"/>
          <p:cNvSpPr/>
          <p:nvPr/>
        </p:nvSpPr>
        <p:spPr>
          <a:xfrm>
            <a:off x="571500" y="4864100"/>
            <a:ext cx="5334476" cy="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0" y="21600"/>
                </a:lnTo>
                <a:close/>
              </a:path>
            </a:pathLst>
          </a:cu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sp>
        <p:nvSpPr>
          <p:cNvPr id="42" name="Shape 42"/>
          <p:cNvSpPr>
            <a:spLocks noGrp="1"/>
          </p:cNvSpPr>
          <p:nvPr>
            <p:ph type="pic" idx="13"/>
          </p:nvPr>
        </p:nvSpPr>
        <p:spPr>
          <a:xfrm>
            <a:off x="6502400" y="0"/>
            <a:ext cx="6502400" cy="9753600"/>
          </a:xfrm>
          <a:prstGeom prst="rect">
            <a:avLst/>
          </a:prstGeom>
        </p:spPr>
        <p:txBody>
          <a:bodyPr lIns="91439" tIns="45719" rIns="91439" bIns="45719">
            <a:noAutofit/>
          </a:bodyPr>
          <a:lstStyle/>
          <a:p>
            <a:endParaRPr/>
          </a:p>
        </p:txBody>
      </p:sp>
      <p:sp>
        <p:nvSpPr>
          <p:cNvPr id="43" name="Shape 43"/>
          <p:cNvSpPr>
            <a:spLocks noGrp="1"/>
          </p:cNvSpPr>
          <p:nvPr>
            <p:ph type="title"/>
          </p:nvPr>
        </p:nvSpPr>
        <p:spPr>
          <a:xfrm>
            <a:off x="571500" y="1435100"/>
            <a:ext cx="5334000" cy="3175000"/>
          </a:xfrm>
          <a:prstGeom prst="rect">
            <a:avLst/>
          </a:prstGeom>
        </p:spPr>
        <p:txBody>
          <a:bodyPr/>
          <a:lstStyle/>
          <a:p>
            <a:r>
              <a:t>Title Text</a:t>
            </a:r>
          </a:p>
        </p:txBody>
      </p:sp>
      <p:sp>
        <p:nvSpPr>
          <p:cNvPr id="44" name="Shape 44"/>
          <p:cNvSpPr>
            <a:spLocks noGrp="1"/>
          </p:cNvSpPr>
          <p:nvPr>
            <p:ph type="body" sz="quarter" idx="1"/>
          </p:nvPr>
        </p:nvSpPr>
        <p:spPr>
          <a:xfrm>
            <a:off x="571500" y="5130800"/>
            <a:ext cx="5334000" cy="3175000"/>
          </a:xfrm>
          <a:prstGeom prst="rect">
            <a:avLst/>
          </a:prstGeom>
        </p:spPr>
        <p:txBody>
          <a:bodyPr/>
          <a:lstStyle>
            <a:lvl1pPr marL="0" indent="0">
              <a:spcBef>
                <a:spcPts val="0"/>
              </a:spcBef>
              <a:buSzTx/>
              <a:buFontTx/>
              <a:buNone/>
              <a:defRPr sz="2600">
                <a:latin typeface="Helvetica Neue"/>
                <a:ea typeface="Helvetica Neue"/>
                <a:cs typeface="Helvetica Neue"/>
                <a:sym typeface="Helvetica Neue"/>
              </a:defRPr>
            </a:lvl1pPr>
            <a:lvl2pPr marL="0" indent="228600">
              <a:spcBef>
                <a:spcPts val="0"/>
              </a:spcBef>
              <a:buSzTx/>
              <a:buFontTx/>
              <a:buNone/>
              <a:defRPr sz="2600">
                <a:latin typeface="Helvetica Neue"/>
                <a:ea typeface="Helvetica Neue"/>
                <a:cs typeface="Helvetica Neue"/>
                <a:sym typeface="Helvetica Neue"/>
              </a:defRPr>
            </a:lvl2pPr>
            <a:lvl3pPr marL="0" indent="457200">
              <a:spcBef>
                <a:spcPts val="0"/>
              </a:spcBef>
              <a:buSzTx/>
              <a:buFontTx/>
              <a:buNone/>
              <a:defRPr sz="2600">
                <a:latin typeface="Helvetica Neue"/>
                <a:ea typeface="Helvetica Neue"/>
                <a:cs typeface="Helvetica Neue"/>
                <a:sym typeface="Helvetica Neue"/>
              </a:defRPr>
            </a:lvl3pPr>
            <a:lvl4pPr marL="0" indent="685800">
              <a:spcBef>
                <a:spcPts val="0"/>
              </a:spcBef>
              <a:buSzTx/>
              <a:buFontTx/>
              <a:buNone/>
              <a:defRPr sz="2600">
                <a:latin typeface="Helvetica Neue"/>
                <a:ea typeface="Helvetica Neue"/>
                <a:cs typeface="Helvetica Neue"/>
                <a:sym typeface="Helvetica Neue"/>
              </a:defRPr>
            </a:lvl4pPr>
            <a:lvl5pPr marL="0" indent="914400">
              <a:spcBef>
                <a:spcPts val="0"/>
              </a:spcBef>
              <a:buSzTx/>
              <a:buFontTx/>
              <a:buNone/>
              <a:defRPr sz="2600">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45" name="Shape 4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Shape 52"/>
          <p:cNvSpPr>
            <a:spLocks noGrp="1"/>
          </p:cNvSpPr>
          <p:nvPr>
            <p:ph type="title"/>
          </p:nvPr>
        </p:nvSpPr>
        <p:spPr>
          <a:prstGeom prst="rect">
            <a:avLst/>
          </a:prstGeom>
        </p:spPr>
        <p:txBody>
          <a:bodyPr/>
          <a:lstStyle/>
          <a:p>
            <a:r>
              <a:t>Title Text</a:t>
            </a:r>
          </a:p>
        </p:txBody>
      </p:sp>
      <p:sp>
        <p:nvSpPr>
          <p:cNvPr id="53" name="Shape 5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Shape 60"/>
          <p:cNvSpPr>
            <a:spLocks noGrp="1"/>
          </p:cNvSpPr>
          <p:nvPr>
            <p:ph type="title"/>
          </p:nvPr>
        </p:nvSpPr>
        <p:spPr>
          <a:prstGeom prst="rect">
            <a:avLst/>
          </a:prstGeom>
        </p:spPr>
        <p:txBody>
          <a:bodyPr/>
          <a:lstStyle/>
          <a:p>
            <a:r>
              <a:t>Title Text</a:t>
            </a:r>
          </a:p>
        </p:txBody>
      </p:sp>
      <p:sp>
        <p:nvSpPr>
          <p:cNvPr id="61" name="Shape 61"/>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2" name="Shape 6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Title, Bullets &amp; Photo">
    <p:spTree>
      <p:nvGrpSpPr>
        <p:cNvPr id="1" name=""/>
        <p:cNvGrpSpPr/>
        <p:nvPr/>
      </p:nvGrpSpPr>
      <p:grpSpPr>
        <a:xfrm>
          <a:off x="0" y="0"/>
          <a:ext cx="0" cy="0"/>
          <a:chOff x="0" y="0"/>
          <a:chExt cx="0" cy="0"/>
        </a:xfrm>
      </p:grpSpPr>
      <p:sp>
        <p:nvSpPr>
          <p:cNvPr id="69" name="Shape 69"/>
          <p:cNvSpPr/>
          <p:nvPr/>
        </p:nvSpPr>
        <p:spPr>
          <a:xfrm>
            <a:off x="571500" y="1968500"/>
            <a:ext cx="5073394" cy="133"/>
          </a:xfrm>
          <a:prstGeom prst="rect">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sp>
        <p:nvSpPr>
          <p:cNvPr id="70" name="Shape 70"/>
          <p:cNvSpPr>
            <a:spLocks noGrp="1"/>
          </p:cNvSpPr>
          <p:nvPr>
            <p:ph type="pic" idx="13"/>
          </p:nvPr>
        </p:nvSpPr>
        <p:spPr>
          <a:xfrm>
            <a:off x="6502400" y="0"/>
            <a:ext cx="6502400" cy="9753600"/>
          </a:xfrm>
          <a:prstGeom prst="rect">
            <a:avLst/>
          </a:prstGeom>
        </p:spPr>
        <p:txBody>
          <a:bodyPr lIns="91439" tIns="45719" rIns="91439" bIns="45719">
            <a:noAutofit/>
          </a:bodyPr>
          <a:lstStyle/>
          <a:p>
            <a:endParaRPr/>
          </a:p>
        </p:txBody>
      </p:sp>
      <p:sp>
        <p:nvSpPr>
          <p:cNvPr id="71" name="Shape 71"/>
          <p:cNvSpPr>
            <a:spLocks noGrp="1"/>
          </p:cNvSpPr>
          <p:nvPr>
            <p:ph type="title"/>
          </p:nvPr>
        </p:nvSpPr>
        <p:spPr>
          <a:xfrm>
            <a:off x="571500" y="330200"/>
            <a:ext cx="5080000" cy="1397000"/>
          </a:xfrm>
          <a:prstGeom prst="rect">
            <a:avLst/>
          </a:prstGeom>
        </p:spPr>
        <p:txBody>
          <a:bodyPr/>
          <a:lstStyle/>
          <a:p>
            <a:r>
              <a:t>Title Text</a:t>
            </a:r>
          </a:p>
        </p:txBody>
      </p:sp>
      <p:sp>
        <p:nvSpPr>
          <p:cNvPr id="72" name="Shape 72"/>
          <p:cNvSpPr>
            <a:spLocks noGrp="1"/>
          </p:cNvSpPr>
          <p:nvPr>
            <p:ph type="body" sz="half" idx="1"/>
          </p:nvPr>
        </p:nvSpPr>
        <p:spPr>
          <a:xfrm>
            <a:off x="571500" y="2222500"/>
            <a:ext cx="5080000" cy="6667500"/>
          </a:xfrm>
          <a:prstGeom prst="rect">
            <a:avLst/>
          </a:prstGeom>
        </p:spPr>
        <p:txBody>
          <a:bodyPr/>
          <a:lstStyle>
            <a:lvl1pPr marL="330200" indent="-330200">
              <a:spcBef>
                <a:spcPts val="3000"/>
              </a:spcBef>
              <a:buSzPct val="125000"/>
              <a:buFontTx/>
              <a:defRPr sz="2600">
                <a:latin typeface="Helvetica Neue"/>
                <a:ea typeface="Helvetica Neue"/>
                <a:cs typeface="Helvetica Neue"/>
                <a:sym typeface="Helvetica Neue"/>
              </a:defRPr>
            </a:lvl1pPr>
            <a:lvl2pPr marL="660400" indent="-330200">
              <a:spcBef>
                <a:spcPts val="3000"/>
              </a:spcBef>
              <a:buSzPct val="125000"/>
              <a:buFontTx/>
              <a:defRPr sz="2600">
                <a:latin typeface="Helvetica Neue"/>
                <a:ea typeface="Helvetica Neue"/>
                <a:cs typeface="Helvetica Neue"/>
                <a:sym typeface="Helvetica Neue"/>
              </a:defRPr>
            </a:lvl2pPr>
            <a:lvl3pPr marL="990600" indent="-330200">
              <a:spcBef>
                <a:spcPts val="3000"/>
              </a:spcBef>
              <a:buSzPct val="125000"/>
              <a:buFontTx/>
              <a:defRPr sz="2600">
                <a:latin typeface="Helvetica Neue"/>
                <a:ea typeface="Helvetica Neue"/>
                <a:cs typeface="Helvetica Neue"/>
                <a:sym typeface="Helvetica Neue"/>
              </a:defRPr>
            </a:lvl3pPr>
            <a:lvl4pPr marL="1320800" indent="-330200">
              <a:spcBef>
                <a:spcPts val="3000"/>
              </a:spcBef>
              <a:buSzPct val="125000"/>
              <a:buFontTx/>
              <a:defRPr sz="2600">
                <a:latin typeface="Helvetica Neue"/>
                <a:ea typeface="Helvetica Neue"/>
                <a:cs typeface="Helvetica Neue"/>
                <a:sym typeface="Helvetica Neue"/>
              </a:defRPr>
            </a:lvl4pPr>
            <a:lvl5pPr marL="1651000" indent="-330200">
              <a:spcBef>
                <a:spcPts val="3000"/>
              </a:spcBef>
              <a:buSzPct val="125000"/>
              <a:buFontTx/>
              <a:defRPr sz="2600">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73" name="Shape 73"/>
          <p:cNvSpPr>
            <a:spLocks noGrp="1"/>
          </p:cNvSpPr>
          <p:nvPr>
            <p:ph type="sldNum" sz="quarter" idx="2"/>
          </p:nvPr>
        </p:nvSpPr>
        <p:spPr>
          <a:xfrm>
            <a:off x="510743" y="9194800"/>
            <a:ext cx="312014" cy="299822"/>
          </a:xfrm>
          <a:prstGeom prst="rect">
            <a:avLst/>
          </a:prstGeom>
        </p:spPr>
        <p:txBody>
          <a:bodyPr/>
          <a:lstStyle>
            <a:lvl1pPr algn="l"/>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80" name="Shape 80"/>
          <p:cNvSpPr>
            <a:spLocks noGrp="1"/>
          </p:cNvSpPr>
          <p:nvPr>
            <p:ph type="body" idx="1"/>
          </p:nvPr>
        </p:nvSpPr>
        <p:spPr>
          <a:xfrm>
            <a:off x="889000" y="889000"/>
            <a:ext cx="11214100" cy="79629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81" name="Shape 8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hoto - 3 Up">
    <p:spTree>
      <p:nvGrpSpPr>
        <p:cNvPr id="1" name=""/>
        <p:cNvGrpSpPr/>
        <p:nvPr/>
      </p:nvGrpSpPr>
      <p:grpSpPr>
        <a:xfrm>
          <a:off x="0" y="0"/>
          <a:ext cx="0" cy="0"/>
          <a:chOff x="0" y="0"/>
          <a:chExt cx="0" cy="0"/>
        </a:xfrm>
      </p:grpSpPr>
      <p:sp>
        <p:nvSpPr>
          <p:cNvPr id="88" name="Shape 88"/>
          <p:cNvSpPr/>
          <p:nvPr/>
        </p:nvSpPr>
        <p:spPr>
          <a:xfrm>
            <a:off x="9055098" y="508000"/>
            <a:ext cx="128" cy="7975631"/>
          </a:xfrm>
          <a:prstGeom prst="rect">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sp>
        <p:nvSpPr>
          <p:cNvPr id="89" name="Shape 89"/>
          <p:cNvSpPr/>
          <p:nvPr/>
        </p:nvSpPr>
        <p:spPr>
          <a:xfrm>
            <a:off x="9055096" y="4464050"/>
            <a:ext cx="3448503" cy="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0" y="21600"/>
                </a:lnTo>
                <a:close/>
              </a:path>
            </a:pathLst>
          </a:cu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sp>
        <p:nvSpPr>
          <p:cNvPr id="90" name="Shape 90"/>
          <p:cNvSpPr>
            <a:spLocks noGrp="1"/>
          </p:cNvSpPr>
          <p:nvPr>
            <p:ph type="pic" idx="13"/>
          </p:nvPr>
        </p:nvSpPr>
        <p:spPr>
          <a:xfrm>
            <a:off x="520700" y="508000"/>
            <a:ext cx="8369300" cy="7975600"/>
          </a:xfrm>
          <a:prstGeom prst="rect">
            <a:avLst/>
          </a:prstGeom>
        </p:spPr>
        <p:txBody>
          <a:bodyPr lIns="91439" tIns="45719" rIns="91439" bIns="45719">
            <a:noAutofit/>
          </a:bodyPr>
          <a:lstStyle/>
          <a:p>
            <a:endParaRPr/>
          </a:p>
        </p:txBody>
      </p:sp>
      <p:sp>
        <p:nvSpPr>
          <p:cNvPr id="91" name="Shape 91"/>
          <p:cNvSpPr>
            <a:spLocks noGrp="1"/>
          </p:cNvSpPr>
          <p:nvPr>
            <p:ph type="pic" sz="quarter" idx="14"/>
          </p:nvPr>
        </p:nvSpPr>
        <p:spPr>
          <a:xfrm>
            <a:off x="9220200" y="4622800"/>
            <a:ext cx="3276600" cy="3860800"/>
          </a:xfrm>
          <a:prstGeom prst="rect">
            <a:avLst/>
          </a:prstGeom>
        </p:spPr>
        <p:txBody>
          <a:bodyPr lIns="91439" tIns="45719" rIns="91439" bIns="45719">
            <a:noAutofit/>
          </a:bodyPr>
          <a:lstStyle/>
          <a:p>
            <a:endParaRPr/>
          </a:p>
        </p:txBody>
      </p:sp>
      <p:sp>
        <p:nvSpPr>
          <p:cNvPr id="92" name="Shape 92"/>
          <p:cNvSpPr>
            <a:spLocks noGrp="1"/>
          </p:cNvSpPr>
          <p:nvPr>
            <p:ph type="pic" sz="quarter" idx="15"/>
          </p:nvPr>
        </p:nvSpPr>
        <p:spPr>
          <a:xfrm>
            <a:off x="9220200" y="508000"/>
            <a:ext cx="3276600" cy="3797300"/>
          </a:xfrm>
          <a:prstGeom prst="rect">
            <a:avLst/>
          </a:prstGeom>
        </p:spPr>
        <p:txBody>
          <a:bodyPr lIns="91439" tIns="45719" rIns="91439" bIns="45719">
            <a:noAutofit/>
          </a:bodyPr>
          <a:lstStyle/>
          <a:p>
            <a:endParaRPr/>
          </a:p>
        </p:txBody>
      </p:sp>
      <p:sp>
        <p:nvSpPr>
          <p:cNvPr id="93" name="Shape 93"/>
          <p:cNvSpPr>
            <a:spLocks noGrp="1"/>
          </p:cNvSpPr>
          <p:nvPr>
            <p:ph type="body" sz="quarter" idx="1"/>
          </p:nvPr>
        </p:nvSpPr>
        <p:spPr>
          <a:xfrm>
            <a:off x="520700" y="8661400"/>
            <a:ext cx="8369300" cy="939800"/>
          </a:xfrm>
          <a:prstGeom prst="rect">
            <a:avLst/>
          </a:prstGeom>
        </p:spPr>
        <p:txBody>
          <a:bodyPr/>
          <a:lstStyle>
            <a:lvl1pPr marL="0" indent="0">
              <a:spcBef>
                <a:spcPts val="0"/>
              </a:spcBef>
              <a:buSzTx/>
              <a:buFontTx/>
              <a:buNone/>
              <a:defRPr sz="2600">
                <a:latin typeface="Helvetica Neue"/>
                <a:ea typeface="Helvetica Neue"/>
                <a:cs typeface="Helvetica Neue"/>
                <a:sym typeface="Helvetica Neue"/>
              </a:defRPr>
            </a:lvl1pPr>
            <a:lvl2pPr marL="0" indent="228600">
              <a:spcBef>
                <a:spcPts val="0"/>
              </a:spcBef>
              <a:buSzTx/>
              <a:buFontTx/>
              <a:buNone/>
              <a:defRPr sz="2600">
                <a:latin typeface="Helvetica Neue"/>
                <a:ea typeface="Helvetica Neue"/>
                <a:cs typeface="Helvetica Neue"/>
                <a:sym typeface="Helvetica Neue"/>
              </a:defRPr>
            </a:lvl2pPr>
            <a:lvl3pPr marL="0" indent="457200">
              <a:spcBef>
                <a:spcPts val="0"/>
              </a:spcBef>
              <a:buSzTx/>
              <a:buFontTx/>
              <a:buNone/>
              <a:defRPr sz="2600">
                <a:latin typeface="Helvetica Neue"/>
                <a:ea typeface="Helvetica Neue"/>
                <a:cs typeface="Helvetica Neue"/>
                <a:sym typeface="Helvetica Neue"/>
              </a:defRPr>
            </a:lvl3pPr>
            <a:lvl4pPr marL="0" indent="685800">
              <a:spcBef>
                <a:spcPts val="0"/>
              </a:spcBef>
              <a:buSzTx/>
              <a:buFontTx/>
              <a:buNone/>
              <a:defRPr sz="2600">
                <a:latin typeface="Helvetica Neue"/>
                <a:ea typeface="Helvetica Neue"/>
                <a:cs typeface="Helvetica Neue"/>
                <a:sym typeface="Helvetica Neue"/>
              </a:defRPr>
            </a:lvl4pPr>
            <a:lvl5pPr marL="0" indent="914400">
              <a:spcBef>
                <a:spcPts val="0"/>
              </a:spcBef>
              <a:buSzTx/>
              <a:buFontTx/>
              <a:buNone/>
              <a:defRPr sz="2600">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94" name="Shape 9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571500" y="1968500"/>
            <a:ext cx="11868106" cy="129"/>
          </a:xfrm>
          <a:prstGeom prst="rect">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sp>
        <p:nvSpPr>
          <p:cNvPr id="3" name="Shape 3"/>
          <p:cNvSpPr>
            <a:spLocks noGrp="1"/>
          </p:cNvSpPr>
          <p:nvPr>
            <p:ph type="title"/>
          </p:nvPr>
        </p:nvSpPr>
        <p:spPr>
          <a:xfrm>
            <a:off x="571500" y="330200"/>
            <a:ext cx="11861800" cy="1397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b">
            <a:normAutofit/>
          </a:bodyPr>
          <a:lstStyle/>
          <a:p>
            <a:r>
              <a:t>Title Text</a:t>
            </a:r>
          </a:p>
        </p:txBody>
      </p:sp>
      <p:sp>
        <p:nvSpPr>
          <p:cNvPr id="4" name="Shape 4"/>
          <p:cNvSpPr>
            <a:spLocks noGrp="1"/>
          </p:cNvSpPr>
          <p:nvPr>
            <p:ph type="body" idx="1"/>
          </p:nvPr>
        </p:nvSpPr>
        <p:spPr>
          <a:xfrm>
            <a:off x="571500" y="2222500"/>
            <a:ext cx="11861800" cy="6667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
        <p:nvSpPr>
          <p:cNvPr id="5" name="Shape 5"/>
          <p:cNvSpPr>
            <a:spLocks noGrp="1"/>
          </p:cNvSpPr>
          <p:nvPr>
            <p:ph type="sldNum" sz="quarter" idx="2"/>
          </p:nvPr>
        </p:nvSpPr>
        <p:spPr>
          <a:xfrm>
            <a:off x="12268199" y="9194800"/>
            <a:ext cx="312015" cy="299822"/>
          </a:xfrm>
          <a:prstGeom prst="rect">
            <a:avLst/>
          </a:prstGeom>
          <a:ln w="12700">
            <a:miter lim="400000"/>
          </a:ln>
        </p:spPr>
        <p:txBody>
          <a:bodyPr wrap="none" lIns="50800" tIns="50800" rIns="50800" bIns="50800">
            <a:normAutofit/>
          </a:bodyPr>
          <a:lstStyle>
            <a:lvl1pPr algn="r">
              <a:defRPr sz="1400">
                <a:latin typeface="Helvetica Neue"/>
                <a:ea typeface="Helvetica Neue"/>
                <a:cs typeface="Helvetica Neue"/>
                <a:sym typeface="Helvetica Neue"/>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1pPr>
      <a:lvl2pPr marL="0" marR="0" indent="2286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2pPr>
      <a:lvl3pPr marL="0" marR="0" indent="4572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3pPr>
      <a:lvl4pPr marL="0" marR="0" indent="6858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4pPr>
      <a:lvl5pPr marL="0" marR="0" indent="9144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5pPr>
      <a:lvl6pPr marL="0" marR="0" indent="11430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6pPr>
      <a:lvl7pPr marL="0" marR="0" indent="13716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7pPr>
      <a:lvl8pPr marL="0" marR="0" indent="16002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8pPr>
      <a:lvl9pPr marL="0" marR="0" indent="18288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9pPr>
    </p:titleStyle>
    <p:bodyStyle>
      <a:lvl1pPr marL="457200" marR="0" indent="-457200" algn="l" defTabSz="584200" rtl="0" latinLnBrk="0">
        <a:lnSpc>
          <a:spcPct val="100000"/>
        </a:lnSpc>
        <a:spcBef>
          <a:spcPts val="4200"/>
        </a:spcBef>
        <a:spcAft>
          <a:spcPts val="0"/>
        </a:spcAft>
        <a:buClrTx/>
        <a:buSzPct val="75000"/>
        <a:buFont typeface="Helvetica Neue"/>
        <a:buChar char="•"/>
        <a:tabLst/>
        <a:defRPr sz="3600" b="0" i="0" u="none" strike="noStrike" cap="none" spc="0" baseline="0">
          <a:ln>
            <a:noFill/>
          </a:ln>
          <a:solidFill>
            <a:srgbClr val="747474"/>
          </a:solidFill>
          <a:uFillTx/>
          <a:latin typeface="+mn-lt"/>
          <a:ea typeface="+mn-ea"/>
          <a:cs typeface="+mn-cs"/>
          <a:sym typeface="Helvetica Neue Light"/>
        </a:defRPr>
      </a:lvl1pPr>
      <a:lvl2pPr marL="914400" marR="0" indent="-457200" algn="l" defTabSz="584200" rtl="0" latinLnBrk="0">
        <a:lnSpc>
          <a:spcPct val="100000"/>
        </a:lnSpc>
        <a:spcBef>
          <a:spcPts val="4200"/>
        </a:spcBef>
        <a:spcAft>
          <a:spcPts val="0"/>
        </a:spcAft>
        <a:buClrTx/>
        <a:buSzPct val="75000"/>
        <a:buFont typeface="Helvetica Neue"/>
        <a:buChar char="•"/>
        <a:tabLst/>
        <a:defRPr sz="3600" b="0" i="0" u="none" strike="noStrike" cap="none" spc="0" baseline="0">
          <a:ln>
            <a:noFill/>
          </a:ln>
          <a:solidFill>
            <a:srgbClr val="747474"/>
          </a:solidFill>
          <a:uFillTx/>
          <a:latin typeface="+mn-lt"/>
          <a:ea typeface="+mn-ea"/>
          <a:cs typeface="+mn-cs"/>
          <a:sym typeface="Helvetica Neue Light"/>
        </a:defRPr>
      </a:lvl2pPr>
      <a:lvl3pPr marL="1371600" marR="0" indent="-457200" algn="l" defTabSz="584200" rtl="0" latinLnBrk="0">
        <a:lnSpc>
          <a:spcPct val="100000"/>
        </a:lnSpc>
        <a:spcBef>
          <a:spcPts val="4200"/>
        </a:spcBef>
        <a:spcAft>
          <a:spcPts val="0"/>
        </a:spcAft>
        <a:buClrTx/>
        <a:buSzPct val="75000"/>
        <a:buFont typeface="Helvetica Neue"/>
        <a:buChar char="•"/>
        <a:tabLst/>
        <a:defRPr sz="3600" b="0" i="0" u="none" strike="noStrike" cap="none" spc="0" baseline="0">
          <a:ln>
            <a:noFill/>
          </a:ln>
          <a:solidFill>
            <a:srgbClr val="747474"/>
          </a:solidFill>
          <a:uFillTx/>
          <a:latin typeface="+mn-lt"/>
          <a:ea typeface="+mn-ea"/>
          <a:cs typeface="+mn-cs"/>
          <a:sym typeface="Helvetica Neue Light"/>
        </a:defRPr>
      </a:lvl3pPr>
      <a:lvl4pPr marL="1828800" marR="0" indent="-457200" algn="l" defTabSz="584200" rtl="0" latinLnBrk="0">
        <a:lnSpc>
          <a:spcPct val="100000"/>
        </a:lnSpc>
        <a:spcBef>
          <a:spcPts val="4200"/>
        </a:spcBef>
        <a:spcAft>
          <a:spcPts val="0"/>
        </a:spcAft>
        <a:buClrTx/>
        <a:buSzPct val="75000"/>
        <a:buFont typeface="Helvetica Neue"/>
        <a:buChar char="•"/>
        <a:tabLst/>
        <a:defRPr sz="3600" b="0" i="0" u="none" strike="noStrike" cap="none" spc="0" baseline="0">
          <a:ln>
            <a:noFill/>
          </a:ln>
          <a:solidFill>
            <a:srgbClr val="747474"/>
          </a:solidFill>
          <a:uFillTx/>
          <a:latin typeface="+mn-lt"/>
          <a:ea typeface="+mn-ea"/>
          <a:cs typeface="+mn-cs"/>
          <a:sym typeface="Helvetica Neue Light"/>
        </a:defRPr>
      </a:lvl4pPr>
      <a:lvl5pPr marL="2286000" marR="0" indent="-457200" algn="l" defTabSz="584200" rtl="0" latinLnBrk="0">
        <a:lnSpc>
          <a:spcPct val="100000"/>
        </a:lnSpc>
        <a:spcBef>
          <a:spcPts val="4200"/>
        </a:spcBef>
        <a:spcAft>
          <a:spcPts val="0"/>
        </a:spcAft>
        <a:buClrTx/>
        <a:buSzPct val="75000"/>
        <a:buFont typeface="Helvetica Neue"/>
        <a:buChar char="•"/>
        <a:tabLst/>
        <a:defRPr sz="3600" b="0" i="0" u="none" strike="noStrike" cap="none" spc="0" baseline="0">
          <a:ln>
            <a:noFill/>
          </a:ln>
          <a:solidFill>
            <a:srgbClr val="747474"/>
          </a:solidFill>
          <a:uFillTx/>
          <a:latin typeface="+mn-lt"/>
          <a:ea typeface="+mn-ea"/>
          <a:cs typeface="+mn-cs"/>
          <a:sym typeface="Helvetica Neue Light"/>
        </a:defRPr>
      </a:lvl5pPr>
      <a:lvl6pPr marL="2743200" marR="0" indent="-457200" algn="l" defTabSz="584200" rtl="0" latinLnBrk="0">
        <a:lnSpc>
          <a:spcPct val="100000"/>
        </a:lnSpc>
        <a:spcBef>
          <a:spcPts val="4200"/>
        </a:spcBef>
        <a:spcAft>
          <a:spcPts val="0"/>
        </a:spcAft>
        <a:buClrTx/>
        <a:buSzPct val="75000"/>
        <a:buFont typeface="Helvetica Neue"/>
        <a:buChar char="•"/>
        <a:tabLst/>
        <a:defRPr sz="3600" b="0" i="0" u="none" strike="noStrike" cap="none" spc="0" baseline="0">
          <a:ln>
            <a:noFill/>
          </a:ln>
          <a:solidFill>
            <a:srgbClr val="747474"/>
          </a:solidFill>
          <a:uFillTx/>
          <a:latin typeface="+mn-lt"/>
          <a:ea typeface="+mn-ea"/>
          <a:cs typeface="+mn-cs"/>
          <a:sym typeface="Helvetica Neue Light"/>
        </a:defRPr>
      </a:lvl6pPr>
      <a:lvl7pPr marL="3200400" marR="0" indent="-457200" algn="l" defTabSz="584200" rtl="0" latinLnBrk="0">
        <a:lnSpc>
          <a:spcPct val="100000"/>
        </a:lnSpc>
        <a:spcBef>
          <a:spcPts val="4200"/>
        </a:spcBef>
        <a:spcAft>
          <a:spcPts val="0"/>
        </a:spcAft>
        <a:buClrTx/>
        <a:buSzPct val="75000"/>
        <a:buFont typeface="Helvetica Neue"/>
        <a:buChar char="•"/>
        <a:tabLst/>
        <a:defRPr sz="3600" b="0" i="0" u="none" strike="noStrike" cap="none" spc="0" baseline="0">
          <a:ln>
            <a:noFill/>
          </a:ln>
          <a:solidFill>
            <a:srgbClr val="747474"/>
          </a:solidFill>
          <a:uFillTx/>
          <a:latin typeface="+mn-lt"/>
          <a:ea typeface="+mn-ea"/>
          <a:cs typeface="+mn-cs"/>
          <a:sym typeface="Helvetica Neue Light"/>
        </a:defRPr>
      </a:lvl7pPr>
      <a:lvl8pPr marL="3657600" marR="0" indent="-457200" algn="l" defTabSz="584200" rtl="0" latinLnBrk="0">
        <a:lnSpc>
          <a:spcPct val="100000"/>
        </a:lnSpc>
        <a:spcBef>
          <a:spcPts val="4200"/>
        </a:spcBef>
        <a:spcAft>
          <a:spcPts val="0"/>
        </a:spcAft>
        <a:buClrTx/>
        <a:buSzPct val="75000"/>
        <a:buFont typeface="Helvetica Neue"/>
        <a:buChar char="•"/>
        <a:tabLst/>
        <a:defRPr sz="3600" b="0" i="0" u="none" strike="noStrike" cap="none" spc="0" baseline="0">
          <a:ln>
            <a:noFill/>
          </a:ln>
          <a:solidFill>
            <a:srgbClr val="747474"/>
          </a:solidFill>
          <a:uFillTx/>
          <a:latin typeface="+mn-lt"/>
          <a:ea typeface="+mn-ea"/>
          <a:cs typeface="+mn-cs"/>
          <a:sym typeface="Helvetica Neue Light"/>
        </a:defRPr>
      </a:lvl8pPr>
      <a:lvl9pPr marL="4114800" marR="0" indent="-457200" algn="l" defTabSz="584200" rtl="0" latinLnBrk="0">
        <a:lnSpc>
          <a:spcPct val="100000"/>
        </a:lnSpc>
        <a:spcBef>
          <a:spcPts val="4200"/>
        </a:spcBef>
        <a:spcAft>
          <a:spcPts val="0"/>
        </a:spcAft>
        <a:buClrTx/>
        <a:buSzPct val="75000"/>
        <a:buFont typeface="Helvetica Neue"/>
        <a:buChar char="•"/>
        <a:tabLst/>
        <a:defRPr sz="3600" b="0" i="0" u="none" strike="noStrike" cap="none" spc="0" baseline="0">
          <a:ln>
            <a:noFill/>
          </a:ln>
          <a:solidFill>
            <a:srgbClr val="747474"/>
          </a:solidFill>
          <a:uFillTx/>
          <a:latin typeface="+mn-lt"/>
          <a:ea typeface="+mn-ea"/>
          <a:cs typeface="+mn-cs"/>
          <a:sym typeface="Helvetica Neue Light"/>
        </a:defRPr>
      </a:lvl9pPr>
    </p:bodyStyle>
    <p:otherStyle>
      <a:lvl1pPr marL="0" marR="0" indent="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1pPr>
      <a:lvl2pPr marL="0" marR="0" indent="2286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2pPr>
      <a:lvl3pPr marL="0" marR="0" indent="4572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3pPr>
      <a:lvl4pPr marL="0" marR="0" indent="6858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4pPr>
      <a:lvl5pPr marL="0" marR="0" indent="9144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5pPr>
      <a:lvl6pPr marL="0" marR="0" indent="11430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6pPr>
      <a:lvl7pPr marL="0" marR="0" indent="13716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7pPr>
      <a:lvl8pPr marL="0" marR="0" indent="16002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8pPr>
      <a:lvl9pPr marL="0" marR="0" indent="18288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hyperlink" Target="mailto:edleastar@wit.ie" TargetMode="External"/><Relationship Id="rId4" Type="http://schemas.openxmlformats.org/officeDocument/2006/relationships/hyperlink" Target="http://www.wit.ie"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www.oodesign.com/dependency-inversion-principle.html"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 Id="rId5" Type="http://schemas.openxmlformats.org/officeDocument/2006/relationships/image" Target="../media/image31.png"/><Relationship Id="rId4" Type="http://schemas.openxmlformats.org/officeDocument/2006/relationships/image" Target="../media/image30.png"/></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6.xml"/><Relationship Id="rId6" Type="http://schemas.openxmlformats.org/officeDocument/2006/relationships/image" Target="../media/image39.png"/><Relationship Id="rId5" Type="http://schemas.openxmlformats.org/officeDocument/2006/relationships/image" Target="../media/image34.png"/><Relationship Id="rId4" Type="http://schemas.openxmlformats.org/officeDocument/2006/relationships/image" Target="../media/image38.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hyperlink" Target="http://creativecommons.org/licenses/by-nc/3.0/" TargetMode="External"/><Relationship Id="rId4" Type="http://schemas.openxmlformats.org/officeDocument/2006/relationships/image" Target="../media/image40.png"/></Relationships>
</file>

<file path=ppt/slides/_rels/slide5.xml.rels><?xml version="1.0" encoding="UTF-8" standalone="yes"?>
<Relationships xmlns="http://schemas.openxmlformats.org/package/2006/relationships"><Relationship Id="rId3" Type="http://schemas.openxmlformats.org/officeDocument/2006/relationships/hyperlink" Target="http://lostechies.com/blogs/derickbailey/archive/2009/02/11/solid-development-principles-in-motivational-pictures.aspx"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hyperlink" Target="http://blogs.msdn.com/b/cdndevs/archive/2009/07/15/the-solid-principles-explained-with-motivational-posters.aspx" TargetMode="External"/><Relationship Id="rId4" Type="http://schemas.openxmlformats.org/officeDocument/2006/relationships/hyperlink" Target="http://creativecommons.org/licenses/by-sa/3.0/us/"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en.wikipedia.org/wiki/Single_responsibility_principle"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hape 127"/>
          <p:cNvSpPr/>
          <p:nvPr/>
        </p:nvSpPr>
        <p:spPr>
          <a:xfrm>
            <a:off x="0" y="0"/>
            <a:ext cx="13004800" cy="9753600"/>
          </a:xfrm>
          <a:prstGeom prst="roundRect">
            <a:avLst>
              <a:gd name="adj" fmla="val 0"/>
            </a:avLst>
          </a:prstGeom>
          <a:solidFill>
            <a:srgbClr val="FFFFFF"/>
          </a:solidFill>
          <a:ln w="12700">
            <a:solidFill>
              <a:srgbClr val="000000"/>
            </a:solidFill>
            <a:miter lim="400000"/>
          </a:ln>
        </p:spPr>
        <p:txBody>
          <a:bodyPr lIns="50800" tIns="50800" rIns="50800" bIns="50800" anchor="ctr"/>
          <a:lstStyle/>
          <a:p>
            <a:pPr>
              <a:defRPr>
                <a:solidFill>
                  <a:srgbClr val="FFFFFF"/>
                </a:solidFill>
              </a:defRPr>
            </a:pPr>
            <a:endParaRPr/>
          </a:p>
        </p:txBody>
      </p:sp>
      <p:sp>
        <p:nvSpPr>
          <p:cNvPr id="128" name="Shape 128"/>
          <p:cNvSpPr/>
          <p:nvPr/>
        </p:nvSpPr>
        <p:spPr>
          <a:xfrm>
            <a:off x="571500" y="1968500"/>
            <a:ext cx="11868106" cy="129"/>
          </a:xfrm>
          <a:prstGeom prst="rect">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sp>
        <p:nvSpPr>
          <p:cNvPr id="129" name="Shape 129"/>
          <p:cNvSpPr/>
          <p:nvPr/>
        </p:nvSpPr>
        <p:spPr>
          <a:xfrm>
            <a:off x="0" y="0"/>
            <a:ext cx="13004800" cy="9753600"/>
          </a:xfrm>
          <a:prstGeom prst="roundRect">
            <a:avLst>
              <a:gd name="adj" fmla="val 0"/>
            </a:avLst>
          </a:prstGeom>
          <a:solidFill>
            <a:srgbClr val="FFFFFF"/>
          </a:solidFill>
          <a:ln w="12700">
            <a:solidFill>
              <a:srgbClr val="000000"/>
            </a:solidFill>
            <a:miter lim="400000"/>
          </a:ln>
        </p:spPr>
        <p:txBody>
          <a:bodyPr lIns="50800" tIns="50800" rIns="50800" bIns="50800" anchor="ctr"/>
          <a:lstStyle/>
          <a:p>
            <a:pPr>
              <a:defRPr>
                <a:solidFill>
                  <a:srgbClr val="FFFFFF"/>
                </a:solidFill>
              </a:defRPr>
            </a:pPr>
            <a:endParaRPr/>
          </a:p>
        </p:txBody>
      </p:sp>
      <p:sp>
        <p:nvSpPr>
          <p:cNvPr id="130" name="Shape 130"/>
          <p:cNvSpPr/>
          <p:nvPr/>
        </p:nvSpPr>
        <p:spPr>
          <a:xfrm flipV="1">
            <a:off x="908290" y="4366805"/>
            <a:ext cx="11220733" cy="2"/>
          </a:xfrm>
          <a:prstGeom prst="line">
            <a:avLst/>
          </a:prstGeom>
          <a:ln w="12700">
            <a:solidFill>
              <a:srgbClr val="919191"/>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pic>
        <p:nvPicPr>
          <p:cNvPr id="131" name="WIT_logo.png"/>
          <p:cNvPicPr>
            <a:picLocks noChangeAspect="1"/>
          </p:cNvPicPr>
          <p:nvPr/>
        </p:nvPicPr>
        <p:blipFill>
          <a:blip r:embed="rId2">
            <a:extLst/>
          </a:blip>
          <a:stretch>
            <a:fillRect/>
          </a:stretch>
        </p:blipFill>
        <p:spPr>
          <a:xfrm>
            <a:off x="927100" y="8724900"/>
            <a:ext cx="3175000" cy="660400"/>
          </a:xfrm>
          <a:prstGeom prst="rect">
            <a:avLst/>
          </a:prstGeom>
          <a:ln w="12700">
            <a:miter lim="400000"/>
          </a:ln>
        </p:spPr>
      </p:pic>
      <p:pic>
        <p:nvPicPr>
          <p:cNvPr id="132" name="esu-logo.png"/>
          <p:cNvPicPr>
            <a:picLocks noChangeAspect="1"/>
          </p:cNvPicPr>
          <p:nvPr/>
        </p:nvPicPr>
        <p:blipFill>
          <a:blip r:embed="rId3">
            <a:extLst/>
          </a:blip>
          <a:stretch>
            <a:fillRect/>
          </a:stretch>
        </p:blipFill>
        <p:spPr>
          <a:xfrm>
            <a:off x="10198100" y="8826500"/>
            <a:ext cx="1879600" cy="444500"/>
          </a:xfrm>
          <a:prstGeom prst="rect">
            <a:avLst/>
          </a:prstGeom>
          <a:ln w="12700">
            <a:miter lim="400000"/>
          </a:ln>
        </p:spPr>
      </p:pic>
      <p:sp>
        <p:nvSpPr>
          <p:cNvPr id="133" name="Shape 133"/>
          <p:cNvSpPr/>
          <p:nvPr/>
        </p:nvSpPr>
        <p:spPr>
          <a:xfrm>
            <a:off x="507045" y="4584700"/>
            <a:ext cx="2846528" cy="13716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r">
              <a:lnSpc>
                <a:spcPct val="80000"/>
              </a:lnSpc>
              <a:defRPr sz="4800">
                <a:solidFill>
                  <a:srgbClr val="AAAAAA"/>
                </a:solidFill>
                <a:latin typeface="Helvetica Neue UltraLight"/>
                <a:ea typeface="Helvetica Neue UltraLight"/>
                <a:cs typeface="Helvetica Neue UltraLight"/>
                <a:sym typeface="Helvetica Neue UltraLight"/>
              </a:defRPr>
            </a:pPr>
            <a:r>
              <a:t>Produced </a:t>
            </a:r>
          </a:p>
          <a:p>
            <a:pPr algn="r">
              <a:lnSpc>
                <a:spcPct val="80000"/>
              </a:lnSpc>
              <a:defRPr sz="4800">
                <a:solidFill>
                  <a:srgbClr val="AAAAAA"/>
                </a:solidFill>
                <a:latin typeface="Helvetica Neue UltraLight"/>
                <a:ea typeface="Helvetica Neue UltraLight"/>
                <a:cs typeface="Helvetica Neue UltraLight"/>
                <a:sym typeface="Helvetica Neue UltraLight"/>
              </a:defRPr>
            </a:pPr>
            <a:r>
              <a:t>by</a:t>
            </a:r>
          </a:p>
        </p:txBody>
      </p:sp>
      <p:grpSp>
        <p:nvGrpSpPr>
          <p:cNvPr id="137" name="Group 137"/>
          <p:cNvGrpSpPr/>
          <p:nvPr/>
        </p:nvGrpSpPr>
        <p:grpSpPr>
          <a:xfrm>
            <a:off x="3707033" y="6616700"/>
            <a:ext cx="4610101" cy="1371601"/>
            <a:chOff x="0" y="0"/>
            <a:chExt cx="4610100" cy="1371600"/>
          </a:xfrm>
        </p:grpSpPr>
        <p:sp>
          <p:nvSpPr>
            <p:cNvPr id="134" name="Shape 134"/>
            <p:cNvSpPr/>
            <p:nvPr/>
          </p:nvSpPr>
          <p:spPr>
            <a:xfrm>
              <a:off x="0" y="0"/>
              <a:ext cx="4610101" cy="73502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p>
              <a:pPr algn="l">
                <a:lnSpc>
                  <a:spcPct val="120000"/>
                </a:lnSpc>
                <a:defRPr sz="1800">
                  <a:solidFill>
                    <a:srgbClr val="133455"/>
                  </a:solidFill>
                  <a:latin typeface="Helvetica Neue"/>
                  <a:ea typeface="Helvetica Neue"/>
                  <a:cs typeface="Helvetica Neue"/>
                  <a:sym typeface="Helvetica Neue"/>
                </a:defRPr>
              </a:pPr>
              <a:r>
                <a:t>Department of Computing, Maths &amp; Physics</a:t>
              </a:r>
            </a:p>
            <a:p>
              <a:pPr algn="l">
                <a:lnSpc>
                  <a:spcPct val="120000"/>
                </a:lnSpc>
                <a:defRPr sz="1800">
                  <a:solidFill>
                    <a:srgbClr val="133455"/>
                  </a:solidFill>
                  <a:latin typeface="Helvetica Neue"/>
                  <a:ea typeface="Helvetica Neue"/>
                  <a:cs typeface="Helvetica Neue"/>
                  <a:sym typeface="Helvetica Neue"/>
                </a:defRPr>
              </a:pPr>
              <a:r>
                <a:t>Waterford Institute of Technology</a:t>
              </a:r>
            </a:p>
          </p:txBody>
        </p:sp>
        <p:sp>
          <p:nvSpPr>
            <p:cNvPr id="135" name="Shape 135"/>
            <p:cNvSpPr/>
            <p:nvPr/>
          </p:nvSpPr>
          <p:spPr>
            <a:xfrm>
              <a:off x="0" y="754707"/>
              <a:ext cx="1361922" cy="30188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lgn="l">
                <a:defRPr sz="1300">
                  <a:latin typeface="Helvetica Neue"/>
                  <a:ea typeface="Helvetica Neue"/>
                  <a:cs typeface="Helvetica Neue"/>
                  <a:sym typeface="Helvetica Neue"/>
                  <a:hlinkClick r:id="rId4"/>
                </a:defRPr>
              </a:lvl1pPr>
            </a:lstStyle>
            <a:p>
              <a:r>
                <a:rPr>
                  <a:hlinkClick r:id="rId4"/>
                </a:rPr>
                <a:t>http://www.wit.ie</a:t>
              </a:r>
            </a:p>
          </p:txBody>
        </p:sp>
        <p:sp>
          <p:nvSpPr>
            <p:cNvPr id="136" name="Shape 136"/>
            <p:cNvSpPr/>
            <p:nvPr/>
          </p:nvSpPr>
          <p:spPr>
            <a:xfrm>
              <a:off x="0" y="1069716"/>
              <a:ext cx="1671326" cy="30188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lgn="l">
                <a:defRPr sz="1300">
                  <a:latin typeface="Helvetica Neue"/>
                  <a:ea typeface="Helvetica Neue"/>
                  <a:cs typeface="Helvetica Neue"/>
                  <a:sym typeface="Helvetica Neue"/>
                  <a:hlinkClick r:id="rId4"/>
                </a:defRPr>
              </a:lvl1pPr>
            </a:lstStyle>
            <a:p>
              <a:r>
                <a:rPr>
                  <a:hlinkClick r:id="rId4"/>
                </a:rPr>
                <a:t>http://elearning.wit.ie</a:t>
              </a:r>
            </a:p>
          </p:txBody>
        </p:sp>
      </p:grpSp>
      <p:sp>
        <p:nvSpPr>
          <p:cNvPr id="138" name="Shape 138"/>
          <p:cNvSpPr>
            <a:spLocks noGrp="1"/>
          </p:cNvSpPr>
          <p:nvPr>
            <p:ph type="title"/>
          </p:nvPr>
        </p:nvSpPr>
        <p:spPr>
          <a:xfrm>
            <a:off x="901700" y="2533650"/>
            <a:ext cx="11226800" cy="1092200"/>
          </a:xfrm>
          <a:prstGeom prst="rect">
            <a:avLst/>
          </a:prstGeom>
        </p:spPr>
        <p:txBody>
          <a:bodyPr anchor="ctr"/>
          <a:lstStyle/>
          <a:p>
            <a:r>
              <a:rPr dirty="0"/>
              <a:t>Agile Software Development</a:t>
            </a:r>
          </a:p>
        </p:txBody>
      </p:sp>
      <p:sp>
        <p:nvSpPr>
          <p:cNvPr id="139" name="Shape 139"/>
          <p:cNvSpPr>
            <a:spLocks noGrp="1"/>
          </p:cNvSpPr>
          <p:nvPr>
            <p:ph type="body" sz="quarter" idx="1"/>
          </p:nvPr>
        </p:nvSpPr>
        <p:spPr>
          <a:xfrm>
            <a:off x="3727450" y="4800600"/>
            <a:ext cx="5778500" cy="1981200"/>
          </a:xfrm>
          <a:prstGeom prst="rect">
            <a:avLst/>
          </a:prstGeom>
        </p:spPr>
        <p:txBody>
          <a:bodyPr/>
          <a:lstStyle/>
          <a:p>
            <a:pPr marL="0" indent="0">
              <a:lnSpc>
                <a:spcPct val="120000"/>
              </a:lnSpc>
              <a:spcBef>
                <a:spcPts val="0"/>
              </a:spcBef>
              <a:buSzTx/>
              <a:buFontTx/>
              <a:buNone/>
              <a:defRPr sz="2000">
                <a:solidFill>
                  <a:srgbClr val="000000"/>
                </a:solidFill>
                <a:latin typeface="Helvetica Neue"/>
                <a:ea typeface="Helvetica Neue"/>
                <a:cs typeface="Helvetica Neue"/>
                <a:sym typeface="Helvetica Neue"/>
              </a:defRPr>
            </a:pPr>
            <a:r>
              <a:t>Eamonn de Leastar (</a:t>
            </a:r>
            <a:r>
              <a:rPr>
                <a:hlinkClick r:id="rId5"/>
              </a:rPr>
              <a:t>edeleastar@wit.ie</a:t>
            </a:r>
            <a:r>
              <a:t>)</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“O” in SOLID - Open-Closed Principle</a:t>
            </a:r>
            <a:endParaRPr lang="en-IE" dirty="0"/>
          </a:p>
        </p:txBody>
      </p:sp>
      <p:sp>
        <p:nvSpPr>
          <p:cNvPr id="3" name="Text Placeholder 2"/>
          <p:cNvSpPr>
            <a:spLocks noGrp="1"/>
          </p:cNvSpPr>
          <p:nvPr>
            <p:ph type="body" idx="1"/>
          </p:nvPr>
        </p:nvSpPr>
        <p:spPr/>
        <p:txBody>
          <a:bodyPr/>
          <a:lstStyle/>
          <a:p>
            <a:r>
              <a:rPr lang="en-IE" dirty="0" smtClean="0">
                <a:solidFill>
                  <a:schemeClr val="tx1"/>
                </a:solidFill>
              </a:rPr>
              <a:t>Software </a:t>
            </a:r>
            <a:r>
              <a:rPr lang="en-IE" dirty="0">
                <a:solidFill>
                  <a:schemeClr val="tx1"/>
                </a:solidFill>
              </a:rPr>
              <a:t>entities – such as classes, modules, functions and so on – should be open for extension but closed for modification. </a:t>
            </a:r>
          </a:p>
          <a:p>
            <a:r>
              <a:rPr lang="en-IE" dirty="0" smtClean="0">
                <a:solidFill>
                  <a:schemeClr val="tx1"/>
                </a:solidFill>
              </a:rPr>
              <a:t>The </a:t>
            </a:r>
            <a:r>
              <a:rPr lang="en-IE" dirty="0">
                <a:solidFill>
                  <a:schemeClr val="tx1"/>
                </a:solidFill>
              </a:rPr>
              <a:t>idea is that it’s often better to make changes to things like classes by adding to or building on top of them (using mechanisms like </a:t>
            </a:r>
            <a:r>
              <a:rPr lang="en-IE" dirty="0" err="1">
                <a:solidFill>
                  <a:schemeClr val="tx1"/>
                </a:solidFill>
              </a:rPr>
              <a:t>subclassing</a:t>
            </a:r>
            <a:r>
              <a:rPr lang="en-IE" dirty="0">
                <a:solidFill>
                  <a:schemeClr val="tx1"/>
                </a:solidFill>
              </a:rPr>
              <a:t> or polymorphism) rather than modifying their code.</a:t>
            </a:r>
          </a:p>
        </p:txBody>
      </p:sp>
    </p:spTree>
    <p:extLst>
      <p:ext uri="{BB962C8B-B14F-4D97-AF65-F5344CB8AC3E}">
        <p14:creationId xmlns:p14="http://schemas.microsoft.com/office/powerpoint/2010/main" val="105253996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hape 176"/>
          <p:cNvSpPr/>
          <p:nvPr/>
        </p:nvSpPr>
        <p:spPr>
          <a:xfrm>
            <a:off x="0" y="0"/>
            <a:ext cx="13004800" cy="9753600"/>
          </a:xfrm>
          <a:prstGeom prst="roundRect">
            <a:avLst>
              <a:gd name="adj" fmla="val 0"/>
            </a:avLst>
          </a:prstGeom>
          <a:solidFill>
            <a:srgbClr val="FFFFFF"/>
          </a:solidFill>
          <a:ln w="12700">
            <a:solidFill>
              <a:srgbClr val="000000"/>
            </a:solidFill>
            <a:miter lim="400000"/>
          </a:ln>
        </p:spPr>
        <p:txBody>
          <a:bodyPr lIns="50800" tIns="50800" rIns="50800" bIns="50800" anchor="ctr"/>
          <a:lstStyle/>
          <a:p>
            <a:pPr>
              <a:defRPr>
                <a:solidFill>
                  <a:srgbClr val="FFFFFF"/>
                </a:solidFill>
              </a:defRPr>
            </a:pPr>
            <a:endParaRPr/>
          </a:p>
        </p:txBody>
      </p:sp>
      <p:sp>
        <p:nvSpPr>
          <p:cNvPr id="177" name="Shape 177"/>
          <p:cNvSpPr/>
          <p:nvPr/>
        </p:nvSpPr>
        <p:spPr>
          <a:xfrm>
            <a:off x="1485900" y="1295400"/>
            <a:ext cx="10162259" cy="2258"/>
          </a:xfrm>
          <a:prstGeom prst="line">
            <a:avLst/>
          </a:prstGeom>
          <a:ln w="12700">
            <a:solidFill>
              <a:srgbClr val="000000"/>
            </a:solidFill>
          </a:ln>
        </p:spPr>
        <p:txBody>
          <a:bodyPr lIns="0" tIns="0" rIns="0" bIns="0"/>
          <a:lstStyle/>
          <a:p>
            <a:endParaRPr/>
          </a:p>
        </p:txBody>
      </p:sp>
      <p:pic>
        <p:nvPicPr>
          <p:cNvPr id="178" name="droppedImage.png"/>
          <p:cNvPicPr>
            <a:picLocks noChangeAspect="1"/>
          </p:cNvPicPr>
          <p:nvPr/>
        </p:nvPicPr>
        <p:blipFill>
          <a:blip r:embed="rId2">
            <a:extLst/>
          </a:blip>
          <a:stretch>
            <a:fillRect/>
          </a:stretch>
        </p:blipFill>
        <p:spPr>
          <a:xfrm>
            <a:off x="9066" y="0"/>
            <a:ext cx="13004800" cy="9753600"/>
          </a:xfrm>
          <a:prstGeom prst="rect">
            <a:avLst/>
          </a:prstGeom>
          <a:ln w="12700"/>
        </p:spPr>
      </p:pic>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“L” in SOLID - </a:t>
            </a:r>
            <a:r>
              <a:rPr lang="en-IE" dirty="0" err="1" smtClean="0"/>
              <a:t>Liskov</a:t>
            </a:r>
            <a:r>
              <a:rPr lang="en-IE" dirty="0" smtClean="0"/>
              <a:t> Substitution Principle</a:t>
            </a:r>
            <a:endParaRPr lang="en-IE" dirty="0"/>
          </a:p>
        </p:txBody>
      </p:sp>
      <p:sp>
        <p:nvSpPr>
          <p:cNvPr id="3" name="Text Placeholder 2"/>
          <p:cNvSpPr>
            <a:spLocks noGrp="1"/>
          </p:cNvSpPr>
          <p:nvPr>
            <p:ph type="body" idx="1"/>
          </p:nvPr>
        </p:nvSpPr>
        <p:spPr/>
        <p:txBody>
          <a:bodyPr/>
          <a:lstStyle/>
          <a:p>
            <a:r>
              <a:rPr lang="en-IE" dirty="0" err="1" smtClean="0">
                <a:solidFill>
                  <a:schemeClr val="tx1"/>
                </a:solidFill>
              </a:rPr>
              <a:t>Subclases</a:t>
            </a:r>
            <a:r>
              <a:rPr lang="en-IE" dirty="0" smtClean="0">
                <a:solidFill>
                  <a:schemeClr val="tx1"/>
                </a:solidFill>
              </a:rPr>
              <a:t> </a:t>
            </a:r>
            <a:r>
              <a:rPr lang="en-IE" dirty="0">
                <a:solidFill>
                  <a:schemeClr val="tx1"/>
                </a:solidFill>
              </a:rPr>
              <a:t>should be substitutable for the classes from which they were derived. </a:t>
            </a:r>
            <a:endParaRPr lang="en-IE" dirty="0" smtClean="0">
              <a:solidFill>
                <a:schemeClr val="tx1"/>
              </a:solidFill>
            </a:endParaRPr>
          </a:p>
          <a:p>
            <a:r>
              <a:rPr lang="en-IE" dirty="0" smtClean="0">
                <a:solidFill>
                  <a:schemeClr val="tx1"/>
                </a:solidFill>
              </a:rPr>
              <a:t>For </a:t>
            </a:r>
            <a:r>
              <a:rPr lang="en-IE" dirty="0">
                <a:solidFill>
                  <a:schemeClr val="tx1"/>
                </a:solidFill>
              </a:rPr>
              <a:t>example, if </a:t>
            </a:r>
            <a:r>
              <a:rPr lang="en-IE" dirty="0" err="1">
                <a:solidFill>
                  <a:schemeClr val="tx1"/>
                </a:solidFill>
              </a:rPr>
              <a:t>MySubclass</a:t>
            </a:r>
            <a:r>
              <a:rPr lang="en-IE" dirty="0">
                <a:solidFill>
                  <a:schemeClr val="tx1"/>
                </a:solidFill>
              </a:rPr>
              <a:t> is a subclass of </a:t>
            </a:r>
            <a:r>
              <a:rPr lang="en-IE" dirty="0" err="1">
                <a:solidFill>
                  <a:schemeClr val="tx1"/>
                </a:solidFill>
              </a:rPr>
              <a:t>MyClass</a:t>
            </a:r>
            <a:r>
              <a:rPr lang="en-IE" dirty="0">
                <a:solidFill>
                  <a:schemeClr val="tx1"/>
                </a:solidFill>
              </a:rPr>
              <a:t>, you should be able to replace </a:t>
            </a:r>
            <a:r>
              <a:rPr lang="en-IE" dirty="0" err="1">
                <a:solidFill>
                  <a:schemeClr val="tx1"/>
                </a:solidFill>
              </a:rPr>
              <a:t>MyClass</a:t>
            </a:r>
            <a:r>
              <a:rPr lang="en-IE" dirty="0">
                <a:solidFill>
                  <a:schemeClr val="tx1"/>
                </a:solidFill>
              </a:rPr>
              <a:t> with </a:t>
            </a:r>
            <a:r>
              <a:rPr lang="en-IE" dirty="0" err="1">
                <a:solidFill>
                  <a:schemeClr val="tx1"/>
                </a:solidFill>
              </a:rPr>
              <a:t>MySubclass</a:t>
            </a:r>
            <a:r>
              <a:rPr lang="en-IE" dirty="0">
                <a:solidFill>
                  <a:schemeClr val="tx1"/>
                </a:solidFill>
              </a:rPr>
              <a:t> without bunging up the program.</a:t>
            </a:r>
          </a:p>
        </p:txBody>
      </p:sp>
    </p:spTree>
    <p:extLst>
      <p:ext uri="{BB962C8B-B14F-4D97-AF65-F5344CB8AC3E}">
        <p14:creationId xmlns:p14="http://schemas.microsoft.com/office/powerpoint/2010/main" val="207519496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Shape 180"/>
          <p:cNvSpPr/>
          <p:nvPr/>
        </p:nvSpPr>
        <p:spPr>
          <a:xfrm>
            <a:off x="0" y="0"/>
            <a:ext cx="13004800" cy="9753600"/>
          </a:xfrm>
          <a:prstGeom prst="roundRect">
            <a:avLst>
              <a:gd name="adj" fmla="val 0"/>
            </a:avLst>
          </a:prstGeom>
          <a:solidFill>
            <a:srgbClr val="FFFFFF"/>
          </a:solidFill>
          <a:ln w="12700">
            <a:solidFill>
              <a:srgbClr val="000000"/>
            </a:solidFill>
            <a:miter lim="400000"/>
          </a:ln>
        </p:spPr>
        <p:txBody>
          <a:bodyPr lIns="50800" tIns="50800" rIns="50800" bIns="50800" anchor="ctr"/>
          <a:lstStyle/>
          <a:p>
            <a:pPr>
              <a:defRPr>
                <a:solidFill>
                  <a:srgbClr val="FFFFFF"/>
                </a:solidFill>
              </a:defRPr>
            </a:pPr>
            <a:endParaRPr/>
          </a:p>
        </p:txBody>
      </p:sp>
      <p:sp>
        <p:nvSpPr>
          <p:cNvPr id="181" name="Shape 181"/>
          <p:cNvSpPr/>
          <p:nvPr/>
        </p:nvSpPr>
        <p:spPr>
          <a:xfrm>
            <a:off x="1485900" y="1295400"/>
            <a:ext cx="10162259" cy="2258"/>
          </a:xfrm>
          <a:prstGeom prst="line">
            <a:avLst/>
          </a:prstGeom>
          <a:ln w="12700">
            <a:solidFill>
              <a:srgbClr val="000000"/>
            </a:solidFill>
          </a:ln>
        </p:spPr>
        <p:txBody>
          <a:bodyPr lIns="0" tIns="0" rIns="0" bIns="0"/>
          <a:lstStyle/>
          <a:p>
            <a:endParaRPr/>
          </a:p>
        </p:txBody>
      </p:sp>
      <p:sp>
        <p:nvSpPr>
          <p:cNvPr id="182" name="Shape 182"/>
          <p:cNvSpPr>
            <a:spLocks noGrp="1"/>
          </p:cNvSpPr>
          <p:nvPr>
            <p:ph type="title"/>
          </p:nvPr>
        </p:nvSpPr>
        <p:spPr>
          <a:prstGeom prst="rect">
            <a:avLst/>
          </a:prstGeom>
        </p:spPr>
        <p:txBody>
          <a:bodyPr/>
          <a:lstStyle/>
          <a:p>
            <a:pPr marL="57799" marR="57799" defTabSz="1295400">
              <a:defRPr sz="5000">
                <a:uFill>
                  <a:solidFill>
                    <a:srgbClr val="000000"/>
                  </a:solidFill>
                </a:uFill>
                <a:latin typeface="Helvetica Neue"/>
                <a:ea typeface="Helvetica Neue"/>
                <a:cs typeface="Helvetica Neue"/>
                <a:sym typeface="Helvetica Neue"/>
              </a:defRPr>
            </a:pPr>
            <a:endParaRPr/>
          </a:p>
        </p:txBody>
      </p:sp>
      <p:sp>
        <p:nvSpPr>
          <p:cNvPr id="183" name="Shape 183"/>
          <p:cNvSpPr>
            <a:spLocks noGrp="1"/>
          </p:cNvSpPr>
          <p:nvPr>
            <p:ph type="body" idx="1"/>
          </p:nvPr>
        </p:nvSpPr>
        <p:spPr>
          <a:prstGeom prst="rect">
            <a:avLst/>
          </a:prstGeom>
        </p:spPr>
        <p:txBody>
          <a:bodyPr/>
          <a:lstStyle/>
          <a:p>
            <a:pPr marL="383540" marR="57799" indent="-342900" defTabSz="1295400">
              <a:spcBef>
                <a:spcPts val="900"/>
              </a:spcBef>
              <a:buSzPct val="100000"/>
              <a:buFont typeface="Wingdings"/>
              <a:buChar char=""/>
              <a:defRPr>
                <a:solidFill>
                  <a:srgbClr val="000000"/>
                </a:solidFill>
                <a:uFill>
                  <a:solidFill>
                    <a:srgbClr val="000000"/>
                  </a:solidFill>
                </a:uFill>
              </a:defRPr>
            </a:pPr>
            <a:endParaRPr/>
          </a:p>
        </p:txBody>
      </p:sp>
      <p:pic>
        <p:nvPicPr>
          <p:cNvPr id="184" name="droppedImage.png"/>
          <p:cNvPicPr>
            <a:picLocks noChangeAspect="1"/>
          </p:cNvPicPr>
          <p:nvPr/>
        </p:nvPicPr>
        <p:blipFill>
          <a:blip r:embed="rId2">
            <a:extLst/>
          </a:blip>
          <a:stretch>
            <a:fillRect/>
          </a:stretch>
        </p:blipFill>
        <p:spPr>
          <a:xfrm>
            <a:off x="0" y="23664"/>
            <a:ext cx="13004800" cy="9753600"/>
          </a:xfrm>
          <a:prstGeom prst="rect">
            <a:avLst/>
          </a:prstGeom>
          <a:ln w="12700"/>
        </p:spPr>
      </p:pic>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 in SOLID - Interface Segregation Principle</a:t>
            </a:r>
            <a:endParaRPr lang="en-IE" dirty="0"/>
          </a:p>
        </p:txBody>
      </p:sp>
      <p:sp>
        <p:nvSpPr>
          <p:cNvPr id="3" name="Text Placeholder 2"/>
          <p:cNvSpPr>
            <a:spLocks noGrp="1"/>
          </p:cNvSpPr>
          <p:nvPr>
            <p:ph type="body" idx="1"/>
          </p:nvPr>
        </p:nvSpPr>
        <p:spPr/>
        <p:txBody>
          <a:bodyPr>
            <a:normAutofit/>
          </a:bodyPr>
          <a:lstStyle/>
          <a:p>
            <a:pPr marL="0" lvl="1" indent="0" algn="ctr">
              <a:buNone/>
            </a:pPr>
            <a:endParaRPr lang="en-IE" i="1" dirty="0" smtClean="0">
              <a:solidFill>
                <a:schemeClr val="tx1">
                  <a:lumMod val="50000"/>
                  <a:lumOff val="50000"/>
                </a:schemeClr>
              </a:solidFill>
            </a:endParaRPr>
          </a:p>
          <a:p>
            <a:pPr marL="0" lvl="1" indent="0" algn="ctr">
              <a:buNone/>
            </a:pPr>
            <a:r>
              <a:rPr lang="en-IE" i="1" dirty="0" smtClean="0">
                <a:solidFill>
                  <a:schemeClr val="tx1">
                    <a:lumMod val="50000"/>
                    <a:lumOff val="50000"/>
                  </a:schemeClr>
                </a:solidFill>
              </a:rPr>
              <a:t>Many </a:t>
            </a:r>
            <a:r>
              <a:rPr lang="en-IE" i="1" dirty="0">
                <a:solidFill>
                  <a:schemeClr val="tx1">
                    <a:lumMod val="50000"/>
                    <a:lumOff val="50000"/>
                  </a:schemeClr>
                </a:solidFill>
              </a:rPr>
              <a:t>client specific interfaces are better than one general purpose interface. </a:t>
            </a:r>
          </a:p>
          <a:p>
            <a:pPr marL="0" lvl="1" indent="0" algn="ctr">
              <a:buNone/>
            </a:pPr>
            <a:r>
              <a:rPr lang="en-IE" i="1" dirty="0" smtClean="0">
                <a:solidFill>
                  <a:schemeClr val="tx1">
                    <a:lumMod val="50000"/>
                    <a:lumOff val="50000"/>
                  </a:schemeClr>
                </a:solidFill>
              </a:rPr>
              <a:t>Make </a:t>
            </a:r>
            <a:r>
              <a:rPr lang="en-IE" i="1" dirty="0">
                <a:solidFill>
                  <a:schemeClr val="tx1">
                    <a:lumMod val="50000"/>
                    <a:lumOff val="50000"/>
                  </a:schemeClr>
                </a:solidFill>
              </a:rPr>
              <a:t>fine grained interfaces that are client specific</a:t>
            </a:r>
            <a:r>
              <a:rPr lang="en-IE" i="1" dirty="0" smtClean="0">
                <a:solidFill>
                  <a:schemeClr val="tx1">
                    <a:lumMod val="50000"/>
                    <a:lumOff val="50000"/>
                  </a:schemeClr>
                </a:solidFill>
              </a:rPr>
              <a:t>.</a:t>
            </a:r>
          </a:p>
          <a:p>
            <a:pPr marL="0" lvl="1" indent="0" algn="ctr">
              <a:buNone/>
            </a:pPr>
            <a:endParaRPr lang="en-IE" i="1" dirty="0">
              <a:solidFill>
                <a:schemeClr val="tx1">
                  <a:lumMod val="50000"/>
                  <a:lumOff val="50000"/>
                </a:schemeClr>
              </a:solidFill>
            </a:endParaRPr>
          </a:p>
          <a:p>
            <a:pPr marL="0" lvl="1" indent="0" algn="ctr">
              <a:buNone/>
            </a:pPr>
            <a:r>
              <a:rPr lang="en-IE" i="1" u="sng" dirty="0">
                <a:solidFill>
                  <a:schemeClr val="tx1">
                    <a:lumMod val="50000"/>
                    <a:lumOff val="50000"/>
                  </a:schemeClr>
                </a:solidFill>
              </a:rPr>
              <a:t>o</a:t>
            </a:r>
            <a:r>
              <a:rPr lang="en-IE" i="1" u="sng" dirty="0" smtClean="0">
                <a:solidFill>
                  <a:schemeClr val="tx1">
                    <a:lumMod val="50000"/>
                    <a:lumOff val="50000"/>
                  </a:schemeClr>
                </a:solidFill>
              </a:rPr>
              <a:t>utside the scope of this module</a:t>
            </a:r>
          </a:p>
        </p:txBody>
      </p:sp>
    </p:spTree>
    <p:extLst>
      <p:ext uri="{BB962C8B-B14F-4D97-AF65-F5344CB8AC3E}">
        <p14:creationId xmlns:p14="http://schemas.microsoft.com/office/powerpoint/2010/main" val="1897414163"/>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Shape 186"/>
          <p:cNvSpPr/>
          <p:nvPr/>
        </p:nvSpPr>
        <p:spPr>
          <a:xfrm>
            <a:off x="-194344" y="-163760"/>
            <a:ext cx="13263773" cy="9944789"/>
          </a:xfrm>
          <a:prstGeom prst="roundRect">
            <a:avLst>
              <a:gd name="adj" fmla="val 0"/>
            </a:avLst>
          </a:prstGeom>
          <a:solidFill>
            <a:schemeClr val="tx1"/>
          </a:solidFill>
          <a:ln w="12700">
            <a:solidFill>
              <a:srgbClr val="000000"/>
            </a:solidFill>
            <a:miter lim="400000"/>
          </a:ln>
        </p:spPr>
        <p:txBody>
          <a:bodyPr lIns="50800" tIns="50800" rIns="50800" bIns="50800" anchor="ctr"/>
          <a:lstStyle/>
          <a:p>
            <a:pPr>
              <a:defRPr>
                <a:solidFill>
                  <a:srgbClr val="FFFFFF"/>
                </a:solidFill>
              </a:defRPr>
            </a:pPr>
            <a:endParaRPr/>
          </a:p>
        </p:txBody>
      </p:sp>
      <p:sp>
        <p:nvSpPr>
          <p:cNvPr id="187" name="Shape 187"/>
          <p:cNvSpPr/>
          <p:nvPr/>
        </p:nvSpPr>
        <p:spPr>
          <a:xfrm>
            <a:off x="1485900" y="1295400"/>
            <a:ext cx="10162259" cy="2258"/>
          </a:xfrm>
          <a:prstGeom prst="line">
            <a:avLst/>
          </a:prstGeom>
          <a:ln w="12700">
            <a:solidFill>
              <a:srgbClr val="000000"/>
            </a:solidFill>
          </a:ln>
        </p:spPr>
        <p:txBody>
          <a:bodyPr lIns="0" tIns="0" rIns="0" bIns="0"/>
          <a:lstStyle/>
          <a:p>
            <a:endParaRPr/>
          </a:p>
        </p:txBody>
      </p:sp>
      <p:pic>
        <p:nvPicPr>
          <p:cNvPr id="188" name="droppedImage.png"/>
          <p:cNvPicPr>
            <a:picLocks noChangeAspect="1"/>
          </p:cNvPicPr>
          <p:nvPr/>
        </p:nvPicPr>
        <p:blipFill>
          <a:blip r:embed="rId2">
            <a:extLst/>
          </a:blip>
          <a:stretch>
            <a:fillRect/>
          </a:stretch>
        </p:blipFill>
        <p:spPr>
          <a:xfrm>
            <a:off x="381720" y="0"/>
            <a:ext cx="12191032" cy="9752826"/>
          </a:xfrm>
          <a:prstGeom prst="rect">
            <a:avLst/>
          </a:prstGeom>
          <a:ln w="12700"/>
        </p:spPr>
      </p:pic>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 in SOLID - Dependency Inversion Principle</a:t>
            </a:r>
            <a:endParaRPr lang="en-IE" dirty="0"/>
          </a:p>
        </p:txBody>
      </p:sp>
      <p:sp>
        <p:nvSpPr>
          <p:cNvPr id="3" name="Text Placeholder 2"/>
          <p:cNvSpPr>
            <a:spLocks noGrp="1"/>
          </p:cNvSpPr>
          <p:nvPr>
            <p:ph type="body" idx="1"/>
          </p:nvPr>
        </p:nvSpPr>
        <p:spPr/>
        <p:txBody>
          <a:bodyPr>
            <a:normAutofit/>
          </a:bodyPr>
          <a:lstStyle/>
          <a:p>
            <a:r>
              <a:rPr lang="en-IE" dirty="0" smtClean="0">
                <a:solidFill>
                  <a:schemeClr val="tx1"/>
                </a:solidFill>
              </a:rPr>
              <a:t>High-level </a:t>
            </a:r>
            <a:r>
              <a:rPr lang="en-IE" dirty="0">
                <a:solidFill>
                  <a:schemeClr val="tx1"/>
                </a:solidFill>
              </a:rPr>
              <a:t>modules shouldn’t depend on low-level modules, but both should depend on shared abstractions. </a:t>
            </a:r>
            <a:endParaRPr lang="en-IE" dirty="0" smtClean="0">
              <a:solidFill>
                <a:schemeClr val="tx1"/>
              </a:solidFill>
            </a:endParaRPr>
          </a:p>
          <a:p>
            <a:r>
              <a:rPr lang="en-IE" dirty="0" smtClean="0">
                <a:solidFill>
                  <a:schemeClr val="tx1"/>
                </a:solidFill>
              </a:rPr>
              <a:t>In </a:t>
            </a:r>
            <a:r>
              <a:rPr lang="en-IE" dirty="0">
                <a:solidFill>
                  <a:schemeClr val="tx1"/>
                </a:solidFill>
              </a:rPr>
              <a:t>addition, abstractions should not depend on details – instead, details should depend on abstractions</a:t>
            </a:r>
            <a:r>
              <a:rPr lang="en-IE" dirty="0" smtClean="0">
                <a:solidFill>
                  <a:schemeClr val="tx1"/>
                </a:solidFill>
              </a:rPr>
              <a:t>.</a:t>
            </a:r>
          </a:p>
          <a:p>
            <a:pPr marL="0" lvl="1" indent="0" algn="ctr">
              <a:buNone/>
            </a:pPr>
            <a:r>
              <a:rPr lang="en-IE" i="1" dirty="0">
                <a:solidFill>
                  <a:schemeClr val="tx1">
                    <a:lumMod val="50000"/>
                    <a:lumOff val="50000"/>
                  </a:schemeClr>
                </a:solidFill>
              </a:rPr>
              <a:t>Depend on abstractions, not on concretions.</a:t>
            </a:r>
            <a:endParaRPr lang="en-IE" dirty="0"/>
          </a:p>
          <a:p>
            <a:pPr marL="0" lvl="1" indent="0" algn="ctr">
              <a:buNone/>
            </a:pPr>
            <a:r>
              <a:rPr lang="en-IE" i="1" u="sng" dirty="0">
                <a:solidFill>
                  <a:schemeClr val="tx1">
                    <a:lumMod val="50000"/>
                    <a:lumOff val="50000"/>
                  </a:schemeClr>
                </a:solidFill>
              </a:rPr>
              <a:t>outside the scope of this </a:t>
            </a:r>
            <a:r>
              <a:rPr lang="en-IE" i="1" u="sng" dirty="0" smtClean="0">
                <a:solidFill>
                  <a:schemeClr val="tx1">
                    <a:lumMod val="50000"/>
                    <a:lumOff val="50000"/>
                  </a:schemeClr>
                </a:solidFill>
              </a:rPr>
              <a:t>module</a:t>
            </a:r>
            <a:endParaRPr lang="en-IE" dirty="0" smtClean="0">
              <a:solidFill>
                <a:schemeClr val="tx1"/>
              </a:solidFill>
            </a:endParaRPr>
          </a:p>
          <a:p>
            <a:r>
              <a:rPr lang="en-IE" dirty="0" smtClean="0">
                <a:solidFill>
                  <a:schemeClr val="tx1"/>
                </a:solidFill>
              </a:rPr>
              <a:t>In your own time, see the </a:t>
            </a:r>
            <a:r>
              <a:rPr lang="en-IE" dirty="0" smtClean="0">
                <a:solidFill>
                  <a:schemeClr val="tx1"/>
                </a:solidFill>
                <a:hlinkClick r:id="rId3"/>
              </a:rPr>
              <a:t>Manager example here.</a:t>
            </a:r>
            <a:endParaRPr lang="en-IE" dirty="0" smtClean="0">
              <a:solidFill>
                <a:schemeClr val="tx1"/>
              </a:solidFill>
            </a:endParaRPr>
          </a:p>
          <a:p>
            <a:pPr marL="0" lvl="1" indent="0" algn="ctr">
              <a:buNone/>
            </a:pPr>
            <a:endParaRPr lang="en-IE" i="1" u="sng" dirty="0">
              <a:solidFill>
                <a:schemeClr val="tx1">
                  <a:lumMod val="50000"/>
                  <a:lumOff val="50000"/>
                </a:schemeClr>
              </a:solidFill>
            </a:endParaRPr>
          </a:p>
          <a:p>
            <a:pPr marL="0" indent="0">
              <a:buNone/>
            </a:pPr>
            <a:endParaRPr lang="en-IE" dirty="0"/>
          </a:p>
        </p:txBody>
      </p:sp>
    </p:spTree>
    <p:extLst>
      <p:ext uri="{BB962C8B-B14F-4D97-AF65-F5344CB8AC3E}">
        <p14:creationId xmlns:p14="http://schemas.microsoft.com/office/powerpoint/2010/main" val="3741043057"/>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1500" y="2284512"/>
            <a:ext cx="11861800" cy="3175000"/>
          </a:xfrm>
        </p:spPr>
        <p:txBody>
          <a:bodyPr>
            <a:normAutofit/>
          </a:bodyPr>
          <a:lstStyle/>
          <a:p>
            <a:pPr algn="ctr"/>
            <a:r>
              <a:rPr lang="en-IE" sz="5400" dirty="0" smtClean="0"/>
              <a:t>SRP – Single Responsibility Principle</a:t>
            </a:r>
            <a:endParaRPr lang="en-IE" sz="5400" dirty="0"/>
          </a:p>
        </p:txBody>
      </p:sp>
    </p:spTree>
    <p:extLst>
      <p:ext uri="{BB962C8B-B14F-4D97-AF65-F5344CB8AC3E}">
        <p14:creationId xmlns:p14="http://schemas.microsoft.com/office/powerpoint/2010/main" val="3604666654"/>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Shape 192"/>
          <p:cNvSpPr>
            <a:spLocks noGrp="1"/>
          </p:cNvSpPr>
          <p:nvPr>
            <p:ph type="title"/>
          </p:nvPr>
        </p:nvSpPr>
        <p:spPr>
          <a:xfrm>
            <a:off x="545255" y="527472"/>
            <a:ext cx="11861801" cy="1397000"/>
          </a:xfrm>
          <a:prstGeom prst="rect">
            <a:avLst/>
          </a:prstGeom>
        </p:spPr>
        <p:txBody>
          <a:bodyPr/>
          <a:lstStyle>
            <a:lvl1pPr marL="57799" marR="57799" defTabSz="1295400">
              <a:defRPr sz="5000">
                <a:uFill>
                  <a:solidFill>
                    <a:srgbClr val="000000"/>
                  </a:solidFill>
                </a:uFill>
              </a:defRPr>
            </a:lvl1pPr>
          </a:lstStyle>
          <a:p>
            <a:r>
              <a:rPr dirty="0"/>
              <a:t>SRP: The Single Responsibility Principle</a:t>
            </a:r>
          </a:p>
        </p:txBody>
      </p:sp>
      <p:sp>
        <p:nvSpPr>
          <p:cNvPr id="193" name="Shape 193"/>
          <p:cNvSpPr>
            <a:spLocks noGrp="1"/>
          </p:cNvSpPr>
          <p:nvPr>
            <p:ph type="body" idx="1"/>
          </p:nvPr>
        </p:nvSpPr>
        <p:spPr>
          <a:xfrm>
            <a:off x="525736" y="2284512"/>
            <a:ext cx="12118058" cy="7056784"/>
          </a:xfrm>
          <a:prstGeom prst="rect">
            <a:avLst/>
          </a:prstGeom>
        </p:spPr>
        <p:txBody>
          <a:bodyPr/>
          <a:lstStyle/>
          <a:p>
            <a:pPr marL="40640" marR="57799" indent="0" algn="ctr" defTabSz="1295400">
              <a:spcBef>
                <a:spcPts val="900"/>
              </a:spcBef>
              <a:buSzPct val="100000"/>
              <a:buNone/>
              <a:defRPr sz="3400" b="1">
                <a:solidFill>
                  <a:srgbClr val="000000"/>
                </a:solidFill>
                <a:uFill>
                  <a:solidFill>
                    <a:srgbClr val="000000"/>
                  </a:solidFill>
                </a:uFill>
                <a:latin typeface="Helvetica Neue"/>
                <a:ea typeface="Helvetica Neue"/>
                <a:cs typeface="Helvetica Neue"/>
                <a:sym typeface="Helvetica Neue"/>
              </a:defRPr>
            </a:pPr>
            <a:r>
              <a:rPr dirty="0"/>
              <a:t>THERE SHOULD NEVER BE MORE THAN </a:t>
            </a:r>
            <a:r>
              <a:rPr lang="en-IE" dirty="0" smtClean="0"/>
              <a:t/>
            </a:r>
            <a:br>
              <a:rPr lang="en-IE" dirty="0" smtClean="0"/>
            </a:br>
            <a:r>
              <a:rPr dirty="0" smtClean="0"/>
              <a:t>ONE </a:t>
            </a:r>
            <a:r>
              <a:rPr dirty="0"/>
              <a:t>REASON FOR A CLASS TO CHANGE</a:t>
            </a:r>
            <a:r>
              <a:rPr dirty="0" smtClean="0"/>
              <a:t>.</a:t>
            </a:r>
            <a:endParaRPr lang="en-IE" dirty="0" smtClean="0"/>
          </a:p>
          <a:p>
            <a:pPr marL="40640" marR="57799" indent="0" algn="ctr" defTabSz="1295400">
              <a:spcBef>
                <a:spcPts val="900"/>
              </a:spcBef>
              <a:buSzPct val="100000"/>
              <a:buNone/>
              <a:defRPr sz="3400" b="1">
                <a:solidFill>
                  <a:srgbClr val="000000"/>
                </a:solidFill>
                <a:uFill>
                  <a:solidFill>
                    <a:srgbClr val="000000"/>
                  </a:solidFill>
                </a:uFill>
                <a:latin typeface="Helvetica Neue"/>
                <a:ea typeface="Helvetica Neue"/>
                <a:cs typeface="Helvetica Neue"/>
                <a:sym typeface="Helvetica Neue"/>
              </a:defRPr>
            </a:pPr>
            <a:endParaRPr dirty="0"/>
          </a:p>
          <a:p>
            <a:pPr marL="783590" marR="57799" lvl="1" indent="-285750" defTabSz="1295400">
              <a:spcBef>
                <a:spcPts val="800"/>
              </a:spcBef>
              <a:buSzPct val="100000"/>
              <a:defRPr sz="2800">
                <a:solidFill>
                  <a:srgbClr val="000000"/>
                </a:solidFill>
                <a:uFill>
                  <a:solidFill>
                    <a:srgbClr val="000000"/>
                  </a:solidFill>
                </a:uFill>
              </a:defRPr>
            </a:pPr>
            <a:r>
              <a:rPr sz="3200" dirty="0"/>
              <a:t>Each responsibility is an axis of change. </a:t>
            </a:r>
          </a:p>
          <a:p>
            <a:pPr marL="783590" marR="57799" lvl="1" indent="-285750" defTabSz="1295400">
              <a:spcBef>
                <a:spcPts val="800"/>
              </a:spcBef>
              <a:buSzPct val="100000"/>
              <a:defRPr sz="2800">
                <a:solidFill>
                  <a:srgbClr val="000000"/>
                </a:solidFill>
                <a:uFill>
                  <a:solidFill>
                    <a:srgbClr val="000000"/>
                  </a:solidFill>
                </a:uFill>
              </a:defRPr>
            </a:pPr>
            <a:r>
              <a:rPr sz="3200" dirty="0"/>
              <a:t>When the requirements change, that change will be manifested through a change in responsibility amongst the classes. </a:t>
            </a:r>
          </a:p>
          <a:p>
            <a:pPr marL="783590" marR="57799" lvl="1" indent="-285750" defTabSz="1295400">
              <a:spcBef>
                <a:spcPts val="800"/>
              </a:spcBef>
              <a:buSzPct val="100000"/>
              <a:defRPr sz="2800">
                <a:solidFill>
                  <a:srgbClr val="000000"/>
                </a:solidFill>
                <a:uFill>
                  <a:solidFill>
                    <a:srgbClr val="000000"/>
                  </a:solidFill>
                </a:uFill>
              </a:defRPr>
            </a:pPr>
            <a:r>
              <a:rPr sz="3200" dirty="0"/>
              <a:t>If a class assumes more than one responsibility, then there will be more than one reason for it to change.</a:t>
            </a:r>
          </a:p>
          <a:p>
            <a:pPr marL="783590" marR="57799" lvl="1" indent="-285750" defTabSz="1295400">
              <a:spcBef>
                <a:spcPts val="800"/>
              </a:spcBef>
              <a:buSzPct val="100000"/>
              <a:defRPr sz="2800">
                <a:solidFill>
                  <a:srgbClr val="000000"/>
                </a:solidFill>
                <a:uFill>
                  <a:solidFill>
                    <a:srgbClr val="000000"/>
                  </a:solidFill>
                </a:uFill>
              </a:defRPr>
            </a:pPr>
            <a:r>
              <a:rPr sz="3200" dirty="0"/>
              <a:t>Changes to one responsibility may impair or inhibit the class’ ability to meet the others.</a:t>
            </a: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Shape 197"/>
          <p:cNvSpPr>
            <a:spLocks noGrp="1"/>
          </p:cNvSpPr>
          <p:nvPr>
            <p:ph type="title"/>
          </p:nvPr>
        </p:nvSpPr>
        <p:spPr>
          <a:xfrm>
            <a:off x="571500" y="527472"/>
            <a:ext cx="11861800" cy="1397000"/>
          </a:xfrm>
          <a:prstGeom prst="rect">
            <a:avLst/>
          </a:prstGeom>
        </p:spPr>
        <p:txBody>
          <a:bodyPr/>
          <a:lstStyle>
            <a:lvl1pPr marL="57799" marR="57799" defTabSz="1295400">
              <a:defRPr sz="5000">
                <a:uFill>
                  <a:solidFill>
                    <a:srgbClr val="000000"/>
                  </a:solidFill>
                </a:uFill>
              </a:defRPr>
            </a:lvl1pPr>
          </a:lstStyle>
          <a:p>
            <a:r>
              <a:rPr dirty="0"/>
              <a:t>Example</a:t>
            </a:r>
          </a:p>
        </p:txBody>
      </p:sp>
      <p:sp>
        <p:nvSpPr>
          <p:cNvPr id="198" name="Shape 198"/>
          <p:cNvSpPr>
            <a:spLocks noGrp="1"/>
          </p:cNvSpPr>
          <p:nvPr>
            <p:ph type="body" idx="1"/>
          </p:nvPr>
        </p:nvSpPr>
        <p:spPr>
          <a:xfrm>
            <a:off x="525736" y="2169739"/>
            <a:ext cx="11861801" cy="6667501"/>
          </a:xfrm>
          <a:prstGeom prst="rect">
            <a:avLst/>
          </a:prstGeom>
        </p:spPr>
        <p:txBody>
          <a:bodyPr/>
          <a:lstStyle/>
          <a:p>
            <a:pPr marL="383540" marR="57799" indent="-342900" defTabSz="1295400">
              <a:lnSpc>
                <a:spcPct val="80000"/>
              </a:lnSpc>
              <a:spcBef>
                <a:spcPts val="900"/>
              </a:spcBef>
              <a:buSzPct val="100000"/>
              <a:buFontTx/>
              <a:defRPr sz="3400">
                <a:solidFill>
                  <a:srgbClr val="000000"/>
                </a:solidFill>
                <a:uFill>
                  <a:solidFill>
                    <a:srgbClr val="000000"/>
                  </a:solidFill>
                </a:uFill>
              </a:defRPr>
            </a:pPr>
            <a:r>
              <a:rPr dirty="0"/>
              <a:t>The Rectangle class has two methods:</a:t>
            </a:r>
          </a:p>
          <a:p>
            <a:pPr marL="783590" marR="57799" lvl="1" indent="-285750" defTabSz="1295400">
              <a:lnSpc>
                <a:spcPct val="80000"/>
              </a:lnSpc>
              <a:spcBef>
                <a:spcPts val="800"/>
              </a:spcBef>
              <a:buSzPct val="100000"/>
              <a:buFontTx/>
              <a:defRPr sz="2800">
                <a:solidFill>
                  <a:srgbClr val="000000"/>
                </a:solidFill>
                <a:uFill>
                  <a:solidFill>
                    <a:srgbClr val="000000"/>
                  </a:solidFill>
                </a:uFill>
              </a:defRPr>
            </a:pPr>
            <a:r>
              <a:rPr dirty="0"/>
              <a:t>one draws the rectangle on the screen</a:t>
            </a:r>
          </a:p>
          <a:p>
            <a:pPr marL="783590" marR="57799" lvl="1" indent="-285750" defTabSz="1295400">
              <a:lnSpc>
                <a:spcPct val="80000"/>
              </a:lnSpc>
              <a:spcBef>
                <a:spcPts val="800"/>
              </a:spcBef>
              <a:buSzPct val="100000"/>
              <a:buFontTx/>
              <a:defRPr sz="2800">
                <a:solidFill>
                  <a:srgbClr val="000000"/>
                </a:solidFill>
                <a:uFill>
                  <a:solidFill>
                    <a:srgbClr val="000000"/>
                  </a:solidFill>
                </a:uFill>
              </a:defRPr>
            </a:pPr>
            <a:r>
              <a:rPr dirty="0"/>
              <a:t>the other computes the area of the rectangle.</a:t>
            </a:r>
          </a:p>
          <a:p>
            <a:pPr marL="383540" marR="57799" indent="-342900" defTabSz="1295400">
              <a:lnSpc>
                <a:spcPct val="80000"/>
              </a:lnSpc>
              <a:spcBef>
                <a:spcPts val="900"/>
              </a:spcBef>
              <a:buSzPct val="100000"/>
              <a:buFontTx/>
              <a:defRPr sz="3400">
                <a:solidFill>
                  <a:srgbClr val="000000"/>
                </a:solidFill>
                <a:uFill>
                  <a:solidFill>
                    <a:srgbClr val="000000"/>
                  </a:solidFill>
                </a:uFill>
              </a:defRPr>
            </a:pPr>
            <a:r>
              <a:rPr dirty="0"/>
              <a:t>Two applications use this class:</a:t>
            </a:r>
          </a:p>
          <a:p>
            <a:pPr marL="783590" marR="57799" lvl="1" indent="-285750" defTabSz="1295400">
              <a:lnSpc>
                <a:spcPct val="80000"/>
              </a:lnSpc>
              <a:spcBef>
                <a:spcPts val="800"/>
              </a:spcBef>
              <a:buSzPct val="100000"/>
              <a:buFontTx/>
              <a:defRPr sz="2800">
                <a:solidFill>
                  <a:srgbClr val="000000"/>
                </a:solidFill>
                <a:uFill>
                  <a:solidFill>
                    <a:srgbClr val="000000"/>
                  </a:solidFill>
                </a:uFill>
              </a:defRPr>
            </a:pPr>
            <a:r>
              <a:rPr dirty="0"/>
              <a:t>one application uses Rectangle to help it with the mathematics of geometric shapes.</a:t>
            </a:r>
          </a:p>
          <a:p>
            <a:pPr marL="783590" marR="57799" lvl="1" indent="-285750" defTabSz="1295400">
              <a:lnSpc>
                <a:spcPct val="80000"/>
              </a:lnSpc>
              <a:spcBef>
                <a:spcPts val="800"/>
              </a:spcBef>
              <a:buSzPct val="100000"/>
              <a:buFontTx/>
              <a:defRPr sz="2800">
                <a:solidFill>
                  <a:srgbClr val="000000"/>
                </a:solidFill>
                <a:uFill>
                  <a:solidFill>
                    <a:srgbClr val="000000"/>
                  </a:solidFill>
                </a:uFill>
              </a:defRPr>
            </a:pPr>
            <a:r>
              <a:rPr dirty="0"/>
              <a:t>the other uses the class to render a Rectangle on a window.</a:t>
            </a:r>
          </a:p>
        </p:txBody>
      </p:sp>
      <p:pic>
        <p:nvPicPr>
          <p:cNvPr id="199" name="image.png"/>
          <p:cNvPicPr>
            <a:picLocks/>
          </p:cNvPicPr>
          <p:nvPr/>
        </p:nvPicPr>
        <p:blipFill>
          <a:blip r:embed="rId2">
            <a:extLst/>
          </a:blip>
          <a:stretch>
            <a:fillRect/>
          </a:stretch>
        </p:blipFill>
        <p:spPr>
          <a:xfrm>
            <a:off x="1173808" y="5380856"/>
            <a:ext cx="10753796" cy="4030134"/>
          </a:xfrm>
          <a:prstGeom prst="rect">
            <a:avLst/>
          </a:prstGeom>
          <a:ln w="12700">
            <a:miter lim="400000"/>
          </a:ln>
        </p:spPr>
      </p:pic>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p:cNvSpPr>
          <p:nvPr>
            <p:ph type="title"/>
          </p:nvPr>
        </p:nvSpPr>
        <p:spPr>
          <a:xfrm>
            <a:off x="525736" y="412304"/>
            <a:ext cx="11861801" cy="1397000"/>
          </a:xfrm>
          <a:prstGeom prst="rect">
            <a:avLst/>
          </a:prstGeom>
        </p:spPr>
        <p:txBody>
          <a:bodyPr/>
          <a:lstStyle/>
          <a:p>
            <a:pPr marL="57799" marR="57799" defTabSz="1295400">
              <a:defRPr sz="5000">
                <a:uFill>
                  <a:solidFill>
                    <a:srgbClr val="000000"/>
                  </a:solidFill>
                </a:uFill>
                <a:latin typeface="Helvetica Neue"/>
                <a:ea typeface="Helvetica Neue"/>
                <a:cs typeface="Helvetica Neue"/>
                <a:sym typeface="Helvetica Neue"/>
              </a:defRPr>
            </a:pPr>
            <a:r>
              <a:rPr b="1" dirty="0"/>
              <a:t>SOLID</a:t>
            </a:r>
            <a:r>
              <a:rPr dirty="0"/>
              <a:t> Principles</a:t>
            </a:r>
          </a:p>
        </p:txBody>
      </p:sp>
      <p:sp>
        <p:nvSpPr>
          <p:cNvPr id="144" name="Shape 144"/>
          <p:cNvSpPr>
            <a:spLocks noGrp="1"/>
          </p:cNvSpPr>
          <p:nvPr>
            <p:ph type="body" idx="1"/>
          </p:nvPr>
        </p:nvSpPr>
        <p:spPr>
          <a:xfrm>
            <a:off x="597744" y="2356520"/>
            <a:ext cx="11948965" cy="6667500"/>
          </a:xfrm>
          <a:prstGeom prst="rect">
            <a:avLst/>
          </a:prstGeom>
        </p:spPr>
        <p:txBody>
          <a:bodyPr>
            <a:normAutofit/>
          </a:bodyPr>
          <a:lstStyle/>
          <a:p>
            <a:pPr marL="39827" marR="56643" indent="0" defTabSz="1269491">
              <a:spcBef>
                <a:spcPts val="1400"/>
              </a:spcBef>
              <a:buSzPct val="100000"/>
              <a:buNone/>
              <a:defRPr sz="2940">
                <a:solidFill>
                  <a:srgbClr val="000000"/>
                </a:solidFill>
                <a:uFill>
                  <a:solidFill>
                    <a:srgbClr val="000000"/>
                  </a:solidFill>
                </a:uFill>
              </a:defRPr>
            </a:pPr>
            <a:r>
              <a:rPr lang="en-IE" i="1" dirty="0" smtClean="0"/>
              <a:t>S	The </a:t>
            </a:r>
            <a:r>
              <a:rPr lang="en-IE" dirty="0"/>
              <a:t>S</a:t>
            </a:r>
            <a:r>
              <a:rPr lang="en-IE" i="1" dirty="0"/>
              <a:t>ingle Responsibility Principle </a:t>
            </a:r>
            <a:r>
              <a:rPr lang="en-IE" i="1" dirty="0" smtClean="0"/>
              <a:t>(</a:t>
            </a:r>
            <a:r>
              <a:rPr lang="en-IE" i="1" dirty="0"/>
              <a:t>SRP)</a:t>
            </a:r>
          </a:p>
          <a:p>
            <a:pPr marL="1682318" marR="56643" lvl="3" indent="-280035" defTabSz="1269491">
              <a:spcBef>
                <a:spcPts val="1400"/>
              </a:spcBef>
              <a:buSzPct val="100000"/>
              <a:buFontTx/>
              <a:defRPr sz="2940">
                <a:solidFill>
                  <a:srgbClr val="000000"/>
                </a:solidFill>
                <a:uFill>
                  <a:solidFill>
                    <a:srgbClr val="000000"/>
                  </a:solidFill>
                </a:uFill>
              </a:defRPr>
            </a:pPr>
            <a:r>
              <a:rPr lang="en-IE" dirty="0"/>
              <a:t>A class should have one, and only one, reason to change.</a:t>
            </a:r>
          </a:p>
          <a:p>
            <a:pPr marL="39827" marR="56643" indent="0" defTabSz="1269491">
              <a:spcBef>
                <a:spcPts val="1400"/>
              </a:spcBef>
              <a:buSzPct val="100000"/>
              <a:buNone/>
              <a:defRPr sz="2940">
                <a:solidFill>
                  <a:srgbClr val="000000"/>
                </a:solidFill>
                <a:uFill>
                  <a:solidFill>
                    <a:srgbClr val="000000"/>
                  </a:solidFill>
                </a:uFill>
              </a:defRPr>
            </a:pPr>
            <a:r>
              <a:rPr lang="en-IE" i="1" dirty="0" smtClean="0"/>
              <a:t>O	The </a:t>
            </a:r>
            <a:r>
              <a:rPr lang="en-IE" dirty="0"/>
              <a:t>O</a:t>
            </a:r>
            <a:r>
              <a:rPr lang="en-IE" i="1" dirty="0"/>
              <a:t>pen Closed Principle </a:t>
            </a:r>
            <a:r>
              <a:rPr lang="en-IE" i="1" dirty="0" smtClean="0"/>
              <a:t>(</a:t>
            </a:r>
            <a:r>
              <a:rPr lang="en-IE" i="1" dirty="0"/>
              <a:t>OCP)</a:t>
            </a:r>
          </a:p>
          <a:p>
            <a:pPr marL="1682318" marR="56643" lvl="3" indent="-280035" defTabSz="1269491">
              <a:spcBef>
                <a:spcPts val="1400"/>
              </a:spcBef>
              <a:buSzPct val="100000"/>
              <a:buFontTx/>
              <a:defRPr sz="2940">
                <a:solidFill>
                  <a:srgbClr val="000000"/>
                </a:solidFill>
                <a:uFill>
                  <a:solidFill>
                    <a:srgbClr val="000000"/>
                  </a:solidFill>
                </a:uFill>
              </a:defRPr>
            </a:pPr>
            <a:r>
              <a:rPr lang="en-IE" dirty="0"/>
              <a:t>You should be able to extend a classes </a:t>
            </a:r>
            <a:r>
              <a:rPr lang="en-IE" dirty="0" err="1"/>
              <a:t>behavior</a:t>
            </a:r>
            <a:r>
              <a:rPr lang="en-IE" dirty="0"/>
              <a:t>, without modifying it.</a:t>
            </a:r>
          </a:p>
          <a:p>
            <a:pPr marL="39827" marR="56643" indent="0" defTabSz="1269491">
              <a:spcBef>
                <a:spcPts val="1400"/>
              </a:spcBef>
              <a:buSzPct val="100000"/>
              <a:buNone/>
              <a:defRPr sz="2940">
                <a:solidFill>
                  <a:srgbClr val="000000"/>
                </a:solidFill>
                <a:uFill>
                  <a:solidFill>
                    <a:srgbClr val="000000"/>
                  </a:solidFill>
                </a:uFill>
              </a:defRPr>
            </a:pPr>
            <a:r>
              <a:rPr lang="en-IE" i="1" dirty="0" smtClean="0"/>
              <a:t>L	The </a:t>
            </a:r>
            <a:r>
              <a:rPr lang="en-IE" i="1" dirty="0" err="1"/>
              <a:t>Liskov</a:t>
            </a:r>
            <a:r>
              <a:rPr lang="en-IE" i="1" dirty="0"/>
              <a:t> Substitution Principle </a:t>
            </a:r>
            <a:r>
              <a:rPr lang="en-IE" i="1" dirty="0" smtClean="0"/>
              <a:t>(</a:t>
            </a:r>
            <a:r>
              <a:rPr lang="en-IE" i="1" dirty="0"/>
              <a:t>LSP</a:t>
            </a:r>
            <a:r>
              <a:rPr lang="en-IE" i="1" dirty="0" smtClean="0"/>
              <a:t>)</a:t>
            </a:r>
            <a:endParaRPr lang="en-IE" i="1" dirty="0"/>
          </a:p>
          <a:p>
            <a:pPr marL="1682318" marR="56643" lvl="3" indent="-280035" defTabSz="1269491">
              <a:spcBef>
                <a:spcPts val="1400"/>
              </a:spcBef>
              <a:buSzPct val="100000"/>
              <a:buFontTx/>
              <a:defRPr sz="2940">
                <a:solidFill>
                  <a:srgbClr val="000000"/>
                </a:solidFill>
                <a:uFill>
                  <a:solidFill>
                    <a:srgbClr val="000000"/>
                  </a:solidFill>
                </a:uFill>
              </a:defRPr>
            </a:pPr>
            <a:r>
              <a:rPr lang="en-IE" dirty="0"/>
              <a:t>Derived classes must be substitutable for their base classes.</a:t>
            </a:r>
          </a:p>
          <a:p>
            <a:pPr marL="39827" marR="56643" indent="0" defTabSz="1269491">
              <a:spcBef>
                <a:spcPts val="1400"/>
              </a:spcBef>
              <a:buSzPct val="100000"/>
              <a:buNone/>
              <a:defRPr sz="2940">
                <a:solidFill>
                  <a:srgbClr val="000000"/>
                </a:solidFill>
                <a:uFill>
                  <a:solidFill>
                    <a:srgbClr val="000000"/>
                  </a:solidFill>
                </a:uFill>
              </a:defRPr>
            </a:pPr>
            <a:r>
              <a:rPr lang="en-IE" i="1" dirty="0" smtClean="0"/>
              <a:t>I	</a:t>
            </a:r>
            <a:r>
              <a:rPr i="1" dirty="0" smtClean="0"/>
              <a:t>The </a:t>
            </a:r>
            <a:r>
              <a:rPr dirty="0"/>
              <a:t>I</a:t>
            </a:r>
            <a:r>
              <a:rPr i="1" dirty="0"/>
              <a:t>nterface Segregation Principle</a:t>
            </a:r>
            <a:r>
              <a:rPr dirty="0"/>
              <a:t> </a:t>
            </a:r>
            <a:r>
              <a:rPr lang="en-IE" i="1" dirty="0" smtClean="0"/>
              <a:t>(ISP)</a:t>
            </a:r>
            <a:endParaRPr i="1" dirty="0"/>
          </a:p>
          <a:p>
            <a:pPr marL="1682318" marR="56643" lvl="3" indent="-280035" defTabSz="1269491">
              <a:spcBef>
                <a:spcPts val="1400"/>
              </a:spcBef>
              <a:buSzPct val="100000"/>
              <a:buFontTx/>
              <a:defRPr sz="2940">
                <a:solidFill>
                  <a:srgbClr val="000000"/>
                </a:solidFill>
                <a:uFill>
                  <a:solidFill>
                    <a:srgbClr val="000000"/>
                  </a:solidFill>
                </a:uFill>
              </a:defRPr>
            </a:pPr>
            <a:r>
              <a:rPr dirty="0"/>
              <a:t>Make fine grained interfaces that are client specific.</a:t>
            </a:r>
          </a:p>
          <a:p>
            <a:pPr marL="39827" marR="56643" indent="0" defTabSz="1269491">
              <a:spcBef>
                <a:spcPts val="1400"/>
              </a:spcBef>
              <a:buSzPct val="100000"/>
              <a:buNone/>
              <a:defRPr sz="2940">
                <a:solidFill>
                  <a:srgbClr val="000000"/>
                </a:solidFill>
                <a:uFill>
                  <a:solidFill>
                    <a:srgbClr val="000000"/>
                  </a:solidFill>
                </a:uFill>
              </a:defRPr>
            </a:pPr>
            <a:r>
              <a:rPr lang="en-IE" i="1" dirty="0" smtClean="0"/>
              <a:t>D	</a:t>
            </a:r>
            <a:r>
              <a:rPr i="1" dirty="0" smtClean="0"/>
              <a:t>The </a:t>
            </a:r>
            <a:r>
              <a:rPr dirty="0"/>
              <a:t>D</a:t>
            </a:r>
            <a:r>
              <a:rPr i="1" dirty="0"/>
              <a:t>ependency Inversion Principle </a:t>
            </a:r>
            <a:r>
              <a:rPr lang="en-IE" i="1" dirty="0" smtClean="0"/>
              <a:t>(DSP)</a:t>
            </a:r>
            <a:endParaRPr i="1" dirty="0"/>
          </a:p>
          <a:p>
            <a:pPr marL="1682318" marR="56643" lvl="3" indent="-280035" defTabSz="1269491">
              <a:spcBef>
                <a:spcPts val="1400"/>
              </a:spcBef>
              <a:buSzPct val="100000"/>
              <a:buFontTx/>
              <a:defRPr sz="2940">
                <a:solidFill>
                  <a:srgbClr val="000000"/>
                </a:solidFill>
                <a:uFill>
                  <a:solidFill>
                    <a:srgbClr val="000000"/>
                  </a:solidFill>
                </a:uFill>
              </a:defRPr>
            </a:pPr>
            <a:r>
              <a:rPr dirty="0"/>
              <a:t>Depend on abstractions, not on concretions.</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Shape 203"/>
          <p:cNvSpPr>
            <a:spLocks noGrp="1"/>
          </p:cNvSpPr>
          <p:nvPr>
            <p:ph type="title"/>
          </p:nvPr>
        </p:nvSpPr>
        <p:spPr>
          <a:xfrm>
            <a:off x="525736" y="527472"/>
            <a:ext cx="11861801" cy="1397000"/>
          </a:xfrm>
          <a:prstGeom prst="rect">
            <a:avLst/>
          </a:prstGeom>
        </p:spPr>
        <p:txBody>
          <a:bodyPr/>
          <a:lstStyle>
            <a:lvl1pPr marL="57799" marR="57799" defTabSz="1295400">
              <a:defRPr sz="5000">
                <a:uFill>
                  <a:solidFill>
                    <a:srgbClr val="000000"/>
                  </a:solidFill>
                </a:uFill>
              </a:defRPr>
            </a:lvl1pPr>
          </a:lstStyle>
          <a:p>
            <a:r>
              <a:rPr dirty="0"/>
              <a:t>SRP Violation</a:t>
            </a:r>
          </a:p>
        </p:txBody>
      </p:sp>
      <p:sp>
        <p:nvSpPr>
          <p:cNvPr id="204" name="Shape 204"/>
          <p:cNvSpPr>
            <a:spLocks noGrp="1"/>
          </p:cNvSpPr>
          <p:nvPr>
            <p:ph type="body" idx="1"/>
          </p:nvPr>
        </p:nvSpPr>
        <p:spPr>
          <a:xfrm>
            <a:off x="453728" y="2140496"/>
            <a:ext cx="12025336" cy="7272808"/>
          </a:xfrm>
          <a:prstGeom prst="rect">
            <a:avLst/>
          </a:prstGeom>
        </p:spPr>
        <p:txBody>
          <a:bodyPr>
            <a:normAutofit/>
          </a:bodyPr>
          <a:lstStyle/>
          <a:p>
            <a:pPr marL="383540" marR="57799" indent="-342900" defTabSz="1295400">
              <a:lnSpc>
                <a:spcPct val="90000"/>
              </a:lnSpc>
              <a:spcBef>
                <a:spcPts val="900"/>
              </a:spcBef>
              <a:buSzPct val="100000"/>
              <a:buFontTx/>
              <a:defRPr sz="3400">
                <a:solidFill>
                  <a:srgbClr val="000000"/>
                </a:solidFill>
                <a:uFill>
                  <a:solidFill>
                    <a:srgbClr val="000000"/>
                  </a:solidFill>
                </a:uFill>
              </a:defRPr>
            </a:pPr>
            <a:r>
              <a:rPr dirty="0"/>
              <a:t>Rectangle has two responsibilities:</a:t>
            </a:r>
          </a:p>
          <a:p>
            <a:pPr marL="783590" marR="57799" lvl="1" indent="-285750" defTabSz="1295400">
              <a:lnSpc>
                <a:spcPct val="90000"/>
              </a:lnSpc>
              <a:spcBef>
                <a:spcPts val="800"/>
              </a:spcBef>
              <a:buSzPct val="100000"/>
              <a:buFontTx/>
              <a:defRPr sz="2800">
                <a:solidFill>
                  <a:srgbClr val="000000"/>
                </a:solidFill>
                <a:uFill>
                  <a:solidFill>
                    <a:srgbClr val="000000"/>
                  </a:solidFill>
                </a:uFill>
              </a:defRPr>
            </a:pPr>
            <a:r>
              <a:rPr sz="3200" dirty="0"/>
              <a:t>provide a mathematical model of the geometry of a rectangle. </a:t>
            </a:r>
          </a:p>
          <a:p>
            <a:pPr marL="783590" marR="57799" lvl="1" indent="-285750" defTabSz="1295400">
              <a:lnSpc>
                <a:spcPct val="90000"/>
              </a:lnSpc>
              <a:spcBef>
                <a:spcPts val="800"/>
              </a:spcBef>
              <a:buSzPct val="100000"/>
              <a:buFontTx/>
              <a:defRPr sz="2800">
                <a:solidFill>
                  <a:srgbClr val="000000"/>
                </a:solidFill>
                <a:uFill>
                  <a:solidFill>
                    <a:srgbClr val="000000"/>
                  </a:solidFill>
                </a:uFill>
              </a:defRPr>
            </a:pPr>
            <a:r>
              <a:rPr sz="3200" dirty="0"/>
              <a:t>render the rectangle on a graphical user interface.</a:t>
            </a:r>
          </a:p>
          <a:p>
            <a:pPr marL="783590" marR="57799" lvl="1" indent="-285750" defTabSz="1295400">
              <a:lnSpc>
                <a:spcPct val="90000"/>
              </a:lnSpc>
              <a:spcBef>
                <a:spcPts val="800"/>
              </a:spcBef>
              <a:buSzPct val="100000"/>
              <a:buFontTx/>
              <a:defRPr sz="2800">
                <a:solidFill>
                  <a:srgbClr val="000000"/>
                </a:solidFill>
                <a:uFill>
                  <a:solidFill>
                    <a:srgbClr val="000000"/>
                  </a:solidFill>
                </a:uFill>
              </a:defRPr>
            </a:pPr>
            <a:endParaRPr dirty="0"/>
          </a:p>
          <a:p>
            <a:pPr marL="383540" marR="57799" indent="-342900" defTabSz="1295400">
              <a:lnSpc>
                <a:spcPct val="90000"/>
              </a:lnSpc>
              <a:spcBef>
                <a:spcPts val="900"/>
              </a:spcBef>
              <a:buSzPct val="100000"/>
              <a:buFontTx/>
              <a:defRPr sz="3400">
                <a:solidFill>
                  <a:srgbClr val="000000"/>
                </a:solidFill>
                <a:uFill>
                  <a:solidFill>
                    <a:srgbClr val="000000"/>
                  </a:solidFill>
                </a:uFill>
              </a:defRPr>
            </a:pPr>
            <a:r>
              <a:rPr dirty="0"/>
              <a:t>Violation of SRP:</a:t>
            </a:r>
          </a:p>
          <a:p>
            <a:pPr marL="783590" marR="57799" lvl="1" indent="-285750" defTabSz="1295400">
              <a:lnSpc>
                <a:spcPct val="90000"/>
              </a:lnSpc>
              <a:spcBef>
                <a:spcPts val="800"/>
              </a:spcBef>
              <a:buSzPct val="100000"/>
              <a:buFontTx/>
              <a:defRPr sz="2800">
                <a:solidFill>
                  <a:srgbClr val="000000"/>
                </a:solidFill>
                <a:uFill>
                  <a:solidFill>
                    <a:srgbClr val="000000"/>
                  </a:solidFill>
                </a:uFill>
              </a:defRPr>
            </a:pPr>
            <a:r>
              <a:rPr sz="3200" dirty="0"/>
              <a:t>the GUI must be included in the in the computational geometry application. </a:t>
            </a:r>
          </a:p>
          <a:p>
            <a:pPr marL="1183639" marR="57799" lvl="2" indent="-228600" defTabSz="1295400">
              <a:lnSpc>
                <a:spcPct val="90000"/>
              </a:lnSpc>
              <a:spcBef>
                <a:spcPts val="600"/>
              </a:spcBef>
              <a:buSzPct val="100000"/>
              <a:buFontTx/>
              <a:defRPr sz="2400">
                <a:solidFill>
                  <a:srgbClr val="000000"/>
                </a:solidFill>
                <a:uFill>
                  <a:solidFill>
                    <a:srgbClr val="000000"/>
                  </a:solidFill>
                </a:uFill>
              </a:defRPr>
            </a:pPr>
            <a:r>
              <a:rPr sz="2800" dirty="0"/>
              <a:t>the class files for the GUI have to be deployed to the target platform.</a:t>
            </a:r>
          </a:p>
          <a:p>
            <a:pPr marL="783590" marR="57799" lvl="1" indent="-285750" defTabSz="1295400">
              <a:lnSpc>
                <a:spcPct val="90000"/>
              </a:lnSpc>
              <a:spcBef>
                <a:spcPts val="800"/>
              </a:spcBef>
              <a:buSzPct val="100000"/>
              <a:buFontTx/>
              <a:defRPr sz="2800">
                <a:solidFill>
                  <a:srgbClr val="000000"/>
                </a:solidFill>
                <a:uFill>
                  <a:solidFill>
                    <a:srgbClr val="000000"/>
                  </a:solidFill>
                </a:uFill>
              </a:defRPr>
            </a:pPr>
            <a:r>
              <a:rPr sz="3200" dirty="0"/>
              <a:t>if a change to the Graphical Application causes the Rectangle to change for some reason, that change may force us to rebuild, retest, and redeploy the Computational Geometry Application. </a:t>
            </a: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Shape 208"/>
          <p:cNvSpPr>
            <a:spLocks noGrp="1"/>
          </p:cNvSpPr>
          <p:nvPr>
            <p:ph type="title"/>
          </p:nvPr>
        </p:nvSpPr>
        <p:spPr>
          <a:xfrm>
            <a:off x="571500" y="527472"/>
            <a:ext cx="11861800" cy="1397000"/>
          </a:xfrm>
          <a:prstGeom prst="rect">
            <a:avLst/>
          </a:prstGeom>
        </p:spPr>
        <p:txBody>
          <a:bodyPr/>
          <a:lstStyle>
            <a:lvl1pPr marL="57799" marR="57799" defTabSz="1295400">
              <a:defRPr sz="5000">
                <a:uFill>
                  <a:solidFill>
                    <a:srgbClr val="000000"/>
                  </a:solidFill>
                </a:uFill>
              </a:defRPr>
            </a:lvl1pPr>
          </a:lstStyle>
          <a:p>
            <a:r>
              <a:t>SRP Fix</a:t>
            </a:r>
          </a:p>
        </p:txBody>
      </p:sp>
      <p:sp>
        <p:nvSpPr>
          <p:cNvPr id="209" name="Shape 209"/>
          <p:cNvSpPr>
            <a:spLocks noGrp="1"/>
          </p:cNvSpPr>
          <p:nvPr>
            <p:ph type="body" idx="1"/>
          </p:nvPr>
        </p:nvSpPr>
        <p:spPr>
          <a:xfrm>
            <a:off x="473248" y="2097732"/>
            <a:ext cx="12005816" cy="2993703"/>
          </a:xfrm>
          <a:prstGeom prst="rect">
            <a:avLst/>
          </a:prstGeom>
        </p:spPr>
        <p:txBody>
          <a:bodyPr/>
          <a:lstStyle/>
          <a:p>
            <a:pPr marL="383540" marR="57799" indent="-342900" defTabSz="1295400">
              <a:spcBef>
                <a:spcPts val="900"/>
              </a:spcBef>
              <a:buSzPct val="100000"/>
              <a:buFontTx/>
              <a:defRPr sz="3400">
                <a:solidFill>
                  <a:srgbClr val="000000"/>
                </a:solidFill>
                <a:uFill>
                  <a:solidFill>
                    <a:srgbClr val="000000"/>
                  </a:solidFill>
                </a:uFill>
              </a:defRPr>
            </a:pPr>
            <a:r>
              <a:rPr dirty="0"/>
              <a:t>Separate the two responsibilities into two separate classes </a:t>
            </a:r>
          </a:p>
          <a:p>
            <a:pPr marL="783590" marR="57799" lvl="1" indent="-285750" defTabSz="1295400">
              <a:spcBef>
                <a:spcPts val="800"/>
              </a:spcBef>
              <a:buSzPct val="100000"/>
              <a:buFontTx/>
              <a:defRPr sz="2800">
                <a:solidFill>
                  <a:srgbClr val="000000"/>
                </a:solidFill>
                <a:uFill>
                  <a:solidFill>
                    <a:srgbClr val="000000"/>
                  </a:solidFill>
                </a:uFill>
              </a:defRPr>
            </a:pPr>
            <a:r>
              <a:rPr dirty="0"/>
              <a:t>Moves the computational portions of Rectangle into the </a:t>
            </a:r>
            <a:r>
              <a:rPr dirty="0" err="1"/>
              <a:t>GeometricRectangle</a:t>
            </a:r>
            <a:r>
              <a:rPr dirty="0"/>
              <a:t> class. </a:t>
            </a:r>
          </a:p>
          <a:p>
            <a:pPr marL="383540" marR="57799" indent="-342900" defTabSz="1295400">
              <a:spcBef>
                <a:spcPts val="900"/>
              </a:spcBef>
              <a:buSzPct val="100000"/>
              <a:buFontTx/>
              <a:defRPr sz="3400">
                <a:solidFill>
                  <a:srgbClr val="000000"/>
                </a:solidFill>
                <a:uFill>
                  <a:solidFill>
                    <a:srgbClr val="000000"/>
                  </a:solidFill>
                </a:uFill>
              </a:defRPr>
            </a:pPr>
            <a:r>
              <a:rPr dirty="0"/>
              <a:t>Now changes made to the way rectangles are rendered cannot affect the </a:t>
            </a:r>
            <a:r>
              <a:rPr dirty="0" err="1"/>
              <a:t>ComputationalGeometry</a:t>
            </a:r>
            <a:r>
              <a:rPr dirty="0"/>
              <a:t> Application.</a:t>
            </a:r>
          </a:p>
        </p:txBody>
      </p:sp>
      <p:pic>
        <p:nvPicPr>
          <p:cNvPr id="210" name="image.png"/>
          <p:cNvPicPr>
            <a:picLocks/>
          </p:cNvPicPr>
          <p:nvPr/>
        </p:nvPicPr>
        <p:blipFill>
          <a:blip r:embed="rId2">
            <a:extLst/>
          </a:blip>
          <a:stretch>
            <a:fillRect/>
          </a:stretch>
        </p:blipFill>
        <p:spPr>
          <a:xfrm>
            <a:off x="1110098" y="5091435"/>
            <a:ext cx="11008926" cy="4465885"/>
          </a:xfrm>
          <a:prstGeom prst="rect">
            <a:avLst/>
          </a:prstGeom>
          <a:ln w="12700">
            <a:miter lim="400000"/>
          </a:ln>
        </p:spPr>
      </p:pic>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Shape 214"/>
          <p:cNvSpPr>
            <a:spLocks noGrp="1"/>
          </p:cNvSpPr>
          <p:nvPr>
            <p:ph type="title"/>
          </p:nvPr>
        </p:nvSpPr>
        <p:spPr>
          <a:xfrm>
            <a:off x="617263" y="527472"/>
            <a:ext cx="11861801" cy="1397000"/>
          </a:xfrm>
          <a:prstGeom prst="rect">
            <a:avLst/>
          </a:prstGeom>
        </p:spPr>
        <p:txBody>
          <a:bodyPr/>
          <a:lstStyle>
            <a:lvl1pPr marL="57799" marR="57799" defTabSz="1295400">
              <a:defRPr sz="5000">
                <a:uFill>
                  <a:solidFill>
                    <a:srgbClr val="000000"/>
                  </a:solidFill>
                </a:uFill>
              </a:defRPr>
            </a:lvl1pPr>
          </a:lstStyle>
          <a:p>
            <a:r>
              <a:rPr dirty="0"/>
              <a:t>What is a Responsibility?</a:t>
            </a:r>
          </a:p>
        </p:txBody>
      </p:sp>
      <p:sp>
        <p:nvSpPr>
          <p:cNvPr id="215" name="Shape 215"/>
          <p:cNvSpPr>
            <a:spLocks noGrp="1"/>
          </p:cNvSpPr>
          <p:nvPr>
            <p:ph type="body" idx="1"/>
          </p:nvPr>
        </p:nvSpPr>
        <p:spPr>
          <a:xfrm>
            <a:off x="571500" y="2228850"/>
            <a:ext cx="11861800" cy="2215902"/>
          </a:xfrm>
          <a:prstGeom prst="rect">
            <a:avLst/>
          </a:prstGeom>
        </p:spPr>
        <p:txBody>
          <a:bodyPr>
            <a:normAutofit/>
          </a:bodyPr>
          <a:lstStyle/>
          <a:p>
            <a:pPr marL="383540" marR="57799" indent="-342900" defTabSz="1295400">
              <a:spcBef>
                <a:spcPts val="900"/>
              </a:spcBef>
              <a:buSzPct val="100000"/>
              <a:buFontTx/>
              <a:defRPr sz="3400">
                <a:solidFill>
                  <a:srgbClr val="000000"/>
                </a:solidFill>
                <a:uFill>
                  <a:solidFill>
                    <a:srgbClr val="000000"/>
                  </a:solidFill>
                </a:uFill>
              </a:defRPr>
            </a:pPr>
            <a:r>
              <a:rPr dirty="0"/>
              <a:t>“A reason for change.” </a:t>
            </a:r>
          </a:p>
          <a:p>
            <a:pPr marL="383540" marR="57799" indent="-342900" defTabSz="1295400">
              <a:spcBef>
                <a:spcPts val="900"/>
              </a:spcBef>
              <a:buSzPct val="100000"/>
              <a:buFontTx/>
              <a:defRPr sz="3400">
                <a:solidFill>
                  <a:srgbClr val="000000"/>
                </a:solidFill>
                <a:uFill>
                  <a:solidFill>
                    <a:srgbClr val="000000"/>
                  </a:solidFill>
                </a:uFill>
              </a:defRPr>
            </a:pPr>
            <a:r>
              <a:rPr dirty="0"/>
              <a:t>If you can think of more than one motive for changing a class, then that class has more than one responsibility. </a:t>
            </a:r>
          </a:p>
        </p:txBody>
      </p:sp>
      <p:sp>
        <p:nvSpPr>
          <p:cNvPr id="216" name="Shape 216"/>
          <p:cNvSpPr/>
          <p:nvPr/>
        </p:nvSpPr>
        <p:spPr>
          <a:xfrm>
            <a:off x="2397943" y="4732784"/>
            <a:ext cx="7644301" cy="3549690"/>
          </a:xfrm>
          <a:prstGeom prst="rect">
            <a:avLst/>
          </a:prstGeom>
          <a:ln w="12700">
            <a:solidFill>
              <a:srgbClr val="000000"/>
            </a:solidFill>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marL="57799" marR="57799" algn="l" defTabSz="1295400">
              <a:buClr>
                <a:srgbClr val="000000"/>
              </a:buClr>
              <a:buFont typeface="Courier New"/>
              <a:defRPr sz="2400" b="1">
                <a:uFill>
                  <a:solidFill>
                    <a:srgbClr val="000000"/>
                  </a:solidFill>
                </a:uFill>
                <a:latin typeface="Courier New"/>
                <a:ea typeface="Courier New"/>
                <a:cs typeface="Courier New"/>
                <a:sym typeface="Courier New"/>
              </a:defRPr>
            </a:pPr>
            <a:r>
              <a:rPr sz="3200" dirty="0"/>
              <a:t>interface Modem</a:t>
            </a:r>
          </a:p>
          <a:p>
            <a:pPr marL="57799" marR="57799" algn="l" defTabSz="1295400">
              <a:buClr>
                <a:srgbClr val="000000"/>
              </a:buClr>
              <a:buFont typeface="Courier New"/>
              <a:defRPr sz="2400" b="1">
                <a:uFill>
                  <a:solidFill>
                    <a:srgbClr val="000000"/>
                  </a:solidFill>
                </a:uFill>
                <a:latin typeface="Courier New"/>
                <a:ea typeface="Courier New"/>
                <a:cs typeface="Courier New"/>
                <a:sym typeface="Courier New"/>
              </a:defRPr>
            </a:pPr>
            <a:r>
              <a:rPr sz="3200" dirty="0"/>
              <a:t>{</a:t>
            </a:r>
          </a:p>
          <a:p>
            <a:pPr marL="57799" marR="57799" algn="l" defTabSz="1295400">
              <a:buClr>
                <a:srgbClr val="000000"/>
              </a:buClr>
              <a:buFont typeface="Courier New"/>
              <a:defRPr sz="2400" b="1">
                <a:uFill>
                  <a:solidFill>
                    <a:srgbClr val="000000"/>
                  </a:solidFill>
                </a:uFill>
                <a:latin typeface="Courier New"/>
                <a:ea typeface="Courier New"/>
                <a:cs typeface="Courier New"/>
                <a:sym typeface="Courier New"/>
              </a:defRPr>
            </a:pPr>
            <a:r>
              <a:rPr sz="3200" dirty="0"/>
              <a:t>  void dial(String </a:t>
            </a:r>
            <a:r>
              <a:rPr sz="3200" dirty="0" err="1"/>
              <a:t>pno</a:t>
            </a:r>
            <a:r>
              <a:rPr sz="3200" dirty="0"/>
              <a:t>);</a:t>
            </a:r>
          </a:p>
          <a:p>
            <a:pPr marL="57799" marR="57799" algn="l" defTabSz="1295400">
              <a:buClr>
                <a:srgbClr val="000000"/>
              </a:buClr>
              <a:buFont typeface="Courier New"/>
              <a:defRPr sz="2400" b="1">
                <a:uFill>
                  <a:solidFill>
                    <a:srgbClr val="000000"/>
                  </a:solidFill>
                </a:uFill>
                <a:latin typeface="Courier New"/>
                <a:ea typeface="Courier New"/>
                <a:cs typeface="Courier New"/>
                <a:sym typeface="Courier New"/>
              </a:defRPr>
            </a:pPr>
            <a:r>
              <a:rPr sz="3200" dirty="0"/>
              <a:t>  void </a:t>
            </a:r>
            <a:r>
              <a:rPr sz="3200" dirty="0" err="1"/>
              <a:t>hangup</a:t>
            </a:r>
            <a:r>
              <a:rPr sz="3200" dirty="0"/>
              <a:t>();</a:t>
            </a:r>
          </a:p>
          <a:p>
            <a:pPr marL="57799" marR="57799" algn="l" defTabSz="1295400">
              <a:buClr>
                <a:srgbClr val="000000"/>
              </a:buClr>
              <a:buFont typeface="Courier New"/>
              <a:defRPr sz="2400" b="1">
                <a:uFill>
                  <a:solidFill>
                    <a:srgbClr val="000000"/>
                  </a:solidFill>
                </a:uFill>
                <a:latin typeface="Courier New"/>
                <a:ea typeface="Courier New"/>
                <a:cs typeface="Courier New"/>
                <a:sym typeface="Courier New"/>
              </a:defRPr>
            </a:pPr>
            <a:r>
              <a:rPr sz="3200" dirty="0"/>
              <a:t>  void send(char c);</a:t>
            </a:r>
          </a:p>
          <a:p>
            <a:pPr marL="57799" marR="57799" algn="l" defTabSz="1295400">
              <a:buClr>
                <a:srgbClr val="000000"/>
              </a:buClr>
              <a:buFont typeface="Courier New"/>
              <a:defRPr sz="2400" b="1">
                <a:uFill>
                  <a:solidFill>
                    <a:srgbClr val="000000"/>
                  </a:solidFill>
                </a:uFill>
                <a:latin typeface="Courier New"/>
                <a:ea typeface="Courier New"/>
                <a:cs typeface="Courier New"/>
                <a:sym typeface="Courier New"/>
              </a:defRPr>
            </a:pPr>
            <a:r>
              <a:rPr sz="3200" dirty="0"/>
              <a:t>  char </a:t>
            </a:r>
            <a:r>
              <a:rPr sz="3200" dirty="0" err="1"/>
              <a:t>recv</a:t>
            </a:r>
            <a:r>
              <a:rPr sz="3200" dirty="0"/>
              <a:t>();</a:t>
            </a:r>
          </a:p>
          <a:p>
            <a:pPr marL="57799" marR="57799" algn="l" defTabSz="1295400">
              <a:buClr>
                <a:srgbClr val="000000"/>
              </a:buClr>
              <a:buFont typeface="Courier New"/>
              <a:defRPr sz="2400" b="1">
                <a:uFill>
                  <a:solidFill>
                    <a:srgbClr val="000000"/>
                  </a:solidFill>
                </a:uFill>
                <a:latin typeface="Courier New"/>
                <a:ea typeface="Courier New"/>
                <a:cs typeface="Courier New"/>
                <a:sym typeface="Courier New"/>
              </a:defRPr>
            </a:pPr>
            <a:r>
              <a:rPr sz="3200" dirty="0"/>
              <a:t>}</a:t>
            </a: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Shape 220"/>
          <p:cNvSpPr>
            <a:spLocks noGrp="1"/>
          </p:cNvSpPr>
          <p:nvPr>
            <p:ph type="title"/>
          </p:nvPr>
        </p:nvSpPr>
        <p:spPr>
          <a:xfrm>
            <a:off x="525736" y="527471"/>
            <a:ext cx="11861801" cy="1397001"/>
          </a:xfrm>
          <a:prstGeom prst="rect">
            <a:avLst/>
          </a:prstGeom>
        </p:spPr>
        <p:txBody>
          <a:bodyPr/>
          <a:lstStyle>
            <a:lvl1pPr marL="57799" marR="57799" defTabSz="1295400">
              <a:defRPr sz="5000">
                <a:uFill>
                  <a:solidFill>
                    <a:srgbClr val="000000"/>
                  </a:solidFill>
                </a:uFill>
              </a:defRPr>
            </a:lvl1pPr>
          </a:lstStyle>
          <a:p>
            <a:r>
              <a:rPr dirty="0"/>
              <a:t>Modem Responsibilities</a:t>
            </a:r>
          </a:p>
        </p:txBody>
      </p:sp>
      <p:sp>
        <p:nvSpPr>
          <p:cNvPr id="221" name="Shape 221"/>
          <p:cNvSpPr>
            <a:spLocks noGrp="1"/>
          </p:cNvSpPr>
          <p:nvPr>
            <p:ph type="body" idx="1"/>
          </p:nvPr>
        </p:nvSpPr>
        <p:spPr>
          <a:xfrm>
            <a:off x="1461840" y="5288653"/>
            <a:ext cx="9920932" cy="3908627"/>
          </a:xfrm>
          <a:prstGeom prst="rect">
            <a:avLst/>
          </a:prstGeom>
        </p:spPr>
        <p:txBody>
          <a:bodyPr/>
          <a:lstStyle/>
          <a:p>
            <a:pPr marL="383540" marR="57799" indent="-342900" defTabSz="1295400">
              <a:lnSpc>
                <a:spcPct val="80000"/>
              </a:lnSpc>
              <a:spcBef>
                <a:spcPts val="900"/>
              </a:spcBef>
              <a:buSzPct val="100000"/>
              <a:buFontTx/>
              <a:defRPr sz="3400">
                <a:solidFill>
                  <a:srgbClr val="000000"/>
                </a:solidFill>
                <a:uFill>
                  <a:solidFill>
                    <a:srgbClr val="000000"/>
                  </a:solidFill>
                </a:uFill>
              </a:defRPr>
            </a:pPr>
            <a:r>
              <a:rPr dirty="0"/>
              <a:t>Two responsibilities:</a:t>
            </a:r>
          </a:p>
          <a:p>
            <a:pPr marL="783590" marR="57799" lvl="1" indent="-285750" defTabSz="1295400">
              <a:lnSpc>
                <a:spcPct val="80000"/>
              </a:lnSpc>
              <a:spcBef>
                <a:spcPts val="800"/>
              </a:spcBef>
              <a:buSzPct val="100000"/>
              <a:buFontTx/>
              <a:defRPr sz="2800">
                <a:solidFill>
                  <a:srgbClr val="000000"/>
                </a:solidFill>
                <a:uFill>
                  <a:solidFill>
                    <a:srgbClr val="000000"/>
                  </a:solidFill>
                </a:uFill>
              </a:defRPr>
            </a:pPr>
            <a:r>
              <a:rPr dirty="0"/>
              <a:t>connection </a:t>
            </a:r>
            <a:r>
              <a:rPr dirty="0" smtClean="0"/>
              <a:t>management</a:t>
            </a:r>
            <a:r>
              <a:rPr lang="en-IE" dirty="0"/>
              <a:t> </a:t>
            </a:r>
            <a:r>
              <a:rPr dirty="0" smtClean="0"/>
              <a:t>(dial </a:t>
            </a:r>
            <a:r>
              <a:rPr dirty="0"/>
              <a:t>and </a:t>
            </a:r>
            <a:r>
              <a:rPr dirty="0" err="1"/>
              <a:t>hangup</a:t>
            </a:r>
            <a:r>
              <a:rPr dirty="0"/>
              <a:t> functions)</a:t>
            </a:r>
          </a:p>
          <a:p>
            <a:pPr marL="783590" marR="57799" lvl="1" indent="-285750" defTabSz="1295400">
              <a:lnSpc>
                <a:spcPct val="80000"/>
              </a:lnSpc>
              <a:spcBef>
                <a:spcPts val="800"/>
              </a:spcBef>
              <a:buSzPct val="100000"/>
              <a:buFontTx/>
              <a:defRPr sz="2800">
                <a:solidFill>
                  <a:srgbClr val="000000"/>
                </a:solidFill>
                <a:uFill>
                  <a:solidFill>
                    <a:srgbClr val="000000"/>
                  </a:solidFill>
                </a:uFill>
              </a:defRPr>
            </a:pPr>
            <a:r>
              <a:rPr dirty="0"/>
              <a:t>data communication (send and </a:t>
            </a:r>
            <a:r>
              <a:rPr dirty="0" err="1"/>
              <a:t>recv</a:t>
            </a:r>
            <a:r>
              <a:rPr dirty="0"/>
              <a:t> functions)</a:t>
            </a:r>
          </a:p>
          <a:p>
            <a:pPr marL="383540" marR="57799" indent="-342900" defTabSz="1295400">
              <a:lnSpc>
                <a:spcPct val="80000"/>
              </a:lnSpc>
              <a:spcBef>
                <a:spcPts val="900"/>
              </a:spcBef>
              <a:buSzPct val="100000"/>
              <a:buFontTx/>
              <a:defRPr sz="3400">
                <a:solidFill>
                  <a:srgbClr val="000000"/>
                </a:solidFill>
                <a:uFill>
                  <a:solidFill>
                    <a:srgbClr val="000000"/>
                  </a:solidFill>
                </a:uFill>
              </a:defRPr>
            </a:pPr>
            <a:r>
              <a:rPr dirty="0"/>
              <a:t>They have little in common</a:t>
            </a:r>
          </a:p>
          <a:p>
            <a:pPr marL="783590" marR="57799" lvl="1" indent="-285750" defTabSz="1295400">
              <a:lnSpc>
                <a:spcPct val="80000"/>
              </a:lnSpc>
              <a:spcBef>
                <a:spcPts val="800"/>
              </a:spcBef>
              <a:buSzPct val="100000"/>
              <a:buFontTx/>
              <a:defRPr sz="2800">
                <a:solidFill>
                  <a:srgbClr val="000000"/>
                </a:solidFill>
                <a:uFill>
                  <a:solidFill>
                    <a:srgbClr val="000000"/>
                  </a:solidFill>
                </a:uFill>
              </a:defRPr>
            </a:pPr>
            <a:r>
              <a:rPr dirty="0"/>
              <a:t>may change for different reason</a:t>
            </a:r>
          </a:p>
          <a:p>
            <a:pPr marL="783590" marR="57799" lvl="1" indent="-285750" defTabSz="1295400">
              <a:lnSpc>
                <a:spcPct val="80000"/>
              </a:lnSpc>
              <a:spcBef>
                <a:spcPts val="800"/>
              </a:spcBef>
              <a:buSzPct val="100000"/>
              <a:buFontTx/>
              <a:defRPr sz="2800">
                <a:solidFill>
                  <a:srgbClr val="000000"/>
                </a:solidFill>
                <a:uFill>
                  <a:solidFill>
                    <a:srgbClr val="000000"/>
                  </a:solidFill>
                </a:uFill>
              </a:defRPr>
            </a:pPr>
            <a:r>
              <a:rPr dirty="0"/>
              <a:t>will be called from different parts of the applications</a:t>
            </a:r>
          </a:p>
          <a:p>
            <a:pPr marL="383540" marR="57799" indent="-342900" defTabSz="1295400">
              <a:lnSpc>
                <a:spcPct val="80000"/>
              </a:lnSpc>
              <a:spcBef>
                <a:spcPts val="900"/>
              </a:spcBef>
              <a:buSzPct val="100000"/>
              <a:buFontTx/>
              <a:defRPr sz="3400">
                <a:solidFill>
                  <a:srgbClr val="000000"/>
                </a:solidFill>
                <a:uFill>
                  <a:solidFill>
                    <a:srgbClr val="000000"/>
                  </a:solidFill>
                </a:uFill>
              </a:defRPr>
            </a:pPr>
            <a:r>
              <a:rPr dirty="0"/>
              <a:t>They will change for different reasons.</a:t>
            </a:r>
          </a:p>
        </p:txBody>
      </p:sp>
      <p:sp>
        <p:nvSpPr>
          <p:cNvPr id="222" name="Shape 222"/>
          <p:cNvSpPr/>
          <p:nvPr/>
        </p:nvSpPr>
        <p:spPr>
          <a:xfrm>
            <a:off x="3149600" y="2356520"/>
            <a:ext cx="6502400" cy="2527301"/>
          </a:xfrm>
          <a:prstGeom prst="rect">
            <a:avLst/>
          </a:prstGeom>
          <a:ln w="12700">
            <a:solidFill>
              <a:srgbClr val="000000"/>
            </a:solidFill>
          </a:ln>
          <a:extLst>
            <a:ext uri="{C572A759-6A51-4108-AA02-DFA0A04FC94B}">
              <ma14:wrappingTextBoxFlag xmlns:ma14="http://schemas.microsoft.com/office/mac/drawingml/2011/main" xmlns="" val="1"/>
            </a:ext>
          </a:extLst>
        </p:spPr>
        <p:txBody>
          <a:bodyPr lIns="50800" tIns="50800" rIns="50800" bIns="50800" anchor="ctr">
            <a:spAutoFit/>
          </a:bodyPr>
          <a:lstStyle/>
          <a:p>
            <a:pPr marL="57799" marR="57799" algn="l" defTabSz="1295400">
              <a:buClr>
                <a:srgbClr val="000000"/>
              </a:buClr>
              <a:buFont typeface="Courier New"/>
              <a:defRPr sz="2400" b="1">
                <a:uFill>
                  <a:solidFill>
                    <a:srgbClr val="000000"/>
                  </a:solidFill>
                </a:uFill>
                <a:latin typeface="Courier New"/>
                <a:ea typeface="Courier New"/>
                <a:cs typeface="Courier New"/>
                <a:sym typeface="Courier New"/>
              </a:defRPr>
            </a:pPr>
            <a:r>
              <a:rPr dirty="0"/>
              <a:t>interface Modem</a:t>
            </a:r>
          </a:p>
          <a:p>
            <a:pPr marL="57799" marR="57799" algn="l" defTabSz="1295400">
              <a:buClr>
                <a:srgbClr val="000000"/>
              </a:buClr>
              <a:buFont typeface="Courier New"/>
              <a:defRPr sz="2400" b="1">
                <a:uFill>
                  <a:solidFill>
                    <a:srgbClr val="000000"/>
                  </a:solidFill>
                </a:uFill>
                <a:latin typeface="Courier New"/>
                <a:ea typeface="Courier New"/>
                <a:cs typeface="Courier New"/>
                <a:sym typeface="Courier New"/>
              </a:defRPr>
            </a:pPr>
            <a:r>
              <a:rPr dirty="0"/>
              <a:t>{</a:t>
            </a:r>
          </a:p>
          <a:p>
            <a:pPr marL="57799" marR="57799" algn="l" defTabSz="1295400">
              <a:buClr>
                <a:srgbClr val="000000"/>
              </a:buClr>
              <a:buFont typeface="Courier New"/>
              <a:defRPr sz="2400" b="1">
                <a:uFill>
                  <a:solidFill>
                    <a:srgbClr val="000000"/>
                  </a:solidFill>
                </a:uFill>
                <a:latin typeface="Courier New"/>
                <a:ea typeface="Courier New"/>
                <a:cs typeface="Courier New"/>
                <a:sym typeface="Courier New"/>
              </a:defRPr>
            </a:pPr>
            <a:r>
              <a:rPr dirty="0"/>
              <a:t>  void dial(String </a:t>
            </a:r>
            <a:r>
              <a:rPr dirty="0" err="1"/>
              <a:t>pno</a:t>
            </a:r>
            <a:r>
              <a:rPr dirty="0"/>
              <a:t>);</a:t>
            </a:r>
          </a:p>
          <a:p>
            <a:pPr marL="57799" marR="57799" algn="l" defTabSz="1295400">
              <a:buClr>
                <a:srgbClr val="000000"/>
              </a:buClr>
              <a:buFont typeface="Courier New"/>
              <a:defRPr sz="2400" b="1">
                <a:uFill>
                  <a:solidFill>
                    <a:srgbClr val="000000"/>
                  </a:solidFill>
                </a:uFill>
                <a:latin typeface="Courier New"/>
                <a:ea typeface="Courier New"/>
                <a:cs typeface="Courier New"/>
                <a:sym typeface="Courier New"/>
              </a:defRPr>
            </a:pPr>
            <a:r>
              <a:rPr dirty="0"/>
              <a:t>  void </a:t>
            </a:r>
            <a:r>
              <a:rPr dirty="0" err="1"/>
              <a:t>hangup</a:t>
            </a:r>
            <a:r>
              <a:rPr dirty="0"/>
              <a:t>();</a:t>
            </a:r>
          </a:p>
          <a:p>
            <a:pPr marL="57799" marR="57799" algn="l" defTabSz="1295400">
              <a:buClr>
                <a:srgbClr val="000000"/>
              </a:buClr>
              <a:buFont typeface="Courier New"/>
              <a:defRPr sz="2400" b="1">
                <a:uFill>
                  <a:solidFill>
                    <a:srgbClr val="000000"/>
                  </a:solidFill>
                </a:uFill>
                <a:latin typeface="Courier New"/>
                <a:ea typeface="Courier New"/>
                <a:cs typeface="Courier New"/>
                <a:sym typeface="Courier New"/>
              </a:defRPr>
            </a:pPr>
            <a:r>
              <a:rPr dirty="0"/>
              <a:t>  void send(char c);</a:t>
            </a:r>
          </a:p>
          <a:p>
            <a:pPr marL="57799" marR="57799" algn="l" defTabSz="1295400">
              <a:buClr>
                <a:srgbClr val="000000"/>
              </a:buClr>
              <a:buFont typeface="Courier New"/>
              <a:defRPr sz="2400" b="1">
                <a:uFill>
                  <a:solidFill>
                    <a:srgbClr val="000000"/>
                  </a:solidFill>
                </a:uFill>
                <a:latin typeface="Courier New"/>
                <a:ea typeface="Courier New"/>
                <a:cs typeface="Courier New"/>
                <a:sym typeface="Courier New"/>
              </a:defRPr>
            </a:pPr>
            <a:r>
              <a:rPr dirty="0"/>
              <a:t>  char </a:t>
            </a:r>
            <a:r>
              <a:rPr dirty="0" err="1"/>
              <a:t>recv</a:t>
            </a:r>
            <a:r>
              <a:rPr dirty="0"/>
              <a:t>();</a:t>
            </a:r>
          </a:p>
          <a:p>
            <a:pPr marL="57799" marR="57799" algn="l" defTabSz="1295400">
              <a:buClr>
                <a:srgbClr val="000000"/>
              </a:buClr>
              <a:buFont typeface="Courier New"/>
              <a:defRPr sz="2400" b="1">
                <a:uFill>
                  <a:solidFill>
                    <a:srgbClr val="000000"/>
                  </a:solidFill>
                </a:uFill>
                <a:latin typeface="Courier New"/>
                <a:ea typeface="Courier New"/>
                <a:cs typeface="Courier New"/>
                <a:sym typeface="Courier New"/>
              </a:defRPr>
            </a:pPr>
            <a:r>
              <a:rPr dirty="0"/>
              <a:t>}</a:t>
            </a: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Shape 226"/>
          <p:cNvSpPr>
            <a:spLocks noGrp="1"/>
          </p:cNvSpPr>
          <p:nvPr>
            <p:ph type="title"/>
          </p:nvPr>
        </p:nvSpPr>
        <p:spPr>
          <a:xfrm>
            <a:off x="453728" y="527472"/>
            <a:ext cx="11861800" cy="1397000"/>
          </a:xfrm>
          <a:prstGeom prst="rect">
            <a:avLst/>
          </a:prstGeom>
        </p:spPr>
        <p:txBody>
          <a:bodyPr/>
          <a:lstStyle>
            <a:lvl1pPr marL="57799" marR="57799" defTabSz="1295400">
              <a:defRPr sz="5000">
                <a:uFill>
                  <a:solidFill>
                    <a:srgbClr val="000000"/>
                  </a:solidFill>
                </a:uFill>
              </a:defRPr>
            </a:lvl1pPr>
          </a:lstStyle>
          <a:p>
            <a:r>
              <a:rPr dirty="0" smtClean="0"/>
              <a:t>Separation </a:t>
            </a:r>
            <a:r>
              <a:rPr dirty="0"/>
              <a:t>of Responsibilities</a:t>
            </a:r>
          </a:p>
        </p:txBody>
      </p:sp>
      <p:sp>
        <p:nvSpPr>
          <p:cNvPr id="227" name="Shape 227"/>
          <p:cNvSpPr>
            <a:spLocks noGrp="1"/>
          </p:cNvSpPr>
          <p:nvPr>
            <p:ph type="body" idx="1"/>
          </p:nvPr>
        </p:nvSpPr>
        <p:spPr>
          <a:xfrm>
            <a:off x="453728" y="2169740"/>
            <a:ext cx="11861800" cy="6667500"/>
          </a:xfrm>
          <a:prstGeom prst="rect">
            <a:avLst/>
          </a:prstGeom>
        </p:spPr>
        <p:txBody>
          <a:bodyPr/>
          <a:lstStyle/>
          <a:p>
            <a:pPr marL="383540" marR="57799" indent="-342900" defTabSz="1295400">
              <a:lnSpc>
                <a:spcPct val="80000"/>
              </a:lnSpc>
              <a:spcBef>
                <a:spcPts val="900"/>
              </a:spcBef>
              <a:buSzPct val="100000"/>
              <a:buFontTx/>
              <a:defRPr sz="3400">
                <a:solidFill>
                  <a:srgbClr val="000000"/>
                </a:solidFill>
                <a:uFill>
                  <a:solidFill>
                    <a:srgbClr val="000000"/>
                  </a:solidFill>
                </a:uFill>
              </a:defRPr>
            </a:pPr>
            <a:r>
              <a:rPr dirty="0"/>
              <a:t>Separate the two responsibilities into two separate interfaces. </a:t>
            </a:r>
          </a:p>
          <a:p>
            <a:pPr marL="383540" marR="57799" indent="-342900" defTabSz="1295400">
              <a:lnSpc>
                <a:spcPct val="80000"/>
              </a:lnSpc>
              <a:spcBef>
                <a:spcPts val="900"/>
              </a:spcBef>
              <a:buSzPct val="100000"/>
              <a:buFontTx/>
              <a:defRPr sz="3400">
                <a:solidFill>
                  <a:srgbClr val="000000"/>
                </a:solidFill>
                <a:uFill>
                  <a:solidFill>
                    <a:srgbClr val="000000"/>
                  </a:solidFill>
                </a:uFill>
              </a:defRPr>
            </a:pPr>
            <a:r>
              <a:rPr dirty="0"/>
              <a:t>However, we may couple the two responsibilities into a single Modem Implementation class. </a:t>
            </a:r>
          </a:p>
          <a:p>
            <a:pPr marL="383540" marR="57799" indent="-342900" defTabSz="1295400">
              <a:lnSpc>
                <a:spcPct val="80000"/>
              </a:lnSpc>
              <a:spcBef>
                <a:spcPts val="900"/>
              </a:spcBef>
              <a:buSzPct val="100000"/>
              <a:buFontTx/>
              <a:defRPr sz="3400">
                <a:solidFill>
                  <a:srgbClr val="000000"/>
                </a:solidFill>
                <a:uFill>
                  <a:solidFill>
                    <a:srgbClr val="000000"/>
                  </a:solidFill>
                </a:uFill>
              </a:defRPr>
            </a:pPr>
            <a:r>
              <a:rPr dirty="0"/>
              <a:t>This is not necessarily desirable, but it may be necessary. (for implementation purposes)</a:t>
            </a:r>
          </a:p>
        </p:txBody>
      </p:sp>
      <p:pic>
        <p:nvPicPr>
          <p:cNvPr id="228" name="image.png"/>
          <p:cNvPicPr>
            <a:picLocks/>
          </p:cNvPicPr>
          <p:nvPr/>
        </p:nvPicPr>
        <p:blipFill>
          <a:blip r:embed="rId2">
            <a:extLst/>
          </a:blip>
          <a:stretch>
            <a:fillRect/>
          </a:stretch>
        </p:blipFill>
        <p:spPr>
          <a:xfrm>
            <a:off x="2190891" y="5486964"/>
            <a:ext cx="8191218" cy="3858543"/>
          </a:xfrm>
          <a:prstGeom prst="rect">
            <a:avLst/>
          </a:prstGeom>
          <a:ln w="12700">
            <a:miter lim="400000"/>
          </a:ln>
        </p:spPr>
      </p:pic>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Shape 232"/>
          <p:cNvSpPr>
            <a:spLocks noGrp="1"/>
          </p:cNvSpPr>
          <p:nvPr>
            <p:ph type="title"/>
          </p:nvPr>
        </p:nvSpPr>
        <p:spPr>
          <a:xfrm>
            <a:off x="453728" y="599480"/>
            <a:ext cx="11861800" cy="1397000"/>
          </a:xfrm>
          <a:prstGeom prst="rect">
            <a:avLst/>
          </a:prstGeom>
        </p:spPr>
        <p:txBody>
          <a:bodyPr/>
          <a:lstStyle>
            <a:lvl1pPr marL="57799" marR="57799" defTabSz="1295400">
              <a:defRPr sz="5000">
                <a:uFill>
                  <a:solidFill>
                    <a:srgbClr val="000000"/>
                  </a:solidFill>
                </a:uFill>
              </a:defRPr>
            </a:lvl1pPr>
          </a:lstStyle>
          <a:p>
            <a:r>
              <a:rPr dirty="0"/>
              <a:t>SRP Violation?</a:t>
            </a:r>
          </a:p>
        </p:txBody>
      </p:sp>
      <p:sp>
        <p:nvSpPr>
          <p:cNvPr id="233" name="Shape 233"/>
          <p:cNvSpPr>
            <a:spLocks noGrp="1"/>
          </p:cNvSpPr>
          <p:nvPr>
            <p:ph type="body" idx="1"/>
          </p:nvPr>
        </p:nvSpPr>
        <p:spPr>
          <a:prstGeom prst="rect">
            <a:avLst/>
          </a:prstGeom>
        </p:spPr>
        <p:txBody>
          <a:bodyPr/>
          <a:lstStyle>
            <a:lvl1pPr marL="383540" marR="57799" indent="-342900" defTabSz="1295400">
              <a:spcBef>
                <a:spcPts val="900"/>
              </a:spcBef>
              <a:buSzPct val="100000"/>
              <a:buFontTx/>
              <a:defRPr sz="3400">
                <a:solidFill>
                  <a:srgbClr val="000000"/>
                </a:solidFill>
                <a:uFill>
                  <a:solidFill>
                    <a:srgbClr val="000000"/>
                  </a:solidFill>
                </a:uFill>
              </a:defRPr>
            </a:lvl1pPr>
          </a:lstStyle>
          <a:p>
            <a:endParaRPr lang="en-IE" dirty="0" smtClean="0"/>
          </a:p>
          <a:p>
            <a:r>
              <a:rPr dirty="0" smtClean="0"/>
              <a:t>Coupling </a:t>
            </a:r>
            <a:r>
              <a:rPr dirty="0"/>
              <a:t>persistence services (store) with business rules (</a:t>
            </a:r>
            <a:r>
              <a:rPr dirty="0" err="1"/>
              <a:t>calculatePay</a:t>
            </a:r>
            <a:r>
              <a:rPr dirty="0"/>
              <a:t>) violates SRP</a:t>
            </a:r>
          </a:p>
        </p:txBody>
      </p:sp>
      <p:pic>
        <p:nvPicPr>
          <p:cNvPr id="234" name="image.pdf"/>
          <p:cNvPicPr>
            <a:picLocks/>
          </p:cNvPicPr>
          <p:nvPr/>
        </p:nvPicPr>
        <p:blipFill>
          <a:blip r:embed="rId2">
            <a:extLst/>
          </a:blip>
          <a:stretch>
            <a:fillRect/>
          </a:stretch>
        </p:blipFill>
        <p:spPr>
          <a:xfrm>
            <a:off x="4469553" y="4618566"/>
            <a:ext cx="3583094" cy="3061548"/>
          </a:xfrm>
          <a:prstGeom prst="rect">
            <a:avLst/>
          </a:prstGeom>
          <a:ln w="12700">
            <a:miter lim="400000"/>
          </a:ln>
        </p:spPr>
      </p:pic>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Shape 238"/>
          <p:cNvSpPr>
            <a:spLocks noGrp="1"/>
          </p:cNvSpPr>
          <p:nvPr>
            <p:ph type="title"/>
          </p:nvPr>
        </p:nvSpPr>
        <p:spPr>
          <a:xfrm>
            <a:off x="597744" y="556320"/>
            <a:ext cx="11861801" cy="1397000"/>
          </a:xfrm>
          <a:prstGeom prst="rect">
            <a:avLst/>
          </a:prstGeom>
        </p:spPr>
        <p:txBody>
          <a:bodyPr/>
          <a:lstStyle>
            <a:lvl1pPr marL="57799" marR="57799" defTabSz="1295400">
              <a:defRPr sz="5000">
                <a:uFill>
                  <a:solidFill>
                    <a:srgbClr val="000000"/>
                  </a:solidFill>
                </a:uFill>
              </a:defRPr>
            </a:lvl1pPr>
          </a:lstStyle>
          <a:p>
            <a:r>
              <a:t>Separate Concerns</a:t>
            </a:r>
          </a:p>
        </p:txBody>
      </p:sp>
      <p:sp>
        <p:nvSpPr>
          <p:cNvPr id="239" name="Shape 239"/>
          <p:cNvSpPr>
            <a:spLocks noGrp="1"/>
          </p:cNvSpPr>
          <p:nvPr>
            <p:ph type="body" idx="1"/>
          </p:nvPr>
        </p:nvSpPr>
        <p:spPr>
          <a:prstGeom prst="rect">
            <a:avLst/>
          </a:prstGeom>
        </p:spPr>
        <p:txBody>
          <a:bodyPr/>
          <a:lstStyle/>
          <a:p>
            <a:pPr marL="383539" marR="57799" indent="-342899" defTabSz="1295400">
              <a:spcBef>
                <a:spcPts val="900"/>
              </a:spcBef>
              <a:buSzPct val="100000"/>
              <a:buFontTx/>
              <a:defRPr sz="3800">
                <a:solidFill>
                  <a:srgbClr val="000000"/>
                </a:solidFill>
                <a:uFill>
                  <a:solidFill>
                    <a:srgbClr val="000000"/>
                  </a:solidFill>
                </a:uFill>
              </a:defRPr>
            </a:pPr>
            <a:endParaRPr dirty="0"/>
          </a:p>
        </p:txBody>
      </p:sp>
      <p:pic>
        <p:nvPicPr>
          <p:cNvPr id="240" name="image.pdf"/>
          <p:cNvPicPr>
            <a:picLocks/>
          </p:cNvPicPr>
          <p:nvPr/>
        </p:nvPicPr>
        <p:blipFill>
          <a:blip r:embed="rId2">
            <a:extLst/>
          </a:blip>
          <a:stretch>
            <a:fillRect/>
          </a:stretch>
        </p:blipFill>
        <p:spPr>
          <a:xfrm>
            <a:off x="1483360" y="3544711"/>
            <a:ext cx="9931401" cy="2339058"/>
          </a:xfrm>
          <a:prstGeom prst="rect">
            <a:avLst/>
          </a:prstGeom>
          <a:ln w="12700">
            <a:miter lim="400000"/>
          </a:ln>
        </p:spPr>
      </p:pic>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Shape 244"/>
          <p:cNvSpPr>
            <a:spLocks noGrp="1"/>
          </p:cNvSpPr>
          <p:nvPr>
            <p:ph type="title"/>
          </p:nvPr>
        </p:nvSpPr>
        <p:spPr>
          <a:xfrm>
            <a:off x="453728" y="599480"/>
            <a:ext cx="11861800" cy="1397000"/>
          </a:xfrm>
          <a:prstGeom prst="rect">
            <a:avLst/>
          </a:prstGeom>
        </p:spPr>
        <p:txBody>
          <a:bodyPr/>
          <a:lstStyle>
            <a:lvl1pPr marL="57799" marR="57799" defTabSz="1295400">
              <a:defRPr sz="5000">
                <a:uFill>
                  <a:solidFill>
                    <a:srgbClr val="000000"/>
                  </a:solidFill>
                </a:uFill>
                <a:latin typeface="Helvetica Neue"/>
                <a:ea typeface="Helvetica Neue"/>
                <a:cs typeface="Helvetica Neue"/>
                <a:sym typeface="Helvetica Neue"/>
              </a:defRPr>
            </a:lvl1pPr>
          </a:lstStyle>
          <a:p>
            <a:r>
              <a:rPr dirty="0"/>
              <a:t>Example - Personal Information Manager</a:t>
            </a:r>
          </a:p>
        </p:txBody>
      </p:sp>
      <p:sp>
        <p:nvSpPr>
          <p:cNvPr id="245" name="Shape 245"/>
          <p:cNvSpPr>
            <a:spLocks noGrp="1"/>
          </p:cNvSpPr>
          <p:nvPr>
            <p:ph type="body" idx="1"/>
          </p:nvPr>
        </p:nvSpPr>
        <p:spPr>
          <a:prstGeom prst="rect">
            <a:avLst/>
          </a:prstGeom>
        </p:spPr>
        <p:txBody>
          <a:bodyPr/>
          <a:lstStyle/>
          <a:p>
            <a:pPr marL="383539" marR="57799" indent="-342899" defTabSz="1295400">
              <a:spcBef>
                <a:spcPts val="900"/>
              </a:spcBef>
              <a:buSzPct val="100000"/>
              <a:buFontTx/>
              <a:defRPr sz="3800">
                <a:solidFill>
                  <a:srgbClr val="000000"/>
                </a:solidFill>
                <a:uFill>
                  <a:solidFill>
                    <a:srgbClr val="000000"/>
                  </a:solidFill>
                </a:uFill>
              </a:defRPr>
            </a:pPr>
            <a:endParaRPr lang="en-IE" dirty="0" smtClean="0"/>
          </a:p>
          <a:p>
            <a:pPr marL="383539" marR="57799" indent="-342899" defTabSz="1295400">
              <a:spcBef>
                <a:spcPts val="900"/>
              </a:spcBef>
              <a:buSzPct val="100000"/>
              <a:buFontTx/>
              <a:defRPr sz="3800">
                <a:solidFill>
                  <a:srgbClr val="000000"/>
                </a:solidFill>
                <a:uFill>
                  <a:solidFill>
                    <a:srgbClr val="000000"/>
                  </a:solidFill>
                </a:uFill>
              </a:defRPr>
            </a:pPr>
            <a:r>
              <a:rPr dirty="0" smtClean="0"/>
              <a:t>Design </a:t>
            </a:r>
            <a:r>
              <a:rPr dirty="0"/>
              <a:t>an Application to manage a contact list.</a:t>
            </a:r>
          </a:p>
          <a:p>
            <a:pPr marL="383539" marR="57799" indent="-342899" defTabSz="1295400">
              <a:spcBef>
                <a:spcPts val="900"/>
              </a:spcBef>
              <a:buSzPct val="100000"/>
              <a:buFontTx/>
              <a:defRPr sz="3800">
                <a:solidFill>
                  <a:srgbClr val="000000"/>
                </a:solidFill>
                <a:uFill>
                  <a:solidFill>
                    <a:srgbClr val="000000"/>
                  </a:solidFill>
                </a:uFill>
              </a:defRPr>
            </a:pPr>
            <a:endParaRPr lang="en-IE" dirty="0" smtClean="0"/>
          </a:p>
          <a:p>
            <a:pPr marL="383539" marR="57799" indent="-342899" defTabSz="1295400">
              <a:spcBef>
                <a:spcPts val="900"/>
              </a:spcBef>
              <a:buSzPct val="100000"/>
              <a:buFontTx/>
              <a:defRPr sz="3800">
                <a:solidFill>
                  <a:srgbClr val="000000"/>
                </a:solidFill>
                <a:uFill>
                  <a:solidFill>
                    <a:srgbClr val="000000"/>
                  </a:solidFill>
                </a:uFill>
              </a:defRPr>
            </a:pPr>
            <a:r>
              <a:rPr dirty="0" smtClean="0"/>
              <a:t>It </a:t>
            </a:r>
            <a:r>
              <a:rPr dirty="0"/>
              <a:t>should support:</a:t>
            </a:r>
          </a:p>
          <a:p>
            <a:pPr marL="804645" marR="57799" lvl="1" indent="-306805" defTabSz="1295400">
              <a:spcBef>
                <a:spcPts val="800"/>
              </a:spcBef>
              <a:buSzPct val="100000"/>
              <a:buFontTx/>
              <a:defRPr sz="3400">
                <a:solidFill>
                  <a:srgbClr val="000000"/>
                </a:solidFill>
                <a:uFill>
                  <a:solidFill>
                    <a:srgbClr val="000000"/>
                  </a:solidFill>
                </a:uFill>
              </a:defRPr>
            </a:pPr>
            <a:r>
              <a:rPr dirty="0"/>
              <a:t>Console based UI</a:t>
            </a:r>
          </a:p>
          <a:p>
            <a:pPr marL="804645" marR="57799" lvl="1" indent="-306805" defTabSz="1295400">
              <a:spcBef>
                <a:spcPts val="800"/>
              </a:spcBef>
              <a:buSzPct val="100000"/>
              <a:buFontTx/>
              <a:defRPr sz="3400">
                <a:solidFill>
                  <a:srgbClr val="000000"/>
                </a:solidFill>
                <a:uFill>
                  <a:solidFill>
                    <a:srgbClr val="000000"/>
                  </a:solidFill>
                </a:uFill>
              </a:defRPr>
            </a:pPr>
            <a:r>
              <a:rPr dirty="0"/>
              <a:t>Load/save to/from a file on disk</a:t>
            </a:r>
          </a:p>
          <a:p>
            <a:pPr marL="804645" marR="57799" lvl="1" indent="-306805" defTabSz="1295400">
              <a:spcBef>
                <a:spcPts val="800"/>
              </a:spcBef>
              <a:buSzPct val="100000"/>
              <a:buFontTx/>
              <a:defRPr sz="3400">
                <a:solidFill>
                  <a:srgbClr val="000000"/>
                </a:solidFill>
                <a:uFill>
                  <a:solidFill>
                    <a:srgbClr val="000000"/>
                  </a:solidFill>
                </a:uFill>
              </a:defRPr>
            </a:pPr>
            <a:r>
              <a:rPr dirty="0"/>
              <a:t>Simple reports and search </a:t>
            </a:r>
            <a:r>
              <a:rPr dirty="0" smtClean="0"/>
              <a:t>function</a:t>
            </a:r>
            <a:r>
              <a:rPr lang="en-IE" dirty="0" smtClean="0"/>
              <a:t>s</a:t>
            </a:r>
            <a:endParaRPr dirty="0"/>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Shape 249"/>
          <p:cNvSpPr>
            <a:spLocks noGrp="1"/>
          </p:cNvSpPr>
          <p:nvPr>
            <p:ph type="title"/>
          </p:nvPr>
        </p:nvSpPr>
        <p:spPr>
          <a:xfrm>
            <a:off x="525736" y="599479"/>
            <a:ext cx="11861800" cy="1397001"/>
          </a:xfrm>
          <a:prstGeom prst="rect">
            <a:avLst/>
          </a:prstGeom>
        </p:spPr>
        <p:txBody>
          <a:bodyPr/>
          <a:lstStyle>
            <a:lvl1pPr marL="57799" marR="57799" defTabSz="1295400">
              <a:defRPr sz="5000">
                <a:uFill>
                  <a:solidFill>
                    <a:srgbClr val="000000"/>
                  </a:solidFill>
                </a:uFill>
              </a:defRPr>
            </a:lvl1pPr>
          </a:lstStyle>
          <a:p>
            <a:r>
              <a:rPr dirty="0" err="1"/>
              <a:t>AddressBook</a:t>
            </a:r>
            <a:endParaRPr dirty="0"/>
          </a:p>
        </p:txBody>
      </p:sp>
      <p:sp>
        <p:nvSpPr>
          <p:cNvPr id="250" name="Shape 250"/>
          <p:cNvSpPr>
            <a:spLocks noGrp="1"/>
          </p:cNvSpPr>
          <p:nvPr>
            <p:ph type="body" idx="1"/>
          </p:nvPr>
        </p:nvSpPr>
        <p:spPr>
          <a:prstGeom prst="rect">
            <a:avLst/>
          </a:prstGeom>
        </p:spPr>
        <p:txBody>
          <a:bodyPr>
            <a:normAutofit lnSpcReduction="10000"/>
          </a:bodyPr>
          <a:lstStyle/>
          <a:p>
            <a:pPr marL="340496" marR="56643" indent="-300669" defTabSz="1269491">
              <a:lnSpc>
                <a:spcPct val="90000"/>
              </a:lnSpc>
              <a:spcBef>
                <a:spcPts val="900"/>
              </a:spcBef>
              <a:buSzPct val="100000"/>
              <a:buFontTx/>
              <a:defRPr sz="3332">
                <a:solidFill>
                  <a:srgbClr val="000000"/>
                </a:solidFill>
                <a:uFill>
                  <a:solidFill>
                    <a:srgbClr val="000000"/>
                  </a:solidFill>
                </a:uFill>
              </a:defRPr>
            </a:pPr>
            <a:r>
              <a:rPr dirty="0"/>
              <a:t>Propose two classes:</a:t>
            </a:r>
          </a:p>
          <a:p>
            <a:pPr marL="788552" marR="56643" lvl="1" indent="-300669" defTabSz="1269491">
              <a:lnSpc>
                <a:spcPct val="90000"/>
              </a:lnSpc>
              <a:spcBef>
                <a:spcPts val="800"/>
              </a:spcBef>
              <a:buSzPct val="100000"/>
              <a:buFontTx/>
              <a:defRPr sz="3332">
                <a:solidFill>
                  <a:srgbClr val="000000"/>
                </a:solidFill>
                <a:uFill>
                  <a:solidFill>
                    <a:srgbClr val="000000"/>
                  </a:solidFill>
                </a:uFill>
              </a:defRPr>
            </a:pPr>
            <a:r>
              <a:rPr dirty="0"/>
              <a:t>Contact - to represent each contact</a:t>
            </a:r>
          </a:p>
          <a:p>
            <a:pPr marL="788552" marR="56643" lvl="1" indent="-300669" defTabSz="1269491">
              <a:lnSpc>
                <a:spcPct val="90000"/>
              </a:lnSpc>
              <a:spcBef>
                <a:spcPts val="800"/>
              </a:spcBef>
              <a:buSzPct val="100000"/>
              <a:buFontTx/>
              <a:defRPr sz="3332">
                <a:solidFill>
                  <a:srgbClr val="000000"/>
                </a:solidFill>
                <a:uFill>
                  <a:solidFill>
                    <a:srgbClr val="000000"/>
                  </a:solidFill>
                </a:uFill>
              </a:defRPr>
            </a:pPr>
            <a:r>
              <a:rPr dirty="0" err="1"/>
              <a:t>AddressBook</a:t>
            </a:r>
            <a:r>
              <a:rPr dirty="0"/>
              <a:t> - to incorporate </a:t>
            </a:r>
          </a:p>
          <a:p>
            <a:pPr marL="1236608" marR="56643" lvl="2" indent="-300669" defTabSz="1269491">
              <a:lnSpc>
                <a:spcPct val="90000"/>
              </a:lnSpc>
              <a:spcBef>
                <a:spcPts val="800"/>
              </a:spcBef>
              <a:buSzPct val="100000"/>
              <a:buFontTx/>
              <a:defRPr sz="3332">
                <a:solidFill>
                  <a:srgbClr val="000000"/>
                </a:solidFill>
                <a:uFill>
                  <a:solidFill>
                    <a:srgbClr val="000000"/>
                  </a:solidFill>
                </a:uFill>
              </a:defRPr>
            </a:pPr>
            <a:r>
              <a:rPr dirty="0"/>
              <a:t>serialization</a:t>
            </a:r>
          </a:p>
          <a:p>
            <a:pPr marL="1236608" marR="56643" lvl="2" indent="-300669" defTabSz="1269491">
              <a:lnSpc>
                <a:spcPct val="90000"/>
              </a:lnSpc>
              <a:spcBef>
                <a:spcPts val="800"/>
              </a:spcBef>
              <a:buSzPct val="100000"/>
              <a:buFontTx/>
              <a:defRPr sz="3332">
                <a:solidFill>
                  <a:srgbClr val="000000"/>
                </a:solidFill>
                <a:uFill>
                  <a:solidFill>
                    <a:srgbClr val="000000"/>
                  </a:solidFill>
                </a:uFill>
              </a:defRPr>
            </a:pPr>
            <a:r>
              <a:rPr dirty="0"/>
              <a:t>reporting</a:t>
            </a:r>
          </a:p>
          <a:p>
            <a:pPr marL="1236608" marR="56643" lvl="2" indent="-300669" defTabSz="1269491">
              <a:lnSpc>
                <a:spcPct val="90000"/>
              </a:lnSpc>
              <a:spcBef>
                <a:spcPts val="800"/>
              </a:spcBef>
              <a:buSzPct val="100000"/>
              <a:buFontTx/>
              <a:defRPr sz="3332">
                <a:solidFill>
                  <a:srgbClr val="000000"/>
                </a:solidFill>
                <a:uFill>
                  <a:solidFill>
                    <a:srgbClr val="000000"/>
                  </a:solidFill>
                </a:uFill>
              </a:defRPr>
            </a:pPr>
            <a:r>
              <a:rPr dirty="0"/>
              <a:t>UI</a:t>
            </a:r>
          </a:p>
          <a:p>
            <a:pPr marL="1236608" marR="56643" lvl="2" indent="-300669" defTabSz="1269491">
              <a:lnSpc>
                <a:spcPct val="90000"/>
              </a:lnSpc>
              <a:spcBef>
                <a:spcPts val="800"/>
              </a:spcBef>
              <a:buSzPct val="100000"/>
              <a:buFontTx/>
              <a:defRPr sz="3332">
                <a:solidFill>
                  <a:srgbClr val="000000"/>
                </a:solidFill>
                <a:uFill>
                  <a:solidFill>
                    <a:srgbClr val="000000"/>
                  </a:solidFill>
                </a:uFill>
              </a:defRPr>
            </a:pPr>
            <a:r>
              <a:rPr dirty="0" err="1"/>
              <a:t>etc</a:t>
            </a:r>
            <a:r>
              <a:rPr dirty="0"/>
              <a:t>…</a:t>
            </a:r>
          </a:p>
          <a:p>
            <a:pPr marL="375869" marR="56643" indent="-336042" defTabSz="1269491">
              <a:lnSpc>
                <a:spcPct val="90000"/>
              </a:lnSpc>
              <a:spcBef>
                <a:spcPts val="900"/>
              </a:spcBef>
              <a:buSzPct val="100000"/>
              <a:buFontTx/>
              <a:defRPr sz="3332">
                <a:solidFill>
                  <a:srgbClr val="000000"/>
                </a:solidFill>
                <a:uFill>
                  <a:solidFill>
                    <a:srgbClr val="000000"/>
                  </a:solidFill>
                </a:uFill>
              </a:defRPr>
            </a:pPr>
            <a:r>
              <a:rPr dirty="0"/>
              <a:t>Violates SRP as </a:t>
            </a:r>
            <a:r>
              <a:rPr dirty="0" err="1"/>
              <a:t>AddressBook</a:t>
            </a:r>
            <a:r>
              <a:rPr dirty="0"/>
              <a:t> has multiple reasons to change</a:t>
            </a:r>
          </a:p>
          <a:p>
            <a:pPr marL="767918" marR="56643" lvl="1" indent="-280035" defTabSz="1269491">
              <a:lnSpc>
                <a:spcPct val="90000"/>
              </a:lnSpc>
              <a:spcBef>
                <a:spcPts val="800"/>
              </a:spcBef>
              <a:buSzPct val="100000"/>
              <a:buFontTx/>
              <a:defRPr sz="2744">
                <a:solidFill>
                  <a:srgbClr val="000000"/>
                </a:solidFill>
                <a:uFill>
                  <a:solidFill>
                    <a:srgbClr val="000000"/>
                  </a:solidFill>
                </a:uFill>
              </a:defRPr>
            </a:pPr>
            <a:r>
              <a:rPr dirty="0"/>
              <a:t>Data structure change </a:t>
            </a:r>
            <a:r>
              <a:rPr dirty="0" smtClean="0"/>
              <a:t>(</a:t>
            </a:r>
            <a:r>
              <a:rPr lang="en-IE" dirty="0" smtClean="0"/>
              <a:t>e.g. </a:t>
            </a:r>
            <a:r>
              <a:rPr dirty="0" err="1" smtClean="0"/>
              <a:t>HashMap</a:t>
            </a:r>
            <a:r>
              <a:rPr dirty="0" smtClean="0"/>
              <a:t> </a:t>
            </a:r>
            <a:r>
              <a:rPr dirty="0"/>
              <a:t>to </a:t>
            </a:r>
            <a:r>
              <a:rPr dirty="0" err="1"/>
              <a:t>TreeMap</a:t>
            </a:r>
            <a:r>
              <a:rPr dirty="0"/>
              <a:t>)</a:t>
            </a:r>
          </a:p>
          <a:p>
            <a:pPr marL="767918" marR="56643" lvl="1" indent="-280035" defTabSz="1269491">
              <a:lnSpc>
                <a:spcPct val="90000"/>
              </a:lnSpc>
              <a:spcBef>
                <a:spcPts val="800"/>
              </a:spcBef>
              <a:buSzPct val="100000"/>
              <a:buFontTx/>
              <a:defRPr sz="2744">
                <a:solidFill>
                  <a:srgbClr val="000000"/>
                </a:solidFill>
                <a:uFill>
                  <a:solidFill>
                    <a:srgbClr val="000000"/>
                  </a:solidFill>
                </a:uFill>
              </a:defRPr>
            </a:pPr>
            <a:r>
              <a:rPr dirty="0"/>
              <a:t>Serialization mechanism </a:t>
            </a:r>
            <a:r>
              <a:rPr dirty="0" smtClean="0"/>
              <a:t>(</a:t>
            </a:r>
            <a:r>
              <a:rPr lang="en-IE" dirty="0" smtClean="0"/>
              <a:t>e.g. </a:t>
            </a:r>
            <a:r>
              <a:rPr dirty="0" smtClean="0"/>
              <a:t>binary </a:t>
            </a:r>
            <a:r>
              <a:rPr dirty="0"/>
              <a:t>to XML)</a:t>
            </a:r>
          </a:p>
          <a:p>
            <a:pPr marL="767918" marR="56643" lvl="1" indent="-280035" defTabSz="1269491">
              <a:lnSpc>
                <a:spcPct val="90000"/>
              </a:lnSpc>
              <a:spcBef>
                <a:spcPts val="800"/>
              </a:spcBef>
              <a:buSzPct val="100000"/>
              <a:buFontTx/>
              <a:defRPr sz="2744">
                <a:solidFill>
                  <a:srgbClr val="000000"/>
                </a:solidFill>
                <a:uFill>
                  <a:solidFill>
                    <a:srgbClr val="000000"/>
                  </a:solidFill>
                </a:uFill>
              </a:defRPr>
            </a:pPr>
            <a:r>
              <a:rPr dirty="0"/>
              <a:t>Alternative reports </a:t>
            </a:r>
            <a:r>
              <a:rPr dirty="0" smtClean="0"/>
              <a:t>(</a:t>
            </a:r>
            <a:r>
              <a:rPr lang="en-IE" dirty="0" smtClean="0"/>
              <a:t>e.g. </a:t>
            </a:r>
            <a:r>
              <a:rPr dirty="0" smtClean="0"/>
              <a:t>different </a:t>
            </a:r>
            <a:r>
              <a:rPr dirty="0"/>
              <a:t>formats and content)</a:t>
            </a:r>
          </a:p>
          <a:p>
            <a:pPr marL="767918" marR="56643" lvl="1" indent="-280035" defTabSz="1269491">
              <a:lnSpc>
                <a:spcPct val="90000"/>
              </a:lnSpc>
              <a:spcBef>
                <a:spcPts val="800"/>
              </a:spcBef>
              <a:buSzPct val="100000"/>
              <a:buFontTx/>
              <a:defRPr sz="2744">
                <a:solidFill>
                  <a:srgbClr val="000000"/>
                </a:solidFill>
                <a:uFill>
                  <a:solidFill>
                    <a:srgbClr val="000000"/>
                  </a:solidFill>
                </a:uFill>
              </a:defRPr>
            </a:pPr>
            <a:r>
              <a:rPr dirty="0"/>
              <a:t>Command line syntax changes</a:t>
            </a:r>
          </a:p>
        </p:txBody>
      </p:sp>
      <p:pic>
        <p:nvPicPr>
          <p:cNvPr id="251" name="image.pdf"/>
          <p:cNvPicPr>
            <a:picLocks/>
          </p:cNvPicPr>
          <p:nvPr/>
        </p:nvPicPr>
        <p:blipFill>
          <a:blip r:embed="rId2">
            <a:extLst/>
          </a:blip>
          <a:stretch>
            <a:fillRect/>
          </a:stretch>
        </p:blipFill>
        <p:spPr>
          <a:xfrm>
            <a:off x="8518624" y="412304"/>
            <a:ext cx="4095609" cy="3761459"/>
          </a:xfrm>
          <a:prstGeom prst="rect">
            <a:avLst/>
          </a:prstGeom>
          <a:solidFill>
            <a:schemeClr val="bg1"/>
          </a:solidFill>
          <a:ln w="12700">
            <a:miter lim="400000"/>
          </a:ln>
        </p:spPr>
      </p:pic>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Shape 255"/>
          <p:cNvSpPr>
            <a:spLocks noGrp="1"/>
          </p:cNvSpPr>
          <p:nvPr>
            <p:ph type="title"/>
          </p:nvPr>
        </p:nvSpPr>
        <p:spPr>
          <a:xfrm>
            <a:off x="453728" y="599479"/>
            <a:ext cx="11861800" cy="1397001"/>
          </a:xfrm>
          <a:prstGeom prst="rect">
            <a:avLst/>
          </a:prstGeom>
        </p:spPr>
        <p:txBody>
          <a:bodyPr/>
          <a:lstStyle>
            <a:lvl1pPr marL="57799" marR="57799" defTabSz="1295400">
              <a:defRPr sz="5000">
                <a:uFill>
                  <a:solidFill>
                    <a:srgbClr val="000000"/>
                  </a:solidFill>
                </a:uFill>
              </a:defRPr>
            </a:lvl1pPr>
          </a:lstStyle>
          <a:p>
            <a:r>
              <a:rPr dirty="0"/>
              <a:t>Refactor </a:t>
            </a:r>
            <a:r>
              <a:rPr dirty="0" err="1"/>
              <a:t>Addressbook</a:t>
            </a:r>
            <a:endParaRPr dirty="0"/>
          </a:p>
        </p:txBody>
      </p:sp>
      <p:sp>
        <p:nvSpPr>
          <p:cNvPr id="256" name="Shape 256"/>
          <p:cNvSpPr>
            <a:spLocks noGrp="1"/>
          </p:cNvSpPr>
          <p:nvPr>
            <p:ph type="body" idx="1"/>
          </p:nvPr>
        </p:nvSpPr>
        <p:spPr>
          <a:xfrm>
            <a:off x="525736" y="5410100"/>
            <a:ext cx="12457384" cy="6667500"/>
          </a:xfrm>
          <a:prstGeom prst="rect">
            <a:avLst/>
          </a:prstGeom>
        </p:spPr>
        <p:txBody>
          <a:bodyPr/>
          <a:lstStyle/>
          <a:p>
            <a:pPr marL="40640" marR="57799" indent="0" defTabSz="1295400">
              <a:spcBef>
                <a:spcPts val="900"/>
              </a:spcBef>
              <a:buSzPct val="100000"/>
              <a:buNone/>
              <a:defRPr sz="3000">
                <a:solidFill>
                  <a:srgbClr val="000000"/>
                </a:solidFill>
                <a:uFill>
                  <a:solidFill>
                    <a:srgbClr val="000000"/>
                  </a:solidFill>
                </a:uFill>
              </a:defRPr>
            </a:pPr>
            <a:r>
              <a:rPr dirty="0" err="1"/>
              <a:t>AddressBook</a:t>
            </a:r>
            <a:r>
              <a:rPr dirty="0"/>
              <a:t> </a:t>
            </a:r>
            <a:r>
              <a:rPr lang="en-IE" dirty="0" smtClean="0"/>
              <a:t>		</a:t>
            </a:r>
            <a:r>
              <a:rPr dirty="0" smtClean="0"/>
              <a:t>responsible </a:t>
            </a:r>
            <a:r>
              <a:rPr dirty="0"/>
              <a:t>for contact data structure</a:t>
            </a:r>
          </a:p>
          <a:p>
            <a:pPr marL="40640" marR="57799" indent="0" defTabSz="1295400">
              <a:spcBef>
                <a:spcPts val="900"/>
              </a:spcBef>
              <a:buSzPct val="100000"/>
              <a:buNone/>
              <a:defRPr sz="3000">
                <a:solidFill>
                  <a:srgbClr val="000000"/>
                </a:solidFill>
                <a:uFill>
                  <a:solidFill>
                    <a:srgbClr val="000000"/>
                  </a:solidFill>
                </a:uFill>
              </a:defRPr>
            </a:pPr>
            <a:r>
              <a:rPr dirty="0" err="1"/>
              <a:t>ContactReporter</a:t>
            </a:r>
            <a:r>
              <a:rPr dirty="0"/>
              <a:t> </a:t>
            </a:r>
            <a:r>
              <a:rPr lang="en-IE" dirty="0" smtClean="0"/>
              <a:t>	</a:t>
            </a:r>
            <a:r>
              <a:rPr dirty="0" smtClean="0"/>
              <a:t>responsible </a:t>
            </a:r>
            <a:r>
              <a:rPr dirty="0"/>
              <a:t>for format and content of reports</a:t>
            </a:r>
          </a:p>
          <a:p>
            <a:pPr marL="40640" marR="57799" indent="0" defTabSz="1295400">
              <a:spcBef>
                <a:spcPts val="900"/>
              </a:spcBef>
              <a:buSzPct val="100000"/>
              <a:buNone/>
              <a:defRPr sz="3000">
                <a:solidFill>
                  <a:srgbClr val="000000"/>
                </a:solidFill>
                <a:uFill>
                  <a:solidFill>
                    <a:srgbClr val="000000"/>
                  </a:solidFill>
                </a:uFill>
              </a:defRPr>
            </a:pPr>
            <a:r>
              <a:rPr dirty="0" err="1"/>
              <a:t>SerializationStrategy</a:t>
            </a:r>
            <a:r>
              <a:rPr dirty="0"/>
              <a:t> </a:t>
            </a:r>
            <a:r>
              <a:rPr lang="en-IE" dirty="0" smtClean="0"/>
              <a:t>	</a:t>
            </a:r>
            <a:r>
              <a:rPr dirty="0" smtClean="0"/>
              <a:t>responsible </a:t>
            </a:r>
            <a:r>
              <a:rPr dirty="0"/>
              <a:t>for persistence</a:t>
            </a:r>
          </a:p>
          <a:p>
            <a:pPr marL="40640" marR="57799" indent="0" defTabSz="1295400">
              <a:spcBef>
                <a:spcPts val="900"/>
              </a:spcBef>
              <a:buSzPct val="100000"/>
              <a:buNone/>
              <a:defRPr sz="3000">
                <a:solidFill>
                  <a:srgbClr val="000000"/>
                </a:solidFill>
                <a:uFill>
                  <a:solidFill>
                    <a:srgbClr val="000000"/>
                  </a:solidFill>
                </a:uFill>
              </a:defRPr>
            </a:pPr>
            <a:r>
              <a:rPr dirty="0" err="1"/>
              <a:t>Pim</a:t>
            </a:r>
            <a:r>
              <a:rPr dirty="0"/>
              <a:t> </a:t>
            </a:r>
            <a:r>
              <a:rPr lang="en-IE" dirty="0" smtClean="0"/>
              <a:t>			</a:t>
            </a:r>
            <a:r>
              <a:rPr dirty="0" smtClean="0"/>
              <a:t>responsible </a:t>
            </a:r>
            <a:r>
              <a:rPr dirty="0"/>
              <a:t>for binding address book </a:t>
            </a:r>
            <a:r>
              <a:rPr dirty="0" smtClean="0"/>
              <a:t>to</a:t>
            </a:r>
            <a:r>
              <a:rPr lang="en-IE" dirty="0" smtClean="0"/>
              <a:t> 				</a:t>
            </a:r>
            <a:r>
              <a:rPr dirty="0" smtClean="0"/>
              <a:t>serialization </a:t>
            </a:r>
            <a:r>
              <a:rPr dirty="0"/>
              <a:t>mechanism – and for exposing </a:t>
            </a:r>
            <a:r>
              <a:rPr lang="en-IE" dirty="0" smtClean="0"/>
              <a:t/>
            </a:r>
            <a:br>
              <a:rPr lang="en-IE" dirty="0" smtClean="0"/>
            </a:br>
            <a:r>
              <a:rPr lang="en-IE" dirty="0" smtClean="0"/>
              <a:t>			</a:t>
            </a:r>
            <a:r>
              <a:rPr dirty="0" smtClean="0"/>
              <a:t>coherent </a:t>
            </a:r>
            <a:r>
              <a:rPr dirty="0"/>
              <a:t>top level functionality</a:t>
            </a:r>
          </a:p>
          <a:p>
            <a:pPr marL="40640" marR="57799" indent="0" defTabSz="1295400">
              <a:spcBef>
                <a:spcPts val="900"/>
              </a:spcBef>
              <a:buSzPct val="100000"/>
              <a:buNone/>
              <a:defRPr sz="3000">
                <a:solidFill>
                  <a:srgbClr val="000000"/>
                </a:solidFill>
                <a:uFill>
                  <a:solidFill>
                    <a:srgbClr val="000000"/>
                  </a:solidFill>
                </a:uFill>
              </a:defRPr>
            </a:pPr>
            <a:r>
              <a:rPr dirty="0" err="1"/>
              <a:t>PimConsoleApp</a:t>
            </a:r>
            <a:r>
              <a:rPr dirty="0"/>
              <a:t> </a:t>
            </a:r>
            <a:r>
              <a:rPr lang="en-IE" dirty="0" smtClean="0"/>
              <a:t>	</a:t>
            </a:r>
            <a:r>
              <a:rPr dirty="0" smtClean="0"/>
              <a:t>responsible </a:t>
            </a:r>
            <a:r>
              <a:rPr dirty="0"/>
              <a:t>binding an running application to </a:t>
            </a:r>
            <a:r>
              <a:rPr dirty="0" smtClean="0"/>
              <a:t>an </a:t>
            </a:r>
            <a:r>
              <a:rPr lang="en-IE" dirty="0" smtClean="0"/>
              <a:t>			</a:t>
            </a:r>
            <a:r>
              <a:rPr dirty="0" err="1" smtClean="0"/>
              <a:t>IPim</a:t>
            </a:r>
            <a:r>
              <a:rPr dirty="0"/>
              <a:t>.</a:t>
            </a:r>
          </a:p>
        </p:txBody>
      </p:sp>
      <p:pic>
        <p:nvPicPr>
          <p:cNvPr id="257" name="image.pdf"/>
          <p:cNvPicPr>
            <a:picLocks/>
          </p:cNvPicPr>
          <p:nvPr/>
        </p:nvPicPr>
        <p:blipFill>
          <a:blip r:embed="rId2">
            <a:extLst/>
          </a:blip>
          <a:stretch>
            <a:fillRect/>
          </a:stretch>
        </p:blipFill>
        <p:spPr>
          <a:xfrm>
            <a:off x="840953" y="2068488"/>
            <a:ext cx="11322894" cy="3204463"/>
          </a:xfrm>
          <a:prstGeom prst="rect">
            <a:avLst/>
          </a:prstGeom>
          <a:ln w="12700">
            <a:miter lim="400000"/>
          </a:ln>
        </p:spPr>
      </p:pic>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p:cNvSpPr>
          <p:nvPr>
            <p:ph type="title"/>
          </p:nvPr>
        </p:nvSpPr>
        <p:spPr>
          <a:xfrm>
            <a:off x="525736" y="412304"/>
            <a:ext cx="11861801" cy="1397000"/>
          </a:xfrm>
          <a:prstGeom prst="rect">
            <a:avLst/>
          </a:prstGeom>
        </p:spPr>
        <p:txBody>
          <a:bodyPr>
            <a:normAutofit/>
          </a:bodyPr>
          <a:lstStyle/>
          <a:p>
            <a:pPr marL="57799" marR="57799" defTabSz="1295400">
              <a:defRPr sz="5000">
                <a:uFill>
                  <a:solidFill>
                    <a:srgbClr val="000000"/>
                  </a:solidFill>
                </a:uFill>
                <a:latin typeface="Helvetica Neue"/>
                <a:ea typeface="Helvetica Neue"/>
                <a:cs typeface="Helvetica Neue"/>
                <a:sym typeface="Helvetica Neue"/>
              </a:defRPr>
            </a:pPr>
            <a:r>
              <a:rPr b="1" dirty="0"/>
              <a:t>SOLID</a:t>
            </a:r>
            <a:r>
              <a:rPr dirty="0"/>
              <a:t> </a:t>
            </a:r>
            <a:r>
              <a:rPr dirty="0" smtClean="0"/>
              <a:t>Principles</a:t>
            </a:r>
            <a:r>
              <a:rPr lang="en-IE" dirty="0" smtClean="0"/>
              <a:t> – Scope for module</a:t>
            </a:r>
            <a:endParaRPr dirty="0"/>
          </a:p>
        </p:txBody>
      </p:sp>
      <p:sp>
        <p:nvSpPr>
          <p:cNvPr id="5" name="Shape 144"/>
          <p:cNvSpPr txBox="1">
            <a:spLocks/>
          </p:cNvSpPr>
          <p:nvPr/>
        </p:nvSpPr>
        <p:spPr>
          <a:xfrm>
            <a:off x="597744" y="2356520"/>
            <a:ext cx="11948965" cy="6667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ormAutofit/>
          </a:bodyPr>
          <a:lstStyle>
            <a:lvl1pPr marL="457200" marR="0" indent="-457200" algn="l" defTabSz="584200" rtl="0" latinLnBrk="0">
              <a:lnSpc>
                <a:spcPct val="100000"/>
              </a:lnSpc>
              <a:spcBef>
                <a:spcPts val="4200"/>
              </a:spcBef>
              <a:spcAft>
                <a:spcPts val="0"/>
              </a:spcAft>
              <a:buClrTx/>
              <a:buSzPct val="75000"/>
              <a:buFont typeface="Helvetica Neue"/>
              <a:buChar char="•"/>
              <a:tabLst/>
              <a:defRPr sz="3600" b="0" i="0" u="none" strike="noStrike" cap="none" spc="0" baseline="0">
                <a:ln>
                  <a:noFill/>
                </a:ln>
                <a:solidFill>
                  <a:srgbClr val="747474"/>
                </a:solidFill>
                <a:uFillTx/>
                <a:latin typeface="+mn-lt"/>
                <a:ea typeface="+mn-ea"/>
                <a:cs typeface="+mn-cs"/>
                <a:sym typeface="Helvetica Neue Light"/>
              </a:defRPr>
            </a:lvl1pPr>
            <a:lvl2pPr marL="914400" marR="0" indent="-457200" algn="l" defTabSz="584200" rtl="0" latinLnBrk="0">
              <a:lnSpc>
                <a:spcPct val="100000"/>
              </a:lnSpc>
              <a:spcBef>
                <a:spcPts val="4200"/>
              </a:spcBef>
              <a:spcAft>
                <a:spcPts val="0"/>
              </a:spcAft>
              <a:buClrTx/>
              <a:buSzPct val="75000"/>
              <a:buFont typeface="Helvetica Neue"/>
              <a:buChar char="•"/>
              <a:tabLst/>
              <a:defRPr sz="3600" b="0" i="0" u="none" strike="noStrike" cap="none" spc="0" baseline="0">
                <a:ln>
                  <a:noFill/>
                </a:ln>
                <a:solidFill>
                  <a:srgbClr val="747474"/>
                </a:solidFill>
                <a:uFillTx/>
                <a:latin typeface="+mn-lt"/>
                <a:ea typeface="+mn-ea"/>
                <a:cs typeface="+mn-cs"/>
                <a:sym typeface="Helvetica Neue Light"/>
              </a:defRPr>
            </a:lvl2pPr>
            <a:lvl3pPr marL="1371600" marR="0" indent="-457200" algn="l" defTabSz="584200" rtl="0" latinLnBrk="0">
              <a:lnSpc>
                <a:spcPct val="100000"/>
              </a:lnSpc>
              <a:spcBef>
                <a:spcPts val="4200"/>
              </a:spcBef>
              <a:spcAft>
                <a:spcPts val="0"/>
              </a:spcAft>
              <a:buClrTx/>
              <a:buSzPct val="75000"/>
              <a:buFont typeface="Helvetica Neue"/>
              <a:buChar char="•"/>
              <a:tabLst/>
              <a:defRPr sz="3600" b="0" i="0" u="none" strike="noStrike" cap="none" spc="0" baseline="0">
                <a:ln>
                  <a:noFill/>
                </a:ln>
                <a:solidFill>
                  <a:srgbClr val="747474"/>
                </a:solidFill>
                <a:uFillTx/>
                <a:latin typeface="+mn-lt"/>
                <a:ea typeface="+mn-ea"/>
                <a:cs typeface="+mn-cs"/>
                <a:sym typeface="Helvetica Neue Light"/>
              </a:defRPr>
            </a:lvl3pPr>
            <a:lvl4pPr marL="1828800" marR="0" indent="-457200" algn="l" defTabSz="584200" rtl="0" latinLnBrk="0">
              <a:lnSpc>
                <a:spcPct val="100000"/>
              </a:lnSpc>
              <a:spcBef>
                <a:spcPts val="4200"/>
              </a:spcBef>
              <a:spcAft>
                <a:spcPts val="0"/>
              </a:spcAft>
              <a:buClrTx/>
              <a:buSzPct val="75000"/>
              <a:buFont typeface="Helvetica Neue"/>
              <a:buChar char="•"/>
              <a:tabLst/>
              <a:defRPr sz="3600" b="0" i="0" u="none" strike="noStrike" cap="none" spc="0" baseline="0">
                <a:ln>
                  <a:noFill/>
                </a:ln>
                <a:solidFill>
                  <a:srgbClr val="747474"/>
                </a:solidFill>
                <a:uFillTx/>
                <a:latin typeface="+mn-lt"/>
                <a:ea typeface="+mn-ea"/>
                <a:cs typeface="+mn-cs"/>
                <a:sym typeface="Helvetica Neue Light"/>
              </a:defRPr>
            </a:lvl4pPr>
            <a:lvl5pPr marL="2286000" marR="0" indent="-457200" algn="l" defTabSz="584200" rtl="0" latinLnBrk="0">
              <a:lnSpc>
                <a:spcPct val="100000"/>
              </a:lnSpc>
              <a:spcBef>
                <a:spcPts val="4200"/>
              </a:spcBef>
              <a:spcAft>
                <a:spcPts val="0"/>
              </a:spcAft>
              <a:buClrTx/>
              <a:buSzPct val="75000"/>
              <a:buFont typeface="Helvetica Neue"/>
              <a:buChar char="•"/>
              <a:tabLst/>
              <a:defRPr sz="3600" b="0" i="0" u="none" strike="noStrike" cap="none" spc="0" baseline="0">
                <a:ln>
                  <a:noFill/>
                </a:ln>
                <a:solidFill>
                  <a:srgbClr val="747474"/>
                </a:solidFill>
                <a:uFillTx/>
                <a:latin typeface="+mn-lt"/>
                <a:ea typeface="+mn-ea"/>
                <a:cs typeface="+mn-cs"/>
                <a:sym typeface="Helvetica Neue Light"/>
              </a:defRPr>
            </a:lvl5pPr>
            <a:lvl6pPr marL="2743200" marR="0" indent="-457200" algn="l" defTabSz="584200" rtl="0" latinLnBrk="0">
              <a:lnSpc>
                <a:spcPct val="100000"/>
              </a:lnSpc>
              <a:spcBef>
                <a:spcPts val="4200"/>
              </a:spcBef>
              <a:spcAft>
                <a:spcPts val="0"/>
              </a:spcAft>
              <a:buClrTx/>
              <a:buSzPct val="75000"/>
              <a:buFont typeface="Helvetica Neue"/>
              <a:buChar char="•"/>
              <a:tabLst/>
              <a:defRPr sz="3600" b="0" i="0" u="none" strike="noStrike" cap="none" spc="0" baseline="0">
                <a:ln>
                  <a:noFill/>
                </a:ln>
                <a:solidFill>
                  <a:srgbClr val="747474"/>
                </a:solidFill>
                <a:uFillTx/>
                <a:latin typeface="+mn-lt"/>
                <a:ea typeface="+mn-ea"/>
                <a:cs typeface="+mn-cs"/>
                <a:sym typeface="Helvetica Neue Light"/>
              </a:defRPr>
            </a:lvl6pPr>
            <a:lvl7pPr marL="3200400" marR="0" indent="-457200" algn="l" defTabSz="584200" rtl="0" latinLnBrk="0">
              <a:lnSpc>
                <a:spcPct val="100000"/>
              </a:lnSpc>
              <a:spcBef>
                <a:spcPts val="4200"/>
              </a:spcBef>
              <a:spcAft>
                <a:spcPts val="0"/>
              </a:spcAft>
              <a:buClrTx/>
              <a:buSzPct val="75000"/>
              <a:buFont typeface="Helvetica Neue"/>
              <a:buChar char="•"/>
              <a:tabLst/>
              <a:defRPr sz="3600" b="0" i="0" u="none" strike="noStrike" cap="none" spc="0" baseline="0">
                <a:ln>
                  <a:noFill/>
                </a:ln>
                <a:solidFill>
                  <a:srgbClr val="747474"/>
                </a:solidFill>
                <a:uFillTx/>
                <a:latin typeface="+mn-lt"/>
                <a:ea typeface="+mn-ea"/>
                <a:cs typeface="+mn-cs"/>
                <a:sym typeface="Helvetica Neue Light"/>
              </a:defRPr>
            </a:lvl7pPr>
            <a:lvl8pPr marL="3657600" marR="0" indent="-457200" algn="l" defTabSz="584200" rtl="0" latinLnBrk="0">
              <a:lnSpc>
                <a:spcPct val="100000"/>
              </a:lnSpc>
              <a:spcBef>
                <a:spcPts val="4200"/>
              </a:spcBef>
              <a:spcAft>
                <a:spcPts val="0"/>
              </a:spcAft>
              <a:buClrTx/>
              <a:buSzPct val="75000"/>
              <a:buFont typeface="Helvetica Neue"/>
              <a:buChar char="•"/>
              <a:tabLst/>
              <a:defRPr sz="3600" b="0" i="0" u="none" strike="noStrike" cap="none" spc="0" baseline="0">
                <a:ln>
                  <a:noFill/>
                </a:ln>
                <a:solidFill>
                  <a:srgbClr val="747474"/>
                </a:solidFill>
                <a:uFillTx/>
                <a:latin typeface="+mn-lt"/>
                <a:ea typeface="+mn-ea"/>
                <a:cs typeface="+mn-cs"/>
                <a:sym typeface="Helvetica Neue Light"/>
              </a:defRPr>
            </a:lvl8pPr>
            <a:lvl9pPr marL="4114800" marR="0" indent="-457200" algn="l" defTabSz="584200" rtl="0" latinLnBrk="0">
              <a:lnSpc>
                <a:spcPct val="100000"/>
              </a:lnSpc>
              <a:spcBef>
                <a:spcPts val="4200"/>
              </a:spcBef>
              <a:spcAft>
                <a:spcPts val="0"/>
              </a:spcAft>
              <a:buClrTx/>
              <a:buSzPct val="75000"/>
              <a:buFont typeface="Helvetica Neue"/>
              <a:buChar char="•"/>
              <a:tabLst/>
              <a:defRPr sz="3600" b="0" i="0" u="none" strike="noStrike" cap="none" spc="0" baseline="0">
                <a:ln>
                  <a:noFill/>
                </a:ln>
                <a:solidFill>
                  <a:srgbClr val="747474"/>
                </a:solidFill>
                <a:uFillTx/>
                <a:latin typeface="+mn-lt"/>
                <a:ea typeface="+mn-ea"/>
                <a:cs typeface="+mn-cs"/>
                <a:sym typeface="Helvetica Neue Light"/>
              </a:defRPr>
            </a:lvl9pPr>
          </a:lstStyle>
          <a:p>
            <a:pPr marL="39827" marR="56643" indent="0" defTabSz="1269491" hangingPunct="1">
              <a:spcBef>
                <a:spcPts val="1400"/>
              </a:spcBef>
              <a:buSzPct val="100000"/>
              <a:buFont typeface="Helvetica Neue"/>
              <a:buNone/>
              <a:defRPr sz="2940">
                <a:solidFill>
                  <a:srgbClr val="000000"/>
                </a:solidFill>
                <a:uFill>
                  <a:solidFill>
                    <a:srgbClr val="000000"/>
                  </a:solidFill>
                </a:uFill>
              </a:defRPr>
            </a:pPr>
            <a:r>
              <a:rPr lang="en-IE" sz="2940" i="1" dirty="0" smtClean="0">
                <a:solidFill>
                  <a:srgbClr val="000000"/>
                </a:solidFill>
                <a:uFill>
                  <a:solidFill>
                    <a:srgbClr val="000000"/>
                  </a:solidFill>
                </a:uFill>
              </a:rPr>
              <a:t>S	The </a:t>
            </a:r>
            <a:r>
              <a:rPr lang="en-IE" sz="2940" dirty="0" smtClean="0">
                <a:solidFill>
                  <a:srgbClr val="000000"/>
                </a:solidFill>
                <a:uFill>
                  <a:solidFill>
                    <a:srgbClr val="000000"/>
                  </a:solidFill>
                </a:uFill>
              </a:rPr>
              <a:t>S</a:t>
            </a:r>
            <a:r>
              <a:rPr lang="en-IE" sz="2940" i="1" dirty="0" smtClean="0">
                <a:solidFill>
                  <a:srgbClr val="000000"/>
                </a:solidFill>
                <a:uFill>
                  <a:solidFill>
                    <a:srgbClr val="000000"/>
                  </a:solidFill>
                </a:uFill>
              </a:rPr>
              <a:t>ingle Responsibility Principle (SRP – this week)</a:t>
            </a:r>
          </a:p>
          <a:p>
            <a:pPr marL="1682318" marR="56643" lvl="3" indent="-280035" defTabSz="1269491" hangingPunct="1">
              <a:spcBef>
                <a:spcPts val="1400"/>
              </a:spcBef>
              <a:buSzPct val="100000"/>
              <a:buFontTx/>
              <a:buChar char="•"/>
              <a:defRPr sz="2940">
                <a:solidFill>
                  <a:srgbClr val="000000"/>
                </a:solidFill>
                <a:uFill>
                  <a:solidFill>
                    <a:srgbClr val="000000"/>
                  </a:solidFill>
                </a:uFill>
              </a:defRPr>
            </a:pPr>
            <a:r>
              <a:rPr lang="en-IE" sz="2940" dirty="0" smtClean="0">
                <a:solidFill>
                  <a:srgbClr val="000000"/>
                </a:solidFill>
                <a:uFill>
                  <a:solidFill>
                    <a:srgbClr val="000000"/>
                  </a:solidFill>
                </a:uFill>
              </a:rPr>
              <a:t>A class should have one, and only one, reason to change.</a:t>
            </a:r>
          </a:p>
          <a:p>
            <a:pPr marL="39827" marR="56643" indent="0" defTabSz="1269491" hangingPunct="1">
              <a:spcBef>
                <a:spcPts val="1400"/>
              </a:spcBef>
              <a:buSzPct val="100000"/>
              <a:buFont typeface="Helvetica Neue"/>
              <a:buNone/>
              <a:defRPr sz="2940">
                <a:solidFill>
                  <a:srgbClr val="000000"/>
                </a:solidFill>
                <a:uFill>
                  <a:solidFill>
                    <a:srgbClr val="000000"/>
                  </a:solidFill>
                </a:uFill>
              </a:defRPr>
            </a:pPr>
            <a:r>
              <a:rPr lang="en-IE" sz="2940" i="1" dirty="0" smtClean="0">
                <a:solidFill>
                  <a:srgbClr val="000000"/>
                </a:solidFill>
                <a:uFill>
                  <a:solidFill>
                    <a:srgbClr val="000000"/>
                  </a:solidFill>
                </a:uFill>
              </a:rPr>
              <a:t>O	The </a:t>
            </a:r>
            <a:r>
              <a:rPr lang="en-IE" sz="2940" dirty="0" smtClean="0">
                <a:solidFill>
                  <a:srgbClr val="000000"/>
                </a:solidFill>
                <a:uFill>
                  <a:solidFill>
                    <a:srgbClr val="000000"/>
                  </a:solidFill>
                </a:uFill>
              </a:rPr>
              <a:t>O</a:t>
            </a:r>
            <a:r>
              <a:rPr lang="en-IE" sz="2940" i="1" dirty="0" smtClean="0">
                <a:solidFill>
                  <a:srgbClr val="000000"/>
                </a:solidFill>
                <a:uFill>
                  <a:solidFill>
                    <a:srgbClr val="000000"/>
                  </a:solidFill>
                </a:uFill>
              </a:rPr>
              <a:t>pen Closed Principle (OCP – week 10)</a:t>
            </a:r>
          </a:p>
          <a:p>
            <a:pPr marL="1682318" marR="56643" lvl="3" indent="-280035" defTabSz="1269491" hangingPunct="1">
              <a:spcBef>
                <a:spcPts val="1400"/>
              </a:spcBef>
              <a:buSzPct val="100000"/>
              <a:buFontTx/>
              <a:buChar char="•"/>
              <a:defRPr sz="2940">
                <a:solidFill>
                  <a:srgbClr val="000000"/>
                </a:solidFill>
                <a:uFill>
                  <a:solidFill>
                    <a:srgbClr val="000000"/>
                  </a:solidFill>
                </a:uFill>
              </a:defRPr>
            </a:pPr>
            <a:r>
              <a:rPr lang="en-IE" sz="2940" dirty="0" smtClean="0">
                <a:solidFill>
                  <a:srgbClr val="000000"/>
                </a:solidFill>
                <a:uFill>
                  <a:solidFill>
                    <a:srgbClr val="000000"/>
                  </a:solidFill>
                </a:uFill>
              </a:rPr>
              <a:t>You should be able to extend a classes </a:t>
            </a:r>
            <a:r>
              <a:rPr lang="en-IE" sz="2940" dirty="0" err="1" smtClean="0">
                <a:solidFill>
                  <a:srgbClr val="000000"/>
                </a:solidFill>
                <a:uFill>
                  <a:solidFill>
                    <a:srgbClr val="000000"/>
                  </a:solidFill>
                </a:uFill>
              </a:rPr>
              <a:t>behavior</a:t>
            </a:r>
            <a:r>
              <a:rPr lang="en-IE" sz="2940" dirty="0" smtClean="0">
                <a:solidFill>
                  <a:srgbClr val="000000"/>
                </a:solidFill>
                <a:uFill>
                  <a:solidFill>
                    <a:srgbClr val="000000"/>
                  </a:solidFill>
                </a:uFill>
              </a:rPr>
              <a:t>, without modifying it.</a:t>
            </a:r>
          </a:p>
          <a:p>
            <a:pPr marL="39827" marR="56643" indent="0" defTabSz="1269491" hangingPunct="1">
              <a:spcBef>
                <a:spcPts val="1400"/>
              </a:spcBef>
              <a:buSzPct val="100000"/>
              <a:buFont typeface="Helvetica Neue"/>
              <a:buNone/>
              <a:defRPr sz="2940">
                <a:solidFill>
                  <a:srgbClr val="000000"/>
                </a:solidFill>
                <a:uFill>
                  <a:solidFill>
                    <a:srgbClr val="000000"/>
                  </a:solidFill>
                </a:uFill>
              </a:defRPr>
            </a:pPr>
            <a:r>
              <a:rPr lang="en-IE" sz="2940" i="1" dirty="0" smtClean="0">
                <a:solidFill>
                  <a:srgbClr val="000000"/>
                </a:solidFill>
                <a:uFill>
                  <a:solidFill>
                    <a:srgbClr val="000000"/>
                  </a:solidFill>
                </a:uFill>
              </a:rPr>
              <a:t>L	The </a:t>
            </a:r>
            <a:r>
              <a:rPr lang="en-IE" sz="2940" i="1" dirty="0" err="1" smtClean="0">
                <a:solidFill>
                  <a:srgbClr val="000000"/>
                </a:solidFill>
                <a:uFill>
                  <a:solidFill>
                    <a:srgbClr val="000000"/>
                  </a:solidFill>
                </a:uFill>
              </a:rPr>
              <a:t>Liskov</a:t>
            </a:r>
            <a:r>
              <a:rPr lang="en-IE" sz="2940" i="1" dirty="0" smtClean="0">
                <a:solidFill>
                  <a:srgbClr val="000000"/>
                </a:solidFill>
                <a:uFill>
                  <a:solidFill>
                    <a:srgbClr val="000000"/>
                  </a:solidFill>
                </a:uFill>
              </a:rPr>
              <a:t> Substitution Principle (LSP – week 12)</a:t>
            </a:r>
          </a:p>
          <a:p>
            <a:pPr marL="1682318" marR="56643" lvl="3" indent="-280035" defTabSz="1269491" hangingPunct="1">
              <a:spcBef>
                <a:spcPts val="1400"/>
              </a:spcBef>
              <a:buSzPct val="100000"/>
              <a:buFontTx/>
              <a:buChar char="•"/>
              <a:defRPr sz="2940">
                <a:solidFill>
                  <a:srgbClr val="000000"/>
                </a:solidFill>
                <a:uFill>
                  <a:solidFill>
                    <a:srgbClr val="000000"/>
                  </a:solidFill>
                </a:uFill>
              </a:defRPr>
            </a:pPr>
            <a:r>
              <a:rPr lang="en-IE" sz="2940" dirty="0" smtClean="0">
                <a:solidFill>
                  <a:srgbClr val="000000"/>
                </a:solidFill>
                <a:uFill>
                  <a:solidFill>
                    <a:srgbClr val="000000"/>
                  </a:solidFill>
                </a:uFill>
              </a:rPr>
              <a:t>Derived classes must be substitutable for their base classes.</a:t>
            </a:r>
          </a:p>
          <a:p>
            <a:pPr marL="39827" marR="56643" indent="0" defTabSz="1269491" hangingPunct="1">
              <a:spcBef>
                <a:spcPts val="1400"/>
              </a:spcBef>
              <a:buSzPct val="100000"/>
              <a:buFont typeface="Helvetica Neue"/>
              <a:buNone/>
              <a:defRPr sz="2940">
                <a:solidFill>
                  <a:srgbClr val="000000"/>
                </a:solidFill>
                <a:uFill>
                  <a:solidFill>
                    <a:srgbClr val="000000"/>
                  </a:solidFill>
                </a:uFill>
              </a:defRPr>
            </a:pPr>
            <a:r>
              <a:rPr lang="en-IE" sz="2940" i="1" dirty="0" smtClean="0">
                <a:solidFill>
                  <a:schemeClr val="bg2">
                    <a:lumMod val="60000"/>
                    <a:lumOff val="40000"/>
                  </a:schemeClr>
                </a:solidFill>
                <a:uFill>
                  <a:solidFill>
                    <a:srgbClr val="000000"/>
                  </a:solidFill>
                </a:uFill>
              </a:rPr>
              <a:t>I	The </a:t>
            </a:r>
            <a:r>
              <a:rPr lang="en-IE" sz="2940" dirty="0" smtClean="0">
                <a:solidFill>
                  <a:schemeClr val="bg2">
                    <a:lumMod val="60000"/>
                    <a:lumOff val="40000"/>
                  </a:schemeClr>
                </a:solidFill>
                <a:uFill>
                  <a:solidFill>
                    <a:srgbClr val="000000"/>
                  </a:solidFill>
                </a:uFill>
              </a:rPr>
              <a:t>I</a:t>
            </a:r>
            <a:r>
              <a:rPr lang="en-IE" sz="2940" i="1" dirty="0" smtClean="0">
                <a:solidFill>
                  <a:schemeClr val="bg2">
                    <a:lumMod val="60000"/>
                    <a:lumOff val="40000"/>
                  </a:schemeClr>
                </a:solidFill>
                <a:uFill>
                  <a:solidFill>
                    <a:srgbClr val="000000"/>
                  </a:solidFill>
                </a:uFill>
              </a:rPr>
              <a:t>nterface Segregation Principle</a:t>
            </a:r>
            <a:r>
              <a:rPr lang="en-IE" sz="2940" dirty="0" smtClean="0">
                <a:solidFill>
                  <a:schemeClr val="bg2">
                    <a:lumMod val="60000"/>
                    <a:lumOff val="40000"/>
                  </a:schemeClr>
                </a:solidFill>
                <a:uFill>
                  <a:solidFill>
                    <a:srgbClr val="000000"/>
                  </a:solidFill>
                </a:uFill>
              </a:rPr>
              <a:t> </a:t>
            </a:r>
            <a:r>
              <a:rPr lang="en-IE" sz="2940" i="1" dirty="0" smtClean="0">
                <a:solidFill>
                  <a:schemeClr val="bg2">
                    <a:lumMod val="60000"/>
                    <a:lumOff val="40000"/>
                  </a:schemeClr>
                </a:solidFill>
                <a:uFill>
                  <a:solidFill>
                    <a:srgbClr val="000000"/>
                  </a:solidFill>
                </a:uFill>
              </a:rPr>
              <a:t>(ISP)</a:t>
            </a:r>
          </a:p>
          <a:p>
            <a:pPr marL="1682318" marR="56643" lvl="3" indent="-280035" defTabSz="1269491" hangingPunct="1">
              <a:spcBef>
                <a:spcPts val="1400"/>
              </a:spcBef>
              <a:buSzPct val="100000"/>
              <a:buFontTx/>
              <a:buChar char="•"/>
              <a:defRPr sz="2940">
                <a:solidFill>
                  <a:srgbClr val="000000"/>
                </a:solidFill>
                <a:uFill>
                  <a:solidFill>
                    <a:srgbClr val="000000"/>
                  </a:solidFill>
                </a:uFill>
              </a:defRPr>
            </a:pPr>
            <a:r>
              <a:rPr lang="en-IE" sz="2940" dirty="0" smtClean="0">
                <a:solidFill>
                  <a:schemeClr val="bg2">
                    <a:lumMod val="60000"/>
                    <a:lumOff val="40000"/>
                  </a:schemeClr>
                </a:solidFill>
                <a:uFill>
                  <a:solidFill>
                    <a:srgbClr val="000000"/>
                  </a:solidFill>
                </a:uFill>
              </a:rPr>
              <a:t>Make fine grained interfaces that are client specific.</a:t>
            </a:r>
          </a:p>
          <a:p>
            <a:pPr marL="39827" marR="56643" indent="0" defTabSz="1269491" hangingPunct="1">
              <a:spcBef>
                <a:spcPts val="1400"/>
              </a:spcBef>
              <a:buSzPct val="100000"/>
              <a:buFont typeface="Helvetica Neue"/>
              <a:buNone/>
              <a:defRPr sz="2940">
                <a:solidFill>
                  <a:srgbClr val="000000"/>
                </a:solidFill>
                <a:uFill>
                  <a:solidFill>
                    <a:srgbClr val="000000"/>
                  </a:solidFill>
                </a:uFill>
              </a:defRPr>
            </a:pPr>
            <a:r>
              <a:rPr lang="en-IE" sz="2940" i="1" dirty="0" smtClean="0">
                <a:solidFill>
                  <a:schemeClr val="bg2">
                    <a:lumMod val="60000"/>
                    <a:lumOff val="40000"/>
                  </a:schemeClr>
                </a:solidFill>
                <a:uFill>
                  <a:solidFill>
                    <a:srgbClr val="000000"/>
                  </a:solidFill>
                </a:uFill>
              </a:rPr>
              <a:t>D	The </a:t>
            </a:r>
            <a:r>
              <a:rPr lang="en-IE" sz="2940" dirty="0" smtClean="0">
                <a:solidFill>
                  <a:schemeClr val="bg2">
                    <a:lumMod val="60000"/>
                    <a:lumOff val="40000"/>
                  </a:schemeClr>
                </a:solidFill>
                <a:uFill>
                  <a:solidFill>
                    <a:srgbClr val="000000"/>
                  </a:solidFill>
                </a:uFill>
              </a:rPr>
              <a:t>D</a:t>
            </a:r>
            <a:r>
              <a:rPr lang="en-IE" sz="2940" i="1" dirty="0" smtClean="0">
                <a:solidFill>
                  <a:schemeClr val="bg2">
                    <a:lumMod val="60000"/>
                    <a:lumOff val="40000"/>
                  </a:schemeClr>
                </a:solidFill>
                <a:uFill>
                  <a:solidFill>
                    <a:srgbClr val="000000"/>
                  </a:solidFill>
                </a:uFill>
              </a:rPr>
              <a:t>ependency Inversion Principle (DSP)</a:t>
            </a:r>
          </a:p>
          <a:p>
            <a:pPr marL="1682318" marR="56643" lvl="3" indent="-280035" defTabSz="1269491" hangingPunct="1">
              <a:spcBef>
                <a:spcPts val="1400"/>
              </a:spcBef>
              <a:buSzPct val="100000"/>
              <a:buFontTx/>
              <a:buChar char="•"/>
              <a:defRPr sz="2940">
                <a:solidFill>
                  <a:srgbClr val="000000"/>
                </a:solidFill>
                <a:uFill>
                  <a:solidFill>
                    <a:srgbClr val="000000"/>
                  </a:solidFill>
                </a:uFill>
              </a:defRPr>
            </a:pPr>
            <a:r>
              <a:rPr lang="en-IE" sz="2940" dirty="0" smtClean="0">
                <a:solidFill>
                  <a:schemeClr val="bg2">
                    <a:lumMod val="60000"/>
                    <a:lumOff val="40000"/>
                  </a:schemeClr>
                </a:solidFill>
                <a:uFill>
                  <a:solidFill>
                    <a:srgbClr val="000000"/>
                  </a:solidFill>
                </a:uFill>
              </a:rPr>
              <a:t>Depend on abstractions, not on concretions.</a:t>
            </a:r>
            <a:endParaRPr lang="en-IE" sz="2940" dirty="0">
              <a:solidFill>
                <a:schemeClr val="bg2">
                  <a:lumMod val="60000"/>
                  <a:lumOff val="40000"/>
                </a:schemeClr>
              </a:solidFill>
              <a:uFill>
                <a:solidFill>
                  <a:srgbClr val="000000"/>
                </a:solidFill>
              </a:uFill>
            </a:endParaRPr>
          </a:p>
        </p:txBody>
      </p:sp>
    </p:spTree>
    <p:extLst>
      <p:ext uri="{BB962C8B-B14F-4D97-AF65-F5344CB8AC3E}">
        <p14:creationId xmlns:p14="http://schemas.microsoft.com/office/powerpoint/2010/main" val="2920421799"/>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9" name="Screen Shot 2013-10-20 at 11.00.24.png"/>
          <p:cNvPicPr>
            <a:picLocks noChangeAspect="1"/>
          </p:cNvPicPr>
          <p:nvPr/>
        </p:nvPicPr>
        <p:blipFill>
          <a:blip r:embed="rId2">
            <a:extLst/>
          </a:blip>
          <a:stretch>
            <a:fillRect/>
          </a:stretch>
        </p:blipFill>
        <p:spPr>
          <a:xfrm>
            <a:off x="2829992" y="2763437"/>
            <a:ext cx="7253932" cy="5857779"/>
          </a:xfrm>
          <a:prstGeom prst="rect">
            <a:avLst/>
          </a:prstGeom>
          <a:ln w="12700">
            <a:miter lim="400000"/>
          </a:ln>
        </p:spPr>
      </p:pic>
      <p:sp>
        <p:nvSpPr>
          <p:cNvPr id="260" name="Shape 260"/>
          <p:cNvSpPr>
            <a:spLocks noGrp="1"/>
          </p:cNvSpPr>
          <p:nvPr>
            <p:ph type="title"/>
          </p:nvPr>
        </p:nvSpPr>
        <p:spPr>
          <a:xfrm>
            <a:off x="571500" y="599480"/>
            <a:ext cx="11861800" cy="1397000"/>
          </a:xfrm>
          <a:prstGeom prst="rect">
            <a:avLst/>
          </a:prstGeom>
        </p:spPr>
        <p:txBody>
          <a:bodyPr/>
          <a:lstStyle/>
          <a:p>
            <a:r>
              <a:rPr dirty="0"/>
              <a:t>Pacemaker - package responsibilities</a:t>
            </a:r>
          </a:p>
        </p:txBody>
      </p:sp>
      <p:sp>
        <p:nvSpPr>
          <p:cNvPr id="261" name="Shape 261"/>
          <p:cNvSpPr>
            <a:spLocks noGrp="1"/>
          </p:cNvSpPr>
          <p:nvPr>
            <p:ph type="body" sz="quarter" idx="1"/>
          </p:nvPr>
        </p:nvSpPr>
        <p:spPr>
          <a:xfrm>
            <a:off x="741636" y="7210725"/>
            <a:ext cx="2448396" cy="1738064"/>
          </a:xfrm>
          <a:prstGeom prst="rect">
            <a:avLst/>
          </a:prstGeom>
          <a:solidFill>
            <a:srgbClr val="CBCBCB"/>
          </a:solidFill>
          <a:ln w="9525">
            <a:noFill/>
            <a:round/>
          </a:ln>
          <a:effectLst/>
          <a:scene3d>
            <a:camera prst="orthographicFront">
              <a:rot lat="0" lon="0" rev="0"/>
            </a:camera>
            <a:lightRig rig="glow" dir="t">
              <a:rot lat="0" lon="0" rev="14100000"/>
            </a:lightRig>
          </a:scene3d>
          <a:sp3d prstMaterial="softEdge">
            <a:bevelT w="127000" prst="artDeco"/>
          </a:sp3d>
        </p:spPr>
        <p:txBody>
          <a:bodyPr anchor="ctr">
            <a:noAutofit/>
          </a:bodyPr>
          <a:lstStyle>
            <a:lvl1pPr marL="0" indent="0">
              <a:buSzTx/>
              <a:buFontTx/>
              <a:buNone/>
              <a:defRPr sz="2500">
                <a:solidFill>
                  <a:srgbClr val="000000"/>
                </a:solidFill>
              </a:defRPr>
            </a:lvl1pPr>
          </a:lstStyle>
          <a:p>
            <a:r>
              <a:rPr lang="en-IE" dirty="0" smtClean="0"/>
              <a:t>  </a:t>
            </a:r>
            <a:r>
              <a:rPr dirty="0" smtClean="0"/>
              <a:t>information </a:t>
            </a:r>
            <a:r>
              <a:rPr lang="en-IE" dirty="0" smtClean="0"/>
              <a:t>  </a:t>
            </a:r>
            <a:br>
              <a:rPr lang="en-IE" dirty="0" smtClean="0"/>
            </a:br>
            <a:r>
              <a:rPr lang="en-IE" dirty="0" smtClean="0"/>
              <a:t>  </a:t>
            </a:r>
            <a:r>
              <a:rPr dirty="0" smtClean="0"/>
              <a:t>model </a:t>
            </a:r>
            <a:r>
              <a:rPr dirty="0"/>
              <a:t>for the </a:t>
            </a:r>
            <a:r>
              <a:rPr lang="en-IE" dirty="0" smtClean="0"/>
              <a:t/>
            </a:r>
            <a:br>
              <a:rPr lang="en-IE" dirty="0" smtClean="0"/>
            </a:br>
            <a:r>
              <a:rPr lang="en-IE" dirty="0" smtClean="0"/>
              <a:t>  </a:t>
            </a:r>
            <a:r>
              <a:rPr dirty="0" smtClean="0"/>
              <a:t>app</a:t>
            </a:r>
            <a:endParaRPr dirty="0"/>
          </a:p>
        </p:txBody>
      </p:sp>
      <p:grpSp>
        <p:nvGrpSpPr>
          <p:cNvPr id="264" name="Group 264"/>
          <p:cNvGrpSpPr/>
          <p:nvPr/>
        </p:nvGrpSpPr>
        <p:grpSpPr>
          <a:xfrm>
            <a:off x="453728" y="2356520"/>
            <a:ext cx="2917082" cy="2072780"/>
            <a:chOff x="0" y="0"/>
            <a:chExt cx="2917080" cy="2072778"/>
          </a:xfrm>
        </p:grpSpPr>
        <p:sp>
          <p:nvSpPr>
            <p:cNvPr id="263" name="Shape 263"/>
            <p:cNvSpPr/>
            <p:nvPr/>
          </p:nvSpPr>
          <p:spPr>
            <a:xfrm>
              <a:off x="215900" y="152400"/>
              <a:ext cx="2485281" cy="1501279"/>
            </a:xfrm>
            <a:prstGeom prst="rect">
              <a:avLst/>
            </a:prstGeom>
            <a:solidFill>
              <a:srgbClr val="CBCBCB"/>
            </a:solid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lgn="l">
                <a:spcBef>
                  <a:spcPts val="4200"/>
                </a:spcBef>
                <a:defRPr sz="2500"/>
              </a:lvl1pPr>
            </a:lstStyle>
            <a:p>
              <a:r>
                <a:t>transform the model into various formats</a:t>
              </a:r>
            </a:p>
          </p:txBody>
        </p:sp>
        <p:pic>
          <p:nvPicPr>
            <p:cNvPr id="262" name="Picture 261"/>
            <p:cNvPicPr>
              <a:picLocks/>
            </p:cNvPicPr>
            <p:nvPr/>
          </p:nvPicPr>
          <p:blipFill>
            <a:blip r:embed="rId3">
              <a:extLst/>
            </a:blip>
            <a:stretch>
              <a:fillRect/>
            </a:stretch>
          </p:blipFill>
          <p:spPr>
            <a:xfrm>
              <a:off x="0" y="-1"/>
              <a:ext cx="2917081" cy="2072780"/>
            </a:xfrm>
            <a:prstGeom prst="rect">
              <a:avLst/>
            </a:prstGeom>
            <a:effectLst/>
          </p:spPr>
        </p:pic>
      </p:grpSp>
      <p:grpSp>
        <p:nvGrpSpPr>
          <p:cNvPr id="267" name="Group 267"/>
          <p:cNvGrpSpPr/>
          <p:nvPr/>
        </p:nvGrpSpPr>
        <p:grpSpPr>
          <a:xfrm>
            <a:off x="9621364" y="7162800"/>
            <a:ext cx="3001716" cy="2205088"/>
            <a:chOff x="0" y="0"/>
            <a:chExt cx="3001714" cy="2205087"/>
          </a:xfrm>
        </p:grpSpPr>
        <p:sp>
          <p:nvSpPr>
            <p:cNvPr id="266" name="Shape 266"/>
            <p:cNvSpPr/>
            <p:nvPr/>
          </p:nvSpPr>
          <p:spPr>
            <a:xfrm>
              <a:off x="215900" y="152400"/>
              <a:ext cx="2569915" cy="1633588"/>
            </a:xfrm>
            <a:prstGeom prst="rect">
              <a:avLst/>
            </a:prstGeom>
            <a:solidFill>
              <a:srgbClr val="CBCBCB"/>
            </a:solid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lgn="l">
                <a:spcBef>
                  <a:spcPts val="4200"/>
                </a:spcBef>
                <a:defRPr sz="2500"/>
              </a:lvl1pPr>
            </a:lstStyle>
            <a:p>
              <a:r>
                <a:t>general purpose application independent utilities</a:t>
              </a:r>
            </a:p>
          </p:txBody>
        </p:sp>
        <p:pic>
          <p:nvPicPr>
            <p:cNvPr id="265" name="Picture 264"/>
            <p:cNvPicPr>
              <a:picLocks/>
            </p:cNvPicPr>
            <p:nvPr/>
          </p:nvPicPr>
          <p:blipFill>
            <a:blip r:embed="rId4">
              <a:extLst/>
            </a:blip>
            <a:stretch>
              <a:fillRect/>
            </a:stretch>
          </p:blipFill>
          <p:spPr>
            <a:xfrm>
              <a:off x="-1" y="0"/>
              <a:ext cx="3001716" cy="2205088"/>
            </a:xfrm>
            <a:prstGeom prst="rect">
              <a:avLst/>
            </a:prstGeom>
            <a:effectLst/>
          </p:spPr>
        </p:pic>
      </p:grpSp>
      <p:grpSp>
        <p:nvGrpSpPr>
          <p:cNvPr id="270" name="Group 270"/>
          <p:cNvGrpSpPr/>
          <p:nvPr/>
        </p:nvGrpSpPr>
        <p:grpSpPr>
          <a:xfrm>
            <a:off x="9561932" y="2404243"/>
            <a:ext cx="2773116" cy="1968501"/>
            <a:chOff x="0" y="0"/>
            <a:chExt cx="2773114" cy="1968500"/>
          </a:xfrm>
        </p:grpSpPr>
        <p:sp>
          <p:nvSpPr>
            <p:cNvPr id="269" name="Shape 269"/>
            <p:cNvSpPr/>
            <p:nvPr/>
          </p:nvSpPr>
          <p:spPr>
            <a:xfrm>
              <a:off x="215900" y="152400"/>
              <a:ext cx="2341315" cy="1397000"/>
            </a:xfrm>
            <a:prstGeom prst="rect">
              <a:avLst/>
            </a:prstGeom>
            <a:solidFill>
              <a:srgbClr val="CBCBCB"/>
            </a:solid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lgn="l">
                <a:spcBef>
                  <a:spcPts val="4200"/>
                </a:spcBef>
                <a:defRPr sz="2500"/>
              </a:lvl1pPr>
            </a:lstStyle>
            <a:p>
              <a:r>
                <a:t>Application services + user interface</a:t>
              </a:r>
            </a:p>
          </p:txBody>
        </p:sp>
        <p:pic>
          <p:nvPicPr>
            <p:cNvPr id="268" name="Picture 267"/>
            <p:cNvPicPr>
              <a:picLocks/>
            </p:cNvPicPr>
            <p:nvPr/>
          </p:nvPicPr>
          <p:blipFill>
            <a:blip r:embed="rId5">
              <a:extLst/>
            </a:blip>
            <a:stretch>
              <a:fillRect/>
            </a:stretch>
          </p:blipFill>
          <p:spPr>
            <a:xfrm>
              <a:off x="0" y="0"/>
              <a:ext cx="2773115" cy="1968501"/>
            </a:xfrm>
            <a:prstGeom prst="rect">
              <a:avLst/>
            </a:prstGeom>
            <a:effectLst/>
          </p:spPr>
        </p:pic>
      </p:gr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a:spLocks noGrp="1"/>
          </p:cNvSpPr>
          <p:nvPr>
            <p:ph type="body" idx="1"/>
          </p:nvPr>
        </p:nvSpPr>
        <p:spPr>
          <a:prstGeom prst="rect">
            <a:avLst/>
          </a:prstGeom>
        </p:spPr>
        <p:txBody>
          <a:bodyPr/>
          <a:lstStyle/>
          <a:p>
            <a:endParaRPr lang="en-IE" dirty="0" smtClean="0"/>
          </a:p>
          <a:p>
            <a:endParaRPr dirty="0"/>
          </a:p>
        </p:txBody>
      </p:sp>
      <p:pic>
        <p:nvPicPr>
          <p:cNvPr id="274" name="Screen Shot 2013-10-20 at 11.05.55.png"/>
          <p:cNvPicPr>
            <a:picLocks noChangeAspect="1"/>
          </p:cNvPicPr>
          <p:nvPr/>
        </p:nvPicPr>
        <p:blipFill>
          <a:blip r:embed="rId2">
            <a:extLst/>
          </a:blip>
          <a:stretch>
            <a:fillRect/>
          </a:stretch>
        </p:blipFill>
        <p:spPr>
          <a:xfrm>
            <a:off x="2325936" y="2092773"/>
            <a:ext cx="8678296" cy="7464547"/>
          </a:xfrm>
          <a:prstGeom prst="rect">
            <a:avLst/>
          </a:prstGeom>
          <a:ln w="12700">
            <a:miter lim="400000"/>
          </a:ln>
        </p:spPr>
      </p:pic>
      <p:grpSp>
        <p:nvGrpSpPr>
          <p:cNvPr id="277" name="Group 277"/>
          <p:cNvGrpSpPr/>
          <p:nvPr/>
        </p:nvGrpSpPr>
        <p:grpSpPr>
          <a:xfrm>
            <a:off x="5854328" y="3340347"/>
            <a:ext cx="2155430" cy="1968501"/>
            <a:chOff x="0" y="0"/>
            <a:chExt cx="2155428" cy="1968500"/>
          </a:xfrm>
        </p:grpSpPr>
        <p:sp>
          <p:nvSpPr>
            <p:cNvPr id="276" name="Shape 276"/>
            <p:cNvSpPr/>
            <p:nvPr/>
          </p:nvSpPr>
          <p:spPr>
            <a:xfrm>
              <a:off x="215900" y="152400"/>
              <a:ext cx="1723629" cy="1397000"/>
            </a:xfrm>
            <a:prstGeom prst="rect">
              <a:avLst/>
            </a:prstGeom>
            <a:solidFill>
              <a:srgbClr val="CBCBCB"/>
            </a:solid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lgn="l">
                <a:spcBef>
                  <a:spcPts val="4200"/>
                </a:spcBef>
                <a:defRPr sz="2400"/>
              </a:lvl1pPr>
            </a:lstStyle>
            <a:p>
              <a:r>
                <a:t>Represent individual locations</a:t>
              </a:r>
            </a:p>
          </p:txBody>
        </p:sp>
        <p:pic>
          <p:nvPicPr>
            <p:cNvPr id="275" name="Picture 274"/>
            <p:cNvPicPr>
              <a:picLocks/>
            </p:cNvPicPr>
            <p:nvPr/>
          </p:nvPicPr>
          <p:blipFill>
            <a:blip r:embed="rId3">
              <a:extLst/>
            </a:blip>
            <a:stretch>
              <a:fillRect/>
            </a:stretch>
          </p:blipFill>
          <p:spPr>
            <a:xfrm>
              <a:off x="0" y="0"/>
              <a:ext cx="2155429" cy="1968501"/>
            </a:xfrm>
            <a:prstGeom prst="rect">
              <a:avLst/>
            </a:prstGeom>
            <a:effectLst/>
          </p:spPr>
        </p:pic>
      </p:grpSp>
      <p:grpSp>
        <p:nvGrpSpPr>
          <p:cNvPr id="280" name="Group 280"/>
          <p:cNvGrpSpPr/>
          <p:nvPr/>
        </p:nvGrpSpPr>
        <p:grpSpPr>
          <a:xfrm>
            <a:off x="1821880" y="6532984"/>
            <a:ext cx="2010620" cy="2065536"/>
            <a:chOff x="0" y="0"/>
            <a:chExt cx="2010618" cy="2065535"/>
          </a:xfrm>
        </p:grpSpPr>
        <p:sp>
          <p:nvSpPr>
            <p:cNvPr id="279" name="Shape 279"/>
            <p:cNvSpPr/>
            <p:nvPr/>
          </p:nvSpPr>
          <p:spPr>
            <a:xfrm>
              <a:off x="215900" y="152400"/>
              <a:ext cx="1578819" cy="1494036"/>
            </a:xfrm>
            <a:prstGeom prst="rect">
              <a:avLst/>
            </a:prstGeom>
            <a:solidFill>
              <a:srgbClr val="CBCBCB"/>
            </a:solid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lgn="l">
                <a:spcBef>
                  <a:spcPts val="4200"/>
                </a:spcBef>
                <a:defRPr sz="2400"/>
              </a:lvl1pPr>
            </a:lstStyle>
            <a:p>
              <a:r>
                <a:t>Represent individual Activities</a:t>
              </a:r>
            </a:p>
          </p:txBody>
        </p:sp>
        <p:pic>
          <p:nvPicPr>
            <p:cNvPr id="278" name="Picture 277"/>
            <p:cNvPicPr>
              <a:picLocks/>
            </p:cNvPicPr>
            <p:nvPr/>
          </p:nvPicPr>
          <p:blipFill>
            <a:blip r:embed="rId4">
              <a:extLst/>
            </a:blip>
            <a:stretch>
              <a:fillRect/>
            </a:stretch>
          </p:blipFill>
          <p:spPr>
            <a:xfrm>
              <a:off x="0" y="0"/>
              <a:ext cx="2010619" cy="2065536"/>
            </a:xfrm>
            <a:prstGeom prst="rect">
              <a:avLst/>
            </a:prstGeom>
            <a:effectLst/>
          </p:spPr>
        </p:pic>
      </p:grpSp>
      <p:grpSp>
        <p:nvGrpSpPr>
          <p:cNvPr id="283" name="Group 283"/>
          <p:cNvGrpSpPr/>
          <p:nvPr/>
        </p:nvGrpSpPr>
        <p:grpSpPr>
          <a:xfrm>
            <a:off x="9676356" y="6604992"/>
            <a:ext cx="2010620" cy="1968501"/>
            <a:chOff x="0" y="0"/>
            <a:chExt cx="2010618" cy="1968500"/>
          </a:xfrm>
        </p:grpSpPr>
        <p:sp>
          <p:nvSpPr>
            <p:cNvPr id="282" name="Shape 282"/>
            <p:cNvSpPr/>
            <p:nvPr/>
          </p:nvSpPr>
          <p:spPr>
            <a:xfrm>
              <a:off x="215900" y="152400"/>
              <a:ext cx="1578819" cy="1397001"/>
            </a:xfrm>
            <a:prstGeom prst="rect">
              <a:avLst/>
            </a:prstGeom>
            <a:solidFill>
              <a:srgbClr val="CBCBCB"/>
            </a:solid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lgn="l">
                <a:spcBef>
                  <a:spcPts val="4200"/>
                </a:spcBef>
                <a:defRPr sz="2400"/>
              </a:lvl1pPr>
            </a:lstStyle>
            <a:p>
              <a:r>
                <a:t>Represent individual Users</a:t>
              </a:r>
            </a:p>
          </p:txBody>
        </p:sp>
        <p:pic>
          <p:nvPicPr>
            <p:cNvPr id="281" name="Picture 280"/>
            <p:cNvPicPr>
              <a:picLocks/>
            </p:cNvPicPr>
            <p:nvPr/>
          </p:nvPicPr>
          <p:blipFill>
            <a:blip r:embed="rId5">
              <a:extLst/>
            </a:blip>
            <a:stretch>
              <a:fillRect/>
            </a:stretch>
          </p:blipFill>
          <p:spPr>
            <a:xfrm>
              <a:off x="0" y="0"/>
              <a:ext cx="2010619" cy="1968501"/>
            </a:xfrm>
            <a:prstGeom prst="rect">
              <a:avLst/>
            </a:prstGeom>
            <a:effectLst/>
          </p:spPr>
        </p:pic>
      </p:grpSp>
      <p:sp>
        <p:nvSpPr>
          <p:cNvPr id="14" name="Shape 260"/>
          <p:cNvSpPr txBox="1">
            <a:spLocks/>
          </p:cNvSpPr>
          <p:nvPr/>
        </p:nvSpPr>
        <p:spPr>
          <a:xfrm>
            <a:off x="571500" y="599480"/>
            <a:ext cx="11861800" cy="1397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b">
            <a:normAutofit/>
          </a:bodyPr>
          <a:lstStyle>
            <a:lvl1pPr marL="0" marR="0" indent="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1pPr>
            <a:lvl2pPr marL="0" marR="0" indent="2286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2pPr>
            <a:lvl3pPr marL="0" marR="0" indent="4572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3pPr>
            <a:lvl4pPr marL="0" marR="0" indent="6858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4pPr>
            <a:lvl5pPr marL="0" marR="0" indent="9144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5pPr>
            <a:lvl6pPr marL="0" marR="0" indent="11430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6pPr>
            <a:lvl7pPr marL="0" marR="0" indent="13716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7pPr>
            <a:lvl8pPr marL="0" marR="0" indent="16002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8pPr>
            <a:lvl9pPr marL="0" marR="0" indent="18288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9pPr>
          </a:lstStyle>
          <a:p>
            <a:pPr hangingPunct="1"/>
            <a:r>
              <a:rPr lang="en-IE" dirty="0" smtClean="0"/>
              <a:t>Pacemaker – model responsibilities</a:t>
            </a:r>
            <a:endParaRPr lang="en-IE" dirty="0"/>
          </a:p>
        </p:txBody>
      </p:sp>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Shape 286"/>
          <p:cNvSpPr/>
          <p:nvPr/>
        </p:nvSpPr>
        <p:spPr>
          <a:xfrm>
            <a:off x="647700" y="1968500"/>
            <a:ext cx="11709400" cy="127"/>
          </a:xfrm>
          <a:prstGeom prst="line">
            <a:avLst/>
          </a:prstGeom>
          <a:ln w="12700">
            <a:solidFill>
              <a:srgbClr val="9A9A9A"/>
            </a:solidFill>
            <a:miter lim="400000"/>
          </a:ln>
        </p:spPr>
        <p:txBody>
          <a:bodyPr lIns="50800" tIns="50800" rIns="50800" bIns="50800" anchor="ctr"/>
          <a:lstStyle/>
          <a:p>
            <a:endParaRPr/>
          </a:p>
        </p:txBody>
      </p:sp>
      <p:pic>
        <p:nvPicPr>
          <p:cNvPr id="289" name="Screen Shot 2013-10-20 at 11.08.56.png"/>
          <p:cNvPicPr>
            <a:picLocks noChangeAspect="1"/>
          </p:cNvPicPr>
          <p:nvPr/>
        </p:nvPicPr>
        <p:blipFill>
          <a:blip r:embed="rId2">
            <a:extLst/>
          </a:blip>
          <a:stretch>
            <a:fillRect/>
          </a:stretch>
        </p:blipFill>
        <p:spPr>
          <a:xfrm>
            <a:off x="741760" y="2461475"/>
            <a:ext cx="11593884" cy="7527893"/>
          </a:xfrm>
          <a:prstGeom prst="rect">
            <a:avLst/>
          </a:prstGeom>
          <a:ln w="12700">
            <a:miter lim="400000"/>
          </a:ln>
        </p:spPr>
      </p:pic>
      <p:grpSp>
        <p:nvGrpSpPr>
          <p:cNvPr id="292" name="Group 292"/>
          <p:cNvGrpSpPr/>
          <p:nvPr/>
        </p:nvGrpSpPr>
        <p:grpSpPr>
          <a:xfrm>
            <a:off x="597744" y="2280220"/>
            <a:ext cx="2937819" cy="2092524"/>
            <a:chOff x="0" y="0"/>
            <a:chExt cx="2937817" cy="2092523"/>
          </a:xfrm>
        </p:grpSpPr>
        <p:sp>
          <p:nvSpPr>
            <p:cNvPr id="291" name="Shape 291"/>
            <p:cNvSpPr/>
            <p:nvPr/>
          </p:nvSpPr>
          <p:spPr>
            <a:xfrm>
              <a:off x="215900" y="152400"/>
              <a:ext cx="2506018" cy="1521024"/>
            </a:xfrm>
            <a:prstGeom prst="rect">
              <a:avLst/>
            </a:prstGeom>
            <a:solidFill>
              <a:srgbClr val="CBCBCB"/>
            </a:solid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lgn="l">
                <a:spcBef>
                  <a:spcPts val="4200"/>
                </a:spcBef>
                <a:defRPr sz="2400"/>
              </a:lvl1pPr>
            </a:lstStyle>
            <a:p>
              <a:r>
                <a:t>Centralise data/time formatting for application</a:t>
              </a:r>
            </a:p>
          </p:txBody>
        </p:sp>
        <p:pic>
          <p:nvPicPr>
            <p:cNvPr id="290" name="Picture 289"/>
            <p:cNvPicPr>
              <a:picLocks/>
            </p:cNvPicPr>
            <p:nvPr/>
          </p:nvPicPr>
          <p:blipFill>
            <a:blip r:embed="rId3">
              <a:extLst/>
            </a:blip>
            <a:stretch>
              <a:fillRect/>
            </a:stretch>
          </p:blipFill>
          <p:spPr>
            <a:xfrm>
              <a:off x="-1" y="0"/>
              <a:ext cx="2937819" cy="2092524"/>
            </a:xfrm>
            <a:prstGeom prst="rect">
              <a:avLst/>
            </a:prstGeom>
            <a:effectLst/>
          </p:spPr>
        </p:pic>
      </p:grpSp>
      <p:grpSp>
        <p:nvGrpSpPr>
          <p:cNvPr id="295" name="Group 295"/>
          <p:cNvGrpSpPr/>
          <p:nvPr/>
        </p:nvGrpSpPr>
        <p:grpSpPr>
          <a:xfrm>
            <a:off x="8302600" y="3628379"/>
            <a:ext cx="2474269" cy="1968501"/>
            <a:chOff x="0" y="0"/>
            <a:chExt cx="2474267" cy="1968500"/>
          </a:xfrm>
        </p:grpSpPr>
        <p:sp>
          <p:nvSpPr>
            <p:cNvPr id="294" name="Shape 294"/>
            <p:cNvSpPr/>
            <p:nvPr/>
          </p:nvSpPr>
          <p:spPr>
            <a:xfrm>
              <a:off x="215900" y="152400"/>
              <a:ext cx="2042468" cy="1397001"/>
            </a:xfrm>
            <a:prstGeom prst="rect">
              <a:avLst/>
            </a:prstGeom>
            <a:solidFill>
              <a:srgbClr val="CBCBCB"/>
            </a:solid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lgn="l">
                <a:spcBef>
                  <a:spcPts val="4200"/>
                </a:spcBef>
                <a:defRPr sz="2400"/>
              </a:lvl1pPr>
            </a:lstStyle>
            <a:p>
              <a:r>
                <a:t>Encapsulate data structure serialisation</a:t>
              </a:r>
            </a:p>
          </p:txBody>
        </p:sp>
        <p:pic>
          <p:nvPicPr>
            <p:cNvPr id="293" name="Picture 292"/>
            <p:cNvPicPr>
              <a:picLocks/>
            </p:cNvPicPr>
            <p:nvPr/>
          </p:nvPicPr>
          <p:blipFill>
            <a:blip r:embed="rId4">
              <a:extLst/>
            </a:blip>
            <a:stretch>
              <a:fillRect/>
            </a:stretch>
          </p:blipFill>
          <p:spPr>
            <a:xfrm>
              <a:off x="-1" y="0"/>
              <a:ext cx="2474269" cy="1968501"/>
            </a:xfrm>
            <a:prstGeom prst="rect">
              <a:avLst/>
            </a:prstGeom>
            <a:effectLst/>
          </p:spPr>
        </p:pic>
      </p:grpSp>
      <p:grpSp>
        <p:nvGrpSpPr>
          <p:cNvPr id="298" name="Group 298"/>
          <p:cNvGrpSpPr/>
          <p:nvPr/>
        </p:nvGrpSpPr>
        <p:grpSpPr>
          <a:xfrm>
            <a:off x="2253928" y="6940747"/>
            <a:ext cx="2474269" cy="1968501"/>
            <a:chOff x="0" y="0"/>
            <a:chExt cx="2474267" cy="1968500"/>
          </a:xfrm>
        </p:grpSpPr>
        <p:sp>
          <p:nvSpPr>
            <p:cNvPr id="297" name="Shape 297"/>
            <p:cNvSpPr/>
            <p:nvPr/>
          </p:nvSpPr>
          <p:spPr>
            <a:xfrm>
              <a:off x="215900" y="152400"/>
              <a:ext cx="2042468" cy="1397000"/>
            </a:xfrm>
            <a:prstGeom prst="rect">
              <a:avLst/>
            </a:prstGeom>
            <a:solidFill>
              <a:srgbClr val="CBCBCB"/>
            </a:solid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lgn="l">
                <a:spcBef>
                  <a:spcPts val="4200"/>
                </a:spcBef>
                <a:defRPr sz="2400"/>
              </a:lvl1pPr>
            </a:lstStyle>
            <a:p>
              <a:r>
                <a:t>Specialise serialisation for XML</a:t>
              </a:r>
            </a:p>
          </p:txBody>
        </p:sp>
        <p:pic>
          <p:nvPicPr>
            <p:cNvPr id="296" name="Picture 295"/>
            <p:cNvPicPr>
              <a:picLocks/>
            </p:cNvPicPr>
            <p:nvPr/>
          </p:nvPicPr>
          <p:blipFill>
            <a:blip r:embed="rId4">
              <a:extLst/>
            </a:blip>
            <a:stretch>
              <a:fillRect/>
            </a:stretch>
          </p:blipFill>
          <p:spPr>
            <a:xfrm>
              <a:off x="-1" y="0"/>
              <a:ext cx="2474269" cy="1968501"/>
            </a:xfrm>
            <a:prstGeom prst="rect">
              <a:avLst/>
            </a:prstGeom>
            <a:effectLst/>
          </p:spPr>
        </p:pic>
      </p:grpSp>
      <p:grpSp>
        <p:nvGrpSpPr>
          <p:cNvPr id="301" name="Group 301"/>
          <p:cNvGrpSpPr/>
          <p:nvPr/>
        </p:nvGrpSpPr>
        <p:grpSpPr>
          <a:xfrm>
            <a:off x="9670752" y="6940747"/>
            <a:ext cx="2474269" cy="1968501"/>
            <a:chOff x="0" y="0"/>
            <a:chExt cx="2474267" cy="1968500"/>
          </a:xfrm>
        </p:grpSpPr>
        <p:sp>
          <p:nvSpPr>
            <p:cNvPr id="300" name="Shape 300"/>
            <p:cNvSpPr/>
            <p:nvPr/>
          </p:nvSpPr>
          <p:spPr>
            <a:xfrm>
              <a:off x="215900" y="152400"/>
              <a:ext cx="2042468" cy="1397001"/>
            </a:xfrm>
            <a:prstGeom prst="rect">
              <a:avLst/>
            </a:prstGeom>
            <a:solidFill>
              <a:srgbClr val="CBCBCB"/>
            </a:solid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lgn="l">
                <a:spcBef>
                  <a:spcPts val="4200"/>
                </a:spcBef>
                <a:defRPr sz="2400"/>
              </a:lvl1pPr>
            </a:lstStyle>
            <a:p>
              <a:r>
                <a:t>Specialise serialisation for JSON</a:t>
              </a:r>
            </a:p>
          </p:txBody>
        </p:sp>
        <p:pic>
          <p:nvPicPr>
            <p:cNvPr id="299" name="Picture 298"/>
            <p:cNvPicPr>
              <a:picLocks/>
            </p:cNvPicPr>
            <p:nvPr/>
          </p:nvPicPr>
          <p:blipFill>
            <a:blip r:embed="rId4">
              <a:extLst/>
            </a:blip>
            <a:stretch>
              <a:fillRect/>
            </a:stretch>
          </p:blipFill>
          <p:spPr>
            <a:xfrm>
              <a:off x="-1" y="0"/>
              <a:ext cx="2474269" cy="1968501"/>
            </a:xfrm>
            <a:prstGeom prst="rect">
              <a:avLst/>
            </a:prstGeom>
            <a:effectLst/>
          </p:spPr>
        </p:pic>
      </p:grpSp>
      <p:sp>
        <p:nvSpPr>
          <p:cNvPr id="19" name="Shape 260"/>
          <p:cNvSpPr txBox="1">
            <a:spLocks/>
          </p:cNvSpPr>
          <p:nvPr/>
        </p:nvSpPr>
        <p:spPr>
          <a:xfrm>
            <a:off x="571500" y="599480"/>
            <a:ext cx="11861800" cy="1397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b">
            <a:normAutofit/>
          </a:bodyPr>
          <a:lstStyle>
            <a:lvl1pPr marL="0" marR="0" indent="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1pPr>
            <a:lvl2pPr marL="0" marR="0" indent="2286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2pPr>
            <a:lvl3pPr marL="0" marR="0" indent="4572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3pPr>
            <a:lvl4pPr marL="0" marR="0" indent="6858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4pPr>
            <a:lvl5pPr marL="0" marR="0" indent="9144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5pPr>
            <a:lvl6pPr marL="0" marR="0" indent="11430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6pPr>
            <a:lvl7pPr marL="0" marR="0" indent="13716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7pPr>
            <a:lvl8pPr marL="0" marR="0" indent="16002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8pPr>
            <a:lvl9pPr marL="0" marR="0" indent="18288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9pPr>
          </a:lstStyle>
          <a:p>
            <a:pPr hangingPunct="1"/>
            <a:r>
              <a:rPr lang="en-IE" dirty="0" smtClean="0"/>
              <a:t>Pacemaker – </a:t>
            </a:r>
            <a:r>
              <a:rPr lang="en-IE" dirty="0" err="1" smtClean="0"/>
              <a:t>utils</a:t>
            </a:r>
            <a:r>
              <a:rPr lang="en-IE" dirty="0" smtClean="0"/>
              <a:t> responsibilities</a:t>
            </a:r>
            <a:endParaRPr lang="en-IE" dirty="0"/>
          </a:p>
        </p:txBody>
      </p:sp>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Shape 304"/>
          <p:cNvSpPr/>
          <p:nvPr/>
        </p:nvSpPr>
        <p:spPr>
          <a:xfrm>
            <a:off x="647700" y="1968500"/>
            <a:ext cx="11709400" cy="127"/>
          </a:xfrm>
          <a:prstGeom prst="line">
            <a:avLst/>
          </a:prstGeom>
          <a:ln w="12700">
            <a:solidFill>
              <a:srgbClr val="9A9A9A"/>
            </a:solidFill>
            <a:miter lim="400000"/>
          </a:ln>
        </p:spPr>
        <p:txBody>
          <a:bodyPr lIns="50800" tIns="50800" rIns="50800" bIns="50800" anchor="ctr"/>
          <a:lstStyle/>
          <a:p>
            <a:endParaRPr/>
          </a:p>
        </p:txBody>
      </p:sp>
      <p:pic>
        <p:nvPicPr>
          <p:cNvPr id="307" name="Screen Shot 2013-10-20 at 11.09.58.png"/>
          <p:cNvPicPr>
            <a:picLocks noChangeAspect="1"/>
          </p:cNvPicPr>
          <p:nvPr/>
        </p:nvPicPr>
        <p:blipFill>
          <a:blip r:embed="rId2">
            <a:extLst/>
          </a:blip>
          <a:stretch>
            <a:fillRect/>
          </a:stretch>
        </p:blipFill>
        <p:spPr>
          <a:xfrm>
            <a:off x="-72354" y="2068488"/>
            <a:ext cx="12191378" cy="7776864"/>
          </a:xfrm>
          <a:prstGeom prst="rect">
            <a:avLst/>
          </a:prstGeom>
          <a:ln w="12700">
            <a:miter lim="400000"/>
          </a:ln>
        </p:spPr>
      </p:pic>
      <p:grpSp>
        <p:nvGrpSpPr>
          <p:cNvPr id="310" name="Group 310"/>
          <p:cNvGrpSpPr/>
          <p:nvPr/>
        </p:nvGrpSpPr>
        <p:grpSpPr>
          <a:xfrm>
            <a:off x="8950672" y="2818902"/>
            <a:ext cx="2773116" cy="2633962"/>
            <a:chOff x="0" y="0"/>
            <a:chExt cx="2773114" cy="2633960"/>
          </a:xfrm>
        </p:grpSpPr>
        <p:sp>
          <p:nvSpPr>
            <p:cNvPr id="309" name="Shape 309"/>
            <p:cNvSpPr/>
            <p:nvPr/>
          </p:nvSpPr>
          <p:spPr>
            <a:xfrm>
              <a:off x="215900" y="152400"/>
              <a:ext cx="2341315" cy="2062461"/>
            </a:xfrm>
            <a:prstGeom prst="rect">
              <a:avLst/>
            </a:prstGeom>
            <a:solidFill>
              <a:srgbClr val="CBCBCB"/>
            </a:solid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lgn="l">
                <a:spcBef>
                  <a:spcPts val="4200"/>
                </a:spcBef>
                <a:defRPr sz="2400"/>
              </a:lvl1pPr>
            </a:lstStyle>
            <a:p>
              <a:r>
                <a:t>Encapsulate parsing (transformation) requirements for app</a:t>
              </a:r>
            </a:p>
          </p:txBody>
        </p:sp>
        <p:pic>
          <p:nvPicPr>
            <p:cNvPr id="308" name="Picture 307"/>
            <p:cNvPicPr>
              <a:picLocks/>
            </p:cNvPicPr>
            <p:nvPr/>
          </p:nvPicPr>
          <p:blipFill>
            <a:blip r:embed="rId3">
              <a:extLst/>
            </a:blip>
            <a:stretch>
              <a:fillRect/>
            </a:stretch>
          </p:blipFill>
          <p:spPr>
            <a:xfrm>
              <a:off x="0" y="-1"/>
              <a:ext cx="2773115" cy="2633962"/>
            </a:xfrm>
            <a:prstGeom prst="rect">
              <a:avLst/>
            </a:prstGeom>
            <a:effectLst/>
          </p:spPr>
        </p:pic>
      </p:grpSp>
      <p:grpSp>
        <p:nvGrpSpPr>
          <p:cNvPr id="313" name="Group 313"/>
          <p:cNvGrpSpPr/>
          <p:nvPr/>
        </p:nvGrpSpPr>
        <p:grpSpPr>
          <a:xfrm>
            <a:off x="4161332" y="7685112"/>
            <a:ext cx="2773116" cy="2201218"/>
            <a:chOff x="0" y="0"/>
            <a:chExt cx="2773114" cy="2201217"/>
          </a:xfrm>
        </p:grpSpPr>
        <p:sp>
          <p:nvSpPr>
            <p:cNvPr id="312" name="Shape 312"/>
            <p:cNvSpPr/>
            <p:nvPr/>
          </p:nvSpPr>
          <p:spPr>
            <a:xfrm>
              <a:off x="215900" y="152400"/>
              <a:ext cx="2341315" cy="1629718"/>
            </a:xfrm>
            <a:prstGeom prst="rect">
              <a:avLst/>
            </a:prstGeom>
            <a:solidFill>
              <a:srgbClr val="CBCBCB"/>
            </a:solid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lgn="l">
                <a:spcBef>
                  <a:spcPts val="4200"/>
                </a:spcBef>
                <a:defRPr sz="2400"/>
              </a:lvl1pPr>
            </a:lstStyle>
            <a:p>
              <a:r>
                <a:t>Specialise parsing for Ascii (using btc-ascii component)</a:t>
              </a:r>
            </a:p>
          </p:txBody>
        </p:sp>
        <p:pic>
          <p:nvPicPr>
            <p:cNvPr id="311" name="Picture 310"/>
            <p:cNvPicPr>
              <a:picLocks/>
            </p:cNvPicPr>
            <p:nvPr/>
          </p:nvPicPr>
          <p:blipFill>
            <a:blip r:embed="rId4">
              <a:extLst/>
            </a:blip>
            <a:stretch>
              <a:fillRect/>
            </a:stretch>
          </p:blipFill>
          <p:spPr>
            <a:xfrm>
              <a:off x="0" y="0"/>
              <a:ext cx="2773115" cy="2201218"/>
            </a:xfrm>
            <a:prstGeom prst="rect">
              <a:avLst/>
            </a:prstGeom>
            <a:effectLst/>
          </p:spPr>
        </p:pic>
      </p:grpSp>
      <p:grpSp>
        <p:nvGrpSpPr>
          <p:cNvPr id="316" name="Group 316"/>
          <p:cNvGrpSpPr/>
          <p:nvPr/>
        </p:nvGrpSpPr>
        <p:grpSpPr>
          <a:xfrm>
            <a:off x="10279904" y="6388968"/>
            <a:ext cx="2559200" cy="2201218"/>
            <a:chOff x="0" y="0"/>
            <a:chExt cx="2559198" cy="2201217"/>
          </a:xfrm>
        </p:grpSpPr>
        <p:sp>
          <p:nvSpPr>
            <p:cNvPr id="315" name="Shape 315"/>
            <p:cNvSpPr/>
            <p:nvPr/>
          </p:nvSpPr>
          <p:spPr>
            <a:xfrm>
              <a:off x="215900" y="152400"/>
              <a:ext cx="2127399" cy="1629718"/>
            </a:xfrm>
            <a:prstGeom prst="rect">
              <a:avLst/>
            </a:prstGeom>
            <a:solidFill>
              <a:srgbClr val="CBCBCB"/>
            </a:solid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lgn="l">
                <a:spcBef>
                  <a:spcPts val="4200"/>
                </a:spcBef>
                <a:defRPr sz="2400"/>
              </a:lvl1pPr>
            </a:lstStyle>
            <a:p>
              <a:r>
                <a:t>Specialise parsing for JSON (using jackson)</a:t>
              </a:r>
            </a:p>
          </p:txBody>
        </p:sp>
        <p:pic>
          <p:nvPicPr>
            <p:cNvPr id="314" name="Picture 313"/>
            <p:cNvPicPr>
              <a:picLocks/>
            </p:cNvPicPr>
            <p:nvPr/>
          </p:nvPicPr>
          <p:blipFill>
            <a:blip r:embed="rId5">
              <a:extLst/>
            </a:blip>
            <a:stretch>
              <a:fillRect/>
            </a:stretch>
          </p:blipFill>
          <p:spPr>
            <a:xfrm>
              <a:off x="-1" y="0"/>
              <a:ext cx="2559200" cy="2201218"/>
            </a:xfrm>
            <a:prstGeom prst="rect">
              <a:avLst/>
            </a:prstGeom>
            <a:effectLst/>
          </p:spPr>
        </p:pic>
      </p:grpSp>
      <p:sp>
        <p:nvSpPr>
          <p:cNvPr id="16" name="Shape 260"/>
          <p:cNvSpPr txBox="1">
            <a:spLocks/>
          </p:cNvSpPr>
          <p:nvPr/>
        </p:nvSpPr>
        <p:spPr>
          <a:xfrm>
            <a:off x="571500" y="599480"/>
            <a:ext cx="11861800" cy="1397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b">
            <a:normAutofit/>
          </a:bodyPr>
          <a:lstStyle>
            <a:lvl1pPr marL="0" marR="0" indent="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1pPr>
            <a:lvl2pPr marL="0" marR="0" indent="2286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2pPr>
            <a:lvl3pPr marL="0" marR="0" indent="4572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3pPr>
            <a:lvl4pPr marL="0" marR="0" indent="6858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4pPr>
            <a:lvl5pPr marL="0" marR="0" indent="9144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5pPr>
            <a:lvl6pPr marL="0" marR="0" indent="11430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6pPr>
            <a:lvl7pPr marL="0" marR="0" indent="13716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7pPr>
            <a:lvl8pPr marL="0" marR="0" indent="16002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8pPr>
            <a:lvl9pPr marL="0" marR="0" indent="18288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9pPr>
          </a:lstStyle>
          <a:p>
            <a:pPr hangingPunct="1"/>
            <a:r>
              <a:rPr lang="en-IE" dirty="0" smtClean="0"/>
              <a:t>Pacemaker – parsers responsibilities</a:t>
            </a:r>
            <a:endParaRPr lang="en-IE" dirty="0"/>
          </a:p>
        </p:txBody>
      </p:sp>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Shape 318"/>
          <p:cNvSpPr/>
          <p:nvPr/>
        </p:nvSpPr>
        <p:spPr>
          <a:xfrm>
            <a:off x="0" y="0"/>
            <a:ext cx="13004800" cy="9753600"/>
          </a:xfrm>
          <a:prstGeom prst="roundRect">
            <a:avLst>
              <a:gd name="adj" fmla="val 0"/>
            </a:avLst>
          </a:prstGeom>
          <a:solidFill>
            <a:srgbClr val="FFFFFF"/>
          </a:solidFill>
          <a:ln w="12700">
            <a:solidFill>
              <a:srgbClr val="000000"/>
            </a:solidFill>
            <a:miter lim="400000"/>
          </a:ln>
        </p:spPr>
        <p:txBody>
          <a:bodyPr lIns="50800" tIns="50800" rIns="50800" bIns="50800" anchor="ctr"/>
          <a:lstStyle/>
          <a:p>
            <a:pPr>
              <a:defRPr>
                <a:solidFill>
                  <a:srgbClr val="FFFFFF"/>
                </a:solidFill>
              </a:defRPr>
            </a:pPr>
            <a:endParaRPr/>
          </a:p>
        </p:txBody>
      </p:sp>
      <p:sp>
        <p:nvSpPr>
          <p:cNvPr id="319" name="Shape 319"/>
          <p:cNvSpPr/>
          <p:nvPr/>
        </p:nvSpPr>
        <p:spPr>
          <a:xfrm>
            <a:off x="647700" y="1968500"/>
            <a:ext cx="11709400" cy="127"/>
          </a:xfrm>
          <a:prstGeom prst="line">
            <a:avLst/>
          </a:prstGeom>
          <a:ln w="12700">
            <a:solidFill>
              <a:srgbClr val="9A9A9A"/>
            </a:solidFill>
            <a:miter lim="400000"/>
          </a:ln>
        </p:spPr>
        <p:txBody>
          <a:bodyPr lIns="50800" tIns="50800" rIns="50800" bIns="50800" anchor="ctr"/>
          <a:lstStyle/>
          <a:p>
            <a:endParaRPr/>
          </a:p>
        </p:txBody>
      </p:sp>
      <p:sp>
        <p:nvSpPr>
          <p:cNvPr id="320" name="Shape 320"/>
          <p:cNvSpPr>
            <a:spLocks noGrp="1"/>
          </p:cNvSpPr>
          <p:nvPr>
            <p:ph type="title"/>
          </p:nvPr>
        </p:nvSpPr>
        <p:spPr>
          <a:prstGeom prst="rect">
            <a:avLst/>
          </a:prstGeom>
        </p:spPr>
        <p:txBody>
          <a:bodyPr/>
          <a:lstStyle/>
          <a:p>
            <a:endParaRPr/>
          </a:p>
        </p:txBody>
      </p:sp>
      <p:sp>
        <p:nvSpPr>
          <p:cNvPr id="321" name="Shape 321"/>
          <p:cNvSpPr>
            <a:spLocks noGrp="1"/>
          </p:cNvSpPr>
          <p:nvPr>
            <p:ph type="body" idx="1"/>
          </p:nvPr>
        </p:nvSpPr>
        <p:spPr>
          <a:prstGeom prst="rect">
            <a:avLst/>
          </a:prstGeom>
        </p:spPr>
        <p:txBody>
          <a:bodyPr/>
          <a:lstStyle/>
          <a:p>
            <a:pPr marL="266700" indent="-266700">
              <a:spcBef>
                <a:spcPts val="4800"/>
              </a:spcBef>
              <a:buSzPct val="100000"/>
              <a:buFontTx/>
              <a:defRPr sz="2600">
                <a:solidFill>
                  <a:srgbClr val="000000"/>
                </a:solidFill>
                <a:latin typeface="Helvetica Neue"/>
                <a:ea typeface="Helvetica Neue"/>
                <a:cs typeface="Helvetica Neue"/>
                <a:sym typeface="Helvetica Neue"/>
              </a:defRPr>
            </a:pPr>
            <a:endParaRPr/>
          </a:p>
        </p:txBody>
      </p:sp>
      <p:pic>
        <p:nvPicPr>
          <p:cNvPr id="322" name="Screen Shot 2013-10-20 at 11.59.28.png"/>
          <p:cNvPicPr>
            <a:picLocks noChangeAspect="1"/>
          </p:cNvPicPr>
          <p:nvPr/>
        </p:nvPicPr>
        <p:blipFill>
          <a:blip r:embed="rId2">
            <a:extLst/>
          </a:blip>
          <a:stretch>
            <a:fillRect/>
          </a:stretch>
        </p:blipFill>
        <p:spPr>
          <a:xfrm>
            <a:off x="159875" y="-114300"/>
            <a:ext cx="12376316" cy="9753600"/>
          </a:xfrm>
          <a:prstGeom prst="rect">
            <a:avLst/>
          </a:prstGeom>
          <a:ln w="12700">
            <a:miter lim="400000"/>
          </a:ln>
        </p:spPr>
      </p:pic>
    </p:spTree>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 name="Shape 324"/>
          <p:cNvSpPr/>
          <p:nvPr/>
        </p:nvSpPr>
        <p:spPr>
          <a:xfrm>
            <a:off x="0" y="0"/>
            <a:ext cx="13004800" cy="9753600"/>
          </a:xfrm>
          <a:prstGeom prst="roundRect">
            <a:avLst>
              <a:gd name="adj" fmla="val 0"/>
            </a:avLst>
          </a:prstGeom>
          <a:solidFill>
            <a:srgbClr val="FFFFFF"/>
          </a:solidFill>
          <a:ln w="12700">
            <a:solidFill>
              <a:srgbClr val="000000"/>
            </a:solidFill>
            <a:miter lim="400000"/>
          </a:ln>
        </p:spPr>
        <p:txBody>
          <a:bodyPr lIns="50800" tIns="50800" rIns="50800" bIns="50800" anchor="ctr"/>
          <a:lstStyle/>
          <a:p>
            <a:pPr>
              <a:defRPr>
                <a:solidFill>
                  <a:srgbClr val="FFFFFF"/>
                </a:solidFill>
              </a:defRPr>
            </a:pPr>
            <a:endParaRPr/>
          </a:p>
        </p:txBody>
      </p:sp>
      <p:sp>
        <p:nvSpPr>
          <p:cNvPr id="325" name="Shape 325"/>
          <p:cNvSpPr/>
          <p:nvPr/>
        </p:nvSpPr>
        <p:spPr>
          <a:xfrm>
            <a:off x="647700" y="1968500"/>
            <a:ext cx="11709400" cy="127"/>
          </a:xfrm>
          <a:prstGeom prst="line">
            <a:avLst/>
          </a:prstGeom>
          <a:ln w="12700">
            <a:solidFill>
              <a:srgbClr val="9A9A9A"/>
            </a:solidFill>
            <a:miter lim="400000"/>
          </a:ln>
        </p:spPr>
        <p:txBody>
          <a:bodyPr lIns="50800" tIns="50800" rIns="50800" bIns="50800" anchor="ctr"/>
          <a:lstStyle/>
          <a:p>
            <a:endParaRPr/>
          </a:p>
        </p:txBody>
      </p:sp>
      <p:pic>
        <p:nvPicPr>
          <p:cNvPr id="328" name="Screen Shot 2013-10-20 at 11.59.28.png"/>
          <p:cNvPicPr>
            <a:picLocks noChangeAspect="1"/>
          </p:cNvPicPr>
          <p:nvPr/>
        </p:nvPicPr>
        <p:blipFill>
          <a:blip r:embed="rId2">
            <a:extLst/>
          </a:blip>
          <a:srcRect l="46231" t="19645" r="21191" b="51841"/>
          <a:stretch>
            <a:fillRect/>
          </a:stretch>
        </p:blipFill>
        <p:spPr>
          <a:xfrm>
            <a:off x="1889544" y="3206925"/>
            <a:ext cx="6701088" cy="4622203"/>
          </a:xfrm>
          <a:prstGeom prst="rect">
            <a:avLst/>
          </a:prstGeom>
          <a:ln w="12700">
            <a:solidFill>
              <a:schemeClr val="accent1"/>
            </a:solidFill>
            <a:miter lim="400000"/>
          </a:ln>
        </p:spPr>
      </p:pic>
      <p:grpSp>
        <p:nvGrpSpPr>
          <p:cNvPr id="331" name="Group 331"/>
          <p:cNvGrpSpPr/>
          <p:nvPr/>
        </p:nvGrpSpPr>
        <p:grpSpPr>
          <a:xfrm>
            <a:off x="7459785" y="3687128"/>
            <a:ext cx="3579119" cy="3205896"/>
            <a:chOff x="0" y="0"/>
            <a:chExt cx="3579117" cy="3205895"/>
          </a:xfrm>
        </p:grpSpPr>
        <p:sp>
          <p:nvSpPr>
            <p:cNvPr id="330" name="Shape 330"/>
            <p:cNvSpPr/>
            <p:nvPr/>
          </p:nvSpPr>
          <p:spPr>
            <a:xfrm>
              <a:off x="215900" y="152400"/>
              <a:ext cx="3147318" cy="2634396"/>
            </a:xfrm>
            <a:prstGeom prst="rect">
              <a:avLst/>
            </a:prstGeom>
            <a:solidFill>
              <a:srgbClr val="CBCBCB"/>
            </a:solid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p>
              <a:pPr algn="l">
                <a:spcBef>
                  <a:spcPts val="4200"/>
                </a:spcBef>
                <a:defRPr sz="2700"/>
              </a:pPr>
              <a:r>
                <a:t>Represent </a:t>
              </a:r>
              <a:r>
                <a:rPr b="1">
                  <a:latin typeface="Helvetica Neue"/>
                  <a:ea typeface="Helvetica Neue"/>
                  <a:cs typeface="Helvetica Neue"/>
                  <a:sym typeface="Helvetica Neue"/>
                </a:rPr>
                <a:t>responses</a:t>
              </a:r>
              <a:r>
                <a:t> from an application to </a:t>
              </a:r>
              <a:r>
                <a:rPr b="1">
                  <a:latin typeface="Helvetica Neue"/>
                  <a:ea typeface="Helvetica Neue"/>
                  <a:cs typeface="Helvetica Neue"/>
                  <a:sym typeface="Helvetica Neue"/>
                </a:rPr>
                <a:t>requests</a:t>
              </a:r>
              <a:r>
                <a:t> from clients (use HTTP terminology)</a:t>
              </a:r>
            </a:p>
          </p:txBody>
        </p:sp>
        <p:pic>
          <p:nvPicPr>
            <p:cNvPr id="329" name="Picture 328"/>
            <p:cNvPicPr>
              <a:picLocks/>
            </p:cNvPicPr>
            <p:nvPr/>
          </p:nvPicPr>
          <p:blipFill>
            <a:blip r:embed="rId3">
              <a:extLst/>
            </a:blip>
            <a:stretch>
              <a:fillRect/>
            </a:stretch>
          </p:blipFill>
          <p:spPr>
            <a:xfrm>
              <a:off x="-1" y="0"/>
              <a:ext cx="3579119" cy="3205896"/>
            </a:xfrm>
            <a:prstGeom prst="rect">
              <a:avLst/>
            </a:prstGeom>
            <a:effectLst/>
          </p:spPr>
        </p:pic>
      </p:grpSp>
      <p:sp>
        <p:nvSpPr>
          <p:cNvPr id="10" name="Shape 260"/>
          <p:cNvSpPr txBox="1">
            <a:spLocks/>
          </p:cNvSpPr>
          <p:nvPr/>
        </p:nvSpPr>
        <p:spPr>
          <a:xfrm>
            <a:off x="571500" y="599480"/>
            <a:ext cx="11861800" cy="1397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b">
            <a:normAutofit/>
          </a:bodyPr>
          <a:lstStyle>
            <a:lvl1pPr marL="0" marR="0" indent="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1pPr>
            <a:lvl2pPr marL="0" marR="0" indent="2286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2pPr>
            <a:lvl3pPr marL="0" marR="0" indent="4572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3pPr>
            <a:lvl4pPr marL="0" marR="0" indent="6858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4pPr>
            <a:lvl5pPr marL="0" marR="0" indent="9144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5pPr>
            <a:lvl6pPr marL="0" marR="0" indent="11430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6pPr>
            <a:lvl7pPr marL="0" marR="0" indent="13716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7pPr>
            <a:lvl8pPr marL="0" marR="0" indent="16002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8pPr>
            <a:lvl9pPr marL="0" marR="0" indent="18288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9pPr>
          </a:lstStyle>
          <a:p>
            <a:pPr hangingPunct="1"/>
            <a:r>
              <a:rPr lang="en-IE" dirty="0" smtClean="0"/>
              <a:t>Pacemaker – Response responsibilities</a:t>
            </a:r>
            <a:endParaRPr lang="en-IE" dirty="0"/>
          </a:p>
        </p:txBody>
      </p:sp>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Shape 334"/>
          <p:cNvSpPr/>
          <p:nvPr/>
        </p:nvSpPr>
        <p:spPr>
          <a:xfrm>
            <a:off x="647700" y="1968500"/>
            <a:ext cx="11709400" cy="127"/>
          </a:xfrm>
          <a:prstGeom prst="line">
            <a:avLst/>
          </a:prstGeom>
          <a:ln w="12700">
            <a:solidFill>
              <a:srgbClr val="9A9A9A"/>
            </a:solidFill>
            <a:miter lim="400000"/>
          </a:ln>
        </p:spPr>
        <p:txBody>
          <a:bodyPr lIns="50800" tIns="50800" rIns="50800" bIns="50800" anchor="ctr"/>
          <a:lstStyle/>
          <a:p>
            <a:endParaRPr/>
          </a:p>
        </p:txBody>
      </p:sp>
      <p:pic>
        <p:nvPicPr>
          <p:cNvPr id="337" name="Screen Shot 2013-10-20 at 11.59.28.png"/>
          <p:cNvPicPr>
            <a:picLocks noChangeAspect="1"/>
          </p:cNvPicPr>
          <p:nvPr/>
        </p:nvPicPr>
        <p:blipFill>
          <a:blip r:embed="rId2">
            <a:extLst/>
          </a:blip>
          <a:srcRect l="1290" t="1909" r="52048" b="35879"/>
          <a:stretch>
            <a:fillRect/>
          </a:stretch>
        </p:blipFill>
        <p:spPr>
          <a:xfrm>
            <a:off x="1788580" y="2140496"/>
            <a:ext cx="7090084" cy="7449489"/>
          </a:xfrm>
          <a:prstGeom prst="rect">
            <a:avLst/>
          </a:prstGeom>
          <a:ln w="12700">
            <a:solidFill>
              <a:schemeClr val="accent1"/>
            </a:solidFill>
            <a:miter lim="400000"/>
          </a:ln>
        </p:spPr>
      </p:pic>
      <p:grpSp>
        <p:nvGrpSpPr>
          <p:cNvPr id="340" name="Group 340"/>
          <p:cNvGrpSpPr/>
          <p:nvPr/>
        </p:nvGrpSpPr>
        <p:grpSpPr>
          <a:xfrm>
            <a:off x="8014568" y="6917282"/>
            <a:ext cx="3342125" cy="2784054"/>
            <a:chOff x="0" y="0"/>
            <a:chExt cx="3342124" cy="2784053"/>
          </a:xfrm>
        </p:grpSpPr>
        <p:sp>
          <p:nvSpPr>
            <p:cNvPr id="339" name="Shape 339"/>
            <p:cNvSpPr/>
            <p:nvPr/>
          </p:nvSpPr>
          <p:spPr>
            <a:xfrm>
              <a:off x="215900" y="152400"/>
              <a:ext cx="2910325" cy="2212554"/>
            </a:xfrm>
            <a:prstGeom prst="rect">
              <a:avLst/>
            </a:prstGeom>
            <a:solidFill>
              <a:srgbClr val="CBCBCB"/>
            </a:solid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lgn="l">
                <a:spcBef>
                  <a:spcPts val="4200"/>
                </a:spcBef>
                <a:defRPr sz="2700"/>
              </a:lvl1pPr>
            </a:lstStyle>
            <a:p>
              <a:r>
                <a:t>Implement the core application features as represented by the Model. </a:t>
              </a:r>
            </a:p>
          </p:txBody>
        </p:sp>
        <p:pic>
          <p:nvPicPr>
            <p:cNvPr id="338" name="Picture 337"/>
            <p:cNvPicPr>
              <a:picLocks/>
            </p:cNvPicPr>
            <p:nvPr/>
          </p:nvPicPr>
          <p:blipFill>
            <a:blip r:embed="rId3">
              <a:extLst/>
            </a:blip>
            <a:stretch>
              <a:fillRect/>
            </a:stretch>
          </p:blipFill>
          <p:spPr>
            <a:xfrm>
              <a:off x="0" y="-1"/>
              <a:ext cx="3342125" cy="2784055"/>
            </a:xfrm>
            <a:prstGeom prst="rect">
              <a:avLst/>
            </a:prstGeom>
            <a:effectLst/>
          </p:spPr>
        </p:pic>
      </p:grpSp>
      <p:sp>
        <p:nvSpPr>
          <p:cNvPr id="10" name="Shape 260"/>
          <p:cNvSpPr txBox="1">
            <a:spLocks/>
          </p:cNvSpPr>
          <p:nvPr/>
        </p:nvSpPr>
        <p:spPr>
          <a:xfrm>
            <a:off x="571500" y="599480"/>
            <a:ext cx="11861800" cy="1397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b">
            <a:normAutofit/>
          </a:bodyPr>
          <a:lstStyle>
            <a:lvl1pPr marL="0" marR="0" indent="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1pPr>
            <a:lvl2pPr marL="0" marR="0" indent="2286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2pPr>
            <a:lvl3pPr marL="0" marR="0" indent="4572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3pPr>
            <a:lvl4pPr marL="0" marR="0" indent="6858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4pPr>
            <a:lvl5pPr marL="0" marR="0" indent="9144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5pPr>
            <a:lvl6pPr marL="0" marR="0" indent="11430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6pPr>
            <a:lvl7pPr marL="0" marR="0" indent="13716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7pPr>
            <a:lvl8pPr marL="0" marR="0" indent="16002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8pPr>
            <a:lvl9pPr marL="0" marR="0" indent="18288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9pPr>
          </a:lstStyle>
          <a:p>
            <a:pPr hangingPunct="1"/>
            <a:r>
              <a:rPr lang="en-IE" dirty="0" smtClean="0"/>
              <a:t>Pacemaker – </a:t>
            </a:r>
            <a:r>
              <a:rPr lang="en-IE" dirty="0" err="1" smtClean="0"/>
              <a:t>PacemakerAPI</a:t>
            </a:r>
            <a:r>
              <a:rPr lang="en-IE" dirty="0" smtClean="0"/>
              <a:t> responsibilities</a:t>
            </a:r>
            <a:endParaRPr lang="en-IE" dirty="0"/>
          </a:p>
        </p:txBody>
      </p:sp>
    </p:spTree>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Shape 343"/>
          <p:cNvSpPr/>
          <p:nvPr/>
        </p:nvSpPr>
        <p:spPr>
          <a:xfrm>
            <a:off x="647700" y="1968500"/>
            <a:ext cx="11709400" cy="127"/>
          </a:xfrm>
          <a:prstGeom prst="line">
            <a:avLst/>
          </a:prstGeom>
          <a:ln w="12700">
            <a:solidFill>
              <a:srgbClr val="9A9A9A"/>
            </a:solidFill>
            <a:miter lim="400000"/>
          </a:ln>
        </p:spPr>
        <p:txBody>
          <a:bodyPr lIns="50800" tIns="50800" rIns="50800" bIns="50800" anchor="ctr"/>
          <a:lstStyle/>
          <a:p>
            <a:endParaRPr/>
          </a:p>
        </p:txBody>
      </p:sp>
      <p:pic>
        <p:nvPicPr>
          <p:cNvPr id="346" name="Screen Shot 2013-10-20 at 11.59.28.png"/>
          <p:cNvPicPr>
            <a:picLocks noChangeAspect="1"/>
          </p:cNvPicPr>
          <p:nvPr/>
        </p:nvPicPr>
        <p:blipFill>
          <a:blip r:embed="rId2">
            <a:extLst/>
          </a:blip>
          <a:srcRect t="48158" r="50005" b="19645"/>
          <a:stretch>
            <a:fillRect/>
          </a:stretch>
        </p:blipFill>
        <p:spPr>
          <a:xfrm>
            <a:off x="1102629" y="2729551"/>
            <a:ext cx="9648243" cy="4896743"/>
          </a:xfrm>
          <a:prstGeom prst="rect">
            <a:avLst/>
          </a:prstGeom>
          <a:ln w="12700">
            <a:solidFill>
              <a:schemeClr val="accent1"/>
            </a:solidFill>
            <a:miter lim="400000"/>
          </a:ln>
        </p:spPr>
      </p:pic>
      <p:grpSp>
        <p:nvGrpSpPr>
          <p:cNvPr id="349" name="Group 349"/>
          <p:cNvGrpSpPr/>
          <p:nvPr/>
        </p:nvGrpSpPr>
        <p:grpSpPr>
          <a:xfrm>
            <a:off x="9417420" y="5668888"/>
            <a:ext cx="2773612" cy="2152601"/>
            <a:chOff x="0" y="0"/>
            <a:chExt cx="2773610" cy="2152600"/>
          </a:xfrm>
        </p:grpSpPr>
        <p:sp>
          <p:nvSpPr>
            <p:cNvPr id="348" name="Shape 348"/>
            <p:cNvSpPr/>
            <p:nvPr/>
          </p:nvSpPr>
          <p:spPr>
            <a:xfrm>
              <a:off x="215900" y="152400"/>
              <a:ext cx="2341811" cy="1581101"/>
            </a:xfrm>
            <a:prstGeom prst="rect">
              <a:avLst/>
            </a:prstGeom>
            <a:solidFill>
              <a:srgbClr val="CBCBCB"/>
            </a:solid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lgn="l">
                <a:spcBef>
                  <a:spcPts val="4200"/>
                </a:spcBef>
                <a:defRPr sz="2400"/>
              </a:lvl1pPr>
            </a:lstStyle>
            <a:p>
              <a:r>
                <a:t>Expose the core application features to clients </a:t>
              </a:r>
            </a:p>
          </p:txBody>
        </p:sp>
        <p:pic>
          <p:nvPicPr>
            <p:cNvPr id="347" name="Picture 346"/>
            <p:cNvPicPr>
              <a:picLocks/>
            </p:cNvPicPr>
            <p:nvPr/>
          </p:nvPicPr>
          <p:blipFill>
            <a:blip r:embed="rId3">
              <a:extLst/>
            </a:blip>
            <a:stretch>
              <a:fillRect/>
            </a:stretch>
          </p:blipFill>
          <p:spPr>
            <a:xfrm>
              <a:off x="-1" y="-1"/>
              <a:ext cx="2773612" cy="2152602"/>
            </a:xfrm>
            <a:prstGeom prst="rect">
              <a:avLst/>
            </a:prstGeom>
            <a:effectLst/>
          </p:spPr>
        </p:pic>
      </p:grpSp>
      <p:sp>
        <p:nvSpPr>
          <p:cNvPr id="10" name="Shape 260"/>
          <p:cNvSpPr txBox="1">
            <a:spLocks/>
          </p:cNvSpPr>
          <p:nvPr/>
        </p:nvSpPr>
        <p:spPr>
          <a:xfrm>
            <a:off x="571500" y="599480"/>
            <a:ext cx="11861800" cy="1397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b">
            <a:normAutofit/>
          </a:bodyPr>
          <a:lstStyle>
            <a:lvl1pPr marL="0" marR="0" indent="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1pPr>
            <a:lvl2pPr marL="0" marR="0" indent="2286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2pPr>
            <a:lvl3pPr marL="0" marR="0" indent="4572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3pPr>
            <a:lvl4pPr marL="0" marR="0" indent="6858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4pPr>
            <a:lvl5pPr marL="0" marR="0" indent="9144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5pPr>
            <a:lvl6pPr marL="0" marR="0" indent="11430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6pPr>
            <a:lvl7pPr marL="0" marR="0" indent="13716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7pPr>
            <a:lvl8pPr marL="0" marR="0" indent="16002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8pPr>
            <a:lvl9pPr marL="0" marR="0" indent="18288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9pPr>
          </a:lstStyle>
          <a:p>
            <a:pPr hangingPunct="1"/>
            <a:r>
              <a:rPr lang="en-IE" dirty="0" smtClean="0"/>
              <a:t>Pacemaker – </a:t>
            </a:r>
            <a:r>
              <a:rPr lang="en-IE" dirty="0" err="1" smtClean="0"/>
              <a:t>PacemakerService</a:t>
            </a:r>
            <a:r>
              <a:rPr lang="en-IE" dirty="0" smtClean="0"/>
              <a:t> responsibilities</a:t>
            </a:r>
            <a:endParaRPr lang="en-IE" dirty="0"/>
          </a:p>
        </p:txBody>
      </p:sp>
    </p:spTree>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Shape 352"/>
          <p:cNvSpPr/>
          <p:nvPr/>
        </p:nvSpPr>
        <p:spPr>
          <a:xfrm>
            <a:off x="647700" y="1968500"/>
            <a:ext cx="11709400" cy="127"/>
          </a:xfrm>
          <a:prstGeom prst="line">
            <a:avLst/>
          </a:prstGeom>
          <a:ln w="12700">
            <a:solidFill>
              <a:srgbClr val="9A9A9A"/>
            </a:solidFill>
            <a:miter lim="400000"/>
          </a:ln>
        </p:spPr>
        <p:txBody>
          <a:bodyPr lIns="50800" tIns="50800" rIns="50800" bIns="50800" anchor="ctr"/>
          <a:lstStyle/>
          <a:p>
            <a:endParaRPr/>
          </a:p>
        </p:txBody>
      </p:sp>
      <p:pic>
        <p:nvPicPr>
          <p:cNvPr id="355" name="Screen Shot 2013-10-20 at 11.59.28.png"/>
          <p:cNvPicPr>
            <a:picLocks noChangeAspect="1"/>
          </p:cNvPicPr>
          <p:nvPr/>
        </p:nvPicPr>
        <p:blipFill>
          <a:blip r:embed="rId2">
            <a:extLst/>
          </a:blip>
          <a:srcRect l="31179" t="50341" r="1301"/>
          <a:stretch>
            <a:fillRect/>
          </a:stretch>
        </p:blipFill>
        <p:spPr>
          <a:xfrm>
            <a:off x="1461840" y="2716560"/>
            <a:ext cx="9871440" cy="5721671"/>
          </a:xfrm>
          <a:prstGeom prst="rect">
            <a:avLst/>
          </a:prstGeom>
          <a:ln w="12700">
            <a:solidFill>
              <a:schemeClr val="accent1"/>
            </a:solidFill>
            <a:miter lim="400000"/>
          </a:ln>
        </p:spPr>
      </p:pic>
      <p:grpSp>
        <p:nvGrpSpPr>
          <p:cNvPr id="358" name="Group 358"/>
          <p:cNvGrpSpPr/>
          <p:nvPr/>
        </p:nvGrpSpPr>
        <p:grpSpPr>
          <a:xfrm>
            <a:off x="7438504" y="4444752"/>
            <a:ext cx="2491880" cy="2211041"/>
            <a:chOff x="0" y="0"/>
            <a:chExt cx="2491878" cy="2211040"/>
          </a:xfrm>
        </p:grpSpPr>
        <p:sp>
          <p:nvSpPr>
            <p:cNvPr id="357" name="Shape 357"/>
            <p:cNvSpPr/>
            <p:nvPr/>
          </p:nvSpPr>
          <p:spPr>
            <a:xfrm>
              <a:off x="215900" y="152400"/>
              <a:ext cx="2060079" cy="1639541"/>
            </a:xfrm>
            <a:prstGeom prst="rect">
              <a:avLst/>
            </a:prstGeom>
            <a:solidFill>
              <a:srgbClr val="CBCBCB"/>
            </a:solid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lgn="l">
                <a:spcBef>
                  <a:spcPts val="4200"/>
                </a:spcBef>
                <a:defRPr sz="2400"/>
              </a:lvl1pPr>
            </a:lstStyle>
            <a:p>
              <a:r>
                <a:t>Deliver a console user experience</a:t>
              </a:r>
            </a:p>
          </p:txBody>
        </p:sp>
        <p:pic>
          <p:nvPicPr>
            <p:cNvPr id="356" name="Picture 355"/>
            <p:cNvPicPr>
              <a:picLocks/>
            </p:cNvPicPr>
            <p:nvPr/>
          </p:nvPicPr>
          <p:blipFill>
            <a:blip r:embed="rId3">
              <a:extLst/>
            </a:blip>
            <a:stretch>
              <a:fillRect/>
            </a:stretch>
          </p:blipFill>
          <p:spPr>
            <a:xfrm>
              <a:off x="0" y="-1"/>
              <a:ext cx="2491879" cy="2211042"/>
            </a:xfrm>
            <a:prstGeom prst="rect">
              <a:avLst/>
            </a:prstGeom>
            <a:effectLst/>
          </p:spPr>
        </p:pic>
      </p:grpSp>
      <p:sp>
        <p:nvSpPr>
          <p:cNvPr id="10" name="Shape 260"/>
          <p:cNvSpPr txBox="1">
            <a:spLocks/>
          </p:cNvSpPr>
          <p:nvPr/>
        </p:nvSpPr>
        <p:spPr>
          <a:xfrm>
            <a:off x="571500" y="599480"/>
            <a:ext cx="11861800" cy="1397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b">
            <a:normAutofit/>
          </a:bodyPr>
          <a:lstStyle>
            <a:lvl1pPr marL="0" marR="0" indent="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1pPr>
            <a:lvl2pPr marL="0" marR="0" indent="2286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2pPr>
            <a:lvl3pPr marL="0" marR="0" indent="4572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3pPr>
            <a:lvl4pPr marL="0" marR="0" indent="6858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4pPr>
            <a:lvl5pPr marL="0" marR="0" indent="9144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5pPr>
            <a:lvl6pPr marL="0" marR="0" indent="11430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6pPr>
            <a:lvl7pPr marL="0" marR="0" indent="13716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7pPr>
            <a:lvl8pPr marL="0" marR="0" indent="16002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8pPr>
            <a:lvl9pPr marL="0" marR="0" indent="18288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9pPr>
          </a:lstStyle>
          <a:p>
            <a:pPr hangingPunct="1"/>
            <a:r>
              <a:rPr lang="en-IE" dirty="0" smtClean="0"/>
              <a:t>Pacemaker – </a:t>
            </a:r>
            <a:r>
              <a:rPr lang="en-IE" dirty="0" err="1" smtClean="0"/>
              <a:t>PacemakerShell</a:t>
            </a:r>
            <a:r>
              <a:rPr lang="en-IE" dirty="0" smtClean="0"/>
              <a:t> responsibilities</a:t>
            </a:r>
            <a:endParaRPr lang="en-IE" dirty="0"/>
          </a:p>
        </p:txBody>
      </p:sp>
    </p:spTree>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Shape 361"/>
          <p:cNvSpPr/>
          <p:nvPr/>
        </p:nvSpPr>
        <p:spPr>
          <a:xfrm>
            <a:off x="647700" y="1968500"/>
            <a:ext cx="11709400" cy="127"/>
          </a:xfrm>
          <a:prstGeom prst="line">
            <a:avLst/>
          </a:prstGeom>
          <a:ln w="12700">
            <a:solidFill>
              <a:srgbClr val="9A9A9A"/>
            </a:solidFill>
            <a:miter lim="400000"/>
          </a:ln>
        </p:spPr>
        <p:txBody>
          <a:bodyPr lIns="50800" tIns="50800" rIns="50800" bIns="50800" anchor="ctr"/>
          <a:lstStyle/>
          <a:p>
            <a:endParaRPr/>
          </a:p>
        </p:txBody>
      </p:sp>
      <p:pic>
        <p:nvPicPr>
          <p:cNvPr id="364" name="Screen Shot 2013-10-20 at 11.59.28.png"/>
          <p:cNvPicPr>
            <a:picLocks noChangeAspect="1"/>
          </p:cNvPicPr>
          <p:nvPr/>
        </p:nvPicPr>
        <p:blipFill rotWithShape="1">
          <a:blip r:embed="rId2">
            <a:extLst/>
          </a:blip>
          <a:srcRect l="29078" t="19232" r="24414" b="21689"/>
          <a:stretch/>
        </p:blipFill>
        <p:spPr>
          <a:xfrm>
            <a:off x="2699045" y="2068488"/>
            <a:ext cx="7547771" cy="7555915"/>
          </a:xfrm>
          <a:prstGeom prst="rect">
            <a:avLst/>
          </a:prstGeom>
          <a:ln w="12700">
            <a:solidFill>
              <a:schemeClr val="accent1"/>
            </a:solidFill>
            <a:miter lim="400000"/>
          </a:ln>
        </p:spPr>
      </p:pic>
      <p:grpSp>
        <p:nvGrpSpPr>
          <p:cNvPr id="367" name="Group 367"/>
          <p:cNvGrpSpPr/>
          <p:nvPr/>
        </p:nvGrpSpPr>
        <p:grpSpPr>
          <a:xfrm>
            <a:off x="9670752" y="7842720"/>
            <a:ext cx="2430117" cy="2002632"/>
            <a:chOff x="0" y="0"/>
            <a:chExt cx="2430115" cy="2002631"/>
          </a:xfrm>
        </p:grpSpPr>
        <p:sp>
          <p:nvSpPr>
            <p:cNvPr id="366" name="Shape 366"/>
            <p:cNvSpPr/>
            <p:nvPr/>
          </p:nvSpPr>
          <p:spPr>
            <a:xfrm>
              <a:off x="215900" y="152400"/>
              <a:ext cx="1998316" cy="1431132"/>
            </a:xfrm>
            <a:prstGeom prst="rect">
              <a:avLst/>
            </a:prstGeom>
            <a:solidFill>
              <a:srgbClr val="CBCBCB"/>
            </a:solid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lgn="l">
                <a:spcBef>
                  <a:spcPts val="4200"/>
                </a:spcBef>
                <a:defRPr sz="2400"/>
              </a:lvl1pPr>
            </a:lstStyle>
            <a:p>
              <a:r>
                <a:t>Deliver a console user experience</a:t>
              </a:r>
            </a:p>
          </p:txBody>
        </p:sp>
        <p:pic>
          <p:nvPicPr>
            <p:cNvPr id="365" name="Picture 364"/>
            <p:cNvPicPr>
              <a:picLocks/>
            </p:cNvPicPr>
            <p:nvPr/>
          </p:nvPicPr>
          <p:blipFill>
            <a:blip r:embed="rId3">
              <a:extLst/>
            </a:blip>
            <a:stretch>
              <a:fillRect/>
            </a:stretch>
          </p:blipFill>
          <p:spPr>
            <a:xfrm>
              <a:off x="-1" y="-1"/>
              <a:ext cx="2430117" cy="2002633"/>
            </a:xfrm>
            <a:prstGeom prst="rect">
              <a:avLst/>
            </a:prstGeom>
            <a:effectLst/>
          </p:spPr>
        </p:pic>
      </p:grpSp>
      <p:grpSp>
        <p:nvGrpSpPr>
          <p:cNvPr id="370" name="Group 370"/>
          <p:cNvGrpSpPr/>
          <p:nvPr/>
        </p:nvGrpSpPr>
        <p:grpSpPr>
          <a:xfrm>
            <a:off x="166092" y="7901136"/>
            <a:ext cx="3023940" cy="2002632"/>
            <a:chOff x="0" y="0"/>
            <a:chExt cx="3023939" cy="2002631"/>
          </a:xfrm>
        </p:grpSpPr>
        <p:sp>
          <p:nvSpPr>
            <p:cNvPr id="369" name="Shape 369"/>
            <p:cNvSpPr/>
            <p:nvPr/>
          </p:nvSpPr>
          <p:spPr>
            <a:xfrm>
              <a:off x="215900" y="152400"/>
              <a:ext cx="2592140" cy="1431132"/>
            </a:xfrm>
            <a:prstGeom prst="rect">
              <a:avLst/>
            </a:prstGeom>
            <a:solidFill>
              <a:srgbClr val="CBCBCB"/>
            </a:solid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lgn="l">
                <a:spcBef>
                  <a:spcPts val="4200"/>
                </a:spcBef>
                <a:defRPr sz="2400"/>
              </a:lvl1pPr>
            </a:lstStyle>
            <a:p>
              <a:r>
                <a:t>Expose the core application features to clients </a:t>
              </a:r>
            </a:p>
          </p:txBody>
        </p:sp>
        <p:pic>
          <p:nvPicPr>
            <p:cNvPr id="368" name="Picture 367"/>
            <p:cNvPicPr>
              <a:picLocks/>
            </p:cNvPicPr>
            <p:nvPr/>
          </p:nvPicPr>
          <p:blipFill>
            <a:blip r:embed="rId4">
              <a:extLst/>
            </a:blip>
            <a:stretch>
              <a:fillRect/>
            </a:stretch>
          </p:blipFill>
          <p:spPr>
            <a:xfrm>
              <a:off x="0" y="-1"/>
              <a:ext cx="3023940" cy="2002633"/>
            </a:xfrm>
            <a:prstGeom prst="rect">
              <a:avLst/>
            </a:prstGeom>
            <a:effectLst/>
          </p:spPr>
        </p:pic>
      </p:grpSp>
      <p:grpSp>
        <p:nvGrpSpPr>
          <p:cNvPr id="373" name="Group 373"/>
          <p:cNvGrpSpPr/>
          <p:nvPr/>
        </p:nvGrpSpPr>
        <p:grpSpPr>
          <a:xfrm>
            <a:off x="165696" y="4397002"/>
            <a:ext cx="3342125" cy="2784054"/>
            <a:chOff x="0" y="0"/>
            <a:chExt cx="3342124" cy="2784053"/>
          </a:xfrm>
        </p:grpSpPr>
        <p:sp>
          <p:nvSpPr>
            <p:cNvPr id="372" name="Shape 372"/>
            <p:cNvSpPr/>
            <p:nvPr/>
          </p:nvSpPr>
          <p:spPr>
            <a:xfrm>
              <a:off x="215900" y="152400"/>
              <a:ext cx="2910325" cy="2212554"/>
            </a:xfrm>
            <a:prstGeom prst="rect">
              <a:avLst/>
            </a:prstGeom>
            <a:solidFill>
              <a:srgbClr val="CBCBCB"/>
            </a:solid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lgn="l">
                <a:spcBef>
                  <a:spcPts val="4200"/>
                </a:spcBef>
                <a:defRPr sz="2700"/>
              </a:lvl1pPr>
            </a:lstStyle>
            <a:p>
              <a:r>
                <a:t>Implement the core application features as represented by the Model. </a:t>
              </a:r>
            </a:p>
          </p:txBody>
        </p:sp>
        <p:pic>
          <p:nvPicPr>
            <p:cNvPr id="371" name="Picture 370"/>
            <p:cNvPicPr>
              <a:picLocks/>
            </p:cNvPicPr>
            <p:nvPr/>
          </p:nvPicPr>
          <p:blipFill>
            <a:blip r:embed="rId5">
              <a:extLst/>
            </a:blip>
            <a:stretch>
              <a:fillRect/>
            </a:stretch>
          </p:blipFill>
          <p:spPr>
            <a:xfrm>
              <a:off x="0" y="-1"/>
              <a:ext cx="3342125" cy="2784055"/>
            </a:xfrm>
            <a:prstGeom prst="rect">
              <a:avLst/>
            </a:prstGeom>
            <a:effectLst/>
          </p:spPr>
        </p:pic>
      </p:grpSp>
      <p:grpSp>
        <p:nvGrpSpPr>
          <p:cNvPr id="376" name="Group 376"/>
          <p:cNvGrpSpPr/>
          <p:nvPr/>
        </p:nvGrpSpPr>
        <p:grpSpPr>
          <a:xfrm>
            <a:off x="9547893" y="2345133"/>
            <a:ext cx="3363219" cy="3395763"/>
            <a:chOff x="0" y="0"/>
            <a:chExt cx="3579117" cy="3624995"/>
          </a:xfrm>
        </p:grpSpPr>
        <p:sp>
          <p:nvSpPr>
            <p:cNvPr id="375" name="Shape 375"/>
            <p:cNvSpPr/>
            <p:nvPr/>
          </p:nvSpPr>
          <p:spPr>
            <a:xfrm>
              <a:off x="215900" y="152400"/>
              <a:ext cx="3147318" cy="3053496"/>
            </a:xfrm>
            <a:prstGeom prst="rect">
              <a:avLst/>
            </a:prstGeom>
            <a:solidFill>
              <a:srgbClr val="CBCBCB"/>
            </a:solid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p>
              <a:pPr algn="l">
                <a:spcBef>
                  <a:spcPts val="4200"/>
                </a:spcBef>
                <a:defRPr sz="2700"/>
              </a:pPr>
              <a:r>
                <a:t>Represent </a:t>
              </a:r>
              <a:r>
                <a:rPr b="1">
                  <a:latin typeface="Helvetica Neue"/>
                  <a:ea typeface="Helvetica Neue"/>
                  <a:cs typeface="Helvetica Neue"/>
                  <a:sym typeface="Helvetica Neue"/>
                </a:rPr>
                <a:t>responses</a:t>
              </a:r>
              <a:r>
                <a:t> from an application to </a:t>
              </a:r>
              <a:r>
                <a:rPr b="1">
                  <a:latin typeface="Helvetica Neue"/>
                  <a:ea typeface="Helvetica Neue"/>
                  <a:cs typeface="Helvetica Neue"/>
                  <a:sym typeface="Helvetica Neue"/>
                </a:rPr>
                <a:t>requests</a:t>
              </a:r>
              <a:r>
                <a:t> from clients(information modelled for the app on HTTP)</a:t>
              </a:r>
            </a:p>
          </p:txBody>
        </p:sp>
        <p:pic>
          <p:nvPicPr>
            <p:cNvPr id="374" name="Picture 373"/>
            <p:cNvPicPr>
              <a:picLocks/>
            </p:cNvPicPr>
            <p:nvPr/>
          </p:nvPicPr>
          <p:blipFill>
            <a:blip r:embed="rId6">
              <a:extLst/>
            </a:blip>
            <a:stretch>
              <a:fillRect/>
            </a:stretch>
          </p:blipFill>
          <p:spPr>
            <a:xfrm>
              <a:off x="-1" y="0"/>
              <a:ext cx="3579119" cy="3624996"/>
            </a:xfrm>
            <a:prstGeom prst="rect">
              <a:avLst/>
            </a:prstGeom>
            <a:effectLst/>
          </p:spPr>
        </p:pic>
      </p:grpSp>
      <p:sp>
        <p:nvSpPr>
          <p:cNvPr id="19" name="Shape 260"/>
          <p:cNvSpPr txBox="1">
            <a:spLocks/>
          </p:cNvSpPr>
          <p:nvPr/>
        </p:nvSpPr>
        <p:spPr>
          <a:xfrm>
            <a:off x="571500" y="599480"/>
            <a:ext cx="11861800" cy="1397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b">
            <a:normAutofit/>
          </a:bodyPr>
          <a:lstStyle>
            <a:lvl1pPr marL="0" marR="0" indent="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1pPr>
            <a:lvl2pPr marL="0" marR="0" indent="2286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2pPr>
            <a:lvl3pPr marL="0" marR="0" indent="4572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3pPr>
            <a:lvl4pPr marL="0" marR="0" indent="6858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4pPr>
            <a:lvl5pPr marL="0" marR="0" indent="9144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5pPr>
            <a:lvl6pPr marL="0" marR="0" indent="11430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6pPr>
            <a:lvl7pPr marL="0" marR="0" indent="13716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7pPr>
            <a:lvl8pPr marL="0" marR="0" indent="16002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8pPr>
            <a:lvl9pPr marL="0" marR="0" indent="18288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9pPr>
          </a:lstStyle>
          <a:p>
            <a:pPr hangingPunct="1"/>
            <a:r>
              <a:rPr lang="en-IE" dirty="0" smtClean="0"/>
              <a:t>Pacemaker – controllers responsibilities</a:t>
            </a:r>
            <a:endParaRPr lang="en-IE" dirty="0"/>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148"/>
          <p:cNvSpPr>
            <a:spLocks noGrp="1"/>
          </p:cNvSpPr>
          <p:nvPr>
            <p:ph type="title"/>
          </p:nvPr>
        </p:nvSpPr>
        <p:spPr>
          <a:xfrm>
            <a:off x="643448" y="330200"/>
            <a:ext cx="11861800" cy="1397000"/>
          </a:xfrm>
          <a:prstGeom prst="rect">
            <a:avLst/>
          </a:prstGeom>
        </p:spPr>
        <p:txBody>
          <a:bodyPr/>
          <a:lstStyle>
            <a:lvl1pPr marL="57799" marR="57799" defTabSz="1295400">
              <a:defRPr sz="5000">
                <a:uFill>
                  <a:solidFill>
                    <a:srgbClr val="000000"/>
                  </a:solidFill>
                </a:uFill>
                <a:latin typeface="Helvetica Neue"/>
                <a:ea typeface="Helvetica Neue"/>
                <a:cs typeface="Helvetica Neue"/>
                <a:sym typeface="Helvetica Neue"/>
              </a:defRPr>
            </a:lvl1pPr>
          </a:lstStyle>
          <a:p>
            <a:r>
              <a:t>Source</a:t>
            </a:r>
          </a:p>
        </p:txBody>
      </p:sp>
      <p:sp>
        <p:nvSpPr>
          <p:cNvPr id="149" name="Shape 149"/>
          <p:cNvSpPr>
            <a:spLocks noGrp="1"/>
          </p:cNvSpPr>
          <p:nvPr>
            <p:ph type="body" sz="half" idx="1"/>
          </p:nvPr>
        </p:nvSpPr>
        <p:spPr>
          <a:xfrm>
            <a:off x="813768" y="2682056"/>
            <a:ext cx="6574086" cy="6680200"/>
          </a:xfrm>
          <a:prstGeom prst="rect">
            <a:avLst/>
          </a:prstGeom>
        </p:spPr>
        <p:txBody>
          <a:bodyPr/>
          <a:lstStyle/>
          <a:p>
            <a:pPr marL="383540" marR="57799" indent="-342900" defTabSz="1295400">
              <a:spcBef>
                <a:spcPts val="900"/>
              </a:spcBef>
              <a:buSzPct val="100000"/>
              <a:buFont typeface="Wingdings"/>
              <a:buChar char=""/>
              <a:defRPr sz="2400">
                <a:solidFill>
                  <a:srgbClr val="000000"/>
                </a:solidFill>
                <a:uFill>
                  <a:solidFill>
                    <a:srgbClr val="000000"/>
                  </a:solidFill>
                </a:uFill>
              </a:defRPr>
            </a:pPr>
            <a:r>
              <a:rPr dirty="0"/>
              <a:t>Agile principles, and the fourteen practices of Extreme Programming</a:t>
            </a:r>
          </a:p>
          <a:p>
            <a:pPr marL="383540" marR="57799" indent="-342900" defTabSz="1295400">
              <a:spcBef>
                <a:spcPts val="900"/>
              </a:spcBef>
              <a:buSzPct val="100000"/>
              <a:buFont typeface="Wingdings"/>
              <a:buChar char=""/>
              <a:defRPr sz="2400">
                <a:solidFill>
                  <a:srgbClr val="000000"/>
                </a:solidFill>
                <a:uFill>
                  <a:solidFill>
                    <a:srgbClr val="000000"/>
                  </a:solidFill>
                </a:uFill>
              </a:defRPr>
            </a:pPr>
            <a:r>
              <a:rPr dirty="0"/>
              <a:t>Spiking, splitting, velocity, and planning iterations and releases</a:t>
            </a:r>
          </a:p>
          <a:p>
            <a:pPr marL="383540" marR="57799" indent="-342900" defTabSz="1295400">
              <a:spcBef>
                <a:spcPts val="900"/>
              </a:spcBef>
              <a:buSzPct val="100000"/>
              <a:buFont typeface="Wingdings"/>
              <a:buChar char=""/>
              <a:defRPr sz="2400">
                <a:solidFill>
                  <a:srgbClr val="000000"/>
                </a:solidFill>
                <a:uFill>
                  <a:solidFill>
                    <a:srgbClr val="000000"/>
                  </a:solidFill>
                </a:uFill>
              </a:defRPr>
            </a:pPr>
            <a:r>
              <a:rPr dirty="0"/>
              <a:t>Test-driven development, test-first design, and acceptance testing</a:t>
            </a:r>
          </a:p>
          <a:p>
            <a:pPr marL="383540" marR="57799" indent="-342900" defTabSz="1295400">
              <a:spcBef>
                <a:spcPts val="900"/>
              </a:spcBef>
              <a:buSzPct val="100000"/>
              <a:buFont typeface="Wingdings"/>
              <a:buChar char=""/>
              <a:defRPr sz="2400">
                <a:solidFill>
                  <a:srgbClr val="000000"/>
                </a:solidFill>
                <a:uFill>
                  <a:solidFill>
                    <a:srgbClr val="000000"/>
                  </a:solidFill>
                </a:uFill>
              </a:defRPr>
            </a:pPr>
            <a:r>
              <a:rPr dirty="0"/>
              <a:t>Refactoring with unit testing</a:t>
            </a:r>
          </a:p>
          <a:p>
            <a:pPr marL="383540" marR="57799" indent="-342900" defTabSz="1295400">
              <a:spcBef>
                <a:spcPts val="900"/>
              </a:spcBef>
              <a:buSzPct val="100000"/>
              <a:buFont typeface="Wingdings"/>
              <a:buChar char=""/>
              <a:defRPr sz="2400">
                <a:solidFill>
                  <a:srgbClr val="000000"/>
                </a:solidFill>
                <a:uFill>
                  <a:solidFill>
                    <a:srgbClr val="000000"/>
                  </a:solidFill>
                </a:uFill>
              </a:defRPr>
            </a:pPr>
            <a:r>
              <a:rPr dirty="0"/>
              <a:t>Pair programming</a:t>
            </a:r>
          </a:p>
          <a:p>
            <a:pPr marL="383540" marR="57799" indent="-342900" defTabSz="1295400">
              <a:spcBef>
                <a:spcPts val="900"/>
              </a:spcBef>
              <a:buSzPct val="100000"/>
              <a:buFont typeface="Wingdings"/>
              <a:buChar char=""/>
              <a:defRPr sz="2400">
                <a:solidFill>
                  <a:srgbClr val="000000"/>
                </a:solidFill>
                <a:uFill>
                  <a:solidFill>
                    <a:srgbClr val="000000"/>
                  </a:solidFill>
                </a:uFill>
              </a:defRPr>
            </a:pPr>
            <a:r>
              <a:rPr dirty="0"/>
              <a:t>Agile design and design smells</a:t>
            </a:r>
          </a:p>
          <a:p>
            <a:pPr marL="383540" marR="57799" indent="-342900" defTabSz="1295400">
              <a:spcBef>
                <a:spcPts val="900"/>
              </a:spcBef>
              <a:buSzPct val="100000"/>
              <a:buFont typeface="Wingdings"/>
              <a:buChar char=""/>
              <a:defRPr sz="2400">
                <a:solidFill>
                  <a:srgbClr val="000000"/>
                </a:solidFill>
                <a:uFill>
                  <a:solidFill>
                    <a:srgbClr val="000000"/>
                  </a:solidFill>
                </a:uFill>
              </a:defRPr>
            </a:pPr>
            <a:r>
              <a:rPr dirty="0"/>
              <a:t>The five types of UML diagrams and how to use them </a:t>
            </a:r>
            <a:r>
              <a:rPr dirty="0" smtClean="0"/>
              <a:t>effectively</a:t>
            </a:r>
            <a:r>
              <a:rPr lang="en-IE" dirty="0" smtClean="0"/>
              <a:t>.</a:t>
            </a:r>
            <a:endParaRPr dirty="0"/>
          </a:p>
          <a:p>
            <a:pPr marL="383540" marR="57799" indent="-342900" defTabSz="1295400">
              <a:spcBef>
                <a:spcPts val="900"/>
              </a:spcBef>
              <a:buSzPct val="100000"/>
              <a:buFont typeface="Wingdings"/>
              <a:buChar char=""/>
              <a:defRPr sz="2400">
                <a:solidFill>
                  <a:srgbClr val="000000"/>
                </a:solidFill>
                <a:uFill>
                  <a:solidFill>
                    <a:srgbClr val="000000"/>
                  </a:solidFill>
                </a:uFill>
              </a:defRPr>
            </a:pPr>
            <a:r>
              <a:rPr dirty="0"/>
              <a:t>Object-oriented package design and design </a:t>
            </a:r>
            <a:r>
              <a:rPr dirty="0" smtClean="0"/>
              <a:t>patterns</a:t>
            </a:r>
            <a:r>
              <a:rPr lang="en-IE" dirty="0" smtClean="0"/>
              <a:t>.</a:t>
            </a:r>
            <a:endParaRPr dirty="0"/>
          </a:p>
          <a:p>
            <a:pPr marL="383540" marR="57799" indent="-342900" defTabSz="1295400">
              <a:spcBef>
                <a:spcPts val="900"/>
              </a:spcBef>
              <a:buSzPct val="100000"/>
              <a:buFont typeface="Wingdings"/>
              <a:buChar char=""/>
              <a:defRPr sz="2400">
                <a:solidFill>
                  <a:srgbClr val="000000"/>
                </a:solidFill>
                <a:uFill>
                  <a:solidFill>
                    <a:srgbClr val="000000"/>
                  </a:solidFill>
                </a:uFill>
              </a:defRPr>
            </a:pPr>
            <a:r>
              <a:rPr dirty="0"/>
              <a:t>How to put all of it together for a real-world project</a:t>
            </a:r>
          </a:p>
        </p:txBody>
      </p:sp>
      <p:pic>
        <p:nvPicPr>
          <p:cNvPr id="150" name="Screen Shot 2011-11-10 at 06.45.34.png"/>
          <p:cNvPicPr>
            <a:picLocks noChangeAspect="1"/>
          </p:cNvPicPr>
          <p:nvPr/>
        </p:nvPicPr>
        <p:blipFill>
          <a:blip r:embed="rId2">
            <a:extLst/>
          </a:blip>
          <a:stretch>
            <a:fillRect/>
          </a:stretch>
        </p:blipFill>
        <p:spPr>
          <a:xfrm>
            <a:off x="7739104" y="2682056"/>
            <a:ext cx="4800600" cy="6299200"/>
          </a:xfrm>
          <a:prstGeom prst="rect">
            <a:avLst/>
          </a:prstGeom>
          <a:ln w="12700"/>
        </p:spPr>
      </p:pic>
      <p:sp>
        <p:nvSpPr>
          <p:cNvPr id="2" name="TextBox 1"/>
          <p:cNvSpPr txBox="1"/>
          <p:nvPr/>
        </p:nvSpPr>
        <p:spPr>
          <a:xfrm>
            <a:off x="525736" y="2113758"/>
            <a:ext cx="4464496"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lang="en-IE" sz="3200" dirty="0" smtClean="0"/>
              <a:t>Sample Contents:</a:t>
            </a:r>
            <a:endParaRPr kumimoji="0" lang="en-IE" sz="3200" b="0" i="0" u="none" strike="noStrike" cap="none" spc="0" normalizeH="0" baseline="0" dirty="0">
              <a:ln>
                <a:noFill/>
              </a:ln>
              <a:solidFill>
                <a:srgbClr val="000000"/>
              </a:solidFill>
              <a:effectLst/>
              <a:uFillTx/>
              <a:latin typeface="+mn-lt"/>
              <a:ea typeface="+mn-ea"/>
              <a:cs typeface="+mn-cs"/>
              <a:sym typeface="Helvetica Neue Light"/>
            </a:endParaRP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Shape 380"/>
          <p:cNvSpPr>
            <a:spLocks noGrp="1"/>
          </p:cNvSpPr>
          <p:nvPr>
            <p:ph type="title"/>
          </p:nvPr>
        </p:nvSpPr>
        <p:spPr>
          <a:xfrm>
            <a:off x="453728" y="1044376"/>
            <a:ext cx="11861800" cy="952104"/>
          </a:xfrm>
          <a:prstGeom prst="rect">
            <a:avLst/>
          </a:prstGeom>
        </p:spPr>
        <p:txBody>
          <a:bodyPr/>
          <a:lstStyle>
            <a:lvl1pPr marL="57799" marR="57799" defTabSz="1295400">
              <a:defRPr sz="5000">
                <a:uFill>
                  <a:solidFill>
                    <a:srgbClr val="000000"/>
                  </a:solidFill>
                </a:uFill>
              </a:defRPr>
            </a:lvl1pPr>
          </a:lstStyle>
          <a:p>
            <a:r>
              <a:rPr dirty="0"/>
              <a:t>SRP Summary</a:t>
            </a:r>
          </a:p>
        </p:txBody>
      </p:sp>
      <p:sp>
        <p:nvSpPr>
          <p:cNvPr id="381" name="Shape 381"/>
          <p:cNvSpPr>
            <a:spLocks noGrp="1"/>
          </p:cNvSpPr>
          <p:nvPr>
            <p:ph type="body" idx="1"/>
          </p:nvPr>
        </p:nvSpPr>
        <p:spPr>
          <a:prstGeom prst="rect">
            <a:avLst/>
          </a:prstGeom>
        </p:spPr>
        <p:txBody>
          <a:bodyPr>
            <a:normAutofit lnSpcReduction="10000"/>
          </a:bodyPr>
          <a:lstStyle/>
          <a:p>
            <a:pPr marL="360527" marR="54331" indent="-322325" defTabSz="1217675">
              <a:spcBef>
                <a:spcPts val="900"/>
              </a:spcBef>
              <a:buSzPct val="100000"/>
              <a:buFontTx/>
              <a:defRPr sz="3572">
                <a:solidFill>
                  <a:srgbClr val="000000"/>
                </a:solidFill>
                <a:uFill>
                  <a:solidFill>
                    <a:srgbClr val="000000"/>
                  </a:solidFill>
                </a:uFill>
              </a:defRPr>
            </a:pPr>
            <a:r>
              <a:rPr dirty="0"/>
              <a:t>Changes in requirements are manifested as changes in class </a:t>
            </a:r>
            <a:r>
              <a:rPr dirty="0" smtClean="0"/>
              <a:t>responsibilities</a:t>
            </a:r>
            <a:r>
              <a:rPr lang="en-IE" dirty="0" smtClean="0"/>
              <a:t>.</a:t>
            </a:r>
            <a:endParaRPr dirty="0"/>
          </a:p>
          <a:p>
            <a:pPr marL="360527" marR="54331" indent="-322325" defTabSz="1217675">
              <a:spcBef>
                <a:spcPts val="900"/>
              </a:spcBef>
              <a:buSzPct val="100000"/>
              <a:buFontTx/>
              <a:defRPr sz="3572">
                <a:solidFill>
                  <a:srgbClr val="000000"/>
                </a:solidFill>
                <a:uFill>
                  <a:solidFill>
                    <a:srgbClr val="000000"/>
                  </a:solidFill>
                </a:uFill>
              </a:defRPr>
            </a:pPr>
            <a:r>
              <a:rPr dirty="0"/>
              <a:t>Therefore a ‘cohesive’ responsibility is a single axis of change </a:t>
            </a:r>
            <a:r>
              <a:rPr dirty="0" smtClean="0"/>
              <a:t>–</a:t>
            </a:r>
            <a:r>
              <a:rPr lang="en-IE" dirty="0" smtClean="0"/>
              <a:t> </a:t>
            </a:r>
            <a:r>
              <a:rPr dirty="0" smtClean="0"/>
              <a:t>requirement </a:t>
            </a:r>
            <a:r>
              <a:rPr dirty="0"/>
              <a:t>changes often are restricted to a few cohesive responsibilities (in a reasonably designed system</a:t>
            </a:r>
            <a:r>
              <a:rPr dirty="0" smtClean="0"/>
              <a:t>)</a:t>
            </a:r>
            <a:r>
              <a:rPr lang="en-IE" dirty="0" smtClean="0"/>
              <a:t>.</a:t>
            </a:r>
            <a:endParaRPr dirty="0"/>
          </a:p>
          <a:p>
            <a:pPr marL="360527" marR="54331" indent="-322325" defTabSz="1217675">
              <a:spcBef>
                <a:spcPts val="900"/>
              </a:spcBef>
              <a:buSzPct val="100000"/>
              <a:buFontTx/>
              <a:defRPr sz="3572">
                <a:solidFill>
                  <a:srgbClr val="000000"/>
                </a:solidFill>
                <a:uFill>
                  <a:solidFill>
                    <a:srgbClr val="000000"/>
                  </a:solidFill>
                </a:uFill>
              </a:defRPr>
            </a:pPr>
            <a:r>
              <a:rPr dirty="0"/>
              <a:t>Thus, to avoid coupling responsibilities that change for different reasons, a class should have only one responsibility, one reason to change.</a:t>
            </a:r>
          </a:p>
          <a:p>
            <a:pPr marL="360527" marR="54331" indent="-322325" defTabSz="1217675">
              <a:spcBef>
                <a:spcPts val="900"/>
              </a:spcBef>
              <a:buSzPct val="100000"/>
              <a:buFontTx/>
              <a:defRPr sz="3572">
                <a:solidFill>
                  <a:srgbClr val="000000"/>
                </a:solidFill>
                <a:uFill>
                  <a:solidFill>
                    <a:srgbClr val="000000"/>
                  </a:solidFill>
                </a:uFill>
              </a:defRPr>
            </a:pPr>
            <a:r>
              <a:rPr dirty="0"/>
              <a:t>Violation of SRP causes spurious dependencies between modules that are hard to anticipate, in other words </a:t>
            </a:r>
            <a:r>
              <a:rPr dirty="0" smtClean="0"/>
              <a:t>fragility</a:t>
            </a:r>
            <a:r>
              <a:rPr lang="en-IE" dirty="0" smtClean="0"/>
              <a:t>.</a:t>
            </a:r>
            <a:endParaRPr dirty="0"/>
          </a:p>
        </p:txBody>
      </p:sp>
    </p:spTree>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Shape 383"/>
          <p:cNvSpPr/>
          <p:nvPr/>
        </p:nvSpPr>
        <p:spPr>
          <a:xfrm>
            <a:off x="0" y="0"/>
            <a:ext cx="13004800" cy="9753600"/>
          </a:xfrm>
          <a:prstGeom prst="roundRect">
            <a:avLst>
              <a:gd name="adj" fmla="val 0"/>
            </a:avLst>
          </a:prstGeom>
          <a:solidFill>
            <a:srgbClr val="FFFFFF"/>
          </a:solidFill>
          <a:ln w="12700">
            <a:solidFill>
              <a:srgbClr val="000000"/>
            </a:solidFill>
            <a:miter lim="400000"/>
          </a:ln>
        </p:spPr>
        <p:txBody>
          <a:bodyPr lIns="50800" tIns="50800" rIns="50800" bIns="50800" anchor="ctr"/>
          <a:lstStyle/>
          <a:p>
            <a:pPr>
              <a:defRPr>
                <a:solidFill>
                  <a:srgbClr val="FFFFFF"/>
                </a:solidFill>
              </a:defRPr>
            </a:pPr>
            <a:endParaRPr/>
          </a:p>
        </p:txBody>
      </p:sp>
      <p:sp>
        <p:nvSpPr>
          <p:cNvPr id="384" name="Shape 384"/>
          <p:cNvSpPr/>
          <p:nvPr/>
        </p:nvSpPr>
        <p:spPr>
          <a:xfrm>
            <a:off x="1485900" y="1295400"/>
            <a:ext cx="10162259" cy="2258"/>
          </a:xfrm>
          <a:prstGeom prst="line">
            <a:avLst/>
          </a:prstGeom>
          <a:ln w="12700">
            <a:solidFill>
              <a:srgbClr val="000000"/>
            </a:solidFill>
          </a:ln>
        </p:spPr>
        <p:txBody>
          <a:bodyPr lIns="0" tIns="0" rIns="0" bIns="0"/>
          <a:lstStyle/>
          <a:p>
            <a:endParaRPr/>
          </a:p>
        </p:txBody>
      </p:sp>
      <p:pic>
        <p:nvPicPr>
          <p:cNvPr id="385" name="droppedImage.tiff"/>
          <p:cNvPicPr>
            <a:picLocks noChangeAspect="1"/>
          </p:cNvPicPr>
          <p:nvPr/>
        </p:nvPicPr>
        <p:blipFill>
          <a:blip r:embed="rId2">
            <a:extLst/>
          </a:blip>
          <a:stretch>
            <a:fillRect/>
          </a:stretch>
        </p:blipFill>
        <p:spPr>
          <a:xfrm>
            <a:off x="0" y="1960"/>
            <a:ext cx="13004800" cy="9753599"/>
          </a:xfrm>
          <a:prstGeom prst="rect">
            <a:avLst/>
          </a:prstGeom>
          <a:ln w="12700"/>
        </p:spPr>
      </p:pic>
    </p:spTree>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7" name="WIT_logo.png"/>
          <p:cNvPicPr>
            <a:picLocks noChangeAspect="1"/>
          </p:cNvPicPr>
          <p:nvPr/>
        </p:nvPicPr>
        <p:blipFill>
          <a:blip r:embed="rId2">
            <a:extLst/>
          </a:blip>
          <a:stretch>
            <a:fillRect/>
          </a:stretch>
        </p:blipFill>
        <p:spPr>
          <a:xfrm>
            <a:off x="927100" y="8724900"/>
            <a:ext cx="3175000" cy="660400"/>
          </a:xfrm>
          <a:prstGeom prst="rect">
            <a:avLst/>
          </a:prstGeom>
          <a:ln w="12700">
            <a:miter lim="400000"/>
          </a:ln>
        </p:spPr>
      </p:pic>
      <p:pic>
        <p:nvPicPr>
          <p:cNvPr id="388" name="esu-logo.png"/>
          <p:cNvPicPr>
            <a:picLocks noChangeAspect="1"/>
          </p:cNvPicPr>
          <p:nvPr/>
        </p:nvPicPr>
        <p:blipFill>
          <a:blip r:embed="rId3">
            <a:extLst/>
          </a:blip>
          <a:stretch>
            <a:fillRect/>
          </a:stretch>
        </p:blipFill>
        <p:spPr>
          <a:xfrm>
            <a:off x="10198100" y="8826500"/>
            <a:ext cx="1879600" cy="444500"/>
          </a:xfrm>
          <a:prstGeom prst="rect">
            <a:avLst/>
          </a:prstGeom>
          <a:ln w="12700">
            <a:miter lim="400000"/>
          </a:ln>
        </p:spPr>
      </p:pic>
      <p:grpSp>
        <p:nvGrpSpPr>
          <p:cNvPr id="391" name="Group 391"/>
          <p:cNvGrpSpPr/>
          <p:nvPr/>
        </p:nvGrpSpPr>
        <p:grpSpPr>
          <a:xfrm>
            <a:off x="4419600" y="3209759"/>
            <a:ext cx="4267200" cy="2893252"/>
            <a:chOff x="0" y="0"/>
            <a:chExt cx="4267200" cy="2893250"/>
          </a:xfrm>
        </p:grpSpPr>
        <p:pic>
          <p:nvPicPr>
            <p:cNvPr id="389" name="by-nc.eu.png"/>
            <p:cNvPicPr>
              <a:picLocks noChangeAspect="1"/>
            </p:cNvPicPr>
            <p:nvPr/>
          </p:nvPicPr>
          <p:blipFill>
            <a:blip r:embed="rId4">
              <a:extLst/>
            </a:blip>
            <a:stretch>
              <a:fillRect/>
            </a:stretch>
          </p:blipFill>
          <p:spPr>
            <a:xfrm>
              <a:off x="50800" y="0"/>
              <a:ext cx="2959100" cy="1035318"/>
            </a:xfrm>
            <a:prstGeom prst="rect">
              <a:avLst/>
            </a:prstGeom>
            <a:ln w="12700" cap="flat">
              <a:noFill/>
              <a:miter lim="400000"/>
            </a:ln>
            <a:effectLst/>
          </p:spPr>
        </p:pic>
        <p:sp>
          <p:nvSpPr>
            <p:cNvPr id="390" name="Shape 390"/>
            <p:cNvSpPr/>
            <p:nvPr/>
          </p:nvSpPr>
          <p:spPr>
            <a:xfrm>
              <a:off x="0" y="1202830"/>
              <a:ext cx="4267200" cy="169042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p>
              <a:pPr algn="l">
                <a:lnSpc>
                  <a:spcPct val="120000"/>
                </a:lnSpc>
                <a:defRPr sz="1600">
                  <a:latin typeface="Helvetica Neue"/>
                  <a:ea typeface="Helvetica Neue"/>
                  <a:cs typeface="Helvetica Neue"/>
                  <a:sym typeface="Helvetica Neue"/>
                </a:defRPr>
              </a:pPr>
              <a:r>
                <a:t>Except where otherwise noted, this content is licensed under a </a:t>
              </a:r>
              <a:r>
                <a:rPr>
                  <a:hlinkClick r:id="rId5"/>
                </a:rPr>
                <a:t>Creative Commons Attribution-NonCommercial 3.0 License</a:t>
              </a:r>
              <a:r>
                <a:t>. </a:t>
              </a:r>
            </a:p>
            <a:p>
              <a:pPr algn="l">
                <a:lnSpc>
                  <a:spcPct val="120000"/>
                </a:lnSpc>
                <a:defRPr sz="1600">
                  <a:latin typeface="Helvetica Neue"/>
                  <a:ea typeface="Helvetica Neue"/>
                  <a:cs typeface="Helvetica Neue"/>
                  <a:sym typeface="Helvetica Neue"/>
                </a:defRPr>
              </a:pPr>
              <a:endParaRPr/>
            </a:p>
            <a:p>
              <a:pPr algn="l">
                <a:lnSpc>
                  <a:spcPct val="120000"/>
                </a:lnSpc>
                <a:defRPr sz="1600">
                  <a:latin typeface="Helvetica Neue"/>
                  <a:ea typeface="Helvetica Neue"/>
                  <a:cs typeface="Helvetica Neue"/>
                  <a:sym typeface="Helvetica Neue"/>
                </a:defRPr>
              </a:pPr>
              <a:r>
                <a:t>For more information, please see </a:t>
              </a:r>
              <a:r>
                <a:rPr>
                  <a:hlinkClick r:id="rId5"/>
                </a:rPr>
                <a:t>http://creativecommons.org/licenses/by-nc/3.0/</a:t>
              </a:r>
            </a:p>
          </p:txBody>
        </p:sp>
      </p:gr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1500" y="2284512"/>
            <a:ext cx="11861800" cy="3175000"/>
          </a:xfrm>
        </p:spPr>
        <p:txBody>
          <a:bodyPr>
            <a:normAutofit/>
          </a:bodyPr>
          <a:lstStyle/>
          <a:p>
            <a:pPr algn="ctr"/>
            <a:r>
              <a:rPr lang="en-IE" sz="5400" dirty="0" smtClean="0"/>
              <a:t>SOLID Principles in Poster form…</a:t>
            </a:r>
            <a:endParaRPr lang="en-IE" sz="5400" dirty="0"/>
          </a:p>
        </p:txBody>
      </p:sp>
      <p:sp>
        <p:nvSpPr>
          <p:cNvPr id="5" name="Shape 163"/>
          <p:cNvSpPr/>
          <p:nvPr/>
        </p:nvSpPr>
        <p:spPr>
          <a:xfrm>
            <a:off x="9476947" y="8604250"/>
            <a:ext cx="3530601" cy="12573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1300"/>
            </a:pPr>
            <a:r>
              <a:rPr dirty="0"/>
              <a:t>SOLID Motivational Posters, by </a:t>
            </a:r>
            <a:r>
              <a:rPr u="sng" dirty="0">
                <a:hlinkClick r:id="rId3"/>
              </a:rPr>
              <a:t>Derick Bailey</a:t>
            </a:r>
            <a:r>
              <a:rPr dirty="0"/>
              <a:t>, is licensed under a </a:t>
            </a:r>
            <a:r>
              <a:rPr u="sng" dirty="0">
                <a:hlinkClick r:id="rId4"/>
              </a:rPr>
              <a:t>Creative Commons Attribution-Share Alike 3.0 United States License</a:t>
            </a:r>
            <a:r>
              <a:rPr dirty="0"/>
              <a:t>.</a:t>
            </a:r>
          </a:p>
        </p:txBody>
      </p:sp>
      <p:sp>
        <p:nvSpPr>
          <p:cNvPr id="6" name="Shape 164"/>
          <p:cNvSpPr/>
          <p:nvPr/>
        </p:nvSpPr>
        <p:spPr>
          <a:xfrm>
            <a:off x="1974895" y="5736732"/>
            <a:ext cx="9267352" cy="1579920"/>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marL="57799" marR="57799" defTabSz="1295400">
              <a:defRPr sz="2400" u="sng">
                <a:uFill>
                  <a:solidFill>
                    <a:srgbClr val="000000"/>
                  </a:solidFill>
                </a:uFill>
                <a:latin typeface="Arial"/>
                <a:ea typeface="Arial"/>
                <a:cs typeface="Arial"/>
                <a:sym typeface="Arial"/>
                <a:hlinkClick r:id="rId5"/>
              </a:defRPr>
            </a:lvl1pPr>
          </a:lstStyle>
          <a:p>
            <a:pPr>
              <a:defRPr u="none"/>
            </a:pPr>
            <a:endParaRPr lang="en-IE" dirty="0"/>
          </a:p>
          <a:p>
            <a:pPr>
              <a:defRPr u="none"/>
            </a:pPr>
            <a:r>
              <a:rPr u="sng" dirty="0" smtClean="0"/>
              <a:t>http</a:t>
            </a:r>
            <a:r>
              <a:rPr u="sng" dirty="0"/>
              <a:t>://</a:t>
            </a:r>
            <a:r>
              <a:rPr u="sng" dirty="0" smtClean="0"/>
              <a:t>blogs.msdn.com/b/cdndevs/archive/2009/07/15/the-solid-principles-explained-with-motivational-posters.aspx</a:t>
            </a:r>
            <a:endParaRPr lang="en-IE" u="sng" dirty="0" smtClean="0"/>
          </a:p>
          <a:p>
            <a:pPr>
              <a:defRPr u="none"/>
            </a:pPr>
            <a:endParaRPr lang="en-IE" dirty="0"/>
          </a:p>
        </p:txBody>
      </p:sp>
    </p:spTree>
    <p:extLst>
      <p:ext uri="{BB962C8B-B14F-4D97-AF65-F5344CB8AC3E}">
        <p14:creationId xmlns:p14="http://schemas.microsoft.com/office/powerpoint/2010/main" val="308454425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2" name="droppedImage.png"/>
          <p:cNvPicPr>
            <a:picLocks noChangeAspect="1"/>
          </p:cNvPicPr>
          <p:nvPr/>
        </p:nvPicPr>
        <p:blipFill>
          <a:blip r:embed="rId2">
            <a:extLst/>
          </a:blip>
          <a:stretch>
            <a:fillRect/>
          </a:stretch>
        </p:blipFill>
        <p:spPr>
          <a:xfrm>
            <a:off x="0" y="8555"/>
            <a:ext cx="13004800" cy="9753598"/>
          </a:xfrm>
          <a:prstGeom prst="rect">
            <a:avLst/>
          </a:prstGeom>
          <a:ln w="12700"/>
        </p:spPr>
      </p:pic>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Shape 167"/>
          <p:cNvSpPr/>
          <p:nvPr/>
        </p:nvSpPr>
        <p:spPr>
          <a:xfrm>
            <a:off x="1485900" y="1295400"/>
            <a:ext cx="10162259" cy="2258"/>
          </a:xfrm>
          <a:prstGeom prst="line">
            <a:avLst/>
          </a:prstGeom>
          <a:ln w="12700">
            <a:solidFill>
              <a:srgbClr val="000000"/>
            </a:solidFill>
          </a:ln>
        </p:spPr>
        <p:txBody>
          <a:bodyPr lIns="0" tIns="0" rIns="0" bIns="0"/>
          <a:lstStyle/>
          <a:p>
            <a:endParaRPr/>
          </a:p>
        </p:txBody>
      </p:sp>
      <p:sp>
        <p:nvSpPr>
          <p:cNvPr id="168" name="Shape 168"/>
          <p:cNvSpPr>
            <a:spLocks noGrp="1"/>
          </p:cNvSpPr>
          <p:nvPr>
            <p:ph type="title"/>
          </p:nvPr>
        </p:nvSpPr>
        <p:spPr>
          <a:prstGeom prst="rect">
            <a:avLst/>
          </a:prstGeom>
        </p:spPr>
        <p:txBody>
          <a:bodyPr/>
          <a:lstStyle/>
          <a:p>
            <a:pPr marL="57799" marR="57799" defTabSz="1295400">
              <a:defRPr sz="5000">
                <a:uFill>
                  <a:solidFill>
                    <a:srgbClr val="000000"/>
                  </a:solidFill>
                </a:uFill>
                <a:latin typeface="Helvetica Neue"/>
                <a:ea typeface="Helvetica Neue"/>
                <a:cs typeface="Helvetica Neue"/>
                <a:sym typeface="Helvetica Neue"/>
              </a:defRPr>
            </a:pPr>
            <a:endParaRPr/>
          </a:p>
        </p:txBody>
      </p:sp>
      <p:sp>
        <p:nvSpPr>
          <p:cNvPr id="169" name="Shape 169"/>
          <p:cNvSpPr>
            <a:spLocks noGrp="1"/>
          </p:cNvSpPr>
          <p:nvPr>
            <p:ph type="body" idx="1"/>
          </p:nvPr>
        </p:nvSpPr>
        <p:spPr>
          <a:prstGeom prst="rect">
            <a:avLst/>
          </a:prstGeom>
        </p:spPr>
        <p:txBody>
          <a:bodyPr/>
          <a:lstStyle/>
          <a:p>
            <a:pPr marL="383540" marR="57799" indent="-342900" defTabSz="1295400">
              <a:spcBef>
                <a:spcPts val="900"/>
              </a:spcBef>
              <a:buSzPct val="100000"/>
              <a:buFont typeface="Wingdings"/>
              <a:buChar char=""/>
              <a:defRPr>
                <a:solidFill>
                  <a:srgbClr val="000000"/>
                </a:solidFill>
                <a:uFill>
                  <a:solidFill>
                    <a:srgbClr val="000000"/>
                  </a:solidFill>
                </a:uFill>
              </a:defRPr>
            </a:pPr>
            <a:endParaRPr/>
          </a:p>
        </p:txBody>
      </p:sp>
      <p:pic>
        <p:nvPicPr>
          <p:cNvPr id="170" name="droppedImage.png"/>
          <p:cNvPicPr>
            <a:picLocks noChangeAspect="1"/>
          </p:cNvPicPr>
          <p:nvPr/>
        </p:nvPicPr>
        <p:blipFill>
          <a:blip r:embed="rId2">
            <a:extLst/>
          </a:blip>
          <a:stretch>
            <a:fillRect/>
          </a:stretch>
        </p:blipFill>
        <p:spPr>
          <a:xfrm>
            <a:off x="0" y="0"/>
            <a:ext cx="13004800" cy="9753599"/>
          </a:xfrm>
          <a:prstGeom prst="rect">
            <a:avLst/>
          </a:prstGeom>
          <a:ln w="12700"/>
        </p:spPr>
      </p:pic>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 in SOLID - Single Responsibility Principle</a:t>
            </a:r>
            <a:endParaRPr lang="en-IE" dirty="0"/>
          </a:p>
        </p:txBody>
      </p:sp>
      <p:sp>
        <p:nvSpPr>
          <p:cNvPr id="3" name="Text Placeholder 2"/>
          <p:cNvSpPr>
            <a:spLocks noGrp="1"/>
          </p:cNvSpPr>
          <p:nvPr>
            <p:ph type="body" idx="1"/>
          </p:nvPr>
        </p:nvSpPr>
        <p:spPr>
          <a:xfrm>
            <a:off x="571500" y="2222500"/>
            <a:ext cx="11861800" cy="7190804"/>
          </a:xfrm>
        </p:spPr>
        <p:txBody>
          <a:bodyPr>
            <a:normAutofit fontScale="85000" lnSpcReduction="10000"/>
          </a:bodyPr>
          <a:lstStyle/>
          <a:p>
            <a:pPr marL="0" indent="0">
              <a:buNone/>
            </a:pPr>
            <a:r>
              <a:rPr lang="en-IE" dirty="0" smtClean="0">
                <a:solidFill>
                  <a:schemeClr val="tx1"/>
                </a:solidFill>
              </a:rPr>
              <a:t>Every </a:t>
            </a:r>
            <a:r>
              <a:rPr lang="en-IE" dirty="0">
                <a:solidFill>
                  <a:schemeClr val="tx1"/>
                </a:solidFill>
              </a:rPr>
              <a:t>object should have a single responsibility and that all of its services should be aligned with that responsibility. </a:t>
            </a:r>
            <a:endParaRPr lang="en-IE" dirty="0" smtClean="0">
              <a:solidFill>
                <a:schemeClr val="tx1"/>
              </a:solidFill>
            </a:endParaRPr>
          </a:p>
          <a:p>
            <a:pPr marL="0" indent="0">
              <a:buNone/>
            </a:pPr>
            <a:r>
              <a:rPr lang="en-IE" dirty="0" smtClean="0">
                <a:solidFill>
                  <a:schemeClr val="tx1"/>
                </a:solidFill>
              </a:rPr>
              <a:t>“</a:t>
            </a:r>
            <a:r>
              <a:rPr lang="en-IE" dirty="0">
                <a:solidFill>
                  <a:schemeClr val="tx1"/>
                </a:solidFill>
              </a:rPr>
              <a:t>Responsibility” is defined as “a reason to change”, and </a:t>
            </a:r>
            <a:r>
              <a:rPr lang="en-IE" sz="3300" b="1" i="1" dirty="0">
                <a:solidFill>
                  <a:schemeClr val="tx1"/>
                </a:solidFill>
                <a:hlinkClick r:id="rId3"/>
              </a:rPr>
              <a:t>Wikipedia does a pretty good job of explaining it</a:t>
            </a:r>
            <a:r>
              <a:rPr lang="en-IE" sz="3300" dirty="0">
                <a:solidFill>
                  <a:schemeClr val="tx1"/>
                </a:solidFill>
              </a:rPr>
              <a:t>:</a:t>
            </a:r>
            <a:endParaRPr lang="en-IE" dirty="0">
              <a:solidFill>
                <a:schemeClr val="tx1"/>
              </a:solidFill>
            </a:endParaRPr>
          </a:p>
          <a:p>
            <a:pPr lvl="1"/>
            <a:r>
              <a:rPr lang="en-IE" dirty="0">
                <a:solidFill>
                  <a:schemeClr val="tx1"/>
                </a:solidFill>
              </a:rPr>
              <a:t>As an example, consider a module that compiles and prints a report. Such a module can be changed for two reasons. First, the content of the report can change. Second, the format of the report can change. These two things change for very different causes; one substantive, and one cosmetic. The single responsibility principle says that these two aspects of the problem are really two separate responsibilities, and should therefore be in separate classes or modules. It would be a bad design to couple two things that change for different reasons at different times.</a:t>
            </a:r>
          </a:p>
          <a:p>
            <a:endParaRPr lang="en-IE" dirty="0"/>
          </a:p>
        </p:txBody>
      </p:sp>
    </p:spTree>
    <p:extLst>
      <p:ext uri="{BB962C8B-B14F-4D97-AF65-F5344CB8AC3E}">
        <p14:creationId xmlns:p14="http://schemas.microsoft.com/office/powerpoint/2010/main" val="91724443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Shape 172"/>
          <p:cNvSpPr/>
          <p:nvPr/>
        </p:nvSpPr>
        <p:spPr>
          <a:xfrm>
            <a:off x="0" y="0"/>
            <a:ext cx="13004800" cy="9753600"/>
          </a:xfrm>
          <a:prstGeom prst="roundRect">
            <a:avLst>
              <a:gd name="adj" fmla="val 0"/>
            </a:avLst>
          </a:prstGeom>
          <a:solidFill>
            <a:srgbClr val="FFFFFF"/>
          </a:solidFill>
          <a:ln w="12700">
            <a:solidFill>
              <a:srgbClr val="000000"/>
            </a:solidFill>
            <a:miter lim="400000"/>
          </a:ln>
        </p:spPr>
        <p:txBody>
          <a:bodyPr lIns="50800" tIns="50800" rIns="50800" bIns="50800" anchor="ctr"/>
          <a:lstStyle/>
          <a:p>
            <a:pPr>
              <a:defRPr>
                <a:solidFill>
                  <a:srgbClr val="FFFFFF"/>
                </a:solidFill>
              </a:defRPr>
            </a:pPr>
            <a:endParaRPr/>
          </a:p>
        </p:txBody>
      </p:sp>
      <p:sp>
        <p:nvSpPr>
          <p:cNvPr id="173" name="Shape 173"/>
          <p:cNvSpPr/>
          <p:nvPr/>
        </p:nvSpPr>
        <p:spPr>
          <a:xfrm>
            <a:off x="1485900" y="1295400"/>
            <a:ext cx="10162259" cy="2258"/>
          </a:xfrm>
          <a:prstGeom prst="line">
            <a:avLst/>
          </a:prstGeom>
          <a:ln w="12700">
            <a:solidFill>
              <a:srgbClr val="000000"/>
            </a:solidFill>
          </a:ln>
        </p:spPr>
        <p:txBody>
          <a:bodyPr lIns="0" tIns="0" rIns="0" bIns="0"/>
          <a:lstStyle/>
          <a:p>
            <a:endParaRPr/>
          </a:p>
        </p:txBody>
      </p:sp>
      <p:pic>
        <p:nvPicPr>
          <p:cNvPr id="174" name="droppedImage.png"/>
          <p:cNvPicPr>
            <a:picLocks noChangeAspect="1"/>
          </p:cNvPicPr>
          <p:nvPr/>
        </p:nvPicPr>
        <p:blipFill>
          <a:blip r:embed="rId2">
            <a:extLst/>
          </a:blip>
          <a:stretch>
            <a:fillRect/>
          </a:stretch>
        </p:blipFill>
        <p:spPr>
          <a:xfrm>
            <a:off x="22695" y="-19744"/>
            <a:ext cx="13031127" cy="9773344"/>
          </a:xfrm>
          <a:prstGeom prst="rect">
            <a:avLst/>
          </a:prstGeom>
          <a:ln w="12700"/>
        </p:spPr>
      </p:pic>
    </p:spTree>
  </p:cSld>
  <p:clrMapOvr>
    <a:masterClrMapping/>
  </p:clrMapOvr>
  <p:transition spd="slow"/>
</p:sld>
</file>

<file path=ppt/theme/theme1.xml><?xml version="1.0" encoding="utf-8"?>
<a:theme xmlns:a="http://schemas.openxmlformats.org/drawingml/2006/main"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Light"/>
        <a:ea typeface="Helvetica Neue Light"/>
        <a:cs typeface="Helvetica Neue Light"/>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12166"/>
            <a:lumOff val="-13042"/>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ABABAB"/>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Light"/>
        <a:ea typeface="Helvetica Neue Light"/>
        <a:cs typeface="Helvetica Neue Light"/>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12166"/>
            <a:lumOff val="-13042"/>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ABABAB"/>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1071</TotalTime>
  <Words>1200</Words>
  <Application>Microsoft Office PowerPoint</Application>
  <PresentationFormat>Custom</PresentationFormat>
  <Paragraphs>197</Paragraphs>
  <Slides>42</Slides>
  <Notes>7</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ModernPortfolio</vt:lpstr>
      <vt:lpstr>Agile Software Development</vt:lpstr>
      <vt:lpstr>SOLID Principles</vt:lpstr>
      <vt:lpstr>SOLID Principles – Scope for module</vt:lpstr>
      <vt:lpstr>Source</vt:lpstr>
      <vt:lpstr>SOLID Principles in Poster form…</vt:lpstr>
      <vt:lpstr>PowerPoint Presentation</vt:lpstr>
      <vt:lpstr>PowerPoint Presentation</vt:lpstr>
      <vt:lpstr>“S” in SOLID - Single Responsibility Principle</vt:lpstr>
      <vt:lpstr>PowerPoint Presentation</vt:lpstr>
      <vt:lpstr>“O” in SOLID - Open-Closed Principle</vt:lpstr>
      <vt:lpstr>PowerPoint Presentation</vt:lpstr>
      <vt:lpstr>“L” in SOLID - Liskov Substitution Principle</vt:lpstr>
      <vt:lpstr>PowerPoint Presentation</vt:lpstr>
      <vt:lpstr>“I” in SOLID - Interface Segregation Principle</vt:lpstr>
      <vt:lpstr>PowerPoint Presentation</vt:lpstr>
      <vt:lpstr>“D” in SOLID - Dependency Inversion Principle</vt:lpstr>
      <vt:lpstr>SRP – Single Responsibility Principle</vt:lpstr>
      <vt:lpstr>SRP: The Single Responsibility Principle</vt:lpstr>
      <vt:lpstr>Example</vt:lpstr>
      <vt:lpstr>SRP Violation</vt:lpstr>
      <vt:lpstr>SRP Fix</vt:lpstr>
      <vt:lpstr>What is a Responsibility?</vt:lpstr>
      <vt:lpstr>Modem Responsibilities</vt:lpstr>
      <vt:lpstr>Separation of Responsibilities</vt:lpstr>
      <vt:lpstr>SRP Violation?</vt:lpstr>
      <vt:lpstr>Separate Concerns</vt:lpstr>
      <vt:lpstr>Example - Personal Information Manager</vt:lpstr>
      <vt:lpstr>AddressBook</vt:lpstr>
      <vt:lpstr>Refactor Addressbook</vt:lpstr>
      <vt:lpstr>Pacemaker - package responsibilities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SRP Summary</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Software Development</dc:title>
  <dc:creator>Siobhan</dc:creator>
  <cp:lastModifiedBy>Siobhan</cp:lastModifiedBy>
  <cp:revision>23</cp:revision>
  <dcterms:modified xsi:type="dcterms:W3CDTF">2015-12-02T13:25:51Z</dcterms:modified>
</cp:coreProperties>
</file>