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87" r:id="rId4"/>
    <p:sldId id="285" r:id="rId5"/>
    <p:sldId id="286" r:id="rId6"/>
    <p:sldId id="288" r:id="rId7"/>
    <p:sldId id="289" r:id="rId8"/>
    <p:sldId id="292" r:id="rId9"/>
    <p:sldId id="294" r:id="rId10"/>
    <p:sldId id="263" r:id="rId11"/>
    <p:sldId id="293" r:id="rId12"/>
    <p:sldId id="290" r:id="rId13"/>
    <p:sldId id="261" r:id="rId14"/>
    <p:sldId id="262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95" r:id="rId24"/>
    <p:sldId id="272" r:id="rId25"/>
    <p:sldId id="273" r:id="rId26"/>
    <p:sldId id="296" r:id="rId27"/>
    <p:sldId id="274" r:id="rId28"/>
    <p:sldId id="297" r:id="rId29"/>
    <p:sldId id="298" r:id="rId30"/>
    <p:sldId id="305" r:id="rId31"/>
    <p:sldId id="306" r:id="rId32"/>
    <p:sldId id="307" r:id="rId33"/>
    <p:sldId id="277" r:id="rId34"/>
    <p:sldId id="308" r:id="rId35"/>
    <p:sldId id="309" r:id="rId36"/>
    <p:sldId id="312" r:id="rId37"/>
    <p:sldId id="299" r:id="rId38"/>
    <p:sldId id="313" r:id="rId39"/>
    <p:sldId id="314" r:id="rId40"/>
    <p:sldId id="282" r:id="rId41"/>
    <p:sldId id="310" r:id="rId42"/>
    <p:sldId id="311" r:id="rId43"/>
    <p:sldId id="283" r:id="rId44"/>
    <p:sldId id="291" r:id="rId45"/>
    <p:sldId id="284" r:id="rId4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3429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0287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17145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057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24003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2743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Helvetica Neue UltraLight"/>
          <a:ea typeface="Helvetica Neue UltraLight"/>
          <a:cs typeface="Helvetica Neue Ultra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Helvetica Neue UltraLight"/>
          <a:ea typeface="Helvetica Neue UltraLight"/>
          <a:cs typeface="Helvetica Neue UltraLight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Helvetica Neue UltraLight"/>
          <a:ea typeface="Helvetica Neue UltraLight"/>
          <a:cs typeface="Helvetica Neue Ultra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Helvetica Neue UltraLight"/>
          <a:ea typeface="Helvetica Neue UltraLight"/>
          <a:cs typeface="Helvetica Neue Ultra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23" autoAdjust="0"/>
  </p:normalViewPr>
  <p:slideViewPr>
    <p:cSldViewPr>
      <p:cViewPr varScale="1">
        <p:scale>
          <a:sx n="41" d="100"/>
          <a:sy n="41" d="100"/>
        </p:scale>
        <p:origin x="-1650" y="-12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787498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http://blogs.msdn.com/b/cdndevs/archive/2009/07/15/the-solid-principles-explained-with-motivational-posters.aspx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2218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2218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http://blogs.msdn.com/b/cdndevs/archive/2009/07/15/the-solid-principles-explained-with-motivational-posters.aspx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2218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800" dirty="0" smtClean="0">
                <a:latin typeface="Lucida Grande"/>
                <a:ea typeface="Lucida Grande"/>
                <a:cs typeface="Lucida Grande"/>
                <a:sym typeface="Lucida Grande"/>
              </a:rPr>
              <a:t>Source:  //https://steveschols.wordpress.com/2012/05/08/the-open-closed-principle-the-heart-of-object-oriented-design/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19536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800" dirty="0" smtClean="0">
                <a:latin typeface="Lucida Grande"/>
                <a:ea typeface="Lucida Grande"/>
                <a:cs typeface="Lucida Grande"/>
                <a:sym typeface="Lucida Grande"/>
              </a:rPr>
              <a:t>Source:  //https://steveschols.wordpress.com/2012/05/08/the-open-closed-principle-the-heart-of-object-oriented-design/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19536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http://www.objectmentor.com/resources/articles/ocp.pdf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83719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mtClean="0"/>
              <a:t>http://www.objectmentor.com/resources/articles/ocp.pdf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3719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wit.ie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creativecommons.org/licenses/by-nc/3.0/" TargetMode="Externa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tter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 flipV="1">
            <a:off x="908290" y="4366805"/>
            <a:ext cx="11220734" cy="67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2" name="WIT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236058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esu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10800" y="8826500"/>
            <a:ext cx="1933303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Shape 24"/>
          <p:cNvSpPr/>
          <p:nvPr/>
        </p:nvSpPr>
        <p:spPr>
          <a:xfrm>
            <a:off x="734731" y="4641850"/>
            <a:ext cx="2618842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lnSpc>
                <a:spcPct val="80000"/>
              </a:lnSpc>
              <a:defRPr sz="44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Produced </a:t>
            </a:r>
          </a:p>
          <a:p>
            <a:pPr algn="r">
              <a:lnSpc>
                <a:spcPct val="80000"/>
              </a:lnSpc>
              <a:defRPr sz="44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by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3708399" y="6667103"/>
            <a:ext cx="4164687" cy="1266571"/>
            <a:chOff x="0" y="5953"/>
            <a:chExt cx="4164685" cy="1266569"/>
          </a:xfrm>
        </p:grpSpPr>
        <p:sp>
          <p:nvSpPr>
            <p:cNvPr id="25" name="Shape 25"/>
            <p:cNvSpPr/>
            <p:nvPr/>
          </p:nvSpPr>
          <p:spPr>
            <a:xfrm>
              <a:off x="0" y="5953"/>
              <a:ext cx="4164686" cy="597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133455"/>
                  </a:solidFill>
                </a:defRPr>
              </a:pPr>
              <a:r>
                <a:t>Department of Computing, Maths &amp; Physics</a:t>
              </a:r>
            </a:p>
            <a:p>
              <a:pPr>
                <a:lnSpc>
                  <a:spcPct val="120000"/>
                </a:lnSpc>
                <a:defRPr sz="1600">
                  <a:solidFill>
                    <a:srgbClr val="133455"/>
                  </a:solidFill>
                </a:defRPr>
              </a:pPr>
              <a:r>
                <a:t>Waterford Institute of Technology</a:t>
              </a:r>
            </a:p>
          </p:txBody>
        </p:sp>
        <p:sp>
          <p:nvSpPr>
            <p:cNvPr id="26" name="Shape 26"/>
            <p:cNvSpPr/>
            <p:nvPr/>
          </p:nvSpPr>
          <p:spPr>
            <a:xfrm>
              <a:off x="0" y="692590"/>
              <a:ext cx="1265225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200">
                  <a:hlinkClick r:id="rId4"/>
                </a:defRPr>
              </a:lvl1pPr>
            </a:lstStyle>
            <a:p>
              <a:r>
                <a:rPr>
                  <a:hlinkClick r:id="rId4"/>
                </a:rPr>
                <a:t>http://www.wit.ie</a:t>
              </a:r>
            </a:p>
          </p:txBody>
        </p:sp>
        <p:sp>
          <p:nvSpPr>
            <p:cNvPr id="27" name="Shape 27"/>
            <p:cNvSpPr/>
            <p:nvPr/>
          </p:nvSpPr>
          <p:spPr>
            <a:xfrm>
              <a:off x="0" y="997390"/>
              <a:ext cx="1550670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200">
                  <a:hlinkClick r:id="rId4"/>
                </a:defRPr>
              </a:lvl1pPr>
            </a:lstStyle>
            <a:p>
              <a:r>
                <a:rPr>
                  <a:hlinkClick r:id="rId4"/>
                </a:rPr>
                <a:t>http://elearning.wit.ie</a:t>
              </a:r>
            </a:p>
          </p:txBody>
        </p:sp>
      </p:grpSp>
      <p:sp>
        <p:nvSpPr>
          <p:cNvPr id="29" name="Shape 29"/>
          <p:cNvSpPr>
            <a:spLocks noGrp="1"/>
          </p:cNvSpPr>
          <p:nvPr>
            <p:ph type="body" sz="quarter" idx="13"/>
          </p:nvPr>
        </p:nvSpPr>
        <p:spPr>
          <a:xfrm>
            <a:off x="895350" y="3476594"/>
            <a:ext cx="11239500" cy="52344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marR="0" indent="0" defTabSz="584200">
              <a:spcBef>
                <a:spcPts val="0"/>
              </a:spcBef>
              <a:buSzTx/>
              <a:buFontTx/>
              <a:buNone/>
              <a:defRPr sz="2800">
                <a:solidFill>
                  <a:srgbClr val="60606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Subtitle</a:t>
            </a:r>
          </a:p>
        </p:txBody>
      </p:sp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889000" y="2368550"/>
            <a:ext cx="11239500" cy="1028700"/>
          </a:xfrm>
          <a:prstGeom prst="rect">
            <a:avLst/>
          </a:prstGeom>
        </p:spPr>
        <p:txBody>
          <a:bodyPr/>
          <a:lstStyle>
            <a:lvl1pPr marL="0" marR="0" algn="l" defTabSz="584200">
              <a:defRPr sz="4400">
                <a:uFillTx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3727450" y="4737100"/>
            <a:ext cx="5778500" cy="1981200"/>
          </a:xfrm>
          <a:prstGeom prst="rect">
            <a:avLst/>
          </a:prstGeom>
        </p:spPr>
        <p:txBody>
          <a:bodyPr/>
          <a:lstStyle>
            <a:lvl1pPr marL="0" marR="0" indent="0" defTabSz="584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1800"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800"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800"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800"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800">
                <a:uFillTx/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xfrm>
            <a:off x="6330950" y="9283700"/>
            <a:ext cx="317500" cy="342900"/>
          </a:xfrm>
          <a:prstGeom prst="rect">
            <a:avLst/>
          </a:prstGeom>
        </p:spPr>
        <p:txBody>
          <a:bodyPr/>
          <a:lstStyle>
            <a:lvl1pPr defTabSz="584200">
              <a:defRPr sz="1600">
                <a:uFillTx/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inal &amp;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WIT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236058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esu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10800" y="8826500"/>
            <a:ext cx="1933303" cy="457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3" name="Group 43"/>
          <p:cNvGrpSpPr/>
          <p:nvPr/>
        </p:nvGrpSpPr>
        <p:grpSpPr>
          <a:xfrm>
            <a:off x="4419600" y="3209759"/>
            <a:ext cx="4267200" cy="2801677"/>
            <a:chOff x="0" y="0"/>
            <a:chExt cx="4267200" cy="2801675"/>
          </a:xfrm>
        </p:grpSpPr>
        <p:pic>
          <p:nvPicPr>
            <p:cNvPr id="41" name="by-nc.eu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500" y="0"/>
              <a:ext cx="2962205" cy="10364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" name="Shape 42"/>
            <p:cNvSpPr/>
            <p:nvPr/>
          </p:nvSpPr>
          <p:spPr>
            <a:xfrm>
              <a:off x="0" y="1287632"/>
              <a:ext cx="4267200" cy="1514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lnSpc>
                  <a:spcPct val="120000"/>
                </a:lnSpc>
                <a:defRPr sz="1400"/>
              </a:pPr>
              <a:r>
                <a:t>Except where otherwise noted, this content is licensed under a </a:t>
              </a:r>
              <a:r>
                <a:rPr>
                  <a:hlinkClick r:id="rId5"/>
                </a:rPr>
                <a:t>Creative Commons Attribution-NonCommercial 3.0 License</a:t>
              </a:r>
              <a:r>
                <a:t>. </a:t>
              </a:r>
            </a:p>
            <a:p>
              <a:pPr>
                <a:lnSpc>
                  <a:spcPct val="120000"/>
                </a:lnSpc>
                <a:defRPr sz="1400"/>
              </a:pPr>
              <a:endParaRPr/>
            </a:p>
            <a:p>
              <a:pPr>
                <a:lnSpc>
                  <a:spcPct val="120000"/>
                </a:lnSpc>
                <a:defRPr sz="1400"/>
              </a:pPr>
              <a:r>
                <a:t>For more information, please see </a:t>
              </a:r>
              <a:r>
                <a:rPr>
                  <a:hlinkClick r:id="rId5"/>
                </a:rPr>
                <a:t>http://creativecommons.org/licenses/by-nc/3.0/</a:t>
              </a:r>
            </a:p>
          </p:txBody>
        </p:sp>
      </p:grp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6330950" y="9283700"/>
            <a:ext cx="317500" cy="342900"/>
          </a:xfrm>
          <a:prstGeom prst="rect">
            <a:avLst/>
          </a:prstGeom>
        </p:spPr>
        <p:txBody>
          <a:bodyPr/>
          <a:lstStyle>
            <a:lvl1pPr defTabSz="584200">
              <a:defRPr sz="1600">
                <a:uFillTx/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485900" y="1295400"/>
            <a:ext cx="10162259" cy="225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647700" y="0"/>
            <a:ext cx="11709400" cy="1546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647700" y="1928142"/>
            <a:ext cx="11709400" cy="7825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2pPr marL="783590" indent="-285750">
              <a:spcBef>
                <a:spcPts val="800"/>
              </a:spcBef>
              <a:buClr>
                <a:srgbClr val="000000"/>
              </a:buClr>
              <a:defRPr sz="3400"/>
            </a:lvl2pPr>
            <a:lvl3pPr marL="1183639" indent="-228600">
              <a:spcBef>
                <a:spcPts val="600"/>
              </a:spcBef>
              <a:buClr>
                <a:srgbClr val="000000"/>
              </a:buClr>
              <a:defRPr sz="2800"/>
            </a:lvl3pPr>
            <a:lvl4pPr marL="1640839" indent="-228600">
              <a:spcBef>
                <a:spcPts val="600"/>
              </a:spcBef>
              <a:buClr>
                <a:srgbClr val="000000"/>
              </a:buClr>
              <a:defRPr sz="2400"/>
            </a:lvl4pPr>
            <a:lvl5pPr marL="2098039" indent="-228600">
              <a:spcBef>
                <a:spcPts val="600"/>
              </a:spcBef>
              <a:buClr>
                <a:srgbClr val="000000"/>
              </a:buClr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621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 defTabSz="647700">
              <a:defRPr sz="1800">
                <a:uFill>
                  <a:solidFill>
                    <a:srgbClr val="000000"/>
                  </a:solidFill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57799" marR="57799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1pPr>
      <a:lvl2pPr marL="57799" marR="57799" indent="22860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2pPr>
      <a:lvl3pPr marL="57799" marR="57799" indent="45720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3pPr>
      <a:lvl4pPr marL="57799" marR="57799" indent="68580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4pPr>
      <a:lvl5pPr marL="57799" marR="57799" indent="91440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5pPr>
      <a:lvl6pPr marL="57799" marR="57799" indent="114300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6pPr>
      <a:lvl7pPr marL="57799" marR="57799" indent="137160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7pPr>
      <a:lvl8pPr marL="57799" marR="57799" indent="160020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8pPr>
      <a:lvl9pPr marL="57799" marR="57799" indent="182880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9pPr>
    </p:titleStyle>
    <p:bodyStyle>
      <a:lvl1pPr marL="383540" marR="57799" indent="-342900" algn="l" defTabSz="1295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Wingdings"/>
        <a:buChar char="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 Light"/>
          <a:ea typeface="Helvetica Neue Light"/>
          <a:cs typeface="Helvetica Neue Light"/>
          <a:sym typeface="Helvetica Neue Light"/>
        </a:defRPr>
      </a:lvl1pPr>
      <a:lvl2pPr marL="800398" marR="57799" indent="-302558" algn="l" defTabSz="1295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Wingdings"/>
        <a:buChar char="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 Light"/>
          <a:ea typeface="Helvetica Neue Light"/>
          <a:cs typeface="Helvetica Neue Light"/>
          <a:sym typeface="Helvetica Neue Light"/>
        </a:defRPr>
      </a:lvl2pPr>
      <a:lvl3pPr marL="1248954" marR="57799" indent="-293914" algn="l" defTabSz="1295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Wingdings"/>
        <a:buChar char="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 Light"/>
          <a:ea typeface="Helvetica Neue Light"/>
          <a:cs typeface="Helvetica Neue Light"/>
          <a:sym typeface="Helvetica Neue Light"/>
        </a:defRPr>
      </a:lvl3pPr>
      <a:lvl4pPr marL="1755139" marR="57799" indent="-342900" algn="l" defTabSz="1295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Wingdings"/>
        <a:buChar char="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 Light"/>
          <a:ea typeface="Helvetica Neue Light"/>
          <a:cs typeface="Helvetica Neue Light"/>
          <a:sym typeface="Helvetica Neue Light"/>
        </a:defRPr>
      </a:lvl4pPr>
      <a:lvl5pPr marL="2212339" marR="57799" indent="-342900" algn="l" defTabSz="1295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Wingdings"/>
        <a:buChar char="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 Light"/>
          <a:ea typeface="Helvetica Neue Light"/>
          <a:cs typeface="Helvetica Neue Light"/>
          <a:sym typeface="Helvetica Neue Light"/>
        </a:defRPr>
      </a:lvl5pPr>
      <a:lvl6pPr marL="2212339" marR="57799" indent="-342900" algn="l" defTabSz="1295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Wingdings"/>
        <a:buChar char="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 Light"/>
          <a:ea typeface="Helvetica Neue Light"/>
          <a:cs typeface="Helvetica Neue Light"/>
          <a:sym typeface="Helvetica Neue Light"/>
        </a:defRPr>
      </a:lvl6pPr>
      <a:lvl7pPr marL="2212339" marR="57799" indent="-342900" algn="l" defTabSz="1295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Wingdings"/>
        <a:buChar char="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 Light"/>
          <a:ea typeface="Helvetica Neue Light"/>
          <a:cs typeface="Helvetica Neue Light"/>
          <a:sym typeface="Helvetica Neue Light"/>
        </a:defRPr>
      </a:lvl7pPr>
      <a:lvl8pPr marL="2212339" marR="57799" indent="-342900" algn="l" defTabSz="1295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Wingdings"/>
        <a:buChar char="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 Light"/>
          <a:ea typeface="Helvetica Neue Light"/>
          <a:cs typeface="Helvetica Neue Light"/>
          <a:sym typeface="Helvetica Neue Light"/>
        </a:defRPr>
      </a:lvl8pPr>
      <a:lvl9pPr marL="2212339" marR="57799" indent="-342900" algn="l" defTabSz="1295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Wingdings"/>
        <a:buChar char="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 UltraLight"/>
        </a:defRPr>
      </a:lvl1pPr>
      <a:lvl2pPr marL="0" marR="0" indent="22860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 UltraLight"/>
        </a:defRPr>
      </a:lvl2pPr>
      <a:lvl3pPr marL="0" marR="0" indent="45720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 UltraLight"/>
        </a:defRPr>
      </a:lvl3pPr>
      <a:lvl4pPr marL="0" marR="0" indent="68580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 UltraLight"/>
        </a:defRPr>
      </a:lvl4pPr>
      <a:lvl5pPr marL="0" marR="0" indent="91440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 UltraLight"/>
        </a:defRPr>
      </a:lvl5pPr>
      <a:lvl6pPr marL="0" marR="0" indent="114300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 UltraLight"/>
        </a:defRPr>
      </a:lvl6pPr>
      <a:lvl7pPr marL="0" marR="0" indent="137160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 UltraLight"/>
        </a:defRPr>
      </a:lvl7pPr>
      <a:lvl8pPr marL="0" marR="0" indent="160020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 UltraLight"/>
        </a:defRPr>
      </a:lvl8pPr>
      <a:lvl9pPr marL="0" marR="0" indent="182880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 Ultra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dleastar@wit.ie" TargetMode="External"/><Relationship Id="rId4" Type="http://schemas.openxmlformats.org/officeDocument/2006/relationships/hyperlink" Target="http://www.wit.i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oncurrency_(computer_science)" TargetMode="External"/><Relationship Id="rId3" Type="http://schemas.openxmlformats.org/officeDocument/2006/relationships/hyperlink" Target="http://en.wikipedia.org/wiki/Class_(object-oriented_programming)" TargetMode="External"/><Relationship Id="rId7" Type="http://schemas.openxmlformats.org/officeDocument/2006/relationships/hyperlink" Target="http://en.wikipedia.org/wiki/Design_by_Contract" TargetMode="External"/><Relationship Id="rId12" Type="http://schemas.openxmlformats.org/officeDocument/2006/relationships/hyperlink" Target="http://en.wikipedia.org/wiki/Open/closed_principle" TargetMode="External"/><Relationship Id="rId2" Type="http://schemas.openxmlformats.org/officeDocument/2006/relationships/hyperlink" Target="http://en.wikipedia.org/wiki/Abstract_data_typ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n.wikipedia.org/wiki/Inheritance_(computer_science)" TargetMode="External"/><Relationship Id="rId11" Type="http://schemas.openxmlformats.org/officeDocument/2006/relationships/hyperlink" Target="http://en.wikipedia.org/wiki/Object-Oriented_Software_Construction" TargetMode="External"/><Relationship Id="rId5" Type="http://schemas.openxmlformats.org/officeDocument/2006/relationships/hyperlink" Target="http://en.wikipedia.org/wiki/Generic_programming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://en.wikipedia.org/wiki/Object_(computer_science)" TargetMode="External"/><Relationship Id="rId9" Type="http://schemas.openxmlformats.org/officeDocument/2006/relationships/hyperlink" Target="http://en.wikipedia.org/wiki/Persistence_(computer_science)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0" y="0"/>
            <a:ext cx="13004800" cy="97536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4" name="Shape 54"/>
          <p:cNvSpPr/>
          <p:nvPr/>
        </p:nvSpPr>
        <p:spPr>
          <a:xfrm flipV="1">
            <a:off x="908290" y="4366805"/>
            <a:ext cx="11220745" cy="1478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5" name="WIT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1173" y="8724053"/>
            <a:ext cx="3212992" cy="668303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esu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05155" y="8832426"/>
            <a:ext cx="1909436" cy="451557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57"/>
          <p:cNvSpPr/>
          <p:nvPr/>
        </p:nvSpPr>
        <p:spPr>
          <a:xfrm>
            <a:off x="734731" y="4587804"/>
            <a:ext cx="2618842" cy="1372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 defTabSz="406400">
              <a:lnSpc>
                <a:spcPct val="80000"/>
              </a:lnSpc>
              <a:defRPr sz="44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Produced </a:t>
            </a:r>
          </a:p>
          <a:p>
            <a:pPr algn="r" defTabSz="406400">
              <a:lnSpc>
                <a:spcPct val="80000"/>
              </a:lnSpc>
              <a:defRPr sz="44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by</a:t>
            </a:r>
          </a:p>
        </p:txBody>
      </p:sp>
      <p:grpSp>
        <p:nvGrpSpPr>
          <p:cNvPr id="61" name="Group 61"/>
          <p:cNvGrpSpPr/>
          <p:nvPr/>
        </p:nvGrpSpPr>
        <p:grpSpPr>
          <a:xfrm>
            <a:off x="3707033" y="6610773"/>
            <a:ext cx="4605868" cy="1377528"/>
            <a:chOff x="0" y="0"/>
            <a:chExt cx="4605866" cy="1377527"/>
          </a:xfrm>
        </p:grpSpPr>
        <p:sp>
          <p:nvSpPr>
            <p:cNvPr id="58" name="Shape 58"/>
            <p:cNvSpPr/>
            <p:nvPr/>
          </p:nvSpPr>
          <p:spPr>
            <a:xfrm>
              <a:off x="0" y="0"/>
              <a:ext cx="4605867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06400">
                <a:lnSpc>
                  <a:spcPct val="120000"/>
                </a:lnSpc>
                <a:defRPr sz="1600">
                  <a:solidFill>
                    <a:srgbClr val="133455"/>
                  </a:solidFill>
                </a:defRPr>
              </a:pPr>
              <a:r>
                <a:t>Department of Computing, Maths &amp; Physics</a:t>
              </a:r>
            </a:p>
            <a:p>
              <a:pPr defTabSz="406400">
                <a:lnSpc>
                  <a:spcPct val="120000"/>
                </a:lnSpc>
                <a:defRPr sz="1600">
                  <a:solidFill>
                    <a:srgbClr val="133455"/>
                  </a:solidFill>
                </a:defRPr>
              </a:pPr>
              <a:r>
                <a:t>Waterford Institute of Technology</a:t>
              </a:r>
            </a:p>
          </p:txBody>
        </p:sp>
        <p:sp>
          <p:nvSpPr>
            <p:cNvPr id="59" name="Shape 59"/>
            <p:cNvSpPr/>
            <p:nvPr/>
          </p:nvSpPr>
          <p:spPr>
            <a:xfrm>
              <a:off x="0" y="760634"/>
              <a:ext cx="1361922" cy="301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06400">
                <a:defRPr sz="1200">
                  <a:hlinkClick r:id="rId4"/>
                </a:defRPr>
              </a:lvl1pPr>
            </a:lstStyle>
            <a:p>
              <a:r>
                <a:rPr>
                  <a:hlinkClick r:id="rId4"/>
                </a:rPr>
                <a:t>http://www.wit.ie</a:t>
              </a:r>
            </a:p>
          </p:txBody>
        </p:sp>
        <p:sp>
          <p:nvSpPr>
            <p:cNvPr id="60" name="Shape 60"/>
            <p:cNvSpPr/>
            <p:nvPr/>
          </p:nvSpPr>
          <p:spPr>
            <a:xfrm>
              <a:off x="0" y="1075643"/>
              <a:ext cx="1671326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06400">
                <a:defRPr sz="1200">
                  <a:hlinkClick r:id="rId4"/>
                </a:defRPr>
              </a:lvl1pPr>
            </a:lstStyle>
            <a:p>
              <a:r>
                <a:rPr>
                  <a:hlinkClick r:id="rId4"/>
                </a:rPr>
                <a:t>http://elearning.wit.ie</a:t>
              </a:r>
            </a:p>
          </p:txBody>
        </p:sp>
      </p:grpSp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903110" y="2533650"/>
            <a:ext cx="11234704" cy="1083734"/>
          </a:xfrm>
          <a:prstGeom prst="rect">
            <a:avLst/>
          </a:prstGeom>
        </p:spPr>
        <p:txBody>
          <a:bodyPr lIns="72248" tIns="72248" rIns="72248" bIns="72248"/>
          <a:lstStyle>
            <a:lvl1pPr defTabSz="577991"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Agile Software Development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sz="quarter" idx="1"/>
          </p:nvPr>
        </p:nvSpPr>
        <p:spPr>
          <a:xfrm>
            <a:off x="3727450" y="4804550"/>
            <a:ext cx="5779912" cy="1986846"/>
          </a:xfrm>
          <a:prstGeom prst="rect">
            <a:avLst/>
          </a:prstGeom>
        </p:spPr>
        <p:txBody>
          <a:bodyPr lIns="72248" tIns="72248" rIns="72248" bIns="72248"/>
          <a:lstStyle/>
          <a:p>
            <a:pPr defTabSz="406400"/>
            <a:r>
              <a:t>Eamonn de Leastar (</a:t>
            </a:r>
            <a:r>
              <a:rPr>
                <a:hlinkClick r:id="rId5"/>
              </a:rPr>
              <a:t>edeleastar@wit.ie</a:t>
            </a:r>
            <a:r>
              <a:t>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647700" y="151271"/>
            <a:ext cx="11709400" cy="124403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Open and Closed?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447886" y="1636440"/>
            <a:ext cx="11836401" cy="79208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700"/>
              </a:spcBef>
              <a:defRPr sz="3000"/>
            </a:pPr>
            <a:r>
              <a:rPr sz="3300" dirty="0" smtClean="0"/>
              <a:t>Contradiction?</a:t>
            </a:r>
            <a:endParaRPr sz="3300" dirty="0"/>
          </a:p>
          <a:p>
            <a:pPr lvl="1">
              <a:lnSpc>
                <a:spcPct val="150000"/>
              </a:lnSpc>
              <a:spcBef>
                <a:spcPts val="1700"/>
              </a:spcBef>
              <a:defRPr sz="3000"/>
            </a:pPr>
            <a:r>
              <a:rPr sz="3300" dirty="0"/>
              <a:t>the normal way to extend the behavior of a module </a:t>
            </a:r>
            <a:r>
              <a:rPr sz="3300" b="1" u="sng" dirty="0"/>
              <a:t>is</a:t>
            </a:r>
            <a:r>
              <a:rPr sz="3300" dirty="0"/>
              <a:t> to make changes </a:t>
            </a:r>
            <a:r>
              <a:rPr sz="3300" dirty="0" smtClean="0"/>
              <a:t>to</a:t>
            </a:r>
            <a:r>
              <a:rPr lang="en-IE" sz="3300" dirty="0" smtClean="0"/>
              <a:t> the source code of</a:t>
            </a:r>
            <a:r>
              <a:rPr sz="3300" dirty="0" smtClean="0"/>
              <a:t> </a:t>
            </a:r>
            <a:r>
              <a:rPr sz="3300" dirty="0"/>
              <a:t>that </a:t>
            </a:r>
            <a:r>
              <a:rPr sz="3300" dirty="0" smtClean="0"/>
              <a:t>module</a:t>
            </a:r>
            <a:r>
              <a:rPr lang="en-IE" sz="3300" dirty="0" smtClean="0"/>
              <a:t>.</a:t>
            </a:r>
          </a:p>
          <a:p>
            <a:pPr lvl="1">
              <a:lnSpc>
                <a:spcPct val="150000"/>
              </a:lnSpc>
              <a:spcBef>
                <a:spcPts val="1700"/>
              </a:spcBef>
              <a:defRPr sz="3000"/>
            </a:pPr>
            <a:r>
              <a:rPr sz="3300" dirty="0" smtClean="0"/>
              <a:t>a </a:t>
            </a:r>
            <a:r>
              <a:rPr sz="3300" dirty="0"/>
              <a:t>module that cannot be changed is normally thought to have a fixed </a:t>
            </a:r>
            <a:r>
              <a:rPr sz="3300" dirty="0" smtClean="0"/>
              <a:t>behavior</a:t>
            </a:r>
            <a:r>
              <a:rPr lang="en-IE" sz="3300" dirty="0" smtClean="0"/>
              <a:t>.</a:t>
            </a:r>
          </a:p>
          <a:p>
            <a:pPr lvl="1">
              <a:lnSpc>
                <a:spcPct val="150000"/>
              </a:lnSpc>
              <a:spcBef>
                <a:spcPts val="1700"/>
              </a:spcBef>
              <a:defRPr sz="3000"/>
            </a:pPr>
            <a:endParaRPr sz="3300" dirty="0"/>
          </a:p>
          <a:p>
            <a:pPr>
              <a:lnSpc>
                <a:spcPct val="150000"/>
              </a:lnSpc>
              <a:spcBef>
                <a:spcPts val="1700"/>
              </a:spcBef>
              <a:defRPr sz="3000"/>
            </a:pPr>
            <a:r>
              <a:rPr sz="3300" dirty="0"/>
              <a:t>How can these two opposing </a:t>
            </a:r>
            <a:r>
              <a:rPr sz="3300" dirty="0" smtClean="0"/>
              <a:t>attributes </a:t>
            </a:r>
            <a:r>
              <a:rPr sz="3300" dirty="0"/>
              <a:t>be resolved?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Abstraction</a:t>
            </a:r>
            <a:endParaRPr lang="en-I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Create abstractions that:</a:t>
            </a:r>
          </a:p>
          <a:p>
            <a:pPr lvl="1"/>
            <a:r>
              <a:rPr lang="en-IE" dirty="0" smtClean="0"/>
              <a:t>Are fixed.</a:t>
            </a:r>
          </a:p>
          <a:p>
            <a:pPr lvl="1"/>
            <a:r>
              <a:rPr lang="en-IE" dirty="0" smtClean="0"/>
              <a:t>Will be the abstract </a:t>
            </a:r>
            <a:r>
              <a:rPr lang="en-IE" dirty="0"/>
              <a:t>base classes.</a:t>
            </a:r>
          </a:p>
          <a:p>
            <a:pPr lvl="1"/>
            <a:r>
              <a:rPr lang="en-IE" dirty="0" smtClean="0"/>
              <a:t>Represent an unbounded group of possible behaviours (i.e. all the possible derived classes).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It is possible for a module to manipulate an abstraction.</a:t>
            </a:r>
          </a:p>
          <a:p>
            <a:endParaRPr lang="en-IE" dirty="0"/>
          </a:p>
          <a:p>
            <a:r>
              <a:rPr lang="en-IE" dirty="0" smtClean="0"/>
              <a:t>The abstraction is:</a:t>
            </a:r>
          </a:p>
          <a:p>
            <a:pPr lvl="1"/>
            <a:r>
              <a:rPr lang="en-IE" dirty="0" smtClean="0"/>
              <a:t>Closed for modification – it is fixed.</a:t>
            </a:r>
          </a:p>
          <a:p>
            <a:pPr lvl="1"/>
            <a:r>
              <a:rPr lang="en-IE" dirty="0" smtClean="0"/>
              <a:t>Open for extension – can create new derivative classes of the abstraction.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1979401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Open-Closed Principle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>
              <a:solidFill>
                <a:schemeClr val="tx1"/>
              </a:solidFill>
            </a:endParaRPr>
          </a:p>
          <a:p>
            <a:pPr marL="40640" indent="0" algn="ctr">
              <a:buNone/>
            </a:pPr>
            <a:r>
              <a:rPr lang="en-IE" sz="4400" dirty="0" smtClean="0">
                <a:solidFill>
                  <a:schemeClr val="tx1"/>
                </a:solidFill>
              </a:rPr>
              <a:t>So, the </a:t>
            </a:r>
            <a:r>
              <a:rPr lang="en-IE" sz="4400" dirty="0">
                <a:solidFill>
                  <a:schemeClr val="tx1"/>
                </a:solidFill>
              </a:rPr>
              <a:t>idea is that it’s often better to </a:t>
            </a:r>
            <a:endParaRPr lang="en-IE" sz="4400" dirty="0" smtClean="0">
              <a:solidFill>
                <a:schemeClr val="tx1"/>
              </a:solidFill>
            </a:endParaRPr>
          </a:p>
          <a:p>
            <a:pPr marL="40640" indent="0" algn="ctr">
              <a:buNone/>
            </a:pPr>
            <a:r>
              <a:rPr lang="en-IE" sz="4400" dirty="0" smtClean="0">
                <a:solidFill>
                  <a:schemeClr val="tx1"/>
                </a:solidFill>
              </a:rPr>
              <a:t>make </a:t>
            </a:r>
            <a:r>
              <a:rPr lang="en-IE" sz="4400" dirty="0">
                <a:solidFill>
                  <a:schemeClr val="tx1"/>
                </a:solidFill>
              </a:rPr>
              <a:t>changes to things like classes by </a:t>
            </a:r>
            <a:endParaRPr lang="en-IE" sz="4400" dirty="0" smtClean="0">
              <a:solidFill>
                <a:schemeClr val="tx1"/>
              </a:solidFill>
            </a:endParaRPr>
          </a:p>
          <a:p>
            <a:pPr marL="40640" indent="0" algn="ctr">
              <a:buNone/>
            </a:pPr>
            <a:r>
              <a:rPr lang="en-IE" sz="4400" dirty="0" smtClean="0">
                <a:solidFill>
                  <a:schemeClr val="tx1"/>
                </a:solidFill>
              </a:rPr>
              <a:t>adding </a:t>
            </a:r>
            <a:r>
              <a:rPr lang="en-IE" sz="4400" dirty="0">
                <a:solidFill>
                  <a:schemeClr val="tx1"/>
                </a:solidFill>
              </a:rPr>
              <a:t>to or building on top of them </a:t>
            </a:r>
            <a:endParaRPr lang="en-IE" sz="4400" dirty="0" smtClean="0">
              <a:solidFill>
                <a:schemeClr val="tx1"/>
              </a:solidFill>
            </a:endParaRPr>
          </a:p>
          <a:p>
            <a:pPr marL="40640" indent="0" algn="ctr">
              <a:buNone/>
            </a:pPr>
            <a:r>
              <a:rPr lang="en-IE" sz="4400" dirty="0" smtClean="0">
                <a:solidFill>
                  <a:schemeClr val="tx1"/>
                </a:solidFill>
              </a:rPr>
              <a:t>(</a:t>
            </a:r>
            <a:r>
              <a:rPr lang="en-IE" sz="4400" dirty="0">
                <a:solidFill>
                  <a:schemeClr val="tx1"/>
                </a:solidFill>
              </a:rPr>
              <a:t>using mechanisms like </a:t>
            </a:r>
            <a:endParaRPr lang="en-IE" sz="4400" dirty="0" smtClean="0">
              <a:solidFill>
                <a:schemeClr val="tx1"/>
              </a:solidFill>
            </a:endParaRPr>
          </a:p>
          <a:p>
            <a:pPr marL="40640" indent="0" algn="ctr">
              <a:buNone/>
            </a:pPr>
            <a:r>
              <a:rPr lang="en-IE" sz="4400" dirty="0">
                <a:solidFill>
                  <a:schemeClr val="tx1"/>
                </a:solidFill>
              </a:rPr>
              <a:t>s</a:t>
            </a:r>
            <a:r>
              <a:rPr lang="en-IE" sz="4400" dirty="0" smtClean="0">
                <a:solidFill>
                  <a:schemeClr val="tx1"/>
                </a:solidFill>
              </a:rPr>
              <a:t>ub-classing </a:t>
            </a:r>
            <a:r>
              <a:rPr lang="en-IE" sz="4400" dirty="0">
                <a:solidFill>
                  <a:schemeClr val="tx1"/>
                </a:solidFill>
              </a:rPr>
              <a:t>or polymorphism) </a:t>
            </a:r>
            <a:endParaRPr lang="en-IE" sz="4400" dirty="0" smtClean="0">
              <a:solidFill>
                <a:schemeClr val="tx1"/>
              </a:solidFill>
            </a:endParaRPr>
          </a:p>
          <a:p>
            <a:pPr marL="40640" indent="0" algn="ctr">
              <a:buNone/>
            </a:pPr>
            <a:r>
              <a:rPr lang="en-IE" sz="4400" dirty="0" smtClean="0">
                <a:solidFill>
                  <a:schemeClr val="tx1"/>
                </a:solidFill>
              </a:rPr>
              <a:t>rather </a:t>
            </a:r>
            <a:r>
              <a:rPr lang="en-IE" sz="4400" dirty="0">
                <a:solidFill>
                  <a:schemeClr val="tx1"/>
                </a:solidFill>
              </a:rPr>
              <a:t>than modifying their code.</a:t>
            </a:r>
          </a:p>
        </p:txBody>
      </p:sp>
    </p:spTree>
    <p:extLst>
      <p:ext uri="{BB962C8B-B14F-4D97-AF65-F5344CB8AC3E}">
        <p14:creationId xmlns:p14="http://schemas.microsoft.com/office/powerpoint/2010/main" val="316111670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IE" dirty="0"/>
              <a:t>Open-Closed Principle</a:t>
            </a:r>
            <a:endParaRPr dirty="0"/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99495" indent="-201705">
              <a:lnSpc>
                <a:spcPct val="90000"/>
              </a:lnSpc>
              <a:spcBef>
                <a:spcPts val="3200"/>
              </a:spcBef>
            </a:pPr>
            <a:r>
              <a:rPr lang="en-IE" sz="4400" dirty="0" smtClean="0"/>
              <a:t>OCP states:</a:t>
            </a:r>
          </a:p>
          <a:p>
            <a:pPr marL="699545" lvl="1" indent="-201705">
              <a:lnSpc>
                <a:spcPct val="90000"/>
              </a:lnSpc>
              <a:spcBef>
                <a:spcPts val="3200"/>
              </a:spcBef>
            </a:pPr>
            <a:r>
              <a:rPr lang="en-IE" sz="4400" dirty="0"/>
              <a:t>D</a:t>
            </a:r>
            <a:r>
              <a:rPr sz="4400" dirty="0" err="1" smtClean="0"/>
              <a:t>esign</a:t>
            </a:r>
            <a:r>
              <a:rPr sz="4400" dirty="0" smtClean="0"/>
              <a:t> </a:t>
            </a:r>
            <a:r>
              <a:rPr sz="4400" dirty="0"/>
              <a:t>modules that </a:t>
            </a:r>
            <a:r>
              <a:rPr sz="4400" i="1" dirty="0"/>
              <a:t>never </a:t>
            </a:r>
            <a:r>
              <a:rPr sz="4400" i="1" dirty="0" smtClean="0"/>
              <a:t>change</a:t>
            </a:r>
            <a:r>
              <a:rPr lang="en-IE" sz="4400" i="1" dirty="0" smtClean="0"/>
              <a:t>.</a:t>
            </a:r>
            <a:endParaRPr sz="4400" i="1" dirty="0"/>
          </a:p>
          <a:p>
            <a:pPr lvl="1">
              <a:lnSpc>
                <a:spcPct val="90000"/>
              </a:lnSpc>
              <a:spcBef>
                <a:spcPts val="3200"/>
              </a:spcBef>
              <a:defRPr sz="2400"/>
            </a:pPr>
            <a:r>
              <a:rPr lang="en-IE" sz="4400" dirty="0" smtClean="0"/>
              <a:t>W</a:t>
            </a:r>
            <a:r>
              <a:rPr sz="4400" dirty="0" smtClean="0"/>
              <a:t>hen </a:t>
            </a:r>
            <a:r>
              <a:rPr sz="4400" dirty="0"/>
              <a:t>requirements change, you extend the behavior of such modules by adding new </a:t>
            </a:r>
            <a:r>
              <a:rPr sz="4400" dirty="0" smtClean="0"/>
              <a:t>code</a:t>
            </a:r>
            <a:r>
              <a:rPr lang="en-IE" sz="4400" dirty="0" smtClean="0"/>
              <a:t>.</a:t>
            </a:r>
            <a:endParaRPr sz="4400" dirty="0"/>
          </a:p>
          <a:p>
            <a:pPr lvl="1">
              <a:lnSpc>
                <a:spcPct val="90000"/>
              </a:lnSpc>
              <a:spcBef>
                <a:spcPts val="3200"/>
              </a:spcBef>
              <a:defRPr sz="2400"/>
            </a:pPr>
            <a:r>
              <a:rPr lang="en-IE" sz="4400" dirty="0" smtClean="0"/>
              <a:t>N</a:t>
            </a:r>
            <a:r>
              <a:rPr sz="4400" dirty="0" err="1" smtClean="0"/>
              <a:t>ot</a:t>
            </a:r>
            <a:r>
              <a:rPr sz="4400" dirty="0" smtClean="0"/>
              <a:t> </a:t>
            </a:r>
            <a:r>
              <a:rPr sz="4400" dirty="0"/>
              <a:t>by changing old code that already works.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dirty="0"/>
              <a:t>Source </a:t>
            </a:r>
            <a:r>
              <a:rPr dirty="0" smtClean="0"/>
              <a:t>Material </a:t>
            </a:r>
            <a:r>
              <a:rPr dirty="0"/>
              <a:t>- OCP first characterized in OOSC...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sz="half" idx="1"/>
          </p:nvPr>
        </p:nvSpPr>
        <p:spPr>
          <a:xfrm>
            <a:off x="4990232" y="1636440"/>
            <a:ext cx="7632848" cy="609600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2400" i="1"/>
            </a:pPr>
            <a:r>
              <a:rPr sz="2800" dirty="0"/>
              <a:t>“The book, known among its fans as "OOSC", presents object technology as an answer to major issues of software engineering, with a special emphasis on addressing the software quality factors of correctness, robustness, extendibility and reusability. It starts with an examination of the issues of software quality, then introduces </a:t>
            </a:r>
            <a:r>
              <a:rPr sz="2800" dirty="0">
                <a:hlinkClick r:id="rId2"/>
              </a:rPr>
              <a:t>abstract data types</a:t>
            </a:r>
            <a:r>
              <a:rPr sz="2800" dirty="0"/>
              <a:t> as the theoretical basis for object technology and proceeds with the main object-oriented techniques: </a:t>
            </a:r>
            <a:r>
              <a:rPr sz="2800" dirty="0">
                <a:hlinkClick r:id="rId3"/>
              </a:rPr>
              <a:t>classes</a:t>
            </a:r>
            <a:r>
              <a:rPr sz="2800" dirty="0"/>
              <a:t>, </a:t>
            </a:r>
            <a:r>
              <a:rPr sz="2800" dirty="0">
                <a:hlinkClick r:id="rId4"/>
              </a:rPr>
              <a:t>objects</a:t>
            </a:r>
            <a:r>
              <a:rPr sz="2800" dirty="0"/>
              <a:t>, </a:t>
            </a:r>
            <a:r>
              <a:rPr sz="2800" dirty="0">
                <a:hlinkClick r:id="rId5"/>
              </a:rPr>
              <a:t>genericity</a:t>
            </a:r>
            <a:r>
              <a:rPr sz="2800" dirty="0"/>
              <a:t>, </a:t>
            </a:r>
            <a:r>
              <a:rPr sz="2800" dirty="0">
                <a:hlinkClick r:id="rId6"/>
              </a:rPr>
              <a:t>inheritance</a:t>
            </a:r>
            <a:r>
              <a:rPr sz="2800" dirty="0"/>
              <a:t>, </a:t>
            </a:r>
            <a:r>
              <a:rPr sz="2800" dirty="0">
                <a:hlinkClick r:id="rId7"/>
              </a:rPr>
              <a:t>Design by </a:t>
            </a:r>
            <a:r>
              <a:rPr sz="2800" dirty="0" err="1">
                <a:hlinkClick r:id="rId7"/>
              </a:rPr>
              <a:t>Contract</a:t>
            </a:r>
            <a:r>
              <a:rPr sz="2800" dirty="0" err="1"/>
              <a:t>,</a:t>
            </a:r>
            <a:r>
              <a:rPr sz="2800" dirty="0" err="1">
                <a:hlinkClick r:id="rId8"/>
              </a:rPr>
              <a:t>concurrency</a:t>
            </a:r>
            <a:r>
              <a:rPr sz="2800" dirty="0"/>
              <a:t>, and </a:t>
            </a:r>
            <a:r>
              <a:rPr sz="2800" dirty="0">
                <a:hlinkClick r:id="rId9"/>
              </a:rPr>
              <a:t>persistence</a:t>
            </a:r>
            <a:r>
              <a:rPr sz="2800" dirty="0"/>
              <a:t>. It includes extensive discussions of methodological issues.”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91" name="Screen Shot 2011-11-10 at 06.49.27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69752" y="2184400"/>
            <a:ext cx="4076700" cy="5384800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sp>
        <p:nvSpPr>
          <p:cNvPr id="92" name="Shape 92"/>
          <p:cNvSpPr/>
          <p:nvPr/>
        </p:nvSpPr>
        <p:spPr>
          <a:xfrm>
            <a:off x="1461840" y="8824763"/>
            <a:ext cx="9303598" cy="802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57799" marR="57799" defTabSz="1295400"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u="sng" dirty="0">
                <a:hlinkClick r:id="rId11"/>
              </a:rPr>
              <a:t>http://en.wikipedia.org/wiki/Object-Oriented_Software_Construction</a:t>
            </a:r>
          </a:p>
          <a:p>
            <a:pPr marL="57799" marR="57799" defTabSz="1295400"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u="sng" dirty="0">
                <a:hlinkClick r:id="rId12"/>
              </a:rPr>
              <a:t>http://en.wikipedia.org/wiki/Open/closed_principle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Example (1)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sz="half" idx="1"/>
          </p:nvPr>
        </p:nvSpPr>
        <p:spPr>
          <a:xfrm>
            <a:off x="647700" y="6223000"/>
            <a:ext cx="11518900" cy="2514600"/>
          </a:xfrm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rPr dirty="0"/>
              <a:t>Module </a:t>
            </a:r>
            <a:r>
              <a:rPr i="1" dirty="0"/>
              <a:t>A </a:t>
            </a:r>
            <a:r>
              <a:rPr dirty="0"/>
              <a:t>is used by client modules </a:t>
            </a:r>
            <a:r>
              <a:rPr i="1" dirty="0"/>
              <a:t>B</a:t>
            </a:r>
            <a:r>
              <a:rPr dirty="0"/>
              <a:t>, </a:t>
            </a:r>
            <a:r>
              <a:rPr i="1" dirty="0"/>
              <a:t>C</a:t>
            </a:r>
            <a:r>
              <a:rPr dirty="0"/>
              <a:t>, </a:t>
            </a:r>
            <a:r>
              <a:rPr i="1" dirty="0"/>
              <a:t>D</a:t>
            </a:r>
            <a:r>
              <a:rPr dirty="0"/>
              <a:t>, which may themselves have their own clients (</a:t>
            </a:r>
            <a:r>
              <a:rPr i="1" dirty="0"/>
              <a:t>E</a:t>
            </a:r>
            <a:r>
              <a:rPr dirty="0"/>
              <a:t>).</a:t>
            </a:r>
          </a:p>
        </p:txBody>
      </p:sp>
      <p:pic>
        <p:nvPicPr>
          <p:cNvPr id="101" name="image.pd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3102" y="2521937"/>
            <a:ext cx="11521441" cy="2730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Example (2)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sz="half" idx="1"/>
          </p:nvPr>
        </p:nvSpPr>
        <p:spPr>
          <a:xfrm>
            <a:off x="647700" y="6630246"/>
            <a:ext cx="11709400" cy="3136054"/>
          </a:xfrm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rPr dirty="0"/>
              <a:t>A new client – </a:t>
            </a:r>
            <a:r>
              <a:rPr dirty="0" err="1"/>
              <a:t>Bx</a:t>
            </a:r>
            <a:r>
              <a:rPr dirty="0"/>
              <a:t> – requires an extended or adapted version of a – called Ax.</a:t>
            </a:r>
          </a:p>
          <a:p>
            <a:pPr>
              <a:defRPr sz="3000"/>
            </a:pPr>
            <a:r>
              <a:rPr dirty="0"/>
              <a:t>Further clients of Ax are developed (F, G, I)</a:t>
            </a:r>
          </a:p>
        </p:txBody>
      </p:sp>
      <p:pic>
        <p:nvPicPr>
          <p:cNvPr id="106" name="image.pd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244" y="2316480"/>
            <a:ext cx="11573370" cy="2752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Example (3)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255128" y="5181600"/>
            <a:ext cx="11772901" cy="4572000"/>
          </a:xfrm>
          <a:prstGeom prst="rect">
            <a:avLst/>
          </a:prstGeom>
        </p:spPr>
        <p:txBody>
          <a:bodyPr/>
          <a:lstStyle/>
          <a:p>
            <a:pPr marL="497840" indent="-457200">
              <a:buClr>
                <a:srgbClr val="000000"/>
              </a:buClr>
              <a:defRPr sz="3000"/>
            </a:pPr>
            <a:r>
              <a:rPr dirty="0"/>
              <a:t>With </a:t>
            </a:r>
            <a:r>
              <a:rPr b="1" u="sng" dirty="0" smtClean="0"/>
              <a:t>non-OO </a:t>
            </a:r>
            <a:r>
              <a:rPr b="1" u="sng" dirty="0"/>
              <a:t>methods</a:t>
            </a:r>
            <a:r>
              <a:rPr dirty="0"/>
              <a:t>, there are two solutions:</a:t>
            </a:r>
          </a:p>
          <a:p>
            <a:pPr marL="878839" lvl="1" indent="-380999">
              <a:buFont typeface="Helvetica"/>
              <a:buAutoNum type="arabicPeriod"/>
              <a:defRPr sz="3000"/>
            </a:pPr>
            <a:r>
              <a:rPr dirty="0"/>
              <a:t>Adapt module </a:t>
            </a:r>
            <a:r>
              <a:rPr i="1" dirty="0"/>
              <a:t>A </a:t>
            </a:r>
            <a:r>
              <a:rPr dirty="0"/>
              <a:t>so that it will offer the extended or modified functionality required by the new clients.</a:t>
            </a:r>
          </a:p>
          <a:p>
            <a:pPr marL="878839" lvl="1" indent="-380999">
              <a:buFont typeface="Helvetica"/>
              <a:buAutoNum type="arabicPeriod"/>
              <a:defRPr sz="3000"/>
            </a:pPr>
            <a:r>
              <a:rPr dirty="0"/>
              <a:t>Leave </a:t>
            </a:r>
            <a:r>
              <a:rPr i="1" dirty="0"/>
              <a:t>A </a:t>
            </a:r>
            <a:r>
              <a:rPr dirty="0"/>
              <a:t>as it is, make a copy, change the module’s name to </a:t>
            </a:r>
            <a:r>
              <a:rPr i="1" dirty="0"/>
              <a:t>Ax</a:t>
            </a:r>
            <a:r>
              <a:rPr dirty="0"/>
              <a:t>, and perform all the necessary adaptations on the new module. With this technique </a:t>
            </a:r>
            <a:r>
              <a:rPr i="1" dirty="0"/>
              <a:t>Ax </a:t>
            </a:r>
            <a:r>
              <a:rPr dirty="0"/>
              <a:t>retains no further connection to </a:t>
            </a:r>
            <a:r>
              <a:rPr i="1" dirty="0"/>
              <a:t>A</a:t>
            </a:r>
            <a:r>
              <a:rPr dirty="0"/>
              <a:t>.</a:t>
            </a:r>
          </a:p>
        </p:txBody>
      </p:sp>
      <p:pic>
        <p:nvPicPr>
          <p:cNvPr id="111" name="image.pd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89884" y="1822026"/>
            <a:ext cx="6658188" cy="15759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image.pd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128" y="3237653"/>
            <a:ext cx="6962988" cy="1654952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113"/>
          <p:cNvSpPr/>
          <p:nvPr/>
        </p:nvSpPr>
        <p:spPr>
          <a:xfrm>
            <a:off x="4454595" y="2111022"/>
            <a:ext cx="6348872" cy="2151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dirty="0"/>
              <a:t>Solution-1 </a:t>
            </a:r>
            <a:r>
              <a:rPr dirty="0" smtClean="0"/>
              <a:t>(</a:t>
            </a:r>
            <a:r>
              <a:rPr lang="en-IE" dirty="0" smtClean="0"/>
              <a:t>modify </a:t>
            </a:r>
            <a:r>
              <a:rPr lang="en-IE" i="1" dirty="0" smtClean="0"/>
              <a:t>A’s</a:t>
            </a:r>
            <a:r>
              <a:rPr lang="en-IE" dirty="0" smtClean="0"/>
              <a:t> functionality</a:t>
            </a:r>
            <a:r>
              <a:rPr dirty="0" smtClean="0"/>
              <a:t>)</a:t>
            </a:r>
            <a:endParaRPr dirty="0"/>
          </a:p>
        </p:txBody>
      </p:sp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xfrm>
            <a:off x="460586" y="1803964"/>
            <a:ext cx="11997832" cy="794963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4200"/>
              </a:spcBef>
              <a:defRPr sz="3000"/>
            </a:pPr>
            <a:r>
              <a:rPr i="1" dirty="0"/>
              <a:t>A </a:t>
            </a:r>
            <a:r>
              <a:rPr dirty="0"/>
              <a:t>may have been around for a long time and have many clients such as </a:t>
            </a:r>
            <a:r>
              <a:rPr i="1" dirty="0"/>
              <a:t>B</a:t>
            </a:r>
            <a:r>
              <a:rPr dirty="0"/>
              <a:t>, </a:t>
            </a:r>
            <a:r>
              <a:rPr i="1" dirty="0"/>
              <a:t>C </a:t>
            </a:r>
            <a:r>
              <a:rPr dirty="0"/>
              <a:t>and </a:t>
            </a:r>
            <a:r>
              <a:rPr i="1" dirty="0"/>
              <a:t>D</a:t>
            </a:r>
            <a:r>
              <a:rPr dirty="0"/>
              <a:t>. </a:t>
            </a:r>
          </a:p>
          <a:p>
            <a:pPr>
              <a:lnSpc>
                <a:spcPct val="90000"/>
              </a:lnSpc>
              <a:spcBef>
                <a:spcPts val="4200"/>
              </a:spcBef>
              <a:defRPr sz="3000"/>
            </a:pPr>
            <a:r>
              <a:rPr dirty="0"/>
              <a:t>The adaptations needed to satisfy the new clients’ requirements may invalidate the assumptions on the basis of which the old ones used </a:t>
            </a:r>
            <a:r>
              <a:rPr i="1" dirty="0"/>
              <a:t>A.</a:t>
            </a:r>
          </a:p>
          <a:p>
            <a:pPr lvl="1">
              <a:lnSpc>
                <a:spcPct val="90000"/>
              </a:lnSpc>
              <a:spcBef>
                <a:spcPts val="4200"/>
              </a:spcBef>
              <a:defRPr sz="3000"/>
            </a:pPr>
            <a:r>
              <a:rPr dirty="0"/>
              <a:t>Change to </a:t>
            </a:r>
            <a:r>
              <a:rPr i="1" dirty="0"/>
              <a:t>A </a:t>
            </a:r>
            <a:r>
              <a:rPr dirty="0"/>
              <a:t>may start a dramatic series of changes in clients, clients of clients and so on. </a:t>
            </a:r>
          </a:p>
          <a:p>
            <a:pPr>
              <a:lnSpc>
                <a:spcPct val="90000"/>
              </a:lnSpc>
              <a:spcBef>
                <a:spcPts val="4200"/>
              </a:spcBef>
              <a:defRPr sz="3000"/>
            </a:pPr>
            <a:r>
              <a:rPr dirty="0"/>
              <a:t>Nightmare scenario:  </a:t>
            </a:r>
          </a:p>
          <a:p>
            <a:pPr lvl="1">
              <a:lnSpc>
                <a:spcPct val="90000"/>
              </a:lnSpc>
              <a:spcBef>
                <a:spcPts val="4200"/>
              </a:spcBef>
              <a:defRPr sz="3000"/>
            </a:pPr>
            <a:r>
              <a:rPr dirty="0"/>
              <a:t>Entire parts of the software that were supposed to have been finished and sealed are reopened, triggering a new cycle of development, testing, debugging and documentation.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dirty="0" smtClean="0"/>
              <a:t>Solution-2 </a:t>
            </a:r>
            <a:r>
              <a:rPr dirty="0"/>
              <a:t>(</a:t>
            </a:r>
            <a:r>
              <a:rPr dirty="0" smtClean="0"/>
              <a:t>copy</a:t>
            </a:r>
            <a:r>
              <a:rPr lang="en-IE" dirty="0" smtClean="0"/>
              <a:t> </a:t>
            </a:r>
            <a:r>
              <a:rPr lang="en-IE" i="1" dirty="0" smtClean="0"/>
              <a:t>A</a:t>
            </a:r>
            <a:r>
              <a:rPr lang="en-IE" dirty="0" smtClean="0"/>
              <a:t>, paste as </a:t>
            </a:r>
            <a:r>
              <a:rPr lang="en-IE" i="1" dirty="0" err="1" smtClean="0"/>
              <a:t>Ax</a:t>
            </a:r>
            <a:r>
              <a:rPr dirty="0" smtClean="0"/>
              <a:t>)</a:t>
            </a:r>
            <a:endParaRPr dirty="0"/>
          </a:p>
        </p:txBody>
      </p:sp>
      <p:sp>
        <p:nvSpPr>
          <p:cNvPr id="121" name="Shape 121"/>
          <p:cNvSpPr>
            <a:spLocks noGrp="1"/>
          </p:cNvSpPr>
          <p:nvPr>
            <p:ph type="body" idx="1"/>
          </p:nvPr>
        </p:nvSpPr>
        <p:spPr>
          <a:xfrm>
            <a:off x="647700" y="2118642"/>
            <a:ext cx="11709400" cy="55118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4900"/>
              </a:spcBef>
              <a:defRPr sz="3000"/>
            </a:pPr>
            <a:r>
              <a:rPr sz="3200" dirty="0"/>
              <a:t>On the surface, solution 2 seems better as it does not require modifying any existing software. </a:t>
            </a:r>
          </a:p>
          <a:p>
            <a:pPr>
              <a:lnSpc>
                <a:spcPct val="90000"/>
              </a:lnSpc>
              <a:spcBef>
                <a:spcPts val="4900"/>
              </a:spcBef>
              <a:defRPr sz="3000"/>
            </a:pPr>
            <a:r>
              <a:rPr sz="3200" dirty="0"/>
              <a:t>But this solution may be even more catastrophic since it only postpones the day of </a:t>
            </a:r>
            <a:r>
              <a:rPr sz="3200" dirty="0" smtClean="0"/>
              <a:t>reckoning</a:t>
            </a:r>
            <a:r>
              <a:rPr lang="en-IE" sz="3200" dirty="0" smtClean="0"/>
              <a:t>.</a:t>
            </a:r>
            <a:endParaRPr sz="3200" dirty="0"/>
          </a:p>
          <a:p>
            <a:pPr>
              <a:lnSpc>
                <a:spcPct val="90000"/>
              </a:lnSpc>
              <a:spcBef>
                <a:spcPts val="4900"/>
              </a:spcBef>
              <a:defRPr sz="3000"/>
            </a:pPr>
            <a:r>
              <a:rPr sz="3200" dirty="0"/>
              <a:t>Leads to an explosion of variants of the original modules, many of them very similar to each other although never quite identical.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0"/>
            <a:ext cx="13004800" cy="97536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571500" y="4749800"/>
            <a:ext cx="11868094" cy="12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 anchor="b"/>
          <a:lstStyle>
            <a:lvl1pPr marL="0" marR="0" algn="l" defTabSz="584200">
              <a:defRPr sz="4200"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Open Closed Principle</a:t>
            </a:r>
          </a:p>
        </p:txBody>
      </p:sp>
      <p:sp>
        <p:nvSpPr>
          <p:cNvPr id="68" name="Shape 68"/>
          <p:cNvSpPr>
            <a:spLocks noGrp="1"/>
          </p:cNvSpPr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/>
          <a:p>
            <a:pPr marL="0" marR="0" indent="0" defTabSz="58420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dirty="0" smtClean="0"/>
              <a:t>Solution-2 </a:t>
            </a:r>
            <a:endParaRPr dirty="0"/>
          </a:p>
        </p:txBody>
      </p:sp>
      <p:grpSp>
        <p:nvGrpSpPr>
          <p:cNvPr id="127" name="Group 127"/>
          <p:cNvGrpSpPr/>
          <p:nvPr/>
        </p:nvGrpSpPr>
        <p:grpSpPr>
          <a:xfrm>
            <a:off x="4761653" y="268675"/>
            <a:ext cx="7491308" cy="9177868"/>
            <a:chOff x="0" y="0"/>
            <a:chExt cx="7491307" cy="9177866"/>
          </a:xfrm>
        </p:grpSpPr>
        <p:sp>
          <p:nvSpPr>
            <p:cNvPr id="125" name="Shape 125"/>
            <p:cNvSpPr/>
            <p:nvPr/>
          </p:nvSpPr>
          <p:spPr>
            <a:xfrm>
              <a:off x="0" y="0"/>
              <a:ext cx="7491308" cy="917786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6477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126" name="image.pdf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491308" cy="91778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92569" y="1718168"/>
            <a:ext cx="4321600" cy="7886701"/>
          </a:xfrm>
          <a:prstGeom prst="rect">
            <a:avLst/>
          </a:prstGeom>
        </p:spPr>
        <p:txBody>
          <a:bodyPr/>
          <a:lstStyle/>
          <a:p>
            <a:pPr marL="40640" indent="0">
              <a:buNone/>
              <a:defRPr sz="3000"/>
            </a:pPr>
            <a:endParaRPr lang="en-IE" dirty="0" smtClean="0"/>
          </a:p>
          <a:p>
            <a:pPr>
              <a:defRPr sz="3000"/>
            </a:pPr>
            <a:r>
              <a:rPr dirty="0" smtClean="0"/>
              <a:t>Abundance </a:t>
            </a:r>
            <a:r>
              <a:rPr dirty="0"/>
              <a:t>of modules, not matched by abundance of available functionality (many of the apparent variants being in fact quasi-clones), creates a huge </a:t>
            </a:r>
            <a:r>
              <a:rPr i="1" dirty="0"/>
              <a:t>configuration management </a:t>
            </a:r>
            <a:r>
              <a:rPr dirty="0" smtClean="0"/>
              <a:t>problem</a:t>
            </a:r>
            <a:r>
              <a:rPr lang="en-IE" dirty="0" smtClean="0"/>
              <a:t>.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xfrm>
            <a:off x="139700" y="0"/>
            <a:ext cx="12204700" cy="1549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IE" sz="4000" dirty="0" smtClean="0"/>
              <a:t>OO </a:t>
            </a:r>
            <a:r>
              <a:rPr sz="4000" dirty="0" smtClean="0"/>
              <a:t>Solution </a:t>
            </a:r>
            <a:r>
              <a:rPr sz="4000" dirty="0"/>
              <a:t>– Abstraction, Interfaces &amp; Inheritance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xfrm>
            <a:off x="679873" y="7320562"/>
            <a:ext cx="11379201" cy="1549401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dirty="0"/>
              <a:t>Using interfaces and inheritance developers can adopt a much more incremental </a:t>
            </a:r>
            <a:r>
              <a:rPr dirty="0" smtClean="0"/>
              <a:t>approach</a:t>
            </a:r>
            <a:r>
              <a:rPr lang="en-IE" dirty="0" smtClean="0"/>
              <a:t>.</a:t>
            </a:r>
            <a:endParaRPr dirty="0"/>
          </a:p>
        </p:txBody>
      </p:sp>
      <p:pic>
        <p:nvPicPr>
          <p:cNvPr id="133" name="image.pd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4633" y="1702364"/>
            <a:ext cx="9123681" cy="52154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IE" dirty="0" smtClean="0"/>
              <a:t>Returning to </a:t>
            </a:r>
            <a:r>
              <a:rPr dirty="0" smtClean="0"/>
              <a:t>Abstraction</a:t>
            </a:r>
            <a:endParaRPr dirty="0"/>
          </a:p>
        </p:txBody>
      </p:sp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xfrm>
            <a:off x="546100" y="1533877"/>
            <a:ext cx="12077700" cy="74549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4600"/>
              </a:spcBef>
              <a:defRPr sz="3000"/>
            </a:pPr>
            <a:r>
              <a:rPr dirty="0"/>
              <a:t>In Java it is possible to create abstractions that are fixed and yet represent an unbounded group of possible behaviors:</a:t>
            </a:r>
          </a:p>
          <a:p>
            <a:pPr lvl="1">
              <a:lnSpc>
                <a:spcPct val="80000"/>
              </a:lnSpc>
              <a:spcBef>
                <a:spcPts val="4600"/>
              </a:spcBef>
              <a:defRPr sz="3000"/>
            </a:pPr>
            <a:r>
              <a:rPr dirty="0"/>
              <a:t>Specified as interfaces and abstract </a:t>
            </a:r>
            <a:r>
              <a:rPr dirty="0" smtClean="0"/>
              <a:t>classes</a:t>
            </a:r>
            <a:r>
              <a:rPr lang="en-IE" dirty="0" smtClean="0"/>
              <a:t>.</a:t>
            </a:r>
            <a:endParaRPr dirty="0"/>
          </a:p>
          <a:p>
            <a:pPr lvl="1">
              <a:lnSpc>
                <a:spcPct val="80000"/>
              </a:lnSpc>
              <a:spcBef>
                <a:spcPts val="4600"/>
              </a:spcBef>
              <a:defRPr sz="3000"/>
            </a:pPr>
            <a:r>
              <a:rPr dirty="0"/>
              <a:t>The unbounded group of possible behaviors is represented as derived classes and classes that implement the </a:t>
            </a:r>
            <a:r>
              <a:rPr dirty="0" smtClean="0"/>
              <a:t>interfaces</a:t>
            </a:r>
            <a:r>
              <a:rPr lang="en-IE" dirty="0" smtClean="0"/>
              <a:t>.</a:t>
            </a:r>
            <a:endParaRPr dirty="0"/>
          </a:p>
          <a:p>
            <a:pPr>
              <a:lnSpc>
                <a:spcPct val="80000"/>
              </a:lnSpc>
              <a:spcBef>
                <a:spcPts val="4600"/>
              </a:spcBef>
              <a:defRPr sz="3000"/>
            </a:pPr>
            <a:r>
              <a:rPr dirty="0"/>
              <a:t>A module can implement these abstractions:</a:t>
            </a:r>
          </a:p>
          <a:p>
            <a:pPr lvl="1">
              <a:lnSpc>
                <a:spcPct val="80000"/>
              </a:lnSpc>
              <a:spcBef>
                <a:spcPts val="4600"/>
              </a:spcBef>
              <a:defRPr sz="3000"/>
            </a:pPr>
            <a:r>
              <a:rPr dirty="0"/>
              <a:t>Can be closed for modification since it fulfills an abstraction that is fixed. </a:t>
            </a:r>
          </a:p>
          <a:p>
            <a:pPr lvl="1">
              <a:lnSpc>
                <a:spcPct val="80000"/>
              </a:lnSpc>
              <a:spcBef>
                <a:spcPts val="4600"/>
              </a:spcBef>
              <a:defRPr sz="3000"/>
            </a:pPr>
            <a:r>
              <a:rPr dirty="0"/>
              <a:t>Yet the behavior of that module can be extended by creating new implementations of the </a:t>
            </a:r>
            <a:r>
              <a:rPr dirty="0" smtClean="0"/>
              <a:t>abstraction</a:t>
            </a:r>
            <a:r>
              <a:rPr lang="en-IE" dirty="0" smtClean="0"/>
              <a:t>.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IE" dirty="0" smtClean="0"/>
          </a:p>
          <a:p>
            <a:pPr algn="ctr"/>
            <a:endParaRPr lang="en-IE" dirty="0"/>
          </a:p>
          <a:p>
            <a:pPr algn="ctr"/>
            <a:endParaRPr lang="en-IE" dirty="0" smtClean="0"/>
          </a:p>
          <a:p>
            <a:pPr algn="ctr"/>
            <a:r>
              <a:rPr lang="en-IE" sz="5400" dirty="0" smtClean="0"/>
              <a:t>Client and Server </a:t>
            </a:r>
          </a:p>
          <a:p>
            <a:pPr marL="40640" indent="0" algn="ctr">
              <a:buNone/>
            </a:pPr>
            <a:r>
              <a:rPr lang="en-IE" sz="5400" dirty="0" smtClean="0"/>
              <a:t>Example</a:t>
            </a:r>
            <a:endParaRPr lang="en-IE" sz="5400" dirty="0"/>
          </a:p>
        </p:txBody>
      </p:sp>
    </p:spTree>
    <p:extLst>
      <p:ext uri="{BB962C8B-B14F-4D97-AF65-F5344CB8AC3E}">
        <p14:creationId xmlns:p14="http://schemas.microsoft.com/office/powerpoint/2010/main" val="355799056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IE" dirty="0" smtClean="0"/>
              <a:t>Client is not open and closed</a:t>
            </a:r>
            <a:endParaRPr dirty="0"/>
          </a:p>
        </p:txBody>
      </p:sp>
      <p:sp>
        <p:nvSpPr>
          <p:cNvPr id="141" name="Shape 141"/>
          <p:cNvSpPr>
            <a:spLocks noGrp="1"/>
          </p:cNvSpPr>
          <p:nvPr>
            <p:ph type="body" sz="half" idx="1"/>
          </p:nvPr>
        </p:nvSpPr>
        <p:spPr>
          <a:xfrm>
            <a:off x="741760" y="3841328"/>
            <a:ext cx="11709401" cy="463587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2900"/>
              </a:spcBef>
              <a:defRPr sz="3000"/>
            </a:pPr>
            <a:r>
              <a:rPr dirty="0" smtClean="0"/>
              <a:t>Both </a:t>
            </a:r>
            <a:r>
              <a:rPr lang="en-IE" i="1" dirty="0" smtClean="0"/>
              <a:t>Client</a:t>
            </a:r>
            <a:r>
              <a:rPr dirty="0" smtClean="0"/>
              <a:t> </a:t>
            </a:r>
            <a:r>
              <a:rPr dirty="0"/>
              <a:t>and </a:t>
            </a:r>
            <a:r>
              <a:rPr lang="en-IE" i="1" dirty="0" smtClean="0"/>
              <a:t>Server</a:t>
            </a:r>
            <a:r>
              <a:rPr dirty="0" smtClean="0"/>
              <a:t> </a:t>
            </a:r>
            <a:r>
              <a:rPr dirty="0"/>
              <a:t>are concrete Java </a:t>
            </a:r>
            <a:r>
              <a:rPr dirty="0" smtClean="0"/>
              <a:t>classes</a:t>
            </a:r>
            <a:r>
              <a:rPr lang="en-IE" dirty="0"/>
              <a:t> </a:t>
            </a:r>
            <a:r>
              <a:rPr lang="en-IE" dirty="0" smtClean="0"/>
              <a:t>and </a:t>
            </a:r>
            <a:r>
              <a:rPr lang="en-IE" i="1" dirty="0" smtClean="0"/>
              <a:t>Client</a:t>
            </a:r>
            <a:r>
              <a:rPr dirty="0" smtClean="0"/>
              <a:t> us</a:t>
            </a:r>
            <a:r>
              <a:rPr lang="en-IE" dirty="0" err="1" smtClean="0"/>
              <a:t>es</a:t>
            </a:r>
            <a:r>
              <a:rPr lang="en-IE" dirty="0" smtClean="0"/>
              <a:t> </a:t>
            </a:r>
            <a:r>
              <a:rPr lang="en-IE" i="1" dirty="0" smtClean="0"/>
              <a:t>Server</a:t>
            </a:r>
            <a:r>
              <a:rPr dirty="0" smtClean="0"/>
              <a:t>. </a:t>
            </a:r>
            <a:endParaRPr dirty="0"/>
          </a:p>
          <a:p>
            <a:pPr>
              <a:spcBef>
                <a:spcPts val="2900"/>
              </a:spcBef>
              <a:defRPr sz="3000"/>
            </a:pPr>
            <a:r>
              <a:rPr lang="en-IE" dirty="0" smtClean="0"/>
              <a:t>If we want the </a:t>
            </a:r>
            <a:r>
              <a:rPr lang="en-IE" i="1" dirty="0" smtClean="0"/>
              <a:t>Client</a:t>
            </a:r>
            <a:r>
              <a:rPr lang="en-IE" dirty="0" smtClean="0"/>
              <a:t> to use a different server, the </a:t>
            </a:r>
            <a:r>
              <a:rPr lang="en-IE" i="1" dirty="0" smtClean="0"/>
              <a:t>Client</a:t>
            </a:r>
            <a:r>
              <a:rPr lang="en-IE" dirty="0" smtClean="0"/>
              <a:t> source code must be modified to use the new server class:</a:t>
            </a:r>
          </a:p>
          <a:p>
            <a:pPr lvl="1">
              <a:spcBef>
                <a:spcPts val="2900"/>
              </a:spcBef>
              <a:defRPr sz="3000"/>
            </a:pPr>
            <a:r>
              <a:rPr lang="en-IE" dirty="0"/>
              <a:t> </a:t>
            </a:r>
            <a:r>
              <a:rPr lang="en-IE" i="1" dirty="0" smtClean="0"/>
              <a:t>Client</a:t>
            </a:r>
            <a:r>
              <a:rPr i="1" dirty="0" smtClean="0"/>
              <a:t> </a:t>
            </a:r>
            <a:r>
              <a:rPr dirty="0" smtClean="0"/>
              <a:t>is direct</a:t>
            </a:r>
            <a:r>
              <a:rPr lang="en-IE" dirty="0" smtClean="0"/>
              <a:t>l</a:t>
            </a:r>
            <a:r>
              <a:rPr dirty="0" smtClean="0"/>
              <a:t>y coupled to </a:t>
            </a:r>
            <a:r>
              <a:rPr lang="en-IE" i="1" dirty="0" smtClean="0"/>
              <a:t>Server</a:t>
            </a:r>
            <a:r>
              <a:rPr lang="en-IE" dirty="0" smtClean="0"/>
              <a:t>.</a:t>
            </a:r>
          </a:p>
          <a:p>
            <a:pPr lvl="1">
              <a:spcBef>
                <a:spcPts val="2900"/>
              </a:spcBef>
              <a:defRPr sz="3000"/>
            </a:pPr>
            <a:r>
              <a:rPr lang="en-IE" dirty="0" smtClean="0"/>
              <a:t> </a:t>
            </a:r>
            <a:r>
              <a:rPr lang="en-IE" b="1" dirty="0" smtClean="0"/>
              <a:t>Violation of OCP:  </a:t>
            </a:r>
            <a:r>
              <a:rPr lang="en-IE" dirty="0" smtClean="0"/>
              <a:t>extending the behaviour of </a:t>
            </a:r>
            <a:r>
              <a:rPr lang="en-IE" i="1" dirty="0" smtClean="0"/>
              <a:t>Client</a:t>
            </a:r>
            <a:r>
              <a:rPr lang="en-IE" dirty="0" smtClean="0"/>
              <a:t> results in modifications to its source code.</a:t>
            </a:r>
            <a:endParaRPr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253928" y="2308853"/>
            <a:ext cx="2664296" cy="887422"/>
          </a:xfrm>
          <a:prstGeom prst="rect">
            <a:avLst/>
          </a:prstGeom>
          <a:noFill/>
          <a:ln w="12700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Client</a:t>
            </a:r>
            <a:endParaRPr kumimoji="0" lang="en-IE" sz="3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78464" y="2284512"/>
            <a:ext cx="2664296" cy="887422"/>
          </a:xfrm>
          <a:prstGeom prst="rect">
            <a:avLst/>
          </a:prstGeom>
          <a:noFill/>
          <a:ln w="12700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Server</a:t>
            </a:r>
            <a:endParaRPr kumimoji="0" lang="en-IE" sz="3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6" name="Straight Arrow Connector 5"/>
          <p:cNvCxnSpPr>
            <a:stCxn id="2" idx="3"/>
          </p:cNvCxnSpPr>
          <p:nvPr/>
        </p:nvCxnSpPr>
        <p:spPr>
          <a:xfrm>
            <a:off x="4918224" y="2752564"/>
            <a:ext cx="2160240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IE" dirty="0" smtClean="0"/>
              <a:t>Client is both open and closed</a:t>
            </a:r>
            <a:endParaRPr dirty="0"/>
          </a:p>
        </p:txBody>
      </p:sp>
      <p:sp>
        <p:nvSpPr>
          <p:cNvPr id="146" name="Shape 146"/>
          <p:cNvSpPr>
            <a:spLocks noGrp="1"/>
          </p:cNvSpPr>
          <p:nvPr>
            <p:ph type="body" sz="half" idx="1"/>
          </p:nvPr>
        </p:nvSpPr>
        <p:spPr>
          <a:xfrm>
            <a:off x="453728" y="2932584"/>
            <a:ext cx="8712968" cy="57590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33679" marR="50285" indent="-298322" defTabSz="1126997">
              <a:lnSpc>
                <a:spcPct val="80000"/>
              </a:lnSpc>
              <a:spcBef>
                <a:spcPts val="3200"/>
              </a:spcBef>
              <a:defRPr sz="2610"/>
            </a:pPr>
            <a:r>
              <a:rPr lang="en-IE" sz="3200" i="1" dirty="0" err="1" smtClean="0"/>
              <a:t>ClientInterface</a:t>
            </a:r>
            <a:r>
              <a:rPr lang="en-IE" sz="3200" i="1" dirty="0" smtClean="0"/>
              <a:t> </a:t>
            </a:r>
            <a:r>
              <a:rPr lang="en-IE" sz="3200" dirty="0" smtClean="0"/>
              <a:t>is abstract with abstract member functions: </a:t>
            </a:r>
          </a:p>
          <a:p>
            <a:pPr marL="1133778" marR="50285" lvl="2" indent="-298322" defTabSz="1126997">
              <a:lnSpc>
                <a:spcPct val="80000"/>
              </a:lnSpc>
              <a:spcBef>
                <a:spcPts val="3200"/>
              </a:spcBef>
              <a:defRPr sz="2610"/>
            </a:pPr>
            <a:r>
              <a:rPr lang="en-IE" sz="2600" dirty="0" smtClean="0"/>
              <a:t>i.e. closed for modification.</a:t>
            </a:r>
          </a:p>
          <a:p>
            <a:pPr marL="333679" marR="50285" indent="-298322" defTabSz="1126997">
              <a:lnSpc>
                <a:spcPct val="80000"/>
              </a:lnSpc>
              <a:spcBef>
                <a:spcPts val="3200"/>
              </a:spcBef>
              <a:defRPr sz="2610"/>
            </a:pPr>
            <a:r>
              <a:rPr lang="en-IE" sz="3200" i="1" dirty="0" smtClean="0"/>
              <a:t>Server </a:t>
            </a:r>
            <a:r>
              <a:rPr lang="en-IE" sz="3200" dirty="0" smtClean="0"/>
              <a:t>implements </a:t>
            </a:r>
            <a:r>
              <a:rPr lang="en-IE" sz="3200" i="1" dirty="0" err="1" smtClean="0"/>
              <a:t>ClientInterface</a:t>
            </a:r>
            <a:r>
              <a:rPr lang="en-IE" sz="3200" dirty="0" smtClean="0"/>
              <a:t>.</a:t>
            </a:r>
          </a:p>
          <a:p>
            <a:pPr marL="333679" marR="50285" indent="-298322" defTabSz="1126997">
              <a:lnSpc>
                <a:spcPct val="80000"/>
              </a:lnSpc>
              <a:spcBef>
                <a:spcPts val="3200"/>
              </a:spcBef>
              <a:defRPr sz="2610"/>
            </a:pPr>
            <a:r>
              <a:rPr lang="en-IE" sz="3200" i="1" dirty="0" smtClean="0"/>
              <a:t>Client </a:t>
            </a:r>
            <a:r>
              <a:rPr lang="en-IE" sz="3200" dirty="0" smtClean="0"/>
              <a:t>uses </a:t>
            </a:r>
            <a:r>
              <a:rPr lang="en-IE" sz="3200" i="1" dirty="0" err="1" smtClean="0"/>
              <a:t>ClientInterface</a:t>
            </a:r>
            <a:r>
              <a:rPr lang="en-IE" sz="3200" dirty="0" smtClean="0"/>
              <a:t>:</a:t>
            </a:r>
          </a:p>
          <a:p>
            <a:pPr marL="1133778" marR="50285" lvl="2" indent="-298322" defTabSz="1126997">
              <a:lnSpc>
                <a:spcPct val="80000"/>
              </a:lnSpc>
              <a:spcBef>
                <a:spcPts val="3200"/>
              </a:spcBef>
              <a:defRPr sz="2610"/>
            </a:pPr>
            <a:r>
              <a:rPr lang="en-IE" sz="2600" dirty="0" smtClean="0"/>
              <a:t>However, objects of the </a:t>
            </a:r>
            <a:r>
              <a:rPr lang="en-IE" sz="2600" i="1" dirty="0" smtClean="0"/>
              <a:t>Client </a:t>
            </a:r>
            <a:r>
              <a:rPr lang="en-IE" sz="2600" dirty="0" smtClean="0"/>
              <a:t>class will be using objects of the derivative </a:t>
            </a:r>
            <a:r>
              <a:rPr lang="en-IE" sz="2600" i="1" dirty="0" smtClean="0"/>
              <a:t>Server </a:t>
            </a:r>
            <a:r>
              <a:rPr lang="en-IE" sz="2600" dirty="0" smtClean="0"/>
              <a:t>class.</a:t>
            </a:r>
          </a:p>
          <a:p>
            <a:pPr marL="1133778" marR="50285" lvl="2" indent="-298322" defTabSz="1126997">
              <a:lnSpc>
                <a:spcPct val="80000"/>
              </a:lnSpc>
              <a:spcBef>
                <a:spcPts val="3200"/>
              </a:spcBef>
              <a:defRPr sz="2610"/>
            </a:pPr>
            <a:r>
              <a:rPr lang="en-IE" sz="2600" dirty="0" smtClean="0"/>
              <a:t>If we want </a:t>
            </a:r>
            <a:r>
              <a:rPr lang="en-IE" sz="2600" i="1" dirty="0" smtClean="0"/>
              <a:t>Client </a:t>
            </a:r>
            <a:r>
              <a:rPr lang="en-IE" sz="2600" dirty="0" smtClean="0"/>
              <a:t>to use a different server class, a new derivative of the </a:t>
            </a:r>
            <a:r>
              <a:rPr lang="en-IE" sz="2600" i="1" dirty="0" err="1" smtClean="0"/>
              <a:t>ClientInterface</a:t>
            </a:r>
            <a:r>
              <a:rPr lang="en-IE" sz="2600" i="1" dirty="0" smtClean="0"/>
              <a:t> </a:t>
            </a:r>
            <a:r>
              <a:rPr lang="en-IE" sz="2600" dirty="0" smtClean="0"/>
              <a:t>can be created.  The </a:t>
            </a:r>
            <a:r>
              <a:rPr lang="en-IE" sz="2600" i="1" dirty="0" smtClean="0"/>
              <a:t>Client </a:t>
            </a:r>
            <a:r>
              <a:rPr lang="en-IE" sz="2600" dirty="0" smtClean="0"/>
              <a:t>class can remain unchanged.</a:t>
            </a:r>
            <a:endParaRPr lang="en-IE" sz="2600" i="1" dirty="0"/>
          </a:p>
          <a:p>
            <a:pPr marL="1133778" marR="50285" lvl="2" indent="-298322" defTabSz="1126997">
              <a:lnSpc>
                <a:spcPct val="80000"/>
              </a:lnSpc>
              <a:spcBef>
                <a:spcPts val="3200"/>
              </a:spcBef>
              <a:defRPr sz="2610"/>
            </a:pPr>
            <a:r>
              <a:rPr lang="en-IE" sz="2600" i="1" dirty="0" smtClean="0"/>
              <a:t>i.e. open for extension.</a:t>
            </a:r>
            <a:endParaRPr lang="en-IE" sz="2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69115" y="1462614"/>
            <a:ext cx="3384376" cy="1041311"/>
          </a:xfrm>
          <a:prstGeom prst="rect">
            <a:avLst/>
          </a:prstGeom>
          <a:noFill/>
          <a:ln w="12700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IE" sz="3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Client</a:t>
            </a:r>
            <a:endParaRPr kumimoji="0" lang="en-IE" sz="3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2720" y="1453371"/>
            <a:ext cx="3384376" cy="1056700"/>
          </a:xfrm>
          <a:prstGeom prst="rect">
            <a:avLst/>
          </a:prstGeom>
          <a:noFill/>
          <a:ln w="12700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&lt;&lt;interface&gt;&gt;</a:t>
            </a:r>
            <a:br>
              <a:rPr kumimoji="0" lang="en-IE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lang="en-IE" dirty="0" err="1" smtClean="0"/>
              <a:t>ClientInterface</a:t>
            </a:r>
            <a:endParaRPr lang="en-IE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942560" y="1983269"/>
            <a:ext cx="1440160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/>
          <p:cNvSpPr txBox="1"/>
          <p:nvPr/>
        </p:nvSpPr>
        <p:spPr>
          <a:xfrm>
            <a:off x="9382720" y="3835489"/>
            <a:ext cx="3384376" cy="1041311"/>
          </a:xfrm>
          <a:prstGeom prst="rect">
            <a:avLst/>
          </a:prstGeom>
          <a:noFill/>
          <a:ln w="12700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IE" sz="3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Server</a:t>
            </a:r>
            <a:endParaRPr kumimoji="0" lang="en-IE" sz="3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4" name="Straight Arrow Connector 3"/>
          <p:cNvCxnSpPr>
            <a:stCxn id="9" idx="0"/>
            <a:endCxn id="7" idx="2"/>
          </p:cNvCxnSpPr>
          <p:nvPr/>
        </p:nvCxnSpPr>
        <p:spPr>
          <a:xfrm flipV="1">
            <a:off x="11074908" y="2510071"/>
            <a:ext cx="0" cy="132541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IE" dirty="0" smtClean="0"/>
          </a:p>
          <a:p>
            <a:pPr algn="ctr"/>
            <a:endParaRPr lang="en-IE" dirty="0"/>
          </a:p>
          <a:p>
            <a:pPr algn="ctr"/>
            <a:endParaRPr lang="en-IE" dirty="0" smtClean="0"/>
          </a:p>
          <a:p>
            <a:pPr algn="ctr"/>
            <a:r>
              <a:rPr lang="en-IE" sz="5400" dirty="0" smtClean="0"/>
              <a:t>Shape Example</a:t>
            </a:r>
          </a:p>
        </p:txBody>
      </p:sp>
    </p:spTree>
    <p:extLst>
      <p:ext uri="{BB962C8B-B14F-4D97-AF65-F5344CB8AC3E}">
        <p14:creationId xmlns:p14="http://schemas.microsoft.com/office/powerpoint/2010/main" val="426758688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Shape Example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647700" y="1928142"/>
            <a:ext cx="11709400" cy="676910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200"/>
              </a:spcBef>
              <a:defRPr sz="3000"/>
            </a:pPr>
            <a:r>
              <a:rPr dirty="0"/>
              <a:t>Application must be able to draw circles and squares on a standard GUI. </a:t>
            </a:r>
          </a:p>
          <a:p>
            <a:pPr>
              <a:spcBef>
                <a:spcPts val="6200"/>
              </a:spcBef>
              <a:defRPr sz="3000"/>
            </a:pPr>
            <a:r>
              <a:rPr dirty="0"/>
              <a:t>The circles and squares must be drawn in a particular order. </a:t>
            </a:r>
          </a:p>
          <a:p>
            <a:pPr>
              <a:spcBef>
                <a:spcPts val="6200"/>
              </a:spcBef>
              <a:defRPr sz="3000"/>
            </a:pPr>
            <a:r>
              <a:rPr dirty="0"/>
              <a:t>A list of the circles and squares will be created in the appropriate order and the program must walk the list in that order and draw each circle or square.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Shape Example 1 (violates OCP)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3579622" y="1924472"/>
            <a:ext cx="3384376" cy="1041311"/>
          </a:xfrm>
          <a:prstGeom prst="rect">
            <a:avLst/>
          </a:prstGeom>
          <a:noFill/>
          <a:ln w="12700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IE" sz="3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Shape</a:t>
            </a:r>
            <a:endParaRPr kumimoji="0" lang="en-IE" sz="3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04158" y="1922743"/>
            <a:ext cx="3384376" cy="964367"/>
          </a:xfrm>
          <a:prstGeom prst="rect">
            <a:avLst/>
          </a:prstGeom>
          <a:noFill/>
          <a:ln w="12700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&lt;&lt;</a:t>
            </a:r>
            <a:r>
              <a:rPr lang="en-IE" sz="2800" dirty="0" err="1" smtClean="0"/>
              <a:t>enum</a:t>
            </a:r>
            <a:r>
              <a:rPr kumimoji="0" lang="en-IE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&gt;&gt;</a:t>
            </a:r>
            <a:br>
              <a:rPr kumimoji="0" lang="en-IE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IE" sz="2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ShapeType</a:t>
            </a:r>
            <a:endParaRPr lang="en-IE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990395" y="2445127"/>
            <a:ext cx="1440160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/>
          <p:cNvSpPr txBox="1"/>
          <p:nvPr/>
        </p:nvSpPr>
        <p:spPr>
          <a:xfrm>
            <a:off x="5422280" y="4625848"/>
            <a:ext cx="3384376" cy="1041311"/>
          </a:xfrm>
          <a:prstGeom prst="rect">
            <a:avLst/>
          </a:prstGeom>
          <a:noFill/>
          <a:ln w="12700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IE" dirty="0" smtClean="0"/>
              <a:t>Square</a:t>
            </a:r>
            <a:endParaRPr kumimoji="0" lang="en-IE" sz="3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11" name="Straight Arrow Connector 10"/>
          <p:cNvCxnSpPr>
            <a:stCxn id="12" idx="0"/>
            <a:endCxn id="7" idx="2"/>
          </p:cNvCxnSpPr>
          <p:nvPr/>
        </p:nvCxnSpPr>
        <p:spPr>
          <a:xfrm flipV="1">
            <a:off x="3455326" y="2965783"/>
            <a:ext cx="1816484" cy="166006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Box 11"/>
          <p:cNvSpPr txBox="1"/>
          <p:nvPr/>
        </p:nvSpPr>
        <p:spPr>
          <a:xfrm>
            <a:off x="1763138" y="4625848"/>
            <a:ext cx="3384376" cy="1041311"/>
          </a:xfrm>
          <a:prstGeom prst="rect">
            <a:avLst/>
          </a:prstGeom>
          <a:noFill/>
          <a:ln w="12700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IE" sz="3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Circle</a:t>
            </a:r>
            <a:endParaRPr kumimoji="0" lang="en-IE" sz="3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271810" y="2965783"/>
            <a:ext cx="1858752" cy="169507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/>
          <p:cNvSpPr txBox="1"/>
          <p:nvPr/>
        </p:nvSpPr>
        <p:spPr>
          <a:xfrm>
            <a:off x="3746186" y="6690548"/>
            <a:ext cx="3384376" cy="1041311"/>
          </a:xfrm>
          <a:prstGeom prst="rect">
            <a:avLst/>
          </a:prstGeom>
          <a:noFill/>
          <a:ln w="12700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IE" sz="3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Point</a:t>
            </a:r>
            <a:endParaRPr kumimoji="0" lang="en-IE" sz="3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25594" y="8253114"/>
            <a:ext cx="3304968" cy="1041311"/>
          </a:xfrm>
          <a:prstGeom prst="rect">
            <a:avLst/>
          </a:prstGeom>
          <a:noFill/>
          <a:ln w="12700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IE" sz="3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Server</a:t>
            </a:r>
            <a:endParaRPr kumimoji="0" lang="en-IE" sz="3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15597" y="8067412"/>
            <a:ext cx="1028022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uses</a:t>
            </a:r>
            <a:endParaRPr kumimoji="0" lang="en-IE" sz="3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22480" y="1780456"/>
            <a:ext cx="1028022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uses</a:t>
            </a:r>
            <a:endParaRPr kumimoji="0" lang="en-IE" sz="3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TextBox 23"/>
          <p:cNvSpPr txBox="1"/>
          <p:nvPr/>
        </p:nvSpPr>
        <p:spPr>
          <a:xfrm rot="19059057">
            <a:off x="2788781" y="3645500"/>
            <a:ext cx="1931433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extends</a:t>
            </a:r>
            <a:endParaRPr kumimoji="0" lang="en-IE" sz="3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1600" y="6508110"/>
            <a:ext cx="1028022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uses</a:t>
            </a:r>
            <a:endParaRPr kumimoji="0" lang="en-IE" sz="3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/>
          <p:cNvSpPr txBox="1"/>
          <p:nvPr/>
        </p:nvSpPr>
        <p:spPr>
          <a:xfrm rot="2511410">
            <a:off x="5816685" y="3542425"/>
            <a:ext cx="1931433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extends</a:t>
            </a:r>
            <a:endParaRPr kumimoji="0" lang="en-IE" sz="3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378230" y="7220464"/>
            <a:ext cx="1447364" cy="499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/>
          <p:cNvCxnSpPr>
            <a:endCxn id="21" idx="1"/>
          </p:cNvCxnSpPr>
          <p:nvPr/>
        </p:nvCxnSpPr>
        <p:spPr>
          <a:xfrm>
            <a:off x="2037904" y="8773769"/>
            <a:ext cx="1787690" cy="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Connector 32"/>
          <p:cNvCxnSpPr/>
          <p:nvPr/>
        </p:nvCxnSpPr>
        <p:spPr>
          <a:xfrm>
            <a:off x="2397944" y="5667159"/>
            <a:ext cx="0" cy="1555034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/>
          <p:cNvCxnSpPr/>
          <p:nvPr/>
        </p:nvCxnSpPr>
        <p:spPr>
          <a:xfrm>
            <a:off x="8374608" y="5668888"/>
            <a:ext cx="0" cy="1615965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TextBox 43"/>
          <p:cNvSpPr txBox="1"/>
          <p:nvPr/>
        </p:nvSpPr>
        <p:spPr>
          <a:xfrm>
            <a:off x="7202570" y="6532984"/>
            <a:ext cx="1028022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uses</a:t>
            </a:r>
            <a:endParaRPr kumimoji="0" lang="en-IE" sz="3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346586" y="8219812"/>
            <a:ext cx="1028022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uses</a:t>
            </a:r>
            <a:endParaRPr kumimoji="0" lang="en-IE" sz="3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130562" y="7284853"/>
            <a:ext cx="1273596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arrow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Arrow Connector 47"/>
          <p:cNvCxnSpPr>
            <a:stCxn id="21" idx="3"/>
          </p:cNvCxnSpPr>
          <p:nvPr/>
        </p:nvCxnSpPr>
        <p:spPr>
          <a:xfrm>
            <a:off x="7130562" y="8773770"/>
            <a:ext cx="1532078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Connector 53"/>
          <p:cNvCxnSpPr/>
          <p:nvPr/>
        </p:nvCxnSpPr>
        <p:spPr>
          <a:xfrm>
            <a:off x="2037904" y="5670426"/>
            <a:ext cx="0" cy="310334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arrow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/>
          <p:cNvCxnSpPr/>
          <p:nvPr/>
        </p:nvCxnSpPr>
        <p:spPr>
          <a:xfrm>
            <a:off x="8662640" y="5661889"/>
            <a:ext cx="0" cy="310334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arrow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51370133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Shape Example 1 (violates OCP)</a:t>
            </a:r>
          </a:p>
        </p:txBody>
      </p:sp>
      <p:sp>
        <p:nvSpPr>
          <p:cNvPr id="7" name="Rectangle 6"/>
          <p:cNvSpPr/>
          <p:nvPr/>
        </p:nvSpPr>
        <p:spPr>
          <a:xfrm>
            <a:off x="93688" y="2159074"/>
            <a:ext cx="5184576" cy="30777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3200" dirty="0"/>
              <a:t>public class Shape </a:t>
            </a:r>
          </a:p>
          <a:p>
            <a:r>
              <a:rPr lang="en-IE" sz="3200" dirty="0"/>
              <a:t>{</a:t>
            </a:r>
          </a:p>
          <a:p>
            <a:r>
              <a:rPr lang="en-IE" sz="3200" dirty="0"/>
              <a:t>    private </a:t>
            </a:r>
            <a:r>
              <a:rPr lang="en-IE" sz="3200" dirty="0" err="1"/>
              <a:t>ShapeType</a:t>
            </a:r>
            <a:r>
              <a:rPr lang="en-IE" sz="3200" dirty="0"/>
              <a:t> type;</a:t>
            </a:r>
          </a:p>
          <a:p>
            <a:endParaRPr lang="en-IE" sz="3200" dirty="0"/>
          </a:p>
          <a:p>
            <a:r>
              <a:rPr lang="en-IE" sz="3200" dirty="0"/>
              <a:t> </a:t>
            </a:r>
            <a:r>
              <a:rPr lang="en-IE" sz="3200" dirty="0" smtClean="0"/>
              <a:t>   // </a:t>
            </a:r>
            <a:r>
              <a:rPr lang="en-IE" sz="3200" dirty="0"/>
              <a:t>getter </a:t>
            </a:r>
            <a:r>
              <a:rPr lang="en-IE" sz="3200" dirty="0" smtClean="0"/>
              <a:t>and setter…</a:t>
            </a:r>
            <a:endParaRPr lang="en-IE" sz="3200" dirty="0"/>
          </a:p>
          <a:p>
            <a:r>
              <a:rPr lang="en-IE" sz="3200" dirty="0" smtClean="0"/>
              <a:t>}</a:t>
            </a:r>
            <a:endParaRPr lang="en-IE" sz="3200" dirty="0"/>
          </a:p>
        </p:txBody>
      </p:sp>
      <p:sp>
        <p:nvSpPr>
          <p:cNvPr id="8" name="Rectangle 7"/>
          <p:cNvSpPr/>
          <p:nvPr/>
        </p:nvSpPr>
        <p:spPr>
          <a:xfrm>
            <a:off x="237704" y="5621531"/>
            <a:ext cx="4752528" cy="20928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3200" dirty="0"/>
              <a:t>public </a:t>
            </a:r>
            <a:r>
              <a:rPr lang="en-IE" sz="3200" dirty="0" err="1"/>
              <a:t>enum</a:t>
            </a:r>
            <a:r>
              <a:rPr lang="en-IE" sz="3200" dirty="0"/>
              <a:t> </a:t>
            </a:r>
            <a:r>
              <a:rPr lang="en-IE" sz="3200" dirty="0" err="1"/>
              <a:t>ShapeType</a:t>
            </a:r>
            <a:r>
              <a:rPr lang="en-IE" sz="3200" dirty="0"/>
              <a:t> </a:t>
            </a:r>
            <a:endParaRPr lang="en-IE" sz="3200" dirty="0" smtClean="0"/>
          </a:p>
          <a:p>
            <a:r>
              <a:rPr lang="en-IE" sz="3200" dirty="0" smtClean="0"/>
              <a:t>{</a:t>
            </a:r>
            <a:endParaRPr lang="en-IE" sz="3200" dirty="0"/>
          </a:p>
          <a:p>
            <a:r>
              <a:rPr lang="en-IE" sz="3200" dirty="0"/>
              <a:t>     CIRCLE, SQUARE</a:t>
            </a:r>
          </a:p>
          <a:p>
            <a:r>
              <a:rPr lang="en-IE" sz="3200" dirty="0"/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112568" y="1491833"/>
            <a:ext cx="7870552" cy="74174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800" dirty="0"/>
              <a:t>public class Point {</a:t>
            </a:r>
          </a:p>
          <a:p>
            <a:r>
              <a:rPr lang="en-IE" sz="2800" dirty="0"/>
              <a:t>	</a:t>
            </a:r>
          </a:p>
          <a:p>
            <a:r>
              <a:rPr lang="en-IE" sz="2800" dirty="0"/>
              <a:t>	private double </a:t>
            </a:r>
            <a:r>
              <a:rPr lang="en-IE" sz="2800" dirty="0" err="1"/>
              <a:t>xCoord</a:t>
            </a:r>
            <a:r>
              <a:rPr lang="en-IE" sz="2800" dirty="0"/>
              <a:t>;</a:t>
            </a:r>
          </a:p>
          <a:p>
            <a:r>
              <a:rPr lang="en-IE" sz="2800" dirty="0"/>
              <a:t>	private double </a:t>
            </a:r>
            <a:r>
              <a:rPr lang="en-IE" sz="2800" dirty="0" err="1"/>
              <a:t>yCoord</a:t>
            </a:r>
            <a:r>
              <a:rPr lang="en-IE" sz="2800" dirty="0"/>
              <a:t>;</a:t>
            </a:r>
          </a:p>
          <a:p>
            <a:endParaRPr lang="en-IE" sz="2800" dirty="0"/>
          </a:p>
          <a:p>
            <a:r>
              <a:rPr lang="en-IE" sz="2800" dirty="0"/>
              <a:t>	public Point</a:t>
            </a:r>
            <a:r>
              <a:rPr lang="en-IE" sz="2800" dirty="0" smtClean="0"/>
              <a:t>(){</a:t>
            </a:r>
            <a:endParaRPr lang="en-IE" sz="2800" dirty="0"/>
          </a:p>
          <a:p>
            <a:r>
              <a:rPr lang="en-IE" sz="2800" dirty="0"/>
              <a:t>		</a:t>
            </a:r>
            <a:r>
              <a:rPr lang="en-IE" sz="2800" dirty="0" err="1"/>
              <a:t>this.setxCoord</a:t>
            </a:r>
            <a:r>
              <a:rPr lang="en-IE" sz="2800" dirty="0"/>
              <a:t>(0.0);</a:t>
            </a:r>
          </a:p>
          <a:p>
            <a:r>
              <a:rPr lang="en-IE" sz="2800" dirty="0"/>
              <a:t>		</a:t>
            </a:r>
            <a:r>
              <a:rPr lang="en-IE" sz="2800" dirty="0" err="1"/>
              <a:t>this.setyCoord</a:t>
            </a:r>
            <a:r>
              <a:rPr lang="en-IE" sz="2800" dirty="0"/>
              <a:t>(0.0);</a:t>
            </a:r>
          </a:p>
          <a:p>
            <a:r>
              <a:rPr lang="en-IE" sz="2800" dirty="0"/>
              <a:t>	}</a:t>
            </a:r>
          </a:p>
          <a:p>
            <a:r>
              <a:rPr lang="en-IE" sz="2800" dirty="0"/>
              <a:t>	</a:t>
            </a:r>
          </a:p>
          <a:p>
            <a:r>
              <a:rPr lang="en-IE" sz="2800" dirty="0"/>
              <a:t>	public Point(double </a:t>
            </a:r>
            <a:r>
              <a:rPr lang="en-IE" sz="2800" dirty="0" err="1"/>
              <a:t>xCoord</a:t>
            </a:r>
            <a:r>
              <a:rPr lang="en-IE" sz="2800" dirty="0"/>
              <a:t>, double </a:t>
            </a:r>
            <a:r>
              <a:rPr lang="en-IE" sz="2800" dirty="0" err="1"/>
              <a:t>yCoord</a:t>
            </a:r>
            <a:r>
              <a:rPr lang="en-IE" sz="2800" dirty="0" smtClean="0"/>
              <a:t>){</a:t>
            </a:r>
            <a:endParaRPr lang="en-IE" sz="2800" dirty="0"/>
          </a:p>
          <a:p>
            <a:r>
              <a:rPr lang="en-IE" sz="2800" dirty="0"/>
              <a:t>		</a:t>
            </a:r>
            <a:r>
              <a:rPr lang="en-IE" sz="2800" dirty="0" err="1"/>
              <a:t>this.setxCoord</a:t>
            </a:r>
            <a:r>
              <a:rPr lang="en-IE" sz="2800" dirty="0"/>
              <a:t>(</a:t>
            </a:r>
            <a:r>
              <a:rPr lang="en-IE" sz="2800" dirty="0" err="1"/>
              <a:t>xCoord</a:t>
            </a:r>
            <a:r>
              <a:rPr lang="en-IE" sz="2800" dirty="0"/>
              <a:t>);</a:t>
            </a:r>
          </a:p>
          <a:p>
            <a:r>
              <a:rPr lang="en-IE" sz="2800" dirty="0"/>
              <a:t>		</a:t>
            </a:r>
            <a:r>
              <a:rPr lang="en-IE" sz="2800" dirty="0" err="1"/>
              <a:t>this.setyCoord</a:t>
            </a:r>
            <a:r>
              <a:rPr lang="en-IE" sz="2800" dirty="0"/>
              <a:t>(</a:t>
            </a:r>
            <a:r>
              <a:rPr lang="en-IE" sz="2800" dirty="0" err="1"/>
              <a:t>yCoord</a:t>
            </a:r>
            <a:r>
              <a:rPr lang="en-IE" sz="2800" dirty="0"/>
              <a:t>);</a:t>
            </a:r>
          </a:p>
          <a:p>
            <a:r>
              <a:rPr lang="en-IE" sz="2800" dirty="0"/>
              <a:t>	}</a:t>
            </a:r>
          </a:p>
          <a:p>
            <a:r>
              <a:rPr lang="en-IE" sz="2800" dirty="0" smtClean="0"/>
              <a:t>     </a:t>
            </a:r>
          </a:p>
          <a:p>
            <a:r>
              <a:rPr lang="en-IE" sz="2800" dirty="0"/>
              <a:t> </a:t>
            </a:r>
            <a:r>
              <a:rPr lang="en-IE" sz="2800" dirty="0" smtClean="0"/>
              <a:t>    // </a:t>
            </a:r>
            <a:r>
              <a:rPr lang="en-IE" sz="2800" dirty="0"/>
              <a:t>getter and setter </a:t>
            </a:r>
            <a:r>
              <a:rPr lang="en-IE" sz="2800" dirty="0" smtClean="0"/>
              <a:t>methods…</a:t>
            </a:r>
            <a:endParaRPr lang="en-IE" sz="2800" dirty="0"/>
          </a:p>
          <a:p>
            <a:r>
              <a:rPr lang="en-IE" sz="2800" dirty="0" smtClean="0"/>
              <a:t>}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4306412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L="57799" marR="57799" defTabSz="1295400">
              <a:defRPr sz="50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smtClean="0"/>
              <a:t>Source</a:t>
            </a:r>
            <a:r>
              <a:rPr lang="en-IE" dirty="0" smtClean="0"/>
              <a:t> Material – Sample Contents</a:t>
            </a:r>
            <a:endParaRPr dirty="0"/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xfrm>
            <a:off x="647700" y="1928142"/>
            <a:ext cx="6502772" cy="78254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83540" marR="57799" indent="-342900" defTabSz="1295400">
              <a:spcBef>
                <a:spcPts val="900"/>
              </a:spcBef>
              <a:buSzPct val="100000"/>
              <a:buFont typeface="Wingdings"/>
              <a:buChar char="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sz="2800" dirty="0"/>
              <a:t>Agile principles, and the fourteen practices of Extreme Programming</a:t>
            </a:r>
          </a:p>
          <a:p>
            <a:pPr marL="383540" marR="57799" indent="-342900" defTabSz="1295400">
              <a:spcBef>
                <a:spcPts val="900"/>
              </a:spcBef>
              <a:buSzPct val="100000"/>
              <a:buFont typeface="Wingdings"/>
              <a:buChar char="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sz="2800" dirty="0"/>
              <a:t>Spiking, splitting, velocity, and planning iterations and releases</a:t>
            </a:r>
          </a:p>
          <a:p>
            <a:pPr marL="383540" marR="57799" indent="-342900" defTabSz="1295400">
              <a:spcBef>
                <a:spcPts val="900"/>
              </a:spcBef>
              <a:buSzPct val="100000"/>
              <a:buFont typeface="Wingdings"/>
              <a:buChar char="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sz="2800" dirty="0"/>
              <a:t>Test-driven development, test-first design, and acceptance testing</a:t>
            </a:r>
          </a:p>
          <a:p>
            <a:pPr marL="383540" marR="57799" indent="-342900" defTabSz="1295400">
              <a:spcBef>
                <a:spcPts val="900"/>
              </a:spcBef>
              <a:buSzPct val="100000"/>
              <a:buFont typeface="Wingdings"/>
              <a:buChar char="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sz="2800" dirty="0"/>
              <a:t>Refactoring with unit testing</a:t>
            </a:r>
          </a:p>
          <a:p>
            <a:pPr marL="383540" marR="57799" indent="-342900" defTabSz="1295400">
              <a:spcBef>
                <a:spcPts val="900"/>
              </a:spcBef>
              <a:buSzPct val="100000"/>
              <a:buFont typeface="Wingdings"/>
              <a:buChar char="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sz="2800" dirty="0"/>
              <a:t>Pair programming</a:t>
            </a:r>
          </a:p>
          <a:p>
            <a:pPr marL="383540" marR="57799" indent="-342900" defTabSz="1295400">
              <a:spcBef>
                <a:spcPts val="900"/>
              </a:spcBef>
              <a:buSzPct val="100000"/>
              <a:buFont typeface="Wingdings"/>
              <a:buChar char="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sz="2800" dirty="0"/>
              <a:t>Agile design and design smells</a:t>
            </a:r>
          </a:p>
          <a:p>
            <a:pPr marL="383540" marR="57799" indent="-342900" defTabSz="1295400">
              <a:spcBef>
                <a:spcPts val="900"/>
              </a:spcBef>
              <a:buSzPct val="100000"/>
              <a:buFont typeface="Wingdings"/>
              <a:buChar char="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sz="2800" dirty="0"/>
              <a:t>The five types of UML diagrams and how to use them </a:t>
            </a:r>
            <a:r>
              <a:rPr sz="2800" dirty="0" smtClean="0"/>
              <a:t>effectively</a:t>
            </a:r>
            <a:r>
              <a:rPr lang="en-IE" sz="2800" dirty="0" smtClean="0"/>
              <a:t>.</a:t>
            </a:r>
            <a:endParaRPr sz="2800" dirty="0"/>
          </a:p>
          <a:p>
            <a:pPr marL="383540" marR="57799" indent="-342900" defTabSz="1295400">
              <a:spcBef>
                <a:spcPts val="900"/>
              </a:spcBef>
              <a:buSzPct val="100000"/>
              <a:buFont typeface="Wingdings"/>
              <a:buChar char="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sz="2800" dirty="0"/>
              <a:t>Object-oriented package design and design </a:t>
            </a:r>
            <a:r>
              <a:rPr sz="2800" dirty="0" smtClean="0"/>
              <a:t>patterns</a:t>
            </a:r>
            <a:r>
              <a:rPr lang="en-IE" sz="2800" dirty="0" smtClean="0"/>
              <a:t>.</a:t>
            </a:r>
            <a:endParaRPr sz="2800" dirty="0"/>
          </a:p>
          <a:p>
            <a:pPr marL="383540" marR="57799" indent="-342900" defTabSz="1295400">
              <a:spcBef>
                <a:spcPts val="900"/>
              </a:spcBef>
              <a:buSzPct val="100000"/>
              <a:buFont typeface="Wingdings"/>
              <a:buChar char="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sz="2800" dirty="0"/>
              <a:t>How to put all of it together for a real-world project</a:t>
            </a:r>
          </a:p>
        </p:txBody>
      </p:sp>
      <p:pic>
        <p:nvPicPr>
          <p:cNvPr id="150" name="Screen Shot 2011-11-10 at 06.45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10512" y="2212504"/>
            <a:ext cx="4800600" cy="6299200"/>
          </a:xfrm>
          <a:prstGeom prst="rect">
            <a:avLst/>
          </a:prstGeom>
          <a:ln w="12700"/>
        </p:spPr>
      </p:pic>
    </p:spTree>
    <p:extLst>
      <p:ext uri="{BB962C8B-B14F-4D97-AF65-F5344CB8AC3E}">
        <p14:creationId xmlns:p14="http://schemas.microsoft.com/office/powerpoint/2010/main" val="4004555976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Shape Example 1 (violates OCP)</a:t>
            </a:r>
          </a:p>
        </p:txBody>
      </p:sp>
      <p:sp>
        <p:nvSpPr>
          <p:cNvPr id="2" name="Rectangle 1"/>
          <p:cNvSpPr/>
          <p:nvPr/>
        </p:nvSpPr>
        <p:spPr>
          <a:xfrm>
            <a:off x="1029792" y="1563841"/>
            <a:ext cx="11017224" cy="74174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dirty="0"/>
              <a:t>public class Circle extends Shape</a:t>
            </a:r>
          </a:p>
          <a:p>
            <a:r>
              <a:rPr lang="en-IE" dirty="0"/>
              <a:t>{</a:t>
            </a:r>
          </a:p>
          <a:p>
            <a:r>
              <a:rPr lang="en-IE" dirty="0"/>
              <a:t>	private double radius;</a:t>
            </a:r>
          </a:p>
          <a:p>
            <a:r>
              <a:rPr lang="en-IE" dirty="0"/>
              <a:t>	private Point </a:t>
            </a:r>
            <a:r>
              <a:rPr lang="en-IE" dirty="0" err="1"/>
              <a:t>center</a:t>
            </a:r>
            <a:r>
              <a:rPr lang="en-IE" dirty="0"/>
              <a:t>;</a:t>
            </a:r>
          </a:p>
          <a:p>
            <a:r>
              <a:rPr lang="en-IE" dirty="0"/>
              <a:t>    </a:t>
            </a:r>
          </a:p>
          <a:p>
            <a:r>
              <a:rPr lang="en-IE" dirty="0"/>
              <a:t>	public Circle() {</a:t>
            </a:r>
          </a:p>
          <a:p>
            <a:r>
              <a:rPr lang="en-IE" dirty="0"/>
              <a:t>		</a:t>
            </a:r>
            <a:r>
              <a:rPr lang="en-IE" dirty="0" err="1"/>
              <a:t>super.setType</a:t>
            </a:r>
            <a:r>
              <a:rPr lang="en-IE" dirty="0"/>
              <a:t>(</a:t>
            </a:r>
            <a:r>
              <a:rPr lang="en-IE" dirty="0" err="1"/>
              <a:t>ShapeType.CIRCLE</a:t>
            </a:r>
            <a:r>
              <a:rPr lang="en-IE" dirty="0"/>
              <a:t>);</a:t>
            </a:r>
          </a:p>
          <a:p>
            <a:r>
              <a:rPr lang="en-IE" dirty="0"/>
              <a:t>		</a:t>
            </a:r>
            <a:r>
              <a:rPr lang="en-IE" dirty="0" err="1"/>
              <a:t>this.setRadius</a:t>
            </a:r>
            <a:r>
              <a:rPr lang="en-IE" dirty="0"/>
              <a:t>(10);                //default size</a:t>
            </a:r>
          </a:p>
          <a:p>
            <a:r>
              <a:rPr lang="en-IE" dirty="0"/>
              <a:t>		</a:t>
            </a:r>
            <a:r>
              <a:rPr lang="en-IE" dirty="0" err="1"/>
              <a:t>this.setCenter</a:t>
            </a:r>
            <a:r>
              <a:rPr lang="en-IE" dirty="0"/>
              <a:t>(new Point());  //default location</a:t>
            </a:r>
          </a:p>
          <a:p>
            <a:r>
              <a:rPr lang="en-IE" dirty="0"/>
              <a:t>    }</a:t>
            </a:r>
          </a:p>
          <a:p>
            <a:endParaRPr lang="en-IE" dirty="0"/>
          </a:p>
          <a:p>
            <a:r>
              <a:rPr lang="en-IE" dirty="0"/>
              <a:t>     // getter methods…</a:t>
            </a:r>
          </a:p>
          <a:p>
            <a:r>
              <a:rPr lang="en-IE" dirty="0"/>
              <a:t>     // setter methods…</a:t>
            </a:r>
          </a:p>
          <a:p>
            <a:r>
              <a:rPr lang="en-I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568373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Shape Example 1 (violates OCP)</a:t>
            </a:r>
          </a:p>
        </p:txBody>
      </p:sp>
      <p:sp>
        <p:nvSpPr>
          <p:cNvPr id="2" name="Rectangle 1"/>
          <p:cNvSpPr/>
          <p:nvPr/>
        </p:nvSpPr>
        <p:spPr>
          <a:xfrm>
            <a:off x="1029792" y="1563841"/>
            <a:ext cx="11017224" cy="74174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dirty="0"/>
              <a:t>public class </a:t>
            </a:r>
            <a:r>
              <a:rPr lang="en-IE" dirty="0" smtClean="0"/>
              <a:t>Square extends </a:t>
            </a:r>
            <a:r>
              <a:rPr lang="en-IE" dirty="0"/>
              <a:t>Shape</a:t>
            </a:r>
          </a:p>
          <a:p>
            <a:r>
              <a:rPr lang="en-IE" dirty="0" smtClean="0"/>
              <a:t>{</a:t>
            </a:r>
          </a:p>
          <a:p>
            <a:r>
              <a:rPr lang="en-IE" dirty="0"/>
              <a:t> 	private double length;</a:t>
            </a:r>
          </a:p>
          <a:p>
            <a:r>
              <a:rPr lang="en-IE" dirty="0"/>
              <a:t>	private Point </a:t>
            </a:r>
            <a:r>
              <a:rPr lang="en-IE" dirty="0" err="1"/>
              <a:t>leftCorner</a:t>
            </a:r>
            <a:r>
              <a:rPr lang="en-IE" dirty="0"/>
              <a:t>;</a:t>
            </a:r>
          </a:p>
          <a:p>
            <a:r>
              <a:rPr lang="en-IE" dirty="0"/>
              <a:t>    </a:t>
            </a:r>
          </a:p>
          <a:p>
            <a:r>
              <a:rPr lang="en-IE" dirty="0"/>
              <a:t>	public Square() {</a:t>
            </a:r>
          </a:p>
          <a:p>
            <a:r>
              <a:rPr lang="en-IE" dirty="0"/>
              <a:t>		</a:t>
            </a:r>
            <a:r>
              <a:rPr lang="en-IE" dirty="0" err="1"/>
              <a:t>super.setType</a:t>
            </a:r>
            <a:r>
              <a:rPr lang="en-IE" dirty="0"/>
              <a:t>(</a:t>
            </a:r>
            <a:r>
              <a:rPr lang="en-IE" dirty="0" err="1"/>
              <a:t>ShapeType.SQUARE</a:t>
            </a:r>
            <a:r>
              <a:rPr lang="en-IE" dirty="0"/>
              <a:t>);</a:t>
            </a:r>
          </a:p>
          <a:p>
            <a:r>
              <a:rPr lang="en-IE" dirty="0"/>
              <a:t>		</a:t>
            </a:r>
            <a:r>
              <a:rPr lang="en-IE" dirty="0" err="1"/>
              <a:t>this.setLength</a:t>
            </a:r>
            <a:r>
              <a:rPr lang="en-IE" dirty="0"/>
              <a:t>(10);             </a:t>
            </a:r>
            <a:r>
              <a:rPr lang="en-IE" dirty="0" smtClean="0"/>
              <a:t>         </a:t>
            </a:r>
            <a:r>
              <a:rPr lang="en-IE" dirty="0"/>
              <a:t>//default size</a:t>
            </a:r>
          </a:p>
          <a:p>
            <a:r>
              <a:rPr lang="en-IE" dirty="0"/>
              <a:t>		</a:t>
            </a:r>
            <a:r>
              <a:rPr lang="en-IE" dirty="0" err="1"/>
              <a:t>this.setLeftCorner</a:t>
            </a:r>
            <a:r>
              <a:rPr lang="en-IE" dirty="0"/>
              <a:t>(new Point());  //default location</a:t>
            </a:r>
          </a:p>
          <a:p>
            <a:r>
              <a:rPr lang="en-IE" dirty="0"/>
              <a:t>    }</a:t>
            </a:r>
          </a:p>
          <a:p>
            <a:endParaRPr lang="en-IE" dirty="0" smtClean="0"/>
          </a:p>
          <a:p>
            <a:r>
              <a:rPr lang="en-IE" dirty="0"/>
              <a:t> </a:t>
            </a:r>
            <a:r>
              <a:rPr lang="en-IE" dirty="0" smtClean="0"/>
              <a:t>    // getter methods…</a:t>
            </a:r>
          </a:p>
          <a:p>
            <a:r>
              <a:rPr lang="en-IE" dirty="0" smtClean="0"/>
              <a:t>     // setter methods…</a:t>
            </a:r>
            <a:endParaRPr lang="en-IE" dirty="0"/>
          </a:p>
          <a:p>
            <a:r>
              <a:rPr lang="en-I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80546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Shape Example 1 (violates OCP)</a:t>
            </a:r>
          </a:p>
        </p:txBody>
      </p:sp>
      <p:sp>
        <p:nvSpPr>
          <p:cNvPr id="2" name="Rectangle 1"/>
          <p:cNvSpPr/>
          <p:nvPr/>
        </p:nvSpPr>
        <p:spPr>
          <a:xfrm>
            <a:off x="1101800" y="1411694"/>
            <a:ext cx="11017224" cy="82176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 smtClean="0"/>
              <a:t>public </a:t>
            </a:r>
            <a:r>
              <a:rPr lang="en-IE" sz="2400" dirty="0"/>
              <a:t>class Server {</a:t>
            </a:r>
          </a:p>
          <a:p>
            <a:r>
              <a:rPr lang="en-IE" sz="2400" dirty="0"/>
              <a:t>	</a:t>
            </a:r>
          </a:p>
          <a:p>
            <a:r>
              <a:rPr lang="en-IE" sz="2400" dirty="0"/>
              <a:t>    void </a:t>
            </a:r>
            <a:r>
              <a:rPr lang="en-IE" sz="2400" dirty="0" err="1"/>
              <a:t>drawSquare</a:t>
            </a:r>
            <a:r>
              <a:rPr lang="en-IE" sz="2400" dirty="0"/>
              <a:t>(Square square) {</a:t>
            </a:r>
          </a:p>
          <a:p>
            <a:r>
              <a:rPr lang="en-IE" sz="2400" dirty="0"/>
              <a:t>        </a:t>
            </a:r>
            <a:r>
              <a:rPr lang="en-IE" sz="2400" dirty="0" err="1"/>
              <a:t>System.out.println</a:t>
            </a:r>
            <a:r>
              <a:rPr lang="en-IE" sz="2400" dirty="0"/>
              <a:t>("I'm drawing a square");</a:t>
            </a:r>
          </a:p>
          <a:p>
            <a:r>
              <a:rPr lang="en-IE" sz="2400" dirty="0"/>
              <a:t>    }</a:t>
            </a:r>
          </a:p>
          <a:p>
            <a:r>
              <a:rPr lang="en-IE" sz="2400" dirty="0"/>
              <a:t> </a:t>
            </a:r>
          </a:p>
          <a:p>
            <a:r>
              <a:rPr lang="en-IE" sz="2400" dirty="0"/>
              <a:t>    void </a:t>
            </a:r>
            <a:r>
              <a:rPr lang="en-IE" sz="2400" dirty="0" err="1"/>
              <a:t>drawCircle</a:t>
            </a:r>
            <a:r>
              <a:rPr lang="en-IE" sz="2400" dirty="0"/>
              <a:t>(Circle circle) {</a:t>
            </a:r>
          </a:p>
          <a:p>
            <a:r>
              <a:rPr lang="en-IE" sz="2400" dirty="0"/>
              <a:t>        </a:t>
            </a:r>
            <a:r>
              <a:rPr lang="en-IE" sz="2400" dirty="0" err="1"/>
              <a:t>System.out.println</a:t>
            </a:r>
            <a:r>
              <a:rPr lang="en-IE" sz="2400" dirty="0"/>
              <a:t>("I'm drawing a circle");</a:t>
            </a:r>
          </a:p>
          <a:p>
            <a:r>
              <a:rPr lang="en-IE" sz="2400" dirty="0"/>
              <a:t>    }</a:t>
            </a:r>
          </a:p>
          <a:p>
            <a:r>
              <a:rPr lang="en-IE" sz="2400" dirty="0"/>
              <a:t> </a:t>
            </a:r>
          </a:p>
          <a:p>
            <a:r>
              <a:rPr lang="en-IE" sz="2400" dirty="0"/>
              <a:t>    void </a:t>
            </a:r>
            <a:r>
              <a:rPr lang="en-IE" sz="2400" dirty="0" err="1"/>
              <a:t>drawAllShapes</a:t>
            </a:r>
            <a:r>
              <a:rPr lang="en-IE" sz="2400" dirty="0"/>
              <a:t>(List&lt;Shape&gt; shapes) {</a:t>
            </a:r>
          </a:p>
          <a:p>
            <a:r>
              <a:rPr lang="en-IE" sz="2400" dirty="0"/>
              <a:t>        for (Shape </a:t>
            </a:r>
            <a:r>
              <a:rPr lang="en-IE" sz="2400" dirty="0" err="1"/>
              <a:t>shape</a:t>
            </a:r>
            <a:r>
              <a:rPr lang="en-IE" sz="2400" dirty="0"/>
              <a:t> : shapes) {</a:t>
            </a:r>
          </a:p>
          <a:p>
            <a:r>
              <a:rPr lang="en-IE" sz="2400" dirty="0"/>
              <a:t>         </a:t>
            </a:r>
            <a:r>
              <a:rPr lang="en-IE" sz="2400" dirty="0" smtClean="0"/>
              <a:t>  </a:t>
            </a:r>
            <a:r>
              <a:rPr lang="en-IE" sz="2400" dirty="0"/>
              <a:t>switch (</a:t>
            </a:r>
            <a:r>
              <a:rPr lang="en-IE" sz="2400" dirty="0" err="1"/>
              <a:t>shape.getType</a:t>
            </a:r>
            <a:r>
              <a:rPr lang="en-IE" sz="2400" dirty="0"/>
              <a:t>()) {</a:t>
            </a:r>
          </a:p>
          <a:p>
            <a:r>
              <a:rPr lang="en-IE" sz="2400" dirty="0"/>
              <a:t>         </a:t>
            </a:r>
            <a:r>
              <a:rPr lang="en-IE" sz="2400" dirty="0" smtClean="0"/>
              <a:t>  </a:t>
            </a:r>
            <a:r>
              <a:rPr lang="en-IE" sz="2400" dirty="0"/>
              <a:t>case SQUARE:</a:t>
            </a:r>
          </a:p>
          <a:p>
            <a:r>
              <a:rPr lang="en-IE" sz="2400" dirty="0"/>
              <a:t>         </a:t>
            </a:r>
            <a:r>
              <a:rPr lang="en-IE" sz="2400" dirty="0" smtClean="0"/>
              <a:t>     </a:t>
            </a:r>
            <a:r>
              <a:rPr lang="en-IE" sz="2400" dirty="0" err="1"/>
              <a:t>drawSquare</a:t>
            </a:r>
            <a:r>
              <a:rPr lang="en-IE" sz="2400" dirty="0"/>
              <a:t>((Square) shape);</a:t>
            </a:r>
          </a:p>
          <a:p>
            <a:r>
              <a:rPr lang="en-IE" sz="2400" dirty="0"/>
              <a:t>         </a:t>
            </a:r>
            <a:r>
              <a:rPr lang="en-IE" sz="2400" dirty="0" smtClean="0"/>
              <a:t>     </a:t>
            </a:r>
            <a:r>
              <a:rPr lang="en-IE" sz="2400" dirty="0"/>
              <a:t>break;</a:t>
            </a:r>
          </a:p>
          <a:p>
            <a:r>
              <a:rPr lang="en-IE" sz="2400" dirty="0"/>
              <a:t>         </a:t>
            </a:r>
            <a:r>
              <a:rPr lang="en-IE" sz="2400" dirty="0" smtClean="0"/>
              <a:t>  </a:t>
            </a:r>
            <a:r>
              <a:rPr lang="en-IE" sz="2400" dirty="0"/>
              <a:t>case CIRCLE:</a:t>
            </a:r>
          </a:p>
          <a:p>
            <a:r>
              <a:rPr lang="en-IE" sz="2400" dirty="0"/>
              <a:t>         </a:t>
            </a:r>
            <a:r>
              <a:rPr lang="en-IE" sz="2400" dirty="0" smtClean="0"/>
              <a:t>     </a:t>
            </a:r>
            <a:r>
              <a:rPr lang="en-IE" sz="2400" dirty="0" err="1"/>
              <a:t>drawCircle</a:t>
            </a:r>
            <a:r>
              <a:rPr lang="en-IE" sz="2400" dirty="0"/>
              <a:t>((Circle) shape);</a:t>
            </a:r>
          </a:p>
          <a:p>
            <a:r>
              <a:rPr lang="en-IE" sz="2400" dirty="0"/>
              <a:t>         </a:t>
            </a:r>
            <a:r>
              <a:rPr lang="en-IE" sz="2400" dirty="0" smtClean="0"/>
              <a:t>     </a:t>
            </a:r>
            <a:r>
              <a:rPr lang="en-IE" sz="2400" dirty="0"/>
              <a:t>break;</a:t>
            </a:r>
          </a:p>
          <a:p>
            <a:r>
              <a:rPr lang="en-IE" sz="2400" dirty="0"/>
              <a:t>         </a:t>
            </a:r>
            <a:r>
              <a:rPr lang="en-IE" sz="2400" dirty="0" smtClean="0"/>
              <a:t>  </a:t>
            </a:r>
            <a:r>
              <a:rPr lang="en-IE" sz="2400" dirty="0"/>
              <a:t>}</a:t>
            </a:r>
          </a:p>
          <a:p>
            <a:r>
              <a:rPr lang="en-IE" sz="2400" dirty="0"/>
              <a:t>        }</a:t>
            </a:r>
          </a:p>
          <a:p>
            <a:r>
              <a:rPr lang="en-IE" sz="2400" dirty="0"/>
              <a:t>    </a:t>
            </a:r>
            <a:r>
              <a:rPr lang="en-IE" sz="2400" dirty="0" smtClean="0"/>
              <a:t>}</a:t>
            </a:r>
            <a:endParaRPr lang="en-IE" sz="2400" dirty="0"/>
          </a:p>
        </p:txBody>
      </p:sp>
      <p:sp>
        <p:nvSpPr>
          <p:cNvPr id="3" name="Rectangle 2"/>
          <p:cNvSpPr/>
          <p:nvPr/>
        </p:nvSpPr>
        <p:spPr>
          <a:xfrm>
            <a:off x="6486140" y="6213008"/>
            <a:ext cx="6424972" cy="3416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 smtClean="0"/>
              <a:t>   public </a:t>
            </a:r>
            <a:r>
              <a:rPr lang="en-IE" sz="2400" dirty="0"/>
              <a:t>static void main(String </a:t>
            </a:r>
            <a:r>
              <a:rPr lang="en-IE" sz="2400" dirty="0" err="1"/>
              <a:t>args</a:t>
            </a:r>
            <a:r>
              <a:rPr lang="en-IE" sz="2400" dirty="0" smtClean="0"/>
              <a:t>[]){</a:t>
            </a:r>
            <a:endParaRPr lang="en-IE" sz="2400" dirty="0"/>
          </a:p>
          <a:p>
            <a:r>
              <a:rPr lang="en-IE" sz="2400" dirty="0"/>
              <a:t>   </a:t>
            </a:r>
            <a:r>
              <a:rPr lang="en-IE" sz="2400" dirty="0" smtClean="0"/>
              <a:t>    </a:t>
            </a:r>
            <a:r>
              <a:rPr lang="en-IE" sz="2400" dirty="0"/>
              <a:t>List&lt;Shape&gt; </a:t>
            </a:r>
            <a:r>
              <a:rPr lang="en-IE" sz="2400" dirty="0" smtClean="0"/>
              <a:t>shapes = </a:t>
            </a:r>
            <a:r>
              <a:rPr lang="en-IE" sz="2400" dirty="0"/>
              <a:t>new </a:t>
            </a:r>
            <a:r>
              <a:rPr lang="en-IE" sz="2400" dirty="0" err="1"/>
              <a:t>ArrayList</a:t>
            </a:r>
            <a:r>
              <a:rPr lang="en-IE" sz="2400" dirty="0"/>
              <a:t>&lt;&gt;();</a:t>
            </a:r>
          </a:p>
          <a:p>
            <a:r>
              <a:rPr lang="en-IE" sz="2400" dirty="0"/>
              <a:t>    </a:t>
            </a:r>
            <a:r>
              <a:rPr lang="en-IE" sz="2400" dirty="0" smtClean="0"/>
              <a:t>   </a:t>
            </a:r>
            <a:r>
              <a:rPr lang="en-IE" sz="2400" dirty="0" err="1" smtClean="0"/>
              <a:t>shapes.add</a:t>
            </a:r>
            <a:r>
              <a:rPr lang="en-IE" sz="2400" dirty="0" smtClean="0"/>
              <a:t>(new </a:t>
            </a:r>
            <a:r>
              <a:rPr lang="en-IE" sz="2400" dirty="0"/>
              <a:t>Circle());</a:t>
            </a:r>
          </a:p>
          <a:p>
            <a:r>
              <a:rPr lang="en-IE" sz="2400" dirty="0"/>
              <a:t>  </a:t>
            </a:r>
            <a:r>
              <a:rPr lang="en-IE" sz="2400" dirty="0" smtClean="0"/>
              <a:t>     </a:t>
            </a:r>
            <a:r>
              <a:rPr lang="en-IE" sz="2400" dirty="0" err="1"/>
              <a:t>shapes.add</a:t>
            </a:r>
            <a:r>
              <a:rPr lang="en-IE" sz="2400" dirty="0"/>
              <a:t>(new Square());</a:t>
            </a:r>
          </a:p>
          <a:p>
            <a:r>
              <a:rPr lang="en-IE" sz="2400" dirty="0"/>
              <a:t>    </a:t>
            </a:r>
            <a:r>
              <a:rPr lang="en-IE" sz="2400" dirty="0" smtClean="0"/>
              <a:t>   </a:t>
            </a:r>
            <a:r>
              <a:rPr lang="en-IE" sz="2400" dirty="0" err="1"/>
              <a:t>shapes.add</a:t>
            </a:r>
            <a:r>
              <a:rPr lang="en-IE" sz="2400" dirty="0"/>
              <a:t>(new Circle());</a:t>
            </a:r>
          </a:p>
          <a:p>
            <a:r>
              <a:rPr lang="en-IE" sz="2400" dirty="0"/>
              <a:t>   </a:t>
            </a:r>
            <a:r>
              <a:rPr lang="en-IE" sz="2400" dirty="0" smtClean="0"/>
              <a:t>    </a:t>
            </a:r>
            <a:r>
              <a:rPr lang="en-IE" sz="2400" dirty="0"/>
              <a:t>Server app = new Server();</a:t>
            </a:r>
          </a:p>
          <a:p>
            <a:r>
              <a:rPr lang="en-IE" sz="2400" dirty="0"/>
              <a:t>    </a:t>
            </a:r>
            <a:r>
              <a:rPr lang="en-IE" sz="2400" dirty="0" smtClean="0"/>
              <a:t>   </a:t>
            </a:r>
            <a:r>
              <a:rPr lang="en-IE" sz="2400" dirty="0" err="1"/>
              <a:t>app.drawAllShapes</a:t>
            </a:r>
            <a:r>
              <a:rPr lang="en-IE" sz="2400" dirty="0"/>
              <a:t>(shapes);</a:t>
            </a:r>
          </a:p>
          <a:p>
            <a:r>
              <a:rPr lang="en-IE" sz="2400" dirty="0"/>
              <a:t>   </a:t>
            </a:r>
            <a:r>
              <a:rPr lang="en-IE" sz="2400" dirty="0" smtClean="0"/>
              <a:t>}   </a:t>
            </a:r>
            <a:endParaRPr lang="en-IE" sz="2400" dirty="0"/>
          </a:p>
          <a:p>
            <a:r>
              <a:rPr lang="en-IE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22066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dirty="0"/>
              <a:t>Proposed Extension : Triangle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xfrm>
            <a:off x="8878664" y="5092824"/>
            <a:ext cx="3870816" cy="19435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000"/>
            </a:lvl1pPr>
            <a:lvl2pPr>
              <a:defRPr sz="3000"/>
            </a:lvl2pPr>
          </a:lstStyle>
          <a:p>
            <a:r>
              <a:rPr sz="3200" dirty="0"/>
              <a:t>Open </a:t>
            </a:r>
            <a:r>
              <a:rPr sz="3200" dirty="0" smtClean="0"/>
              <a:t>for</a:t>
            </a:r>
            <a:r>
              <a:rPr lang="en-IE" sz="3200" dirty="0" smtClean="0"/>
              <a:t> </a:t>
            </a:r>
            <a:r>
              <a:rPr sz="3200" dirty="0" smtClean="0"/>
              <a:t>Extension</a:t>
            </a:r>
            <a:r>
              <a:rPr lang="en-IE" sz="3200" dirty="0" smtClean="0"/>
              <a:t>?  </a:t>
            </a:r>
          </a:p>
          <a:p>
            <a:pPr lvl="1"/>
            <a:r>
              <a:rPr lang="en-IE" sz="3200" dirty="0" smtClean="0"/>
              <a:t>Yes. N</a:t>
            </a:r>
            <a:r>
              <a:rPr sz="3200" dirty="0" err="1" smtClean="0"/>
              <a:t>ew</a:t>
            </a:r>
            <a:r>
              <a:rPr sz="3200" dirty="0" smtClean="0"/>
              <a:t> </a:t>
            </a:r>
            <a:r>
              <a:rPr lang="en-IE" sz="3200" dirty="0" smtClean="0"/>
              <a:t>Triangle class.</a:t>
            </a:r>
          </a:p>
        </p:txBody>
      </p:sp>
      <p:sp>
        <p:nvSpPr>
          <p:cNvPr id="2" name="Rectangle 1"/>
          <p:cNvSpPr/>
          <p:nvPr/>
        </p:nvSpPr>
        <p:spPr>
          <a:xfrm>
            <a:off x="237704" y="1513899"/>
            <a:ext cx="8424936" cy="79714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3200" dirty="0">
                <a:solidFill>
                  <a:schemeClr val="dk1"/>
                </a:solidFill>
              </a:rPr>
              <a:t>public class Triangle extends </a:t>
            </a:r>
            <a:r>
              <a:rPr lang="en-IE" sz="3200" dirty="0" smtClean="0">
                <a:solidFill>
                  <a:schemeClr val="dk1"/>
                </a:solidFill>
              </a:rPr>
              <a:t>Shape</a:t>
            </a:r>
          </a:p>
          <a:p>
            <a:r>
              <a:rPr lang="en-IE" sz="3200" dirty="0" smtClean="0">
                <a:solidFill>
                  <a:schemeClr val="dk1"/>
                </a:solidFill>
              </a:rPr>
              <a:t>{</a:t>
            </a:r>
            <a:endParaRPr lang="en-IE" sz="3200" dirty="0">
              <a:solidFill>
                <a:schemeClr val="dk1"/>
              </a:solidFill>
            </a:endParaRPr>
          </a:p>
          <a:p>
            <a:r>
              <a:rPr lang="en-IE" sz="3200" dirty="0">
                <a:solidFill>
                  <a:schemeClr val="dk1"/>
                </a:solidFill>
              </a:rPr>
              <a:t>   </a:t>
            </a:r>
            <a:r>
              <a:rPr lang="en-IE" sz="3200" dirty="0" smtClean="0">
                <a:solidFill>
                  <a:schemeClr val="dk1"/>
                </a:solidFill>
              </a:rPr>
              <a:t> </a:t>
            </a:r>
            <a:r>
              <a:rPr lang="en-IE" sz="3200" dirty="0">
                <a:solidFill>
                  <a:schemeClr val="dk1"/>
                </a:solidFill>
              </a:rPr>
              <a:t>private Point </a:t>
            </a:r>
            <a:r>
              <a:rPr lang="en-IE" sz="3200" dirty="0" err="1">
                <a:solidFill>
                  <a:schemeClr val="dk1"/>
                </a:solidFill>
              </a:rPr>
              <a:t>pointA</a:t>
            </a:r>
            <a:r>
              <a:rPr lang="en-IE" sz="3200" dirty="0">
                <a:solidFill>
                  <a:schemeClr val="dk1"/>
                </a:solidFill>
              </a:rPr>
              <a:t>;</a:t>
            </a:r>
          </a:p>
          <a:p>
            <a:r>
              <a:rPr lang="en-IE" sz="3200" dirty="0">
                <a:solidFill>
                  <a:schemeClr val="dk1"/>
                </a:solidFill>
              </a:rPr>
              <a:t>    private Point </a:t>
            </a:r>
            <a:r>
              <a:rPr lang="en-IE" sz="3200" dirty="0" err="1">
                <a:solidFill>
                  <a:schemeClr val="dk1"/>
                </a:solidFill>
              </a:rPr>
              <a:t>pointB</a:t>
            </a:r>
            <a:r>
              <a:rPr lang="en-IE" sz="3200" dirty="0">
                <a:solidFill>
                  <a:schemeClr val="dk1"/>
                </a:solidFill>
              </a:rPr>
              <a:t>;</a:t>
            </a:r>
          </a:p>
          <a:p>
            <a:r>
              <a:rPr lang="en-IE" sz="3200" dirty="0">
                <a:solidFill>
                  <a:schemeClr val="dk1"/>
                </a:solidFill>
              </a:rPr>
              <a:t>    private Point </a:t>
            </a:r>
            <a:r>
              <a:rPr lang="en-IE" sz="3200" dirty="0" err="1">
                <a:solidFill>
                  <a:schemeClr val="dk1"/>
                </a:solidFill>
              </a:rPr>
              <a:t>pointC</a:t>
            </a:r>
            <a:r>
              <a:rPr lang="en-IE" sz="3200" dirty="0">
                <a:solidFill>
                  <a:schemeClr val="dk1"/>
                </a:solidFill>
              </a:rPr>
              <a:t>;   </a:t>
            </a:r>
          </a:p>
          <a:p>
            <a:r>
              <a:rPr lang="en-IE" sz="3200" dirty="0">
                <a:solidFill>
                  <a:schemeClr val="dk1"/>
                </a:solidFill>
              </a:rPr>
              <a:t>    </a:t>
            </a:r>
          </a:p>
          <a:p>
            <a:r>
              <a:rPr lang="en-IE" sz="3200" dirty="0" smtClean="0">
                <a:solidFill>
                  <a:schemeClr val="dk1"/>
                </a:solidFill>
              </a:rPr>
              <a:t>    public </a:t>
            </a:r>
            <a:r>
              <a:rPr lang="en-IE" sz="3200" dirty="0">
                <a:solidFill>
                  <a:schemeClr val="dk1"/>
                </a:solidFill>
              </a:rPr>
              <a:t>Triangle() </a:t>
            </a:r>
            <a:endParaRPr lang="en-IE" sz="3200" dirty="0" smtClean="0">
              <a:solidFill>
                <a:schemeClr val="dk1"/>
              </a:solidFill>
            </a:endParaRPr>
          </a:p>
          <a:p>
            <a:r>
              <a:rPr lang="en-IE" sz="3200" dirty="0">
                <a:solidFill>
                  <a:schemeClr val="dk1"/>
                </a:solidFill>
              </a:rPr>
              <a:t> </a:t>
            </a:r>
            <a:r>
              <a:rPr lang="en-IE" sz="3200" dirty="0" smtClean="0">
                <a:solidFill>
                  <a:schemeClr val="dk1"/>
                </a:solidFill>
              </a:rPr>
              <a:t>   {</a:t>
            </a:r>
            <a:endParaRPr lang="en-IE" sz="3200" dirty="0">
              <a:solidFill>
                <a:schemeClr val="dk1"/>
              </a:solidFill>
            </a:endParaRPr>
          </a:p>
          <a:p>
            <a:r>
              <a:rPr lang="en-IE" sz="3200" dirty="0" smtClean="0">
                <a:solidFill>
                  <a:schemeClr val="dk1"/>
                </a:solidFill>
              </a:rPr>
              <a:t>        </a:t>
            </a:r>
            <a:r>
              <a:rPr lang="en-IE" sz="3200" dirty="0" err="1" smtClean="0">
                <a:solidFill>
                  <a:schemeClr val="dk1"/>
                </a:solidFill>
              </a:rPr>
              <a:t>super.setType</a:t>
            </a:r>
            <a:r>
              <a:rPr lang="en-IE" sz="3200" dirty="0" smtClean="0">
                <a:solidFill>
                  <a:schemeClr val="dk1"/>
                </a:solidFill>
              </a:rPr>
              <a:t>(</a:t>
            </a:r>
            <a:r>
              <a:rPr lang="en-IE" sz="3200" dirty="0" err="1" smtClean="0">
                <a:solidFill>
                  <a:schemeClr val="dk1"/>
                </a:solidFill>
              </a:rPr>
              <a:t>ShapeType.TRIANGLE</a:t>
            </a:r>
            <a:r>
              <a:rPr lang="en-IE" sz="3200" dirty="0">
                <a:solidFill>
                  <a:schemeClr val="dk1"/>
                </a:solidFill>
              </a:rPr>
              <a:t>);</a:t>
            </a:r>
          </a:p>
          <a:p>
            <a:r>
              <a:rPr lang="en-IE" sz="3200" dirty="0" smtClean="0">
                <a:solidFill>
                  <a:schemeClr val="dk1"/>
                </a:solidFill>
              </a:rPr>
              <a:t>        </a:t>
            </a:r>
            <a:r>
              <a:rPr lang="en-IE" sz="3200" dirty="0" err="1" smtClean="0">
                <a:solidFill>
                  <a:schemeClr val="dk1"/>
                </a:solidFill>
              </a:rPr>
              <a:t>this.setPointA</a:t>
            </a:r>
            <a:r>
              <a:rPr lang="en-IE" sz="3200" dirty="0" smtClean="0">
                <a:solidFill>
                  <a:schemeClr val="dk1"/>
                </a:solidFill>
              </a:rPr>
              <a:t>(new </a:t>
            </a:r>
            <a:r>
              <a:rPr lang="en-IE" sz="3200" dirty="0">
                <a:solidFill>
                  <a:schemeClr val="dk1"/>
                </a:solidFill>
              </a:rPr>
              <a:t>Point()); </a:t>
            </a:r>
          </a:p>
          <a:p>
            <a:r>
              <a:rPr lang="en-IE" sz="3200" dirty="0" smtClean="0">
                <a:solidFill>
                  <a:schemeClr val="dk1"/>
                </a:solidFill>
              </a:rPr>
              <a:t>        </a:t>
            </a:r>
            <a:r>
              <a:rPr lang="en-IE" sz="3200" dirty="0" err="1" smtClean="0">
                <a:solidFill>
                  <a:schemeClr val="dk1"/>
                </a:solidFill>
              </a:rPr>
              <a:t>this.setPointB</a:t>
            </a:r>
            <a:r>
              <a:rPr lang="en-IE" sz="3200" dirty="0" smtClean="0">
                <a:solidFill>
                  <a:schemeClr val="dk1"/>
                </a:solidFill>
              </a:rPr>
              <a:t>(new </a:t>
            </a:r>
            <a:r>
              <a:rPr lang="en-IE" sz="3200" dirty="0">
                <a:solidFill>
                  <a:schemeClr val="dk1"/>
                </a:solidFill>
              </a:rPr>
              <a:t>Point()); </a:t>
            </a:r>
          </a:p>
          <a:p>
            <a:r>
              <a:rPr lang="en-IE" sz="3200" dirty="0" smtClean="0">
                <a:solidFill>
                  <a:schemeClr val="dk1"/>
                </a:solidFill>
              </a:rPr>
              <a:t>        </a:t>
            </a:r>
            <a:r>
              <a:rPr lang="en-IE" sz="3200" dirty="0" err="1" smtClean="0">
                <a:solidFill>
                  <a:schemeClr val="dk1"/>
                </a:solidFill>
              </a:rPr>
              <a:t>this.setPointC</a:t>
            </a:r>
            <a:r>
              <a:rPr lang="en-IE" sz="3200" dirty="0" smtClean="0">
                <a:solidFill>
                  <a:schemeClr val="dk1"/>
                </a:solidFill>
              </a:rPr>
              <a:t>(new </a:t>
            </a:r>
            <a:r>
              <a:rPr lang="en-IE" sz="3200" dirty="0">
                <a:solidFill>
                  <a:schemeClr val="dk1"/>
                </a:solidFill>
              </a:rPr>
              <a:t>Point()); </a:t>
            </a:r>
          </a:p>
          <a:p>
            <a:r>
              <a:rPr lang="en-IE" sz="3200" dirty="0">
                <a:solidFill>
                  <a:schemeClr val="dk1"/>
                </a:solidFill>
              </a:rPr>
              <a:t>    </a:t>
            </a:r>
            <a:r>
              <a:rPr lang="en-IE" sz="3200" dirty="0" smtClean="0">
                <a:solidFill>
                  <a:schemeClr val="dk1"/>
                </a:solidFill>
              </a:rPr>
              <a:t>}</a:t>
            </a:r>
          </a:p>
          <a:p>
            <a:r>
              <a:rPr lang="en-IE" sz="3200" dirty="0" smtClean="0"/>
              <a:t>     // </a:t>
            </a:r>
            <a:r>
              <a:rPr lang="en-IE" sz="3200" dirty="0"/>
              <a:t>getter methods…</a:t>
            </a:r>
          </a:p>
          <a:p>
            <a:r>
              <a:rPr lang="en-IE" sz="3200" dirty="0"/>
              <a:t>     // setter methods…</a:t>
            </a:r>
          </a:p>
          <a:p>
            <a:r>
              <a:rPr lang="en-IE" sz="3200" dirty="0" smtClean="0"/>
              <a:t>}</a:t>
            </a:r>
            <a:endParaRPr lang="en-IE" sz="3200" dirty="0"/>
          </a:p>
        </p:txBody>
      </p:sp>
      <p:sp>
        <p:nvSpPr>
          <p:cNvPr id="9" name="Rectangle 8"/>
          <p:cNvSpPr/>
          <p:nvPr/>
        </p:nvSpPr>
        <p:spPr>
          <a:xfrm>
            <a:off x="8158584" y="1469772"/>
            <a:ext cx="4560749" cy="30469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3200" dirty="0"/>
              <a:t>public </a:t>
            </a:r>
            <a:r>
              <a:rPr lang="en-IE" sz="3200" dirty="0" err="1"/>
              <a:t>enum</a:t>
            </a:r>
            <a:r>
              <a:rPr lang="en-IE" sz="3200" dirty="0"/>
              <a:t> </a:t>
            </a:r>
            <a:r>
              <a:rPr lang="en-IE" sz="3200" dirty="0" err="1"/>
              <a:t>ShapeType</a:t>
            </a:r>
            <a:r>
              <a:rPr lang="en-IE" sz="3200" dirty="0"/>
              <a:t> </a:t>
            </a:r>
            <a:endParaRPr lang="en-IE" sz="3200" dirty="0" smtClean="0"/>
          </a:p>
          <a:p>
            <a:r>
              <a:rPr lang="en-IE" sz="3200" dirty="0" smtClean="0"/>
              <a:t>{</a:t>
            </a:r>
            <a:endParaRPr lang="en-IE" sz="3200" dirty="0"/>
          </a:p>
          <a:p>
            <a:r>
              <a:rPr lang="en-IE" sz="3200" dirty="0"/>
              <a:t>     CIRCLE, </a:t>
            </a:r>
            <a:r>
              <a:rPr lang="en-IE" sz="3200" dirty="0" smtClean="0"/>
              <a:t/>
            </a:r>
            <a:br>
              <a:rPr lang="en-IE" sz="3200" dirty="0" smtClean="0"/>
            </a:br>
            <a:r>
              <a:rPr lang="en-IE" sz="3200" dirty="0" smtClean="0"/>
              <a:t>     SQUARE, </a:t>
            </a:r>
            <a:br>
              <a:rPr lang="en-IE" sz="3200" dirty="0" smtClean="0"/>
            </a:br>
            <a:r>
              <a:rPr lang="en-IE" sz="3200" dirty="0" smtClean="0"/>
              <a:t>     TRIANGLE</a:t>
            </a:r>
            <a:endParaRPr lang="en-IE" sz="3200" dirty="0"/>
          </a:p>
          <a:p>
            <a:r>
              <a:rPr lang="en-IE" sz="3200" dirty="0"/>
              <a:t>}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IE" dirty="0"/>
              <a:t>Proposed Extension : Triangle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1461840" y="1360385"/>
            <a:ext cx="6984776" cy="82176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 smtClean="0"/>
              <a:t>public </a:t>
            </a:r>
            <a:r>
              <a:rPr lang="en-IE" sz="2400" dirty="0"/>
              <a:t>class Server {</a:t>
            </a:r>
          </a:p>
          <a:p>
            <a:r>
              <a:rPr lang="en-IE" sz="2400" dirty="0"/>
              <a:t>	</a:t>
            </a:r>
          </a:p>
          <a:p>
            <a:r>
              <a:rPr lang="en-IE" sz="2400" dirty="0"/>
              <a:t>    void </a:t>
            </a:r>
            <a:r>
              <a:rPr lang="en-IE" sz="2400" dirty="0" err="1"/>
              <a:t>drawSquare</a:t>
            </a:r>
            <a:r>
              <a:rPr lang="en-IE" sz="2400" dirty="0"/>
              <a:t>(Square square) {</a:t>
            </a:r>
          </a:p>
          <a:p>
            <a:r>
              <a:rPr lang="en-IE" sz="2400" dirty="0"/>
              <a:t>        </a:t>
            </a:r>
            <a:r>
              <a:rPr lang="en-IE" sz="2400" dirty="0" err="1"/>
              <a:t>System.out.println</a:t>
            </a:r>
            <a:r>
              <a:rPr lang="en-IE" sz="2400" dirty="0"/>
              <a:t>("I'm drawing a square");</a:t>
            </a:r>
          </a:p>
          <a:p>
            <a:r>
              <a:rPr lang="en-IE" sz="2400" dirty="0"/>
              <a:t>    }</a:t>
            </a:r>
          </a:p>
          <a:p>
            <a:r>
              <a:rPr lang="en-IE" sz="2400" dirty="0"/>
              <a:t> </a:t>
            </a:r>
          </a:p>
          <a:p>
            <a:r>
              <a:rPr lang="en-IE" sz="2400" dirty="0"/>
              <a:t>    void </a:t>
            </a:r>
            <a:r>
              <a:rPr lang="en-IE" sz="2400" dirty="0" err="1"/>
              <a:t>drawCircle</a:t>
            </a:r>
            <a:r>
              <a:rPr lang="en-IE" sz="2400" dirty="0"/>
              <a:t>(Circle circle) {</a:t>
            </a:r>
          </a:p>
          <a:p>
            <a:r>
              <a:rPr lang="en-IE" sz="2400" dirty="0"/>
              <a:t>        </a:t>
            </a:r>
            <a:r>
              <a:rPr lang="en-IE" sz="2400" dirty="0" err="1"/>
              <a:t>System.out.println</a:t>
            </a:r>
            <a:r>
              <a:rPr lang="en-IE" sz="2400" dirty="0"/>
              <a:t>("I'm drawing a circle");</a:t>
            </a:r>
          </a:p>
          <a:p>
            <a:r>
              <a:rPr lang="en-IE" sz="2400" dirty="0"/>
              <a:t>    }</a:t>
            </a:r>
          </a:p>
          <a:p>
            <a:r>
              <a:rPr lang="en-IE" sz="2400" dirty="0"/>
              <a:t> </a:t>
            </a:r>
          </a:p>
          <a:p>
            <a:r>
              <a:rPr lang="en-IE" sz="2400" dirty="0"/>
              <a:t>    void </a:t>
            </a:r>
            <a:r>
              <a:rPr lang="en-IE" sz="2400" dirty="0" err="1"/>
              <a:t>drawAllShapes</a:t>
            </a:r>
            <a:r>
              <a:rPr lang="en-IE" sz="2400" dirty="0"/>
              <a:t>(List&lt;Shape&gt; shapes) {</a:t>
            </a:r>
          </a:p>
          <a:p>
            <a:r>
              <a:rPr lang="en-IE" sz="2400" dirty="0"/>
              <a:t>        for (Shape </a:t>
            </a:r>
            <a:r>
              <a:rPr lang="en-IE" sz="2400" dirty="0" err="1"/>
              <a:t>shape</a:t>
            </a:r>
            <a:r>
              <a:rPr lang="en-IE" sz="2400" dirty="0"/>
              <a:t> : shapes) {</a:t>
            </a:r>
          </a:p>
          <a:p>
            <a:r>
              <a:rPr lang="en-IE" sz="2400" dirty="0"/>
              <a:t>         </a:t>
            </a:r>
            <a:r>
              <a:rPr lang="en-IE" sz="2400" dirty="0" smtClean="0"/>
              <a:t>  </a:t>
            </a:r>
            <a:r>
              <a:rPr lang="en-IE" sz="2400" dirty="0"/>
              <a:t>switch (</a:t>
            </a:r>
            <a:r>
              <a:rPr lang="en-IE" sz="2400" dirty="0" err="1"/>
              <a:t>shape.getType</a:t>
            </a:r>
            <a:r>
              <a:rPr lang="en-IE" sz="2400" dirty="0"/>
              <a:t>()) {</a:t>
            </a:r>
          </a:p>
          <a:p>
            <a:r>
              <a:rPr lang="en-IE" sz="2400" dirty="0"/>
              <a:t>         </a:t>
            </a:r>
            <a:r>
              <a:rPr lang="en-IE" sz="2400" dirty="0" smtClean="0"/>
              <a:t>  </a:t>
            </a:r>
            <a:r>
              <a:rPr lang="en-IE" sz="2400" dirty="0"/>
              <a:t>case SQUARE:</a:t>
            </a:r>
          </a:p>
          <a:p>
            <a:r>
              <a:rPr lang="en-IE" sz="2400" dirty="0"/>
              <a:t>         </a:t>
            </a:r>
            <a:r>
              <a:rPr lang="en-IE" sz="2400" dirty="0" smtClean="0"/>
              <a:t>     </a:t>
            </a:r>
            <a:r>
              <a:rPr lang="en-IE" sz="2400" dirty="0" err="1"/>
              <a:t>drawSquare</a:t>
            </a:r>
            <a:r>
              <a:rPr lang="en-IE" sz="2400" dirty="0"/>
              <a:t>((Square) shape);</a:t>
            </a:r>
          </a:p>
          <a:p>
            <a:r>
              <a:rPr lang="en-IE" sz="2400" dirty="0"/>
              <a:t>         </a:t>
            </a:r>
            <a:r>
              <a:rPr lang="en-IE" sz="2400" dirty="0" smtClean="0"/>
              <a:t>     </a:t>
            </a:r>
            <a:r>
              <a:rPr lang="en-IE" sz="2400" dirty="0"/>
              <a:t>break;</a:t>
            </a:r>
          </a:p>
          <a:p>
            <a:r>
              <a:rPr lang="en-IE" sz="2400" dirty="0"/>
              <a:t>         </a:t>
            </a:r>
            <a:r>
              <a:rPr lang="en-IE" sz="2400" dirty="0" smtClean="0"/>
              <a:t>  </a:t>
            </a:r>
            <a:r>
              <a:rPr lang="en-IE" sz="2400" dirty="0"/>
              <a:t>case CIRCLE:</a:t>
            </a:r>
          </a:p>
          <a:p>
            <a:r>
              <a:rPr lang="en-IE" sz="2400" dirty="0"/>
              <a:t>         </a:t>
            </a:r>
            <a:r>
              <a:rPr lang="en-IE" sz="2400" dirty="0" smtClean="0"/>
              <a:t>     </a:t>
            </a:r>
            <a:r>
              <a:rPr lang="en-IE" sz="2400" dirty="0" err="1"/>
              <a:t>drawCircle</a:t>
            </a:r>
            <a:r>
              <a:rPr lang="en-IE" sz="2400" dirty="0"/>
              <a:t>((Circle) shape);</a:t>
            </a:r>
          </a:p>
          <a:p>
            <a:r>
              <a:rPr lang="en-IE" sz="2400" dirty="0"/>
              <a:t>         </a:t>
            </a:r>
            <a:r>
              <a:rPr lang="en-IE" sz="2400" dirty="0" smtClean="0"/>
              <a:t>     </a:t>
            </a:r>
            <a:r>
              <a:rPr lang="en-IE" sz="2400" dirty="0"/>
              <a:t>break;</a:t>
            </a:r>
          </a:p>
          <a:p>
            <a:r>
              <a:rPr lang="en-IE" sz="2400" dirty="0"/>
              <a:t>         </a:t>
            </a:r>
            <a:r>
              <a:rPr lang="en-IE" sz="2400" dirty="0" smtClean="0"/>
              <a:t>  </a:t>
            </a:r>
            <a:r>
              <a:rPr lang="en-IE" sz="2400" dirty="0"/>
              <a:t>}</a:t>
            </a:r>
          </a:p>
          <a:p>
            <a:r>
              <a:rPr lang="en-IE" sz="2400" dirty="0"/>
              <a:t>        }</a:t>
            </a:r>
          </a:p>
          <a:p>
            <a:r>
              <a:rPr lang="en-IE" sz="2400" dirty="0"/>
              <a:t>    </a:t>
            </a:r>
            <a:r>
              <a:rPr lang="en-IE" sz="2400" dirty="0" smtClean="0"/>
              <a:t>}</a:t>
            </a:r>
            <a:endParaRPr lang="en-IE" sz="2400" dirty="0"/>
          </a:p>
        </p:txBody>
      </p:sp>
      <p:sp>
        <p:nvSpPr>
          <p:cNvPr id="4" name="Rectangle 3"/>
          <p:cNvSpPr/>
          <p:nvPr/>
        </p:nvSpPr>
        <p:spPr>
          <a:xfrm>
            <a:off x="8734648" y="3724672"/>
            <a:ext cx="352839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4400" dirty="0"/>
              <a:t>Open </a:t>
            </a:r>
            <a:r>
              <a:rPr lang="en-IE" sz="4400" dirty="0" smtClean="0"/>
              <a:t>or Closed for Modification?</a:t>
            </a:r>
            <a:endParaRPr lang="en-IE" sz="4400" dirty="0"/>
          </a:p>
        </p:txBody>
      </p:sp>
    </p:spTree>
    <p:extLst>
      <p:ext uri="{BB962C8B-B14F-4D97-AF65-F5344CB8AC3E}">
        <p14:creationId xmlns:p14="http://schemas.microsoft.com/office/powerpoint/2010/main" val="1278024050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IE" dirty="0"/>
              <a:t>Proposed Extension : Triangle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165696" y="1407787"/>
            <a:ext cx="6984776" cy="41549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 smtClean="0"/>
              <a:t>  </a:t>
            </a:r>
            <a:r>
              <a:rPr lang="en-IE" sz="2400" dirty="0"/>
              <a:t>void </a:t>
            </a:r>
            <a:r>
              <a:rPr lang="en-IE" sz="2400" dirty="0" err="1"/>
              <a:t>drawSquare</a:t>
            </a:r>
            <a:r>
              <a:rPr lang="en-IE" sz="2400" dirty="0"/>
              <a:t>(Square square) {</a:t>
            </a:r>
          </a:p>
          <a:p>
            <a:r>
              <a:rPr lang="en-IE" sz="2400" dirty="0"/>
              <a:t> </a:t>
            </a:r>
            <a:r>
              <a:rPr lang="en-IE" sz="2400" dirty="0" smtClean="0"/>
              <a:t>     </a:t>
            </a:r>
            <a:r>
              <a:rPr lang="en-IE" sz="2400" dirty="0" err="1"/>
              <a:t>System.out.println</a:t>
            </a:r>
            <a:r>
              <a:rPr lang="en-IE" sz="2400" dirty="0"/>
              <a:t>("I'm drawing a square");</a:t>
            </a:r>
          </a:p>
          <a:p>
            <a:r>
              <a:rPr lang="en-IE" sz="2400" dirty="0"/>
              <a:t> </a:t>
            </a:r>
            <a:r>
              <a:rPr lang="en-IE" sz="2400" dirty="0" smtClean="0"/>
              <a:t> </a:t>
            </a:r>
            <a:r>
              <a:rPr lang="en-IE" sz="2400" dirty="0"/>
              <a:t>}</a:t>
            </a:r>
          </a:p>
          <a:p>
            <a:r>
              <a:rPr lang="en-IE" sz="2400" dirty="0"/>
              <a:t> </a:t>
            </a:r>
          </a:p>
          <a:p>
            <a:r>
              <a:rPr lang="en-IE" sz="2400" dirty="0"/>
              <a:t> </a:t>
            </a:r>
            <a:r>
              <a:rPr lang="en-IE" sz="2400" dirty="0" smtClean="0"/>
              <a:t> </a:t>
            </a:r>
            <a:r>
              <a:rPr lang="en-IE" sz="2400" dirty="0"/>
              <a:t>void </a:t>
            </a:r>
            <a:r>
              <a:rPr lang="en-IE" sz="2400" dirty="0" err="1"/>
              <a:t>drawCircle</a:t>
            </a:r>
            <a:r>
              <a:rPr lang="en-IE" sz="2400" dirty="0"/>
              <a:t>(Circle circle) {</a:t>
            </a:r>
          </a:p>
          <a:p>
            <a:r>
              <a:rPr lang="en-IE" sz="2400" dirty="0"/>
              <a:t> </a:t>
            </a:r>
            <a:r>
              <a:rPr lang="en-IE" sz="2400" dirty="0" smtClean="0"/>
              <a:t>     </a:t>
            </a:r>
            <a:r>
              <a:rPr lang="en-IE" sz="2400" dirty="0" err="1"/>
              <a:t>System.out.println</a:t>
            </a:r>
            <a:r>
              <a:rPr lang="en-IE" sz="2400" dirty="0"/>
              <a:t>("I'm drawing a circle");</a:t>
            </a:r>
          </a:p>
          <a:p>
            <a:r>
              <a:rPr lang="en-IE" sz="2400" dirty="0"/>
              <a:t> </a:t>
            </a:r>
            <a:r>
              <a:rPr lang="en-IE" sz="2400" dirty="0" smtClean="0"/>
              <a:t> </a:t>
            </a:r>
            <a:r>
              <a:rPr lang="en-IE" sz="2400" dirty="0"/>
              <a:t>}</a:t>
            </a:r>
          </a:p>
          <a:p>
            <a:r>
              <a:rPr lang="en-IE" sz="2400" dirty="0"/>
              <a:t> </a:t>
            </a:r>
            <a:endParaRPr lang="en-IE" sz="2400" dirty="0" smtClean="0"/>
          </a:p>
          <a:p>
            <a:r>
              <a:rPr lang="en-IE" sz="2400" dirty="0" smtClean="0">
                <a:solidFill>
                  <a:srgbClr val="FF0000"/>
                </a:solidFill>
              </a:rPr>
              <a:t>  </a:t>
            </a:r>
            <a:r>
              <a:rPr lang="en-IE" sz="2400" dirty="0">
                <a:solidFill>
                  <a:srgbClr val="FF0000"/>
                </a:solidFill>
              </a:rPr>
              <a:t>void </a:t>
            </a:r>
            <a:r>
              <a:rPr lang="en-IE" sz="2400" dirty="0" err="1">
                <a:solidFill>
                  <a:srgbClr val="FF0000"/>
                </a:solidFill>
              </a:rPr>
              <a:t>drawTriangle</a:t>
            </a:r>
            <a:r>
              <a:rPr lang="en-IE" sz="2400" dirty="0">
                <a:solidFill>
                  <a:srgbClr val="FF0000"/>
                </a:solidFill>
              </a:rPr>
              <a:t>(Triangle triangle) {</a:t>
            </a:r>
          </a:p>
          <a:p>
            <a:r>
              <a:rPr lang="en-IE" sz="2400" dirty="0">
                <a:solidFill>
                  <a:srgbClr val="FF0000"/>
                </a:solidFill>
              </a:rPr>
              <a:t> </a:t>
            </a:r>
            <a:r>
              <a:rPr lang="en-IE" sz="2400" dirty="0" smtClean="0">
                <a:solidFill>
                  <a:srgbClr val="FF0000"/>
                </a:solidFill>
              </a:rPr>
              <a:t>     </a:t>
            </a:r>
            <a:r>
              <a:rPr lang="en-IE" sz="2400" dirty="0" err="1">
                <a:solidFill>
                  <a:srgbClr val="FF0000"/>
                </a:solidFill>
              </a:rPr>
              <a:t>System.out.println</a:t>
            </a:r>
            <a:r>
              <a:rPr lang="en-IE" sz="2400" dirty="0">
                <a:solidFill>
                  <a:srgbClr val="FF0000"/>
                </a:solidFill>
              </a:rPr>
              <a:t>("I'm drawing a triangle");</a:t>
            </a:r>
          </a:p>
          <a:p>
            <a:r>
              <a:rPr lang="en-IE" sz="2400" dirty="0" smtClean="0">
                <a:solidFill>
                  <a:srgbClr val="FF0000"/>
                </a:solidFill>
              </a:rPr>
              <a:t>  }</a:t>
            </a:r>
          </a:p>
        </p:txBody>
      </p:sp>
      <p:sp>
        <p:nvSpPr>
          <p:cNvPr id="4" name="Rectangle 3"/>
          <p:cNvSpPr/>
          <p:nvPr/>
        </p:nvSpPr>
        <p:spPr>
          <a:xfrm>
            <a:off x="453728" y="5884912"/>
            <a:ext cx="590465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4400" dirty="0" smtClean="0"/>
              <a:t>Class has to </a:t>
            </a:r>
            <a:r>
              <a:rPr lang="en-IE" sz="4400" dirty="0"/>
              <a:t>be modified to include new shape type </a:t>
            </a:r>
            <a:r>
              <a:rPr lang="en-IE" sz="4400" dirty="0" smtClean="0"/>
              <a:t>–</a:t>
            </a:r>
            <a:endParaRPr lang="en-IE" sz="4400" dirty="0"/>
          </a:p>
          <a:p>
            <a:pPr algn="ctr"/>
            <a:r>
              <a:rPr lang="en-IE" sz="4400" b="1" u="sng" dirty="0" smtClean="0"/>
              <a:t>Not</a:t>
            </a:r>
            <a:r>
              <a:rPr lang="en-IE" sz="4400" dirty="0" smtClean="0"/>
              <a:t> Closed for Modification!</a:t>
            </a:r>
            <a:endParaRPr lang="en-IE" sz="4400" dirty="0"/>
          </a:p>
        </p:txBody>
      </p:sp>
      <p:sp>
        <p:nvSpPr>
          <p:cNvPr id="2" name="Rectangle 1"/>
          <p:cNvSpPr/>
          <p:nvPr/>
        </p:nvSpPr>
        <p:spPr>
          <a:xfrm>
            <a:off x="7366496" y="3073173"/>
            <a:ext cx="28520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3600" dirty="0" smtClean="0"/>
              <a:t>Server class </a:t>
            </a:r>
            <a:endParaRPr lang="en-IE" dirty="0"/>
          </a:p>
        </p:txBody>
      </p:sp>
      <p:sp>
        <p:nvSpPr>
          <p:cNvPr id="8" name="Rectangle 7"/>
          <p:cNvSpPr/>
          <p:nvPr/>
        </p:nvSpPr>
        <p:spPr>
          <a:xfrm>
            <a:off x="6706156" y="4069025"/>
            <a:ext cx="6420980" cy="56323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 smtClean="0"/>
              <a:t>  void </a:t>
            </a:r>
            <a:r>
              <a:rPr lang="en-IE" sz="2400" dirty="0" err="1"/>
              <a:t>drawAllShapes</a:t>
            </a:r>
            <a:r>
              <a:rPr lang="en-IE" sz="2400" dirty="0"/>
              <a:t>(List&lt;Shape&gt; shapes) {</a:t>
            </a:r>
          </a:p>
          <a:p>
            <a:r>
              <a:rPr lang="en-IE" sz="2400" dirty="0"/>
              <a:t>        for (Shape </a:t>
            </a:r>
            <a:r>
              <a:rPr lang="en-IE" sz="2400" dirty="0" err="1"/>
              <a:t>shape</a:t>
            </a:r>
            <a:r>
              <a:rPr lang="en-IE" sz="2400" dirty="0"/>
              <a:t> : shapes) {</a:t>
            </a:r>
          </a:p>
          <a:p>
            <a:r>
              <a:rPr lang="en-IE" sz="2400" dirty="0"/>
              <a:t>         </a:t>
            </a:r>
            <a:r>
              <a:rPr lang="en-IE" sz="2400" dirty="0" smtClean="0"/>
              <a:t>  </a:t>
            </a:r>
            <a:r>
              <a:rPr lang="en-IE" sz="2400" dirty="0"/>
              <a:t>switch (</a:t>
            </a:r>
            <a:r>
              <a:rPr lang="en-IE" sz="2400" dirty="0" err="1"/>
              <a:t>shape.getType</a:t>
            </a:r>
            <a:r>
              <a:rPr lang="en-IE" sz="2400" dirty="0"/>
              <a:t>()) {</a:t>
            </a:r>
          </a:p>
          <a:p>
            <a:r>
              <a:rPr lang="en-IE" sz="2400" dirty="0"/>
              <a:t>         </a:t>
            </a:r>
            <a:r>
              <a:rPr lang="en-IE" sz="2400" dirty="0" smtClean="0"/>
              <a:t>  </a:t>
            </a:r>
            <a:r>
              <a:rPr lang="en-IE" sz="2400" dirty="0"/>
              <a:t>case SQUARE:</a:t>
            </a:r>
          </a:p>
          <a:p>
            <a:r>
              <a:rPr lang="en-IE" sz="2400" dirty="0"/>
              <a:t>         </a:t>
            </a:r>
            <a:r>
              <a:rPr lang="en-IE" sz="2400" dirty="0" smtClean="0"/>
              <a:t>     </a:t>
            </a:r>
            <a:r>
              <a:rPr lang="en-IE" sz="2400" dirty="0" err="1"/>
              <a:t>drawSquare</a:t>
            </a:r>
            <a:r>
              <a:rPr lang="en-IE" sz="2400" dirty="0"/>
              <a:t>((Square) shape);</a:t>
            </a:r>
          </a:p>
          <a:p>
            <a:r>
              <a:rPr lang="en-IE" sz="2400" dirty="0"/>
              <a:t>         </a:t>
            </a:r>
            <a:r>
              <a:rPr lang="en-IE" sz="2400" dirty="0" smtClean="0"/>
              <a:t>     </a:t>
            </a:r>
            <a:r>
              <a:rPr lang="en-IE" sz="2400" dirty="0"/>
              <a:t>break;</a:t>
            </a:r>
          </a:p>
          <a:p>
            <a:r>
              <a:rPr lang="en-IE" sz="2400" dirty="0"/>
              <a:t>         </a:t>
            </a:r>
            <a:r>
              <a:rPr lang="en-IE" sz="2400" dirty="0" smtClean="0"/>
              <a:t>  </a:t>
            </a:r>
            <a:r>
              <a:rPr lang="en-IE" sz="2400" dirty="0"/>
              <a:t>case CIRCLE:</a:t>
            </a:r>
          </a:p>
          <a:p>
            <a:r>
              <a:rPr lang="en-IE" sz="2400" dirty="0"/>
              <a:t>         </a:t>
            </a:r>
            <a:r>
              <a:rPr lang="en-IE" sz="2400" dirty="0" smtClean="0"/>
              <a:t>     </a:t>
            </a:r>
            <a:r>
              <a:rPr lang="en-IE" sz="2400" dirty="0" err="1"/>
              <a:t>drawCircle</a:t>
            </a:r>
            <a:r>
              <a:rPr lang="en-IE" sz="2400" dirty="0"/>
              <a:t>((Circle) shape);</a:t>
            </a:r>
          </a:p>
          <a:p>
            <a:r>
              <a:rPr lang="en-IE" sz="2400" dirty="0"/>
              <a:t>         </a:t>
            </a:r>
            <a:r>
              <a:rPr lang="en-IE" sz="2400" dirty="0" smtClean="0"/>
              <a:t>     </a:t>
            </a:r>
            <a:r>
              <a:rPr lang="en-IE" sz="2400" dirty="0"/>
              <a:t>break</a:t>
            </a:r>
            <a:r>
              <a:rPr lang="en-IE" sz="2400" dirty="0" smtClean="0"/>
              <a:t>;</a:t>
            </a:r>
          </a:p>
          <a:p>
            <a:r>
              <a:rPr lang="en-IE" sz="2400" dirty="0">
                <a:solidFill>
                  <a:srgbClr val="FF0000"/>
                </a:solidFill>
              </a:rPr>
              <a:t>           case TRIANGLE:</a:t>
            </a:r>
          </a:p>
          <a:p>
            <a:r>
              <a:rPr lang="en-IE" sz="2400" dirty="0">
                <a:solidFill>
                  <a:srgbClr val="FF0000"/>
                </a:solidFill>
              </a:rPr>
              <a:t>                </a:t>
            </a:r>
            <a:r>
              <a:rPr lang="en-IE" sz="2400" dirty="0" err="1">
                <a:solidFill>
                  <a:srgbClr val="FF0000"/>
                </a:solidFill>
              </a:rPr>
              <a:t>drawTriangle</a:t>
            </a:r>
            <a:r>
              <a:rPr lang="en-IE" sz="2400" dirty="0">
                <a:solidFill>
                  <a:srgbClr val="FF0000"/>
                </a:solidFill>
              </a:rPr>
              <a:t>((Triangle) shape);</a:t>
            </a:r>
          </a:p>
          <a:p>
            <a:r>
              <a:rPr lang="en-IE" sz="2400" dirty="0">
                <a:solidFill>
                  <a:srgbClr val="FF0000"/>
                </a:solidFill>
              </a:rPr>
              <a:t>                break;</a:t>
            </a:r>
          </a:p>
          <a:p>
            <a:r>
              <a:rPr lang="en-IE" sz="2400" dirty="0"/>
              <a:t>           }</a:t>
            </a:r>
          </a:p>
          <a:p>
            <a:r>
              <a:rPr lang="en-IE" sz="2400" dirty="0"/>
              <a:t>        }</a:t>
            </a:r>
          </a:p>
          <a:p>
            <a:r>
              <a:rPr lang="en-IE" sz="2400" dirty="0"/>
              <a:t>  </a:t>
            </a:r>
            <a:r>
              <a:rPr lang="en-IE" sz="2400" dirty="0" smtClean="0"/>
              <a:t>}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843941010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Shape Example 2 (conforming to OCP)</a:t>
            </a:r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4639881" y="1862780"/>
            <a:ext cx="3384376" cy="964367"/>
          </a:xfrm>
          <a:prstGeom prst="rect">
            <a:avLst/>
          </a:prstGeom>
          <a:noFill/>
          <a:ln w="12700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&lt;&lt;</a:t>
            </a:r>
            <a:r>
              <a:rPr lang="en-IE" sz="2800" dirty="0" smtClean="0"/>
              <a:t>interface</a:t>
            </a:r>
            <a:r>
              <a:rPr kumimoji="0" lang="en-IE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&gt;&gt;</a:t>
            </a:r>
            <a:br>
              <a:rPr kumimoji="0" lang="en-IE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lang="en-IE" sz="2800" dirty="0" smtClean="0"/>
              <a:t>Shape</a:t>
            </a:r>
            <a:endParaRPr lang="en-IE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554498" y="4520411"/>
            <a:ext cx="3384376" cy="1041311"/>
          </a:xfrm>
          <a:prstGeom prst="rect">
            <a:avLst/>
          </a:prstGeom>
          <a:noFill/>
          <a:ln w="12700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IE" dirty="0" smtClean="0"/>
              <a:t>Square</a:t>
            </a:r>
            <a:endParaRPr kumimoji="0" lang="en-IE" sz="3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11" name="Straight Arrow Connector 10"/>
          <p:cNvCxnSpPr>
            <a:stCxn id="12" idx="0"/>
          </p:cNvCxnSpPr>
          <p:nvPr/>
        </p:nvCxnSpPr>
        <p:spPr>
          <a:xfrm flipV="1">
            <a:off x="4587544" y="2860346"/>
            <a:ext cx="1816484" cy="166006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Box 11"/>
          <p:cNvSpPr txBox="1"/>
          <p:nvPr/>
        </p:nvSpPr>
        <p:spPr>
          <a:xfrm>
            <a:off x="2895356" y="4520411"/>
            <a:ext cx="3384376" cy="1041311"/>
          </a:xfrm>
          <a:prstGeom prst="rect">
            <a:avLst/>
          </a:prstGeom>
          <a:noFill/>
          <a:ln w="12700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IE" sz="3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Circle</a:t>
            </a:r>
            <a:endParaRPr kumimoji="0" lang="en-IE" sz="3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404028" y="2860346"/>
            <a:ext cx="1858752" cy="169507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/>
          <p:cNvSpPr txBox="1"/>
          <p:nvPr/>
        </p:nvSpPr>
        <p:spPr>
          <a:xfrm>
            <a:off x="4878404" y="6585111"/>
            <a:ext cx="3384376" cy="1041311"/>
          </a:xfrm>
          <a:prstGeom prst="rect">
            <a:avLst/>
          </a:prstGeom>
          <a:noFill/>
          <a:ln w="12700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IE" sz="3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Point</a:t>
            </a:r>
            <a:endParaRPr kumimoji="0" lang="en-IE" sz="3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57812" y="8147677"/>
            <a:ext cx="3304968" cy="1041311"/>
          </a:xfrm>
          <a:prstGeom prst="rect">
            <a:avLst/>
          </a:prstGeom>
          <a:noFill/>
          <a:ln w="12700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IE" sz="3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Server</a:t>
            </a:r>
            <a:endParaRPr kumimoji="0" lang="en-IE" sz="3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47815" y="7961975"/>
            <a:ext cx="1028022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uses</a:t>
            </a:r>
            <a:endParaRPr kumimoji="0" lang="en-IE" sz="3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TextBox 23"/>
          <p:cNvSpPr txBox="1"/>
          <p:nvPr/>
        </p:nvSpPr>
        <p:spPr>
          <a:xfrm rot="19059057">
            <a:off x="3920999" y="3586230"/>
            <a:ext cx="193143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implements</a:t>
            </a:r>
            <a:endParaRPr kumimoji="0" lang="en-IE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83818" y="6402673"/>
            <a:ext cx="1028022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uses</a:t>
            </a:r>
            <a:endParaRPr kumimoji="0" lang="en-IE" sz="3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/>
          <p:cNvSpPr txBox="1"/>
          <p:nvPr/>
        </p:nvSpPr>
        <p:spPr>
          <a:xfrm rot="2511410">
            <a:off x="6948903" y="3483155"/>
            <a:ext cx="193143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sz="2800" dirty="0" smtClean="0"/>
              <a:t>implements</a:t>
            </a:r>
            <a:endParaRPr kumimoji="0" lang="en-IE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510448" y="7115027"/>
            <a:ext cx="1447364" cy="499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Connector 32"/>
          <p:cNvCxnSpPr/>
          <p:nvPr/>
        </p:nvCxnSpPr>
        <p:spPr>
          <a:xfrm>
            <a:off x="3510448" y="5561722"/>
            <a:ext cx="19714" cy="1544044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/>
          <p:cNvCxnSpPr/>
          <p:nvPr/>
        </p:nvCxnSpPr>
        <p:spPr>
          <a:xfrm>
            <a:off x="9506826" y="5563451"/>
            <a:ext cx="0" cy="1615965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TextBox 43"/>
          <p:cNvSpPr txBox="1"/>
          <p:nvPr/>
        </p:nvSpPr>
        <p:spPr>
          <a:xfrm>
            <a:off x="8334788" y="6427547"/>
            <a:ext cx="1028022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uses</a:t>
            </a:r>
            <a:endParaRPr kumimoji="0" lang="en-IE" sz="3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78804" y="8114375"/>
            <a:ext cx="1028022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uses</a:t>
            </a:r>
            <a:endParaRPr kumimoji="0" lang="en-IE" sz="3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8262780" y="7179416"/>
            <a:ext cx="1273596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arrow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/>
          <p:cNvCxnSpPr/>
          <p:nvPr/>
        </p:nvCxnSpPr>
        <p:spPr>
          <a:xfrm>
            <a:off x="3118024" y="8621215"/>
            <a:ext cx="1787690" cy="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/>
          <p:nvPr/>
        </p:nvCxnSpPr>
        <p:spPr>
          <a:xfrm>
            <a:off x="8230592" y="8693224"/>
            <a:ext cx="1532078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Connector 33"/>
          <p:cNvCxnSpPr/>
          <p:nvPr/>
        </p:nvCxnSpPr>
        <p:spPr>
          <a:xfrm>
            <a:off x="3118024" y="5524872"/>
            <a:ext cx="0" cy="310334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arrow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Connector 34"/>
          <p:cNvCxnSpPr/>
          <p:nvPr/>
        </p:nvCxnSpPr>
        <p:spPr>
          <a:xfrm>
            <a:off x="9742760" y="5589881"/>
            <a:ext cx="0" cy="310334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arrow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57746451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Shape Example </a:t>
            </a:r>
            <a:r>
              <a:rPr lang="en-IE" dirty="0" smtClean="0"/>
              <a:t>2 (conforming to OCP</a:t>
            </a:r>
            <a:r>
              <a:rPr lang="en-IE" dirty="0"/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309712" y="1348408"/>
            <a:ext cx="9433048" cy="81253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3200" dirty="0"/>
              <a:t>public class Circle implements Shape</a:t>
            </a:r>
          </a:p>
          <a:p>
            <a:r>
              <a:rPr lang="en-IE" sz="3200" dirty="0"/>
              <a:t>{</a:t>
            </a:r>
          </a:p>
          <a:p>
            <a:r>
              <a:rPr lang="en-IE" sz="3200" dirty="0" smtClean="0"/>
              <a:t>    private </a:t>
            </a:r>
            <a:r>
              <a:rPr lang="en-IE" sz="3200" dirty="0"/>
              <a:t>double radius;</a:t>
            </a:r>
          </a:p>
          <a:p>
            <a:r>
              <a:rPr lang="en-IE" sz="3200" dirty="0" smtClean="0"/>
              <a:t>    private </a:t>
            </a:r>
            <a:r>
              <a:rPr lang="en-IE" sz="3200" dirty="0"/>
              <a:t>Point </a:t>
            </a:r>
            <a:r>
              <a:rPr lang="en-IE" sz="3200" dirty="0" err="1"/>
              <a:t>center</a:t>
            </a:r>
            <a:r>
              <a:rPr lang="en-IE" sz="3200" dirty="0"/>
              <a:t>;</a:t>
            </a:r>
          </a:p>
          <a:p>
            <a:r>
              <a:rPr lang="en-IE" sz="3200" dirty="0"/>
              <a:t>    </a:t>
            </a:r>
          </a:p>
          <a:p>
            <a:r>
              <a:rPr lang="en-IE" sz="3200" dirty="0" smtClean="0"/>
              <a:t>    public </a:t>
            </a:r>
            <a:r>
              <a:rPr lang="en-IE" sz="3200" dirty="0"/>
              <a:t>Circle() {</a:t>
            </a:r>
          </a:p>
          <a:p>
            <a:r>
              <a:rPr lang="en-IE" sz="3200" dirty="0" smtClean="0"/>
              <a:t>        </a:t>
            </a:r>
            <a:r>
              <a:rPr lang="en-IE" sz="3200" dirty="0" err="1" smtClean="0"/>
              <a:t>this.setRadius</a:t>
            </a:r>
            <a:r>
              <a:rPr lang="en-IE" sz="3200" dirty="0" smtClean="0"/>
              <a:t>(10</a:t>
            </a:r>
            <a:r>
              <a:rPr lang="en-IE" sz="3200" dirty="0"/>
              <a:t>);           </a:t>
            </a:r>
            <a:r>
              <a:rPr lang="en-IE" sz="3200" dirty="0" smtClean="0"/>
              <a:t>	  //</a:t>
            </a:r>
            <a:r>
              <a:rPr lang="en-IE" sz="3200" dirty="0"/>
              <a:t>default size</a:t>
            </a:r>
          </a:p>
          <a:p>
            <a:r>
              <a:rPr lang="en-IE" sz="3200" dirty="0" smtClean="0"/>
              <a:t>        </a:t>
            </a:r>
            <a:r>
              <a:rPr lang="en-IE" sz="3200" dirty="0" err="1" smtClean="0"/>
              <a:t>this.setCenter</a:t>
            </a:r>
            <a:r>
              <a:rPr lang="en-IE" sz="3200" dirty="0" smtClean="0"/>
              <a:t>(new </a:t>
            </a:r>
            <a:r>
              <a:rPr lang="en-IE" sz="3200" dirty="0"/>
              <a:t>Point());  //default location</a:t>
            </a:r>
          </a:p>
          <a:p>
            <a:r>
              <a:rPr lang="en-IE" sz="3200" dirty="0"/>
              <a:t>    }</a:t>
            </a:r>
          </a:p>
          <a:p>
            <a:endParaRPr lang="en-IE" sz="3200" dirty="0"/>
          </a:p>
          <a:p>
            <a:r>
              <a:rPr lang="en-IE" sz="3200" dirty="0" smtClean="0"/>
              <a:t>    public </a:t>
            </a:r>
            <a:r>
              <a:rPr lang="en-IE" sz="3200" dirty="0"/>
              <a:t>void draw()</a:t>
            </a:r>
          </a:p>
          <a:p>
            <a:r>
              <a:rPr lang="en-IE" sz="3200" dirty="0" smtClean="0"/>
              <a:t>    {</a:t>
            </a:r>
            <a:endParaRPr lang="en-IE" sz="3200" dirty="0"/>
          </a:p>
          <a:p>
            <a:r>
              <a:rPr lang="en-IE" sz="3200" dirty="0" smtClean="0"/>
              <a:t>        </a:t>
            </a:r>
            <a:r>
              <a:rPr lang="en-IE" sz="3200" dirty="0" err="1" smtClean="0"/>
              <a:t>System.</a:t>
            </a:r>
            <a:r>
              <a:rPr lang="en-IE" sz="3200" i="1" dirty="0" err="1" smtClean="0"/>
              <a:t>out.println</a:t>
            </a:r>
            <a:r>
              <a:rPr lang="en-IE" sz="3200" i="1" dirty="0"/>
              <a:t>("I'm drawing a circle");</a:t>
            </a:r>
          </a:p>
          <a:p>
            <a:r>
              <a:rPr lang="en-IE" sz="3200" dirty="0" smtClean="0"/>
              <a:t>    }</a:t>
            </a:r>
          </a:p>
          <a:p>
            <a:r>
              <a:rPr lang="en-IE" sz="3200" dirty="0" smtClean="0"/>
              <a:t>    //getters and setters</a:t>
            </a:r>
          </a:p>
          <a:p>
            <a:r>
              <a:rPr lang="en-IE" sz="3200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7825038" y="1636440"/>
            <a:ext cx="4942977" cy="20928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3200" dirty="0"/>
              <a:t>public interface Shape </a:t>
            </a:r>
          </a:p>
          <a:p>
            <a:r>
              <a:rPr lang="en-IE" sz="3200" dirty="0"/>
              <a:t>{</a:t>
            </a:r>
          </a:p>
          <a:p>
            <a:r>
              <a:rPr lang="en-IE" sz="3200" dirty="0"/>
              <a:t>    public void draw();</a:t>
            </a:r>
          </a:p>
          <a:p>
            <a:r>
              <a:rPr lang="en-IE" sz="32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02800" y="4190781"/>
            <a:ext cx="2471489" cy="5006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600"/>
              </a:spcBef>
              <a:defRPr sz="3000"/>
            </a:pPr>
            <a:r>
              <a:rPr lang="en-IE" sz="3200" dirty="0"/>
              <a:t>Interface defines abstraction </a:t>
            </a:r>
            <a:r>
              <a:rPr lang="en-IE" sz="3200" dirty="0" smtClean="0"/>
              <a:t>Shape.</a:t>
            </a:r>
          </a:p>
          <a:p>
            <a:pPr algn="ctr">
              <a:spcBef>
                <a:spcPts val="7600"/>
              </a:spcBef>
              <a:defRPr sz="3000"/>
            </a:pPr>
            <a:r>
              <a:rPr lang="en-IE" sz="3200" dirty="0" smtClean="0"/>
              <a:t>Circle implements this abstraction.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15606413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Shape Example </a:t>
            </a:r>
            <a:r>
              <a:rPr lang="en-IE" dirty="0" smtClean="0"/>
              <a:t>2 (conforming to OCP</a:t>
            </a:r>
            <a:r>
              <a:rPr lang="en-IE" dirty="0"/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309712" y="1369883"/>
            <a:ext cx="9793088" cy="79714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3200" dirty="0"/>
              <a:t>public class </a:t>
            </a:r>
            <a:r>
              <a:rPr lang="en-IE" sz="3200" dirty="0" smtClean="0"/>
              <a:t>Square </a:t>
            </a:r>
            <a:r>
              <a:rPr lang="en-IE" sz="3200" dirty="0"/>
              <a:t>implements Shape</a:t>
            </a:r>
          </a:p>
          <a:p>
            <a:r>
              <a:rPr lang="en-IE" sz="3200" dirty="0"/>
              <a:t>{</a:t>
            </a:r>
          </a:p>
          <a:p>
            <a:r>
              <a:rPr lang="en-IE" sz="3200" dirty="0"/>
              <a:t> </a:t>
            </a:r>
            <a:r>
              <a:rPr lang="en-IE" sz="3200" dirty="0" smtClean="0"/>
              <a:t>   private </a:t>
            </a:r>
            <a:r>
              <a:rPr lang="en-IE" sz="3200" dirty="0"/>
              <a:t>double length;</a:t>
            </a:r>
          </a:p>
          <a:p>
            <a:r>
              <a:rPr lang="en-IE" sz="3200" dirty="0" smtClean="0"/>
              <a:t>    private </a:t>
            </a:r>
            <a:r>
              <a:rPr lang="en-IE" sz="3200" dirty="0"/>
              <a:t>Point </a:t>
            </a:r>
            <a:r>
              <a:rPr lang="en-IE" sz="3200" dirty="0" err="1"/>
              <a:t>leftCorner</a:t>
            </a:r>
            <a:r>
              <a:rPr lang="en-IE" sz="3200" dirty="0"/>
              <a:t>;</a:t>
            </a:r>
          </a:p>
          <a:p>
            <a:r>
              <a:rPr lang="en-IE" sz="3200" dirty="0"/>
              <a:t>    </a:t>
            </a:r>
          </a:p>
          <a:p>
            <a:r>
              <a:rPr lang="en-IE" sz="3200" dirty="0" smtClean="0"/>
              <a:t>    public </a:t>
            </a:r>
            <a:r>
              <a:rPr lang="en-IE" sz="3200" dirty="0"/>
              <a:t>Square() {</a:t>
            </a:r>
          </a:p>
          <a:p>
            <a:r>
              <a:rPr lang="en-IE" sz="3200" dirty="0" smtClean="0"/>
              <a:t>       </a:t>
            </a:r>
            <a:r>
              <a:rPr lang="en-IE" sz="3200" dirty="0" err="1" smtClean="0"/>
              <a:t>this.setLength</a:t>
            </a:r>
            <a:r>
              <a:rPr lang="en-IE" sz="3200" dirty="0" smtClean="0"/>
              <a:t>(10</a:t>
            </a:r>
            <a:r>
              <a:rPr lang="en-IE" sz="3200" dirty="0"/>
              <a:t>);              </a:t>
            </a:r>
            <a:r>
              <a:rPr lang="en-IE" sz="3200" dirty="0" smtClean="0"/>
              <a:t>        </a:t>
            </a:r>
            <a:r>
              <a:rPr lang="en-IE" sz="3200" dirty="0"/>
              <a:t>//default size</a:t>
            </a:r>
          </a:p>
          <a:p>
            <a:r>
              <a:rPr lang="en-IE" sz="3200" dirty="0" smtClean="0"/>
              <a:t>       </a:t>
            </a:r>
            <a:r>
              <a:rPr lang="en-IE" sz="3200" dirty="0" err="1" smtClean="0"/>
              <a:t>this.setLeftCorner</a:t>
            </a:r>
            <a:r>
              <a:rPr lang="en-IE" sz="3200" dirty="0" smtClean="0"/>
              <a:t>(new </a:t>
            </a:r>
            <a:r>
              <a:rPr lang="en-IE" sz="3200" dirty="0"/>
              <a:t>Point());  //default location</a:t>
            </a:r>
          </a:p>
          <a:p>
            <a:r>
              <a:rPr lang="en-IE" sz="3200" dirty="0"/>
              <a:t>    }</a:t>
            </a:r>
          </a:p>
          <a:p>
            <a:endParaRPr lang="en-IE" sz="3200" dirty="0"/>
          </a:p>
          <a:p>
            <a:r>
              <a:rPr lang="en-IE" sz="3200" dirty="0" smtClean="0"/>
              <a:t>    public </a:t>
            </a:r>
            <a:r>
              <a:rPr lang="en-IE" sz="3200" dirty="0"/>
              <a:t>void draw()</a:t>
            </a:r>
          </a:p>
          <a:p>
            <a:r>
              <a:rPr lang="en-IE" sz="3200" dirty="0" smtClean="0"/>
              <a:t>    {</a:t>
            </a:r>
            <a:endParaRPr lang="en-IE" sz="3200" dirty="0"/>
          </a:p>
          <a:p>
            <a:r>
              <a:rPr lang="en-IE" sz="3200" dirty="0" smtClean="0"/>
              <a:t>        </a:t>
            </a:r>
            <a:r>
              <a:rPr lang="en-IE" sz="3200" dirty="0" err="1" smtClean="0"/>
              <a:t>System.</a:t>
            </a:r>
            <a:r>
              <a:rPr lang="en-IE" sz="3200" i="1" dirty="0" err="1" smtClean="0"/>
              <a:t>out.println</a:t>
            </a:r>
            <a:r>
              <a:rPr lang="en-IE" sz="3200" i="1" dirty="0"/>
              <a:t>("I'm drawing a square");</a:t>
            </a:r>
          </a:p>
          <a:p>
            <a:r>
              <a:rPr lang="en-IE" sz="3200" dirty="0" smtClean="0"/>
              <a:t>     }</a:t>
            </a:r>
            <a:endParaRPr lang="en-IE" sz="3200" dirty="0"/>
          </a:p>
          <a:p>
            <a:r>
              <a:rPr lang="en-IE" sz="3200" dirty="0" smtClean="0"/>
              <a:t>     //getters and setters</a:t>
            </a:r>
          </a:p>
          <a:p>
            <a:r>
              <a:rPr lang="en-IE" sz="32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02800" y="4190781"/>
            <a:ext cx="2471489" cy="5006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600"/>
              </a:spcBef>
              <a:defRPr sz="3000"/>
            </a:pPr>
            <a:r>
              <a:rPr lang="en-IE" sz="3200" dirty="0"/>
              <a:t>Interface defines abstraction </a:t>
            </a:r>
            <a:r>
              <a:rPr lang="en-IE" sz="3200" dirty="0" smtClean="0"/>
              <a:t>Shape.</a:t>
            </a:r>
          </a:p>
          <a:p>
            <a:pPr algn="ctr">
              <a:spcBef>
                <a:spcPts val="7600"/>
              </a:spcBef>
              <a:defRPr sz="3000"/>
            </a:pPr>
            <a:r>
              <a:rPr lang="en-IE" sz="3200" dirty="0" smtClean="0"/>
              <a:t>Square implements this abstraction.</a:t>
            </a:r>
            <a:endParaRPr lang="en-IE" sz="3200" dirty="0"/>
          </a:p>
        </p:txBody>
      </p:sp>
      <p:sp>
        <p:nvSpPr>
          <p:cNvPr id="7" name="Rectangle 6"/>
          <p:cNvSpPr/>
          <p:nvPr/>
        </p:nvSpPr>
        <p:spPr>
          <a:xfrm>
            <a:off x="7825038" y="1636440"/>
            <a:ext cx="4942977" cy="20928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3200" dirty="0"/>
              <a:t>public interface Shape </a:t>
            </a:r>
          </a:p>
          <a:p>
            <a:r>
              <a:rPr lang="en-IE" sz="3200" dirty="0"/>
              <a:t>{</a:t>
            </a:r>
          </a:p>
          <a:p>
            <a:r>
              <a:rPr lang="en-IE" sz="3200" dirty="0"/>
              <a:t>    public void draw();</a:t>
            </a:r>
          </a:p>
          <a:p>
            <a:r>
              <a:rPr lang="en-IE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07045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Shape Example </a:t>
            </a:r>
            <a:r>
              <a:rPr lang="en-IE" dirty="0" smtClean="0"/>
              <a:t>2 (conforming to OCP</a:t>
            </a:r>
            <a:r>
              <a:rPr lang="en-IE" dirty="0"/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885776" y="1708448"/>
            <a:ext cx="8352928" cy="60016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3200" dirty="0" smtClean="0"/>
              <a:t>public </a:t>
            </a:r>
            <a:r>
              <a:rPr lang="en-IE" sz="3200" dirty="0"/>
              <a:t>class Server </a:t>
            </a:r>
            <a:endParaRPr lang="en-IE" sz="3200" dirty="0" smtClean="0"/>
          </a:p>
          <a:p>
            <a:r>
              <a:rPr lang="en-IE" sz="3200" dirty="0" smtClean="0"/>
              <a:t>{</a:t>
            </a:r>
            <a:endParaRPr lang="en-IE" sz="3200" dirty="0"/>
          </a:p>
          <a:p>
            <a:r>
              <a:rPr lang="en-IE" sz="3200" dirty="0"/>
              <a:t>    void </a:t>
            </a:r>
            <a:r>
              <a:rPr lang="en-IE" sz="3200" dirty="0" err="1"/>
              <a:t>drawAllShapes</a:t>
            </a:r>
            <a:r>
              <a:rPr lang="en-IE" sz="3200" dirty="0"/>
              <a:t>(List&lt;Shape&gt; shapes) </a:t>
            </a:r>
          </a:p>
          <a:p>
            <a:r>
              <a:rPr lang="en-IE" sz="3200" dirty="0"/>
              <a:t>    {</a:t>
            </a:r>
          </a:p>
          <a:p>
            <a:r>
              <a:rPr lang="en-IE" sz="3200" dirty="0"/>
              <a:t>    </a:t>
            </a:r>
            <a:r>
              <a:rPr lang="en-IE" sz="3200" dirty="0" smtClean="0"/>
              <a:t>    for </a:t>
            </a:r>
            <a:r>
              <a:rPr lang="en-IE" sz="3200" dirty="0"/>
              <a:t>(Shape </a:t>
            </a:r>
            <a:r>
              <a:rPr lang="en-IE" sz="3200" dirty="0" err="1"/>
              <a:t>shape</a:t>
            </a:r>
            <a:r>
              <a:rPr lang="en-IE" sz="3200" dirty="0"/>
              <a:t> : shapes) </a:t>
            </a:r>
          </a:p>
          <a:p>
            <a:r>
              <a:rPr lang="en-IE" sz="3200" dirty="0"/>
              <a:t>    </a:t>
            </a:r>
            <a:r>
              <a:rPr lang="en-IE" sz="3200" dirty="0" smtClean="0"/>
              <a:t>    {</a:t>
            </a:r>
            <a:endParaRPr lang="en-IE" sz="3200" dirty="0"/>
          </a:p>
          <a:p>
            <a:r>
              <a:rPr lang="en-IE" sz="3200" dirty="0"/>
              <a:t>            </a:t>
            </a:r>
            <a:r>
              <a:rPr lang="en-IE" sz="3200" dirty="0" err="1"/>
              <a:t>shape.draw</a:t>
            </a:r>
            <a:r>
              <a:rPr lang="en-IE" sz="3200" dirty="0"/>
              <a:t>();</a:t>
            </a:r>
          </a:p>
          <a:p>
            <a:r>
              <a:rPr lang="en-IE" sz="3200" dirty="0"/>
              <a:t>        }</a:t>
            </a:r>
          </a:p>
          <a:p>
            <a:r>
              <a:rPr lang="en-IE" sz="3200" dirty="0"/>
              <a:t>    }</a:t>
            </a:r>
          </a:p>
          <a:p>
            <a:endParaRPr lang="en-IE" sz="3200" dirty="0" smtClean="0"/>
          </a:p>
          <a:p>
            <a:r>
              <a:rPr lang="en-IE" sz="3200" dirty="0"/>
              <a:t> </a:t>
            </a:r>
            <a:r>
              <a:rPr lang="en-IE" sz="3200" dirty="0" smtClean="0"/>
              <a:t>  //rest of code… </a:t>
            </a:r>
          </a:p>
          <a:p>
            <a:r>
              <a:rPr lang="en-IE" sz="3200" dirty="0" smtClean="0"/>
              <a:t>}</a:t>
            </a:r>
            <a:endParaRPr lang="en-IE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454728" y="4065548"/>
            <a:ext cx="3240360" cy="27186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drawAllShapes</a:t>
            </a:r>
            <a:r>
              <a:rPr kumimoji="0" lang="en-IE" sz="3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method is changed</a:t>
            </a:r>
            <a:r>
              <a:rPr kumimoji="0" lang="en-IE" sz="3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to refer to Shape only.</a:t>
            </a:r>
            <a:endParaRPr kumimoji="0" lang="en-IE" sz="3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89576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57799" marR="57799" defTabSz="1295400">
              <a:defRPr sz="50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/>
              <a:t>SOLID</a:t>
            </a:r>
            <a:r>
              <a:rPr dirty="0"/>
              <a:t> Principles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9827" marR="56643" indent="0" defTabSz="1269491">
              <a:spcBef>
                <a:spcPts val="1400"/>
              </a:spcBef>
              <a:buSzPct val="100000"/>
              <a:buNone/>
              <a:defRPr sz="29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IE" i="1" dirty="0" smtClean="0"/>
              <a:t>S	The </a:t>
            </a:r>
            <a:r>
              <a:rPr lang="en-IE" dirty="0"/>
              <a:t>S</a:t>
            </a:r>
            <a:r>
              <a:rPr lang="en-IE" i="1" dirty="0"/>
              <a:t>ingle Responsibility Principle </a:t>
            </a:r>
            <a:r>
              <a:rPr lang="en-IE" i="1" dirty="0" smtClean="0"/>
              <a:t>(</a:t>
            </a:r>
            <a:r>
              <a:rPr lang="en-IE" i="1" dirty="0"/>
              <a:t>SRP)</a:t>
            </a:r>
          </a:p>
          <a:p>
            <a:pPr marL="1859483" marR="56643" lvl="3" indent="-457200" defTabSz="1269491">
              <a:spcBef>
                <a:spcPts val="1400"/>
              </a:spcBef>
              <a:defRPr sz="29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IE" dirty="0"/>
              <a:t>A class should have one, and only one, reason to change.</a:t>
            </a:r>
          </a:p>
          <a:p>
            <a:pPr marL="39827" marR="56643" indent="0" defTabSz="1269491">
              <a:spcBef>
                <a:spcPts val="1400"/>
              </a:spcBef>
              <a:buSzPct val="100000"/>
              <a:buNone/>
              <a:defRPr sz="29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IE" i="1" dirty="0" smtClean="0"/>
              <a:t>O	The </a:t>
            </a:r>
            <a:r>
              <a:rPr lang="en-IE" dirty="0"/>
              <a:t>O</a:t>
            </a:r>
            <a:r>
              <a:rPr lang="en-IE" i="1" dirty="0"/>
              <a:t>pen Closed Principle </a:t>
            </a:r>
            <a:r>
              <a:rPr lang="en-IE" i="1" dirty="0" smtClean="0"/>
              <a:t>(</a:t>
            </a:r>
            <a:r>
              <a:rPr lang="en-IE" i="1" dirty="0"/>
              <a:t>OCP)</a:t>
            </a:r>
          </a:p>
          <a:p>
            <a:pPr marL="1859483" marR="56643" lvl="3" indent="-457200" defTabSz="1269491">
              <a:spcBef>
                <a:spcPts val="1400"/>
              </a:spcBef>
              <a:defRPr sz="29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IE" dirty="0"/>
              <a:t>You should be able to extend a classes </a:t>
            </a:r>
            <a:r>
              <a:rPr lang="en-IE" dirty="0" smtClean="0"/>
              <a:t>behaviour</a:t>
            </a:r>
            <a:r>
              <a:rPr lang="en-IE" dirty="0"/>
              <a:t>, without modifying it.</a:t>
            </a:r>
          </a:p>
          <a:p>
            <a:pPr marL="39827" marR="56643" indent="0" defTabSz="1269491">
              <a:spcBef>
                <a:spcPts val="1400"/>
              </a:spcBef>
              <a:buSzPct val="100000"/>
              <a:buNone/>
              <a:defRPr sz="29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IE" i="1" dirty="0" smtClean="0"/>
              <a:t>L	The </a:t>
            </a:r>
            <a:r>
              <a:rPr lang="en-IE" i="1" dirty="0" err="1"/>
              <a:t>Liskov</a:t>
            </a:r>
            <a:r>
              <a:rPr lang="en-IE" i="1" dirty="0"/>
              <a:t> Substitution Principle </a:t>
            </a:r>
            <a:r>
              <a:rPr lang="en-IE" i="1" dirty="0" smtClean="0"/>
              <a:t>(</a:t>
            </a:r>
            <a:r>
              <a:rPr lang="en-IE" i="1" dirty="0"/>
              <a:t>LSP</a:t>
            </a:r>
            <a:r>
              <a:rPr lang="en-IE" i="1" dirty="0" smtClean="0"/>
              <a:t>)</a:t>
            </a:r>
            <a:endParaRPr lang="en-IE" i="1" dirty="0"/>
          </a:p>
          <a:p>
            <a:pPr marL="1859483" marR="56643" lvl="3" indent="-457200" defTabSz="1269491">
              <a:spcBef>
                <a:spcPts val="1400"/>
              </a:spcBef>
              <a:defRPr sz="29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IE" dirty="0"/>
              <a:t>Derived classes must be substitutable for their base classes.</a:t>
            </a:r>
          </a:p>
          <a:p>
            <a:pPr marL="39827" marR="56643" indent="0" defTabSz="1269491">
              <a:spcBef>
                <a:spcPts val="1400"/>
              </a:spcBef>
              <a:buSzPct val="100000"/>
              <a:buNone/>
              <a:defRPr sz="29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IE" i="1" dirty="0" smtClean="0"/>
              <a:t>I	</a:t>
            </a:r>
            <a:r>
              <a:rPr i="1" dirty="0" smtClean="0"/>
              <a:t>The </a:t>
            </a:r>
            <a:r>
              <a:rPr dirty="0"/>
              <a:t>I</a:t>
            </a:r>
            <a:r>
              <a:rPr i="1" dirty="0"/>
              <a:t>nterface Segregation Principle</a:t>
            </a:r>
            <a:r>
              <a:rPr dirty="0"/>
              <a:t> </a:t>
            </a:r>
            <a:r>
              <a:rPr lang="en-IE" i="1" dirty="0" smtClean="0"/>
              <a:t>(ISP)</a:t>
            </a:r>
            <a:endParaRPr i="1" dirty="0"/>
          </a:p>
          <a:p>
            <a:pPr marL="1859483" marR="56643" lvl="3" indent="-457200" defTabSz="1269491">
              <a:spcBef>
                <a:spcPts val="1400"/>
              </a:spcBef>
              <a:defRPr sz="29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Make fine grained interfaces that are client specific.</a:t>
            </a:r>
          </a:p>
          <a:p>
            <a:pPr marL="39827" marR="56643" indent="0" defTabSz="1269491">
              <a:spcBef>
                <a:spcPts val="1400"/>
              </a:spcBef>
              <a:buSzPct val="100000"/>
              <a:buNone/>
              <a:defRPr sz="29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IE" i="1" dirty="0" smtClean="0"/>
              <a:t>D	</a:t>
            </a:r>
            <a:r>
              <a:rPr i="1" dirty="0" smtClean="0"/>
              <a:t>The </a:t>
            </a:r>
            <a:r>
              <a:rPr dirty="0"/>
              <a:t>D</a:t>
            </a:r>
            <a:r>
              <a:rPr i="1" dirty="0"/>
              <a:t>ependency Inversion Principle </a:t>
            </a:r>
            <a:r>
              <a:rPr lang="en-IE" i="1" dirty="0" smtClean="0"/>
              <a:t>(DSP)</a:t>
            </a:r>
            <a:endParaRPr i="1" dirty="0"/>
          </a:p>
          <a:p>
            <a:pPr marL="1859483" marR="56643" lvl="3" indent="-457200" defTabSz="1269491">
              <a:spcBef>
                <a:spcPts val="1400"/>
              </a:spcBef>
              <a:defRPr sz="29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Depend on abstractions, not on concretions.</a:t>
            </a:r>
          </a:p>
        </p:txBody>
      </p:sp>
    </p:spTree>
    <p:extLst>
      <p:ext uri="{BB962C8B-B14F-4D97-AF65-F5344CB8AC3E}">
        <p14:creationId xmlns:p14="http://schemas.microsoft.com/office/powerpoint/2010/main" val="2316157302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Open and Closed</a:t>
            </a:r>
          </a:p>
        </p:txBody>
      </p:sp>
      <p:sp>
        <p:nvSpPr>
          <p:cNvPr id="187" name="Shape 187"/>
          <p:cNvSpPr>
            <a:spLocks noGrp="1"/>
          </p:cNvSpPr>
          <p:nvPr>
            <p:ph type="body" sz="half" idx="1"/>
          </p:nvPr>
        </p:nvSpPr>
        <p:spPr>
          <a:xfrm>
            <a:off x="666044" y="1803964"/>
            <a:ext cx="11586917" cy="4114801"/>
          </a:xfrm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rPr dirty="0"/>
              <a:t>Is Shape interface open to </a:t>
            </a:r>
            <a:r>
              <a:rPr dirty="0" smtClean="0"/>
              <a:t>extension</a:t>
            </a:r>
            <a:r>
              <a:rPr lang="en-IE" dirty="0" smtClean="0"/>
              <a:t> (e.g. Triangle)</a:t>
            </a:r>
            <a:r>
              <a:rPr dirty="0" smtClean="0"/>
              <a:t>?</a:t>
            </a:r>
            <a:r>
              <a:rPr lang="en-IE" dirty="0" smtClean="0"/>
              <a:t>  Yes!</a:t>
            </a:r>
            <a:endParaRPr dirty="0"/>
          </a:p>
          <a:p>
            <a:pPr>
              <a:defRPr sz="3000"/>
            </a:pPr>
            <a:r>
              <a:rPr dirty="0"/>
              <a:t>Is </a:t>
            </a:r>
            <a:r>
              <a:rPr lang="en-IE" dirty="0" smtClean="0"/>
              <a:t>Server </a:t>
            </a:r>
            <a:r>
              <a:rPr dirty="0" smtClean="0"/>
              <a:t>closed </a:t>
            </a:r>
            <a:r>
              <a:rPr dirty="0"/>
              <a:t>for </a:t>
            </a:r>
            <a:r>
              <a:rPr lang="en-IE" dirty="0" smtClean="0"/>
              <a:t>this </a:t>
            </a:r>
            <a:r>
              <a:rPr dirty="0" smtClean="0"/>
              <a:t>extensions?</a:t>
            </a:r>
            <a:r>
              <a:rPr lang="en-IE" dirty="0" smtClean="0"/>
              <a:t>  Yes!</a:t>
            </a:r>
            <a:endParaRPr dirty="0"/>
          </a:p>
        </p:txBody>
      </p:sp>
      <p:sp>
        <p:nvSpPr>
          <p:cNvPr id="188" name="Shape 188"/>
          <p:cNvSpPr/>
          <p:nvPr/>
        </p:nvSpPr>
        <p:spPr>
          <a:xfrm>
            <a:off x="21680" y="3159829"/>
            <a:ext cx="6626484" cy="4165243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50800" tIns="50800" rIns="50800" bIns="50800">
            <a:spAutoFit/>
          </a:bodyPr>
          <a:lstStyle/>
          <a:p>
            <a:r>
              <a:rPr lang="en-IE" sz="2400" dirty="0"/>
              <a:t>public class Triangle implements </a:t>
            </a:r>
            <a:r>
              <a:rPr lang="en-IE" sz="2400" dirty="0" smtClean="0"/>
              <a:t>Shape</a:t>
            </a:r>
          </a:p>
          <a:p>
            <a:r>
              <a:rPr lang="en-IE" sz="2400" dirty="0" smtClean="0"/>
              <a:t>{</a:t>
            </a:r>
            <a:endParaRPr lang="en-IE" sz="2400" dirty="0"/>
          </a:p>
          <a:p>
            <a:r>
              <a:rPr lang="en-IE" sz="2400" dirty="0"/>
              <a:t> </a:t>
            </a:r>
            <a:r>
              <a:rPr lang="en-IE" sz="2400" dirty="0" smtClean="0"/>
              <a:t>    </a:t>
            </a:r>
            <a:r>
              <a:rPr lang="en-IE" sz="2400" dirty="0"/>
              <a:t>private Point </a:t>
            </a:r>
            <a:r>
              <a:rPr lang="en-IE" sz="2400" dirty="0" err="1"/>
              <a:t>pointA</a:t>
            </a:r>
            <a:r>
              <a:rPr lang="en-IE" sz="2400" u="sng" dirty="0"/>
              <a:t>;</a:t>
            </a:r>
          </a:p>
          <a:p>
            <a:r>
              <a:rPr lang="en-IE" sz="2400" dirty="0"/>
              <a:t>  </a:t>
            </a:r>
            <a:r>
              <a:rPr lang="en-IE" sz="2400" dirty="0" smtClean="0"/>
              <a:t>   </a:t>
            </a:r>
            <a:r>
              <a:rPr lang="en-IE" sz="2400" dirty="0"/>
              <a:t>private Point </a:t>
            </a:r>
            <a:r>
              <a:rPr lang="en-IE" sz="2400" dirty="0" err="1"/>
              <a:t>pointB</a:t>
            </a:r>
            <a:r>
              <a:rPr lang="en-IE" sz="2400" dirty="0"/>
              <a:t>;</a:t>
            </a:r>
          </a:p>
          <a:p>
            <a:r>
              <a:rPr lang="en-IE" sz="2400" dirty="0"/>
              <a:t>   </a:t>
            </a:r>
            <a:r>
              <a:rPr lang="en-IE" sz="2400" dirty="0" smtClean="0"/>
              <a:t>  </a:t>
            </a:r>
            <a:r>
              <a:rPr lang="en-IE" sz="2400" dirty="0"/>
              <a:t>private Point </a:t>
            </a:r>
            <a:r>
              <a:rPr lang="en-IE" sz="2400" dirty="0" err="1"/>
              <a:t>pointC</a:t>
            </a:r>
            <a:r>
              <a:rPr lang="en-IE" sz="2400" dirty="0"/>
              <a:t>;   </a:t>
            </a:r>
          </a:p>
          <a:p>
            <a:r>
              <a:rPr lang="en-IE" sz="2400" dirty="0"/>
              <a:t>   </a:t>
            </a:r>
          </a:p>
          <a:p>
            <a:r>
              <a:rPr lang="en-IE" sz="2400" dirty="0"/>
              <a:t>   </a:t>
            </a:r>
            <a:r>
              <a:rPr lang="en-IE" sz="2400" dirty="0" smtClean="0"/>
              <a:t>  </a:t>
            </a:r>
            <a:r>
              <a:rPr lang="en-IE" sz="2400" dirty="0"/>
              <a:t>public void draw()</a:t>
            </a:r>
          </a:p>
          <a:p>
            <a:r>
              <a:rPr lang="en-IE" sz="2400" dirty="0"/>
              <a:t>    </a:t>
            </a:r>
            <a:r>
              <a:rPr lang="en-IE" sz="2400" dirty="0" smtClean="0"/>
              <a:t> {</a:t>
            </a:r>
            <a:endParaRPr lang="en-IE" sz="2400" dirty="0"/>
          </a:p>
          <a:p>
            <a:r>
              <a:rPr lang="en-IE" sz="2400" dirty="0"/>
              <a:t>   </a:t>
            </a:r>
            <a:r>
              <a:rPr lang="en-IE" sz="2400" dirty="0" smtClean="0"/>
              <a:t>     </a:t>
            </a:r>
            <a:r>
              <a:rPr lang="en-IE" sz="2400" dirty="0" err="1"/>
              <a:t>System.</a:t>
            </a:r>
            <a:r>
              <a:rPr lang="en-IE" sz="2400" i="1" dirty="0" err="1"/>
              <a:t>out.println</a:t>
            </a:r>
            <a:r>
              <a:rPr lang="en-IE" sz="2400" i="1" dirty="0"/>
              <a:t>("I'm drawing a triangle");</a:t>
            </a:r>
          </a:p>
          <a:p>
            <a:r>
              <a:rPr lang="en-IE" sz="2400" dirty="0"/>
              <a:t>    </a:t>
            </a:r>
            <a:r>
              <a:rPr lang="en-IE" sz="2400" dirty="0" smtClean="0"/>
              <a:t> }</a:t>
            </a:r>
            <a:endParaRPr lang="en-IE" sz="2400" dirty="0"/>
          </a:p>
          <a:p>
            <a:r>
              <a:rPr lang="en-IE" sz="2400" dirty="0"/>
              <a:t>}</a:t>
            </a:r>
            <a:endParaRPr sz="2400" dirty="0"/>
          </a:p>
        </p:txBody>
      </p:sp>
      <p:sp>
        <p:nvSpPr>
          <p:cNvPr id="189" name="Shape 189"/>
          <p:cNvSpPr/>
          <p:nvPr/>
        </p:nvSpPr>
        <p:spPr>
          <a:xfrm>
            <a:off x="869244" y="7744177"/>
            <a:ext cx="11595101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marL="383540" marR="57799" indent="-342900" defTabSz="1295400">
              <a:spcBef>
                <a:spcPts val="900"/>
              </a:spcBef>
              <a:buClr>
                <a:srgbClr val="000000"/>
              </a:buClr>
              <a:buSzPct val="100000"/>
              <a:buFont typeface="Wingdings"/>
              <a:buChar char=""/>
              <a:defRPr sz="3000">
                <a:uFill>
                  <a:solidFill>
                    <a:srgbClr val="000000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IE" dirty="0" smtClean="0"/>
              <a:t>Server</a:t>
            </a:r>
            <a:r>
              <a:rPr dirty="0" smtClean="0"/>
              <a:t>’s </a:t>
            </a:r>
            <a:r>
              <a:rPr dirty="0" err="1"/>
              <a:t>behaviour</a:t>
            </a:r>
            <a:r>
              <a:rPr dirty="0"/>
              <a:t> can be extended without modification – it is closed.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6666794" y="3016781"/>
            <a:ext cx="6316326" cy="45243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 smtClean="0"/>
              <a:t>public </a:t>
            </a:r>
            <a:r>
              <a:rPr lang="en-IE" sz="2400" dirty="0"/>
              <a:t>class Server </a:t>
            </a:r>
            <a:endParaRPr lang="en-IE" sz="2400" dirty="0" smtClean="0"/>
          </a:p>
          <a:p>
            <a:r>
              <a:rPr lang="en-IE" sz="2400" dirty="0" smtClean="0"/>
              <a:t>{</a:t>
            </a:r>
            <a:endParaRPr lang="en-IE" sz="2400" dirty="0"/>
          </a:p>
          <a:p>
            <a:r>
              <a:rPr lang="en-IE" sz="2400" dirty="0"/>
              <a:t>    void </a:t>
            </a:r>
            <a:r>
              <a:rPr lang="en-IE" sz="2400" dirty="0" err="1"/>
              <a:t>drawAllShapes</a:t>
            </a:r>
            <a:r>
              <a:rPr lang="en-IE" sz="2400" dirty="0"/>
              <a:t>(List&lt;Shape&gt; shapes) </a:t>
            </a:r>
          </a:p>
          <a:p>
            <a:r>
              <a:rPr lang="en-IE" sz="2400" dirty="0"/>
              <a:t>    {</a:t>
            </a:r>
          </a:p>
          <a:p>
            <a:r>
              <a:rPr lang="en-IE" sz="2400" dirty="0"/>
              <a:t>    </a:t>
            </a:r>
            <a:r>
              <a:rPr lang="en-IE" sz="2400" dirty="0" smtClean="0"/>
              <a:t>    for </a:t>
            </a:r>
            <a:r>
              <a:rPr lang="en-IE" sz="2400" dirty="0"/>
              <a:t>(Shape </a:t>
            </a:r>
            <a:r>
              <a:rPr lang="en-IE" sz="2400" dirty="0" err="1"/>
              <a:t>shape</a:t>
            </a:r>
            <a:r>
              <a:rPr lang="en-IE" sz="2400" dirty="0"/>
              <a:t> : shapes) </a:t>
            </a:r>
          </a:p>
          <a:p>
            <a:r>
              <a:rPr lang="en-IE" sz="2400" dirty="0"/>
              <a:t>    </a:t>
            </a:r>
            <a:r>
              <a:rPr lang="en-IE" sz="2400" dirty="0" smtClean="0"/>
              <a:t>    {</a:t>
            </a:r>
            <a:endParaRPr lang="en-IE" sz="2400" dirty="0"/>
          </a:p>
          <a:p>
            <a:r>
              <a:rPr lang="en-IE" sz="2400" dirty="0"/>
              <a:t>            </a:t>
            </a:r>
            <a:r>
              <a:rPr lang="en-IE" sz="2400" dirty="0" err="1"/>
              <a:t>shape.draw</a:t>
            </a:r>
            <a:r>
              <a:rPr lang="en-IE" sz="2400" dirty="0"/>
              <a:t>();</a:t>
            </a:r>
          </a:p>
          <a:p>
            <a:r>
              <a:rPr lang="en-IE" sz="2400" dirty="0"/>
              <a:t>        }</a:t>
            </a:r>
          </a:p>
          <a:p>
            <a:r>
              <a:rPr lang="en-IE" sz="2400" dirty="0"/>
              <a:t>    }</a:t>
            </a:r>
          </a:p>
          <a:p>
            <a:endParaRPr lang="en-IE" sz="2400" dirty="0" smtClean="0"/>
          </a:p>
          <a:p>
            <a:r>
              <a:rPr lang="en-IE" sz="2400" dirty="0"/>
              <a:t> </a:t>
            </a:r>
            <a:r>
              <a:rPr lang="en-IE" sz="2400" dirty="0" smtClean="0"/>
              <a:t>  //rest of code… </a:t>
            </a:r>
          </a:p>
          <a:p>
            <a:r>
              <a:rPr lang="en-IE" sz="2400" dirty="0" smtClean="0"/>
              <a:t>}</a:t>
            </a:r>
            <a:endParaRPr lang="en-IE" sz="2400" dirty="0"/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Strategic Closure (1)</a:t>
            </a:r>
            <a:endParaRPr lang="en-I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47700" y="1636440"/>
            <a:ext cx="11709400" cy="7825459"/>
          </a:xfrm>
        </p:spPr>
        <p:txBody>
          <a:bodyPr>
            <a:normAutofit/>
          </a:bodyPr>
          <a:lstStyle/>
          <a:p>
            <a:r>
              <a:rPr lang="en-IE" dirty="0" smtClean="0"/>
              <a:t>It </a:t>
            </a:r>
            <a:r>
              <a:rPr lang="en-IE" dirty="0"/>
              <a:t>should be clear that no significant program can be 100% closed. </a:t>
            </a:r>
            <a:endParaRPr lang="en-IE" dirty="0" smtClean="0"/>
          </a:p>
          <a:p>
            <a:endParaRPr lang="en-IE" dirty="0"/>
          </a:p>
          <a:p>
            <a:r>
              <a:rPr lang="en-IE" dirty="0" smtClean="0"/>
              <a:t>Consider </a:t>
            </a:r>
            <a:r>
              <a:rPr lang="en-IE" dirty="0"/>
              <a:t>what would happen to the </a:t>
            </a:r>
            <a:r>
              <a:rPr lang="en-IE" dirty="0" err="1" smtClean="0"/>
              <a:t>drawAllShapes</a:t>
            </a:r>
            <a:r>
              <a:rPr lang="en-IE" dirty="0" smtClean="0"/>
              <a:t> methods (on the previous slide) if:</a:t>
            </a:r>
          </a:p>
          <a:p>
            <a:endParaRPr lang="en-IE" dirty="0"/>
          </a:p>
          <a:p>
            <a:pPr lvl="1"/>
            <a:r>
              <a:rPr lang="en-IE" dirty="0" smtClean="0"/>
              <a:t>we </a:t>
            </a:r>
            <a:r>
              <a:rPr lang="en-IE" dirty="0"/>
              <a:t>decided that all Circles should be drawn before any Squares. </a:t>
            </a:r>
            <a:r>
              <a:rPr lang="en-IE" dirty="0" smtClean="0"/>
              <a:t>The </a:t>
            </a:r>
            <a:r>
              <a:rPr lang="en-IE" dirty="0" err="1" smtClean="0"/>
              <a:t>drawAllShapes</a:t>
            </a:r>
            <a:r>
              <a:rPr lang="en-IE" dirty="0"/>
              <a:t> </a:t>
            </a:r>
            <a:r>
              <a:rPr lang="en-IE" dirty="0" smtClean="0"/>
              <a:t>method is </a:t>
            </a:r>
            <a:r>
              <a:rPr lang="en-IE" b="1" dirty="0" smtClean="0"/>
              <a:t>NOT </a:t>
            </a:r>
            <a:r>
              <a:rPr lang="en-IE" dirty="0" smtClean="0"/>
              <a:t>closed </a:t>
            </a:r>
            <a:r>
              <a:rPr lang="en-IE" dirty="0"/>
              <a:t>against a change like this. </a:t>
            </a:r>
            <a:endParaRPr lang="en-IE" dirty="0" smtClean="0"/>
          </a:p>
          <a:p>
            <a:pPr lvl="1"/>
            <a:endParaRPr lang="en-IE" dirty="0"/>
          </a:p>
          <a:p>
            <a:r>
              <a:rPr lang="en-IE" dirty="0" smtClean="0"/>
              <a:t>In </a:t>
            </a:r>
            <a:r>
              <a:rPr lang="en-IE" dirty="0"/>
              <a:t>general, no matter how “closed” a module is, there will always be some kind of change against which it is not closed. </a:t>
            </a:r>
            <a:endParaRPr lang="en-IE" dirty="0" smtClean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23391235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Strategic Closure (2)</a:t>
            </a:r>
            <a:endParaRPr lang="en-I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Since </a:t>
            </a:r>
            <a:r>
              <a:rPr lang="en-IE" dirty="0"/>
              <a:t>closure cannot be complete, it must be strategic. 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That </a:t>
            </a:r>
            <a:r>
              <a:rPr lang="en-IE" dirty="0"/>
              <a:t>is, the designer must choose the kinds of changes against which to close </a:t>
            </a:r>
            <a:r>
              <a:rPr lang="en-IE" dirty="0" smtClean="0"/>
              <a:t>his/her </a:t>
            </a:r>
            <a:r>
              <a:rPr lang="en-IE" dirty="0"/>
              <a:t>design. </a:t>
            </a:r>
            <a:endParaRPr lang="en-IE" dirty="0" smtClean="0"/>
          </a:p>
          <a:p>
            <a:endParaRPr lang="en-IE" dirty="0"/>
          </a:p>
          <a:p>
            <a:r>
              <a:rPr lang="en-IE" dirty="0" smtClean="0"/>
              <a:t>This </a:t>
            </a:r>
            <a:r>
              <a:rPr lang="en-IE" dirty="0"/>
              <a:t>takes a certain amount of </a:t>
            </a:r>
            <a:r>
              <a:rPr lang="en-IE" dirty="0" smtClean="0"/>
              <a:t>foresight derived </a:t>
            </a:r>
            <a:r>
              <a:rPr lang="en-IE" dirty="0"/>
              <a:t>from experience. The experienced designer knows the users and the industry well enough to judge the probability of different kinds of changes. </a:t>
            </a:r>
            <a:r>
              <a:rPr lang="en-IE" dirty="0" smtClean="0"/>
              <a:t>S/he </a:t>
            </a:r>
            <a:r>
              <a:rPr lang="en-IE" dirty="0"/>
              <a:t>then makes sure that the open-closed principle is invoked for the most probable changes.</a:t>
            </a:r>
          </a:p>
        </p:txBody>
      </p:sp>
    </p:spTree>
    <p:extLst>
      <p:ext uri="{BB962C8B-B14F-4D97-AF65-F5344CB8AC3E}">
        <p14:creationId xmlns:p14="http://schemas.microsoft.com/office/powerpoint/2010/main" val="1673651016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43</a:t>
            </a:fld>
            <a:endParaRPr/>
          </a:p>
        </p:txBody>
      </p:sp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dirty="0" smtClean="0"/>
              <a:t>OCP </a:t>
            </a:r>
            <a:r>
              <a:rPr dirty="0"/>
              <a:t>Summary</a:t>
            </a:r>
          </a:p>
        </p:txBody>
      </p:sp>
      <p:sp>
        <p:nvSpPr>
          <p:cNvPr id="193" name="Shape 193"/>
          <p:cNvSpPr>
            <a:spLocks noGrp="1"/>
          </p:cNvSpPr>
          <p:nvPr>
            <p:ph type="body" idx="1"/>
          </p:nvPr>
        </p:nvSpPr>
        <p:spPr>
          <a:xfrm>
            <a:off x="647700" y="1420416"/>
            <a:ext cx="11925300" cy="81153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2200"/>
              </a:spcBef>
              <a:defRPr sz="3000"/>
            </a:pPr>
            <a:r>
              <a:rPr lang="en-IE" dirty="0" smtClean="0"/>
              <a:t>Without OCP:</a:t>
            </a:r>
          </a:p>
          <a:p>
            <a:pPr lvl="1">
              <a:lnSpc>
                <a:spcPct val="80000"/>
              </a:lnSpc>
              <a:spcBef>
                <a:spcPts val="2200"/>
              </a:spcBef>
              <a:defRPr sz="3000"/>
            </a:pPr>
            <a:r>
              <a:rPr sz="3200" dirty="0" smtClean="0"/>
              <a:t>code </a:t>
            </a:r>
            <a:r>
              <a:rPr sz="3200" dirty="0"/>
              <a:t>tends to have large switch statements or if-then </a:t>
            </a:r>
            <a:r>
              <a:rPr sz="3200" dirty="0" smtClean="0"/>
              <a:t>constructions</a:t>
            </a:r>
            <a:r>
              <a:rPr lang="en-IE" sz="3200" dirty="0" smtClean="0"/>
              <a:t>, possibly enums.</a:t>
            </a:r>
            <a:endParaRPr sz="3200" dirty="0"/>
          </a:p>
          <a:p>
            <a:pPr lvl="1">
              <a:lnSpc>
                <a:spcPct val="80000"/>
              </a:lnSpc>
              <a:spcBef>
                <a:spcPts val="2200"/>
              </a:spcBef>
              <a:defRPr sz="3000"/>
            </a:pPr>
            <a:r>
              <a:rPr sz="3200" dirty="0"/>
              <a:t>adding a new implementation (type) means adding new code to </a:t>
            </a:r>
            <a:r>
              <a:rPr lang="en-IE" sz="3200" dirty="0" smtClean="0"/>
              <a:t>the </a:t>
            </a:r>
            <a:r>
              <a:rPr sz="3200" dirty="0" smtClean="0"/>
              <a:t>client </a:t>
            </a:r>
            <a:r>
              <a:rPr sz="3200" dirty="0"/>
              <a:t>of the </a:t>
            </a:r>
            <a:r>
              <a:rPr sz="3200" dirty="0" smtClean="0"/>
              <a:t>type</a:t>
            </a:r>
            <a:r>
              <a:rPr lang="en-IE" sz="3200" dirty="0" smtClean="0"/>
              <a:t>.</a:t>
            </a:r>
            <a:endParaRPr sz="3200" dirty="0"/>
          </a:p>
          <a:p>
            <a:pPr lvl="1">
              <a:lnSpc>
                <a:spcPct val="80000"/>
              </a:lnSpc>
              <a:spcBef>
                <a:spcPts val="2200"/>
              </a:spcBef>
              <a:defRPr sz="3000"/>
            </a:pPr>
            <a:r>
              <a:rPr sz="3200" dirty="0"/>
              <a:t>the client of a class must be aware of all </a:t>
            </a:r>
            <a:r>
              <a:rPr sz="3200" dirty="0" smtClean="0"/>
              <a:t>subclasses</a:t>
            </a:r>
            <a:r>
              <a:rPr lang="en-IE" sz="3200" dirty="0" smtClean="0"/>
              <a:t>.</a:t>
            </a:r>
            <a:endParaRPr sz="3200" dirty="0"/>
          </a:p>
          <a:p>
            <a:pPr>
              <a:lnSpc>
                <a:spcPct val="80000"/>
              </a:lnSpc>
              <a:spcBef>
                <a:spcPts val="2200"/>
              </a:spcBef>
              <a:defRPr sz="3000"/>
            </a:pPr>
            <a:r>
              <a:rPr lang="en-IE" dirty="0" smtClean="0"/>
              <a:t>With OCP:</a:t>
            </a:r>
          </a:p>
          <a:p>
            <a:pPr lvl="1">
              <a:lnSpc>
                <a:spcPct val="80000"/>
              </a:lnSpc>
              <a:spcBef>
                <a:spcPts val="2200"/>
              </a:spcBef>
              <a:defRPr sz="3000"/>
            </a:pPr>
            <a:r>
              <a:rPr sz="3200" dirty="0" smtClean="0"/>
              <a:t>Use </a:t>
            </a:r>
            <a:r>
              <a:rPr sz="3200" dirty="0"/>
              <a:t>abstraction and dynamic binding to avoid dependency on a concrete </a:t>
            </a:r>
            <a:r>
              <a:rPr sz="3200" dirty="0" smtClean="0"/>
              <a:t>class</a:t>
            </a:r>
            <a:r>
              <a:rPr lang="en-IE" sz="3200" dirty="0" smtClean="0"/>
              <a:t>.</a:t>
            </a:r>
          </a:p>
          <a:p>
            <a:pPr lvl="1">
              <a:lnSpc>
                <a:spcPct val="80000"/>
              </a:lnSpc>
              <a:spcBef>
                <a:spcPts val="2200"/>
              </a:spcBef>
              <a:defRPr sz="3000"/>
            </a:pPr>
            <a:r>
              <a:rPr lang="en-IE" sz="3200" dirty="0"/>
              <a:t>The abstraction is:</a:t>
            </a:r>
          </a:p>
          <a:p>
            <a:pPr lvl="2">
              <a:lnSpc>
                <a:spcPct val="80000"/>
              </a:lnSpc>
              <a:spcBef>
                <a:spcPts val="2200"/>
              </a:spcBef>
              <a:defRPr sz="3000"/>
            </a:pPr>
            <a:r>
              <a:rPr lang="en-IE" dirty="0"/>
              <a:t>Closed for modification – it is fixed.</a:t>
            </a:r>
          </a:p>
          <a:p>
            <a:pPr lvl="2">
              <a:lnSpc>
                <a:spcPct val="80000"/>
              </a:lnSpc>
              <a:spcBef>
                <a:spcPts val="2200"/>
              </a:spcBef>
              <a:defRPr sz="3000"/>
            </a:pPr>
            <a:r>
              <a:rPr lang="en-IE" dirty="0"/>
              <a:t>Open for extension – can create new derivative classes of the abstraction</a:t>
            </a:r>
            <a:r>
              <a:rPr lang="en-IE" dirty="0" smtClean="0"/>
              <a:t>.</a:t>
            </a:r>
            <a:endParaRPr lang="en-IE" dirty="0"/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References</a:t>
            </a:r>
            <a:endParaRPr lang="en-I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>
                <a:uFillTx/>
                <a:sym typeface="Helvetica Neue"/>
              </a:rPr>
              <a:t>Jacobson, I., </a:t>
            </a:r>
            <a:r>
              <a:rPr lang="en-IE" dirty="0" err="1">
                <a:uFillTx/>
                <a:sym typeface="Helvetica Neue"/>
              </a:rPr>
              <a:t>Johnsson</a:t>
            </a:r>
            <a:r>
              <a:rPr lang="en-IE" dirty="0">
                <a:uFillTx/>
                <a:sym typeface="Helvetica Neue"/>
              </a:rPr>
              <a:t>, P., </a:t>
            </a:r>
            <a:r>
              <a:rPr lang="en-IE" dirty="0" err="1">
                <a:uFillTx/>
                <a:sym typeface="Helvetica Neue"/>
              </a:rPr>
              <a:t>Christerson</a:t>
            </a:r>
            <a:r>
              <a:rPr lang="en-IE" dirty="0">
                <a:uFillTx/>
                <a:sym typeface="Helvetica Neue"/>
              </a:rPr>
              <a:t>, M. &amp; Overgaard, G. (1992) </a:t>
            </a:r>
            <a:r>
              <a:rPr lang="en-IE" i="1" dirty="0">
                <a:uFillTx/>
                <a:sym typeface="Helvetica Neue"/>
              </a:rPr>
              <a:t>Object-Oriented Software Engineering: A Use Case Driven Approach</a:t>
            </a:r>
            <a:r>
              <a:rPr lang="en-IE" dirty="0">
                <a:uFillTx/>
                <a:sym typeface="Helvetica Neue"/>
              </a:rPr>
              <a:t>, Addison-Wesley</a:t>
            </a:r>
            <a:r>
              <a:rPr lang="en-IE" dirty="0" smtClean="0">
                <a:uFillTx/>
                <a:sym typeface="Helvetica Neue"/>
              </a:rPr>
              <a:t>.</a:t>
            </a:r>
            <a:endParaRPr lang="en-IE" dirty="0"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70634167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7799" marR="57799" defTabSz="1295400">
              <a:defRPr sz="50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/>
              <a:t>SOLID</a:t>
            </a:r>
            <a:r>
              <a:rPr dirty="0"/>
              <a:t> </a:t>
            </a:r>
            <a:r>
              <a:rPr dirty="0" smtClean="0"/>
              <a:t>Principles</a:t>
            </a:r>
            <a:r>
              <a:rPr lang="en-IE" dirty="0" smtClean="0"/>
              <a:t> – Scope for module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9827" marR="56643" indent="0" defTabSz="1269491">
              <a:spcBef>
                <a:spcPts val="1400"/>
              </a:spcBef>
              <a:buNone/>
              <a:defRPr sz="29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IE" sz="2940" i="1" dirty="0"/>
              <a:t>S	The </a:t>
            </a:r>
            <a:r>
              <a:rPr lang="en-IE" sz="2940" dirty="0"/>
              <a:t>S</a:t>
            </a:r>
            <a:r>
              <a:rPr lang="en-IE" sz="2940" i="1" dirty="0"/>
              <a:t>ingle Responsibility Principle (SRP – </a:t>
            </a:r>
            <a:r>
              <a:rPr lang="en-IE" sz="2940" i="1" dirty="0" smtClean="0"/>
              <a:t>week 8)</a:t>
            </a:r>
            <a:endParaRPr lang="en-IE" sz="2940" i="1" dirty="0"/>
          </a:p>
          <a:p>
            <a:pPr marL="1859483" marR="56643" lvl="3" indent="-457200" defTabSz="1269491">
              <a:spcBef>
                <a:spcPts val="1400"/>
              </a:spcBef>
              <a:defRPr sz="29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IE" sz="2940" dirty="0"/>
              <a:t>A class should have one, and only one, reason to change.</a:t>
            </a:r>
          </a:p>
          <a:p>
            <a:pPr marL="39827" marR="56643" indent="0" defTabSz="1269491">
              <a:spcBef>
                <a:spcPts val="1400"/>
              </a:spcBef>
              <a:buNone/>
              <a:defRPr sz="29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IE" sz="2940" i="1" dirty="0"/>
              <a:t>O	The </a:t>
            </a:r>
            <a:r>
              <a:rPr lang="en-IE" sz="2940" dirty="0"/>
              <a:t>O</a:t>
            </a:r>
            <a:r>
              <a:rPr lang="en-IE" sz="2940" i="1" dirty="0"/>
              <a:t>pen Closed Principle (OCP – </a:t>
            </a:r>
            <a:r>
              <a:rPr lang="en-IE" sz="2940" i="1" dirty="0" smtClean="0"/>
              <a:t>this week)</a:t>
            </a:r>
            <a:endParaRPr lang="en-IE" sz="2940" i="1" dirty="0"/>
          </a:p>
          <a:p>
            <a:pPr marL="1859483" marR="56643" lvl="3" indent="-457200" defTabSz="1269491">
              <a:spcBef>
                <a:spcPts val="1400"/>
              </a:spcBef>
              <a:defRPr sz="29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IE" sz="2940" dirty="0"/>
              <a:t>You should be able to extend a classes </a:t>
            </a:r>
            <a:r>
              <a:rPr lang="en-IE" sz="2940" dirty="0" smtClean="0"/>
              <a:t>behaviour</a:t>
            </a:r>
            <a:r>
              <a:rPr lang="en-IE" sz="2940" dirty="0"/>
              <a:t>, without modifying it.</a:t>
            </a:r>
          </a:p>
          <a:p>
            <a:pPr marL="39827" marR="56643" indent="0" defTabSz="1269491">
              <a:spcBef>
                <a:spcPts val="1400"/>
              </a:spcBef>
              <a:buNone/>
              <a:defRPr sz="29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IE" sz="2940" i="1" dirty="0"/>
              <a:t>L	The </a:t>
            </a:r>
            <a:r>
              <a:rPr lang="en-IE" sz="2940" i="1" dirty="0" err="1"/>
              <a:t>Liskov</a:t>
            </a:r>
            <a:r>
              <a:rPr lang="en-IE" sz="2940" i="1" dirty="0"/>
              <a:t> Substitution Principle (LSP – week 12)</a:t>
            </a:r>
          </a:p>
          <a:p>
            <a:pPr marL="1859483" marR="56643" lvl="3" indent="-457200" defTabSz="1269491">
              <a:spcBef>
                <a:spcPts val="1400"/>
              </a:spcBef>
              <a:defRPr sz="29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IE" sz="2940" dirty="0"/>
              <a:t>Derived classes must be substitutable for their base classes.</a:t>
            </a:r>
          </a:p>
          <a:p>
            <a:pPr marL="39827" marR="56643" indent="0" defTabSz="1269491">
              <a:spcBef>
                <a:spcPts val="1400"/>
              </a:spcBef>
              <a:buNone/>
              <a:defRPr sz="29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IE" sz="2940" i="1" dirty="0">
                <a:solidFill>
                  <a:schemeClr val="bg2">
                    <a:lumMod val="50000"/>
                  </a:schemeClr>
                </a:solidFill>
              </a:rPr>
              <a:t>I	The </a:t>
            </a:r>
            <a:r>
              <a:rPr lang="en-IE" sz="2940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IE" sz="2940" i="1" dirty="0">
                <a:solidFill>
                  <a:schemeClr val="bg2">
                    <a:lumMod val="50000"/>
                  </a:schemeClr>
                </a:solidFill>
              </a:rPr>
              <a:t>nterface Segregation Principle</a:t>
            </a:r>
            <a:r>
              <a:rPr lang="en-IE" sz="294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E" sz="2940" i="1" dirty="0">
                <a:solidFill>
                  <a:schemeClr val="bg2">
                    <a:lumMod val="50000"/>
                  </a:schemeClr>
                </a:solidFill>
              </a:rPr>
              <a:t>(ISP)</a:t>
            </a:r>
          </a:p>
          <a:p>
            <a:pPr marL="1859483" marR="56643" lvl="3" indent="-457200" defTabSz="1269491">
              <a:spcBef>
                <a:spcPts val="1400"/>
              </a:spcBef>
              <a:defRPr sz="29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IE" sz="2940" dirty="0">
                <a:solidFill>
                  <a:schemeClr val="bg2">
                    <a:lumMod val="50000"/>
                  </a:schemeClr>
                </a:solidFill>
              </a:rPr>
              <a:t>Make fine grained interfaces that are client specific.</a:t>
            </a:r>
          </a:p>
          <a:p>
            <a:pPr marL="39827" marR="56643" indent="0" defTabSz="1269491">
              <a:spcBef>
                <a:spcPts val="1400"/>
              </a:spcBef>
              <a:buNone/>
              <a:defRPr sz="29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IE" sz="2940" i="1" dirty="0">
                <a:solidFill>
                  <a:schemeClr val="bg2">
                    <a:lumMod val="50000"/>
                  </a:schemeClr>
                </a:solidFill>
              </a:rPr>
              <a:t>D	The </a:t>
            </a:r>
            <a:r>
              <a:rPr lang="en-IE" sz="2940" dirty="0">
                <a:solidFill>
                  <a:schemeClr val="bg2">
                    <a:lumMod val="50000"/>
                  </a:schemeClr>
                </a:solidFill>
              </a:rPr>
              <a:t>D</a:t>
            </a:r>
            <a:r>
              <a:rPr lang="en-IE" sz="2940" i="1" dirty="0">
                <a:solidFill>
                  <a:schemeClr val="bg2">
                    <a:lumMod val="50000"/>
                  </a:schemeClr>
                </a:solidFill>
              </a:rPr>
              <a:t>ependency Inversion Principle (DSP)</a:t>
            </a:r>
          </a:p>
          <a:p>
            <a:pPr marL="1859483" marR="56643" lvl="3" indent="-457200" defTabSz="1269491">
              <a:spcBef>
                <a:spcPts val="1400"/>
              </a:spcBef>
              <a:defRPr sz="29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IE" sz="2940" dirty="0">
                <a:solidFill>
                  <a:schemeClr val="bg2">
                    <a:lumMod val="50000"/>
                  </a:schemeClr>
                </a:solidFill>
              </a:rPr>
              <a:t>Depend on abstractions, not on concretions.</a:t>
            </a:r>
          </a:p>
          <a:p>
            <a:endParaRPr lang="en-IE" dirty="0"/>
          </a:p>
        </p:txBody>
      </p:sp>
      <p:sp>
        <p:nvSpPr>
          <p:cNvPr id="5" name="Shape 144"/>
          <p:cNvSpPr txBox="1">
            <a:spLocks/>
          </p:cNvSpPr>
          <p:nvPr/>
        </p:nvSpPr>
        <p:spPr>
          <a:xfrm>
            <a:off x="597744" y="2356520"/>
            <a:ext cx="11948965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marL="39827" marR="56643" indent="0" defTabSz="1269491" hangingPunct="1">
              <a:spcBef>
                <a:spcPts val="1400"/>
              </a:spcBef>
              <a:buSzPct val="100000"/>
              <a:buFont typeface="Helvetica Neue"/>
              <a:buNone/>
              <a:defRPr sz="29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IE" sz="2940" dirty="0">
              <a:solidFill>
                <a:schemeClr val="bg2">
                  <a:lumMod val="50000"/>
                </a:schemeClr>
              </a:solidFill>
              <a:uFill>
                <a:solidFill>
                  <a:srgbClr val="00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09282350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0" y="0"/>
            <a:ext cx="13004800" cy="97536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1485900" y="1295400"/>
            <a:ext cx="10162259" cy="225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174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95" y="-19744"/>
            <a:ext cx="13031127" cy="9773344"/>
          </a:xfrm>
          <a:prstGeom prst="rect">
            <a:avLst/>
          </a:prstGeom>
          <a:ln w="12700"/>
        </p:spPr>
      </p:pic>
    </p:spTree>
    <p:extLst>
      <p:ext uri="{BB962C8B-B14F-4D97-AF65-F5344CB8AC3E}">
        <p14:creationId xmlns:p14="http://schemas.microsoft.com/office/powerpoint/2010/main" val="1464731238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Change happens!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700" y="1928143"/>
            <a:ext cx="11709400" cy="35247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E" i="1" dirty="0" smtClean="0">
                <a:solidFill>
                  <a:schemeClr val="tx1"/>
                </a:solidFill>
              </a:rPr>
              <a:t>“All systems change during their lifecycles.  This must be borne in mind when developing systems expected to last longer than the first version.”</a:t>
            </a:r>
          </a:p>
          <a:p>
            <a:pPr marL="40640" indent="0">
              <a:buNone/>
            </a:pPr>
            <a:r>
              <a:rPr lang="en-IE" dirty="0" smtClean="0">
                <a:solidFill>
                  <a:schemeClr val="tx1"/>
                </a:solidFill>
              </a:rPr>
              <a:t> 					(Jacobson et al., 1992)</a:t>
            </a:r>
          </a:p>
          <a:p>
            <a:pPr marL="40640" indent="0">
              <a:buNone/>
            </a:pPr>
            <a:endParaRPr lang="en-IE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3768" y="5727198"/>
            <a:ext cx="11593288" cy="319574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lang="en-IE" sz="1050" b="1" dirty="0" smtClean="0">
              <a:solidFill>
                <a:schemeClr val="tx1"/>
              </a:solidFill>
            </a:endParaRPr>
          </a:p>
          <a:p>
            <a:r>
              <a:rPr lang="en-IE" b="1" dirty="0" smtClean="0">
                <a:solidFill>
                  <a:schemeClr val="tx1"/>
                </a:solidFill>
              </a:rPr>
              <a:t>The </a:t>
            </a:r>
            <a:r>
              <a:rPr lang="en-IE" b="1" dirty="0">
                <a:solidFill>
                  <a:schemeClr val="tx1"/>
                </a:solidFill>
              </a:rPr>
              <a:t>Open/Closed </a:t>
            </a:r>
            <a:r>
              <a:rPr lang="en-IE" b="1" dirty="0" smtClean="0">
                <a:solidFill>
                  <a:schemeClr val="tx1"/>
                </a:solidFill>
              </a:rPr>
              <a:t>Principle</a:t>
            </a:r>
          </a:p>
          <a:p>
            <a:endParaRPr lang="en-IE" b="1" dirty="0" smtClean="0">
              <a:solidFill>
                <a:schemeClr val="tx1"/>
              </a:solidFill>
            </a:endParaRPr>
          </a:p>
          <a:p>
            <a:r>
              <a:rPr lang="en-IE" sz="3600" b="1" dirty="0">
                <a:solidFill>
                  <a:schemeClr val="tx1"/>
                </a:solidFill>
              </a:rPr>
              <a:t>	</a:t>
            </a:r>
            <a:r>
              <a:rPr lang="en-IE" sz="3600" dirty="0" smtClean="0">
                <a:solidFill>
                  <a:schemeClr val="tx1"/>
                </a:solidFill>
              </a:rPr>
              <a:t>Software </a:t>
            </a:r>
            <a:r>
              <a:rPr lang="en-IE" sz="3600" dirty="0">
                <a:solidFill>
                  <a:schemeClr val="tx1"/>
                </a:solidFill>
              </a:rPr>
              <a:t>entities (classes, modules, methods, etc.) </a:t>
            </a:r>
            <a:r>
              <a:rPr lang="en-IE" sz="3600" dirty="0" smtClean="0">
                <a:solidFill>
                  <a:schemeClr val="tx1"/>
                </a:solidFill>
              </a:rPr>
              <a:t/>
            </a:r>
            <a:br>
              <a:rPr lang="en-IE" sz="3600" dirty="0" smtClean="0">
                <a:solidFill>
                  <a:schemeClr val="tx1"/>
                </a:solidFill>
              </a:rPr>
            </a:br>
            <a:r>
              <a:rPr lang="en-IE" sz="3600" dirty="0" smtClean="0">
                <a:solidFill>
                  <a:schemeClr val="tx1"/>
                </a:solidFill>
              </a:rPr>
              <a:t>	should </a:t>
            </a:r>
            <a:r>
              <a:rPr lang="en-IE" sz="3600" dirty="0">
                <a:solidFill>
                  <a:schemeClr val="tx1"/>
                </a:solidFill>
              </a:rPr>
              <a:t>be open for extension but closed for </a:t>
            </a:r>
            <a:r>
              <a:rPr lang="en-IE" sz="3600" dirty="0" smtClean="0">
                <a:solidFill>
                  <a:schemeClr val="tx1"/>
                </a:solidFill>
              </a:rPr>
              <a:t>	modification</a:t>
            </a:r>
            <a:r>
              <a:rPr lang="en-IE" sz="3600" dirty="0">
                <a:solidFill>
                  <a:schemeClr val="tx1"/>
                </a:solidFill>
              </a:rPr>
              <a:t>.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5276190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OCP - avoidance of rigid code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tx1"/>
                </a:solidFill>
              </a:rPr>
              <a:t>When a single change to a program results in a cascade of changes to dependent modules:</a:t>
            </a:r>
          </a:p>
          <a:p>
            <a:pPr marL="840739" lvl="2" indent="0">
              <a:buNone/>
            </a:pPr>
            <a:r>
              <a:rPr lang="en-IE" sz="3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design smells of rigidity.</a:t>
            </a:r>
          </a:p>
          <a:p>
            <a:endParaRPr lang="en-IE" sz="20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IE" dirty="0" smtClean="0">
                <a:solidFill>
                  <a:schemeClr val="tx1"/>
                </a:solidFill>
              </a:rPr>
              <a:t>OCP advice:</a:t>
            </a:r>
            <a:endParaRPr lang="en-IE" sz="3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412239" lvl="2" indent="-571500">
              <a:buFont typeface="Wingdings"/>
              <a:buChar char="à"/>
            </a:pPr>
            <a:r>
              <a:rPr lang="en-IE" sz="3600" dirty="0" smtClean="0">
                <a:solidFill>
                  <a:schemeClr val="tx1"/>
                </a:solidFill>
                <a:sym typeface="Wingdings" panose="05000000000000000000" pitchFamily="2" charset="2"/>
              </a:rPr>
              <a:t>refactor the system so further changes of that kind will not cause more modifications.</a:t>
            </a:r>
          </a:p>
          <a:p>
            <a:pPr marL="40640" indent="0">
              <a:buNone/>
            </a:pPr>
            <a:endParaRPr lang="en-IE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IE" dirty="0">
                <a:solidFill>
                  <a:schemeClr val="tx1"/>
                </a:solidFill>
              </a:rPr>
              <a:t>OCP </a:t>
            </a:r>
            <a:r>
              <a:rPr lang="en-IE" dirty="0" smtClean="0">
                <a:solidFill>
                  <a:schemeClr val="tx1"/>
                </a:solidFill>
              </a:rPr>
              <a:t>ideal:</a:t>
            </a:r>
            <a:endParaRPr lang="en-IE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412239" lvl="2" indent="-571500">
              <a:buFont typeface="Wingdings"/>
              <a:buChar char="à"/>
            </a:pPr>
            <a:r>
              <a:rPr lang="en-IE" sz="3600" dirty="0">
                <a:solidFill>
                  <a:schemeClr val="tx1"/>
                </a:solidFill>
                <a:sym typeface="Wingdings" panose="05000000000000000000" pitchFamily="2" charset="2"/>
              </a:rPr>
              <a:t>f</a:t>
            </a:r>
            <a:r>
              <a:rPr lang="en-IE" sz="3600" dirty="0" smtClean="0">
                <a:solidFill>
                  <a:schemeClr val="tx1"/>
                </a:solidFill>
                <a:sym typeface="Wingdings" panose="05000000000000000000" pitchFamily="2" charset="2"/>
              </a:rPr>
              <a:t>urther changes of that kind are achieved by adding new code, NOT by changing code that already exists.</a:t>
            </a:r>
            <a:endParaRPr lang="en-IE" sz="3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12140" indent="-571500">
              <a:buFont typeface="Wingdings"/>
              <a:buChar char="à"/>
            </a:pPr>
            <a:endParaRPr lang="en-IE" sz="4400" dirty="0">
              <a:solidFill>
                <a:schemeClr val="tx1"/>
              </a:solidFill>
            </a:endParaRPr>
          </a:p>
          <a:p>
            <a:endParaRPr lang="en-I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39682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647700" y="151271"/>
            <a:ext cx="11709400" cy="124403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dirty="0"/>
              <a:t>Open and Closed</a:t>
            </a:r>
            <a:r>
              <a:rPr dirty="0" smtClean="0"/>
              <a:t>?</a:t>
            </a:r>
            <a:endParaRPr dirty="0"/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447886" y="1636440"/>
            <a:ext cx="11836401" cy="79208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700"/>
              </a:spcBef>
              <a:defRPr sz="3000"/>
            </a:pPr>
            <a:r>
              <a:rPr sz="3200" dirty="0"/>
              <a:t>Open For </a:t>
            </a:r>
            <a:r>
              <a:rPr sz="3200" dirty="0" smtClean="0"/>
              <a:t>Extension:</a:t>
            </a:r>
            <a:endParaRPr sz="3200" dirty="0"/>
          </a:p>
          <a:p>
            <a:pPr lvl="1">
              <a:lnSpc>
                <a:spcPct val="150000"/>
              </a:lnSpc>
              <a:spcBef>
                <a:spcPts val="1700"/>
              </a:spcBef>
              <a:defRPr sz="3000"/>
            </a:pPr>
            <a:r>
              <a:rPr sz="3200" dirty="0"/>
              <a:t>the behavior of the module can be </a:t>
            </a:r>
            <a:r>
              <a:rPr sz="3200" dirty="0" smtClean="0"/>
              <a:t>extended</a:t>
            </a:r>
            <a:r>
              <a:rPr lang="en-IE" sz="3200" dirty="0" smtClean="0"/>
              <a:t>.</a:t>
            </a:r>
            <a:r>
              <a:rPr sz="3200" dirty="0" smtClean="0"/>
              <a:t> </a:t>
            </a:r>
            <a:endParaRPr sz="3200" dirty="0"/>
          </a:p>
          <a:p>
            <a:pPr lvl="1">
              <a:lnSpc>
                <a:spcPct val="150000"/>
              </a:lnSpc>
              <a:spcBef>
                <a:spcPts val="1700"/>
              </a:spcBef>
              <a:defRPr sz="3000"/>
            </a:pPr>
            <a:r>
              <a:rPr sz="3200" dirty="0"/>
              <a:t>the module can be made to behave in new and different ways as the requirements of the application </a:t>
            </a:r>
            <a:r>
              <a:rPr sz="3200" dirty="0" smtClean="0"/>
              <a:t>change</a:t>
            </a:r>
            <a:r>
              <a:rPr lang="en-IE" sz="3200" dirty="0" smtClean="0"/>
              <a:t>.</a:t>
            </a:r>
          </a:p>
          <a:p>
            <a:pPr>
              <a:lnSpc>
                <a:spcPct val="150000"/>
              </a:lnSpc>
              <a:spcBef>
                <a:spcPts val="1700"/>
              </a:spcBef>
              <a:defRPr sz="3000"/>
            </a:pPr>
            <a:r>
              <a:rPr sz="3200" dirty="0" smtClean="0"/>
              <a:t>Closed </a:t>
            </a:r>
            <a:r>
              <a:rPr sz="3200" dirty="0"/>
              <a:t>for Modification:</a:t>
            </a:r>
          </a:p>
          <a:p>
            <a:pPr lvl="1">
              <a:lnSpc>
                <a:spcPct val="150000"/>
              </a:lnSpc>
              <a:spcBef>
                <a:spcPts val="1700"/>
              </a:spcBef>
              <a:defRPr sz="3000"/>
            </a:pPr>
            <a:r>
              <a:rPr lang="en-IE" sz="3200" dirty="0" smtClean="0"/>
              <a:t>Extending the behaviour of the module does not result in changes to the source (or binary) code of the module.</a:t>
            </a:r>
          </a:p>
          <a:p>
            <a:pPr>
              <a:lnSpc>
                <a:spcPct val="150000"/>
              </a:lnSpc>
              <a:spcBef>
                <a:spcPts val="1700"/>
              </a:spcBef>
              <a:defRPr sz="3000"/>
            </a:pPr>
            <a:r>
              <a:rPr sz="3200" dirty="0" smtClean="0"/>
              <a:t>Contradiction?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93834546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2307</Words>
  <Application>Microsoft Office PowerPoint</Application>
  <PresentationFormat>Custom</PresentationFormat>
  <Paragraphs>492</Paragraphs>
  <Slides>45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White</vt:lpstr>
      <vt:lpstr>Agile Software Development</vt:lpstr>
      <vt:lpstr>Open Closed Principle</vt:lpstr>
      <vt:lpstr>Source Material – Sample Contents</vt:lpstr>
      <vt:lpstr>SOLID Principles</vt:lpstr>
      <vt:lpstr>SOLID Principles – Scope for module</vt:lpstr>
      <vt:lpstr>PowerPoint Presentation</vt:lpstr>
      <vt:lpstr>Change happens!</vt:lpstr>
      <vt:lpstr>OCP - avoidance of rigid code</vt:lpstr>
      <vt:lpstr>Open and Closed?</vt:lpstr>
      <vt:lpstr>Open and Closed?</vt:lpstr>
      <vt:lpstr>Abstraction</vt:lpstr>
      <vt:lpstr>Open-Closed Principle</vt:lpstr>
      <vt:lpstr>Open-Closed Principle</vt:lpstr>
      <vt:lpstr>Source Material - OCP first characterized in OOSC...</vt:lpstr>
      <vt:lpstr>Example (1)</vt:lpstr>
      <vt:lpstr>Example (2)</vt:lpstr>
      <vt:lpstr>Example (3)</vt:lpstr>
      <vt:lpstr>Solution-1 (modify A’s functionality)</vt:lpstr>
      <vt:lpstr>Solution-2 (copy A, paste as Ax)</vt:lpstr>
      <vt:lpstr>Solution-2 </vt:lpstr>
      <vt:lpstr>OO Solution – Abstraction, Interfaces &amp; Inheritance</vt:lpstr>
      <vt:lpstr>Returning to Abstraction</vt:lpstr>
      <vt:lpstr>PowerPoint Presentation</vt:lpstr>
      <vt:lpstr>Client is not open and closed</vt:lpstr>
      <vt:lpstr>Client is both open and closed</vt:lpstr>
      <vt:lpstr>PowerPoint Presentation</vt:lpstr>
      <vt:lpstr>Shape Example</vt:lpstr>
      <vt:lpstr>Shape Example 1 (violates OCP)</vt:lpstr>
      <vt:lpstr>Shape Example 1 (violates OCP)</vt:lpstr>
      <vt:lpstr>Shape Example 1 (violates OCP)</vt:lpstr>
      <vt:lpstr>Shape Example 1 (violates OCP)</vt:lpstr>
      <vt:lpstr>Shape Example 1 (violates OCP)</vt:lpstr>
      <vt:lpstr>Proposed Extension : Triangle</vt:lpstr>
      <vt:lpstr>Proposed Extension : Triangle</vt:lpstr>
      <vt:lpstr>Proposed Extension : Triangle</vt:lpstr>
      <vt:lpstr>Shape Example 2 (conforming to OCP)</vt:lpstr>
      <vt:lpstr>Shape Example 2 (conforming to OCP)</vt:lpstr>
      <vt:lpstr>Shape Example 2 (conforming to OCP)</vt:lpstr>
      <vt:lpstr>Shape Example 2 (conforming to OCP)</vt:lpstr>
      <vt:lpstr>Open and Closed</vt:lpstr>
      <vt:lpstr>Strategic Closure (1)</vt:lpstr>
      <vt:lpstr>Strategic Closure (2)</vt:lpstr>
      <vt:lpstr>OCP Summary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Siobhan</dc:creator>
  <cp:lastModifiedBy>Siobhan</cp:lastModifiedBy>
  <cp:revision>44</cp:revision>
  <dcterms:modified xsi:type="dcterms:W3CDTF">2015-11-20T13:29:22Z</dcterms:modified>
</cp:coreProperties>
</file>