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89" r:id="rId3"/>
    <p:sldId id="286" r:id="rId4"/>
    <p:sldId id="287" r:id="rId5"/>
    <p:sldId id="29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306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285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3429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0287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7145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057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24003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2743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Helvetica Neue UltraLight"/>
          <a:ea typeface="Helvetica Neue UltraLight"/>
          <a:cs typeface="Helvetica Neue Ultra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Helvetica Neue UltraLight"/>
          <a:ea typeface="Helvetica Neue UltraLight"/>
          <a:cs typeface="Helvetica Neue UltraLight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Helvetica Neue UltraLight"/>
          <a:ea typeface="Helvetica Neue UltraLight"/>
          <a:cs typeface="Helvetica Neue Ultra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Helvetica Neue UltraLight"/>
          <a:ea typeface="Helvetica Neue UltraLight"/>
          <a:cs typeface="Helvetica Neue Ultra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266" y="-1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133635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3790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wit.ie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tter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V="1">
            <a:off x="908290" y="4366805"/>
            <a:ext cx="11220734" cy="67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0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/>
        </p:nvSpPr>
        <p:spPr>
          <a:xfrm>
            <a:off x="734731" y="4641850"/>
            <a:ext cx="2618842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lnSpc>
                <a:spcPct val="80000"/>
              </a:lnSpc>
              <a:def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</a:p>
          <a:p>
            <a:pPr algn="r">
              <a:lnSpc>
                <a:spcPct val="80000"/>
              </a:lnSpc>
              <a:def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3708399" y="6667103"/>
            <a:ext cx="4164687" cy="1266571"/>
            <a:chOff x="0" y="5953"/>
            <a:chExt cx="4164685" cy="1266569"/>
          </a:xfrm>
        </p:grpSpPr>
        <p:sp>
          <p:nvSpPr>
            <p:cNvPr id="43" name="Shape 43"/>
            <p:cNvSpPr/>
            <p:nvPr/>
          </p:nvSpPr>
          <p:spPr>
            <a:xfrm>
              <a:off x="0" y="5953"/>
              <a:ext cx="4164686" cy="597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133455"/>
                  </a:solidFill>
                </a:defRPr>
              </a:pPr>
              <a:r>
                <a:t>Department of Computing, Maths &amp; Physics</a:t>
              </a:r>
            </a:p>
            <a:p>
              <a:pPr>
                <a:lnSpc>
                  <a:spcPct val="120000"/>
                </a:lnSpc>
                <a:defRPr sz="1600">
                  <a:solidFill>
                    <a:srgbClr val="133455"/>
                  </a:solidFill>
                </a:defRPr>
              </a:pPr>
              <a:r>
                <a:t>Waterford Institute of Technology</a:t>
              </a:r>
            </a:p>
          </p:txBody>
        </p:sp>
        <p:sp>
          <p:nvSpPr>
            <p:cNvPr id="44" name="Shape 44"/>
            <p:cNvSpPr/>
            <p:nvPr/>
          </p:nvSpPr>
          <p:spPr>
            <a:xfrm>
              <a:off x="0" y="692590"/>
              <a:ext cx="1265225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200"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http://www.wit.ie</a:t>
              </a:r>
            </a:p>
          </p:txBody>
        </p:sp>
        <p:sp>
          <p:nvSpPr>
            <p:cNvPr id="45" name="Shape 45"/>
            <p:cNvSpPr/>
            <p:nvPr/>
          </p:nvSpPr>
          <p:spPr>
            <a:xfrm>
              <a:off x="0" y="997390"/>
              <a:ext cx="1550670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200"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http://elearning.wit.ie</a:t>
              </a:r>
            </a:p>
          </p:txBody>
        </p:sp>
      </p:grpSp>
      <p:sp>
        <p:nvSpPr>
          <p:cNvPr id="47" name="Shape 47"/>
          <p:cNvSpPr>
            <a:spLocks noGrp="1"/>
          </p:cNvSpPr>
          <p:nvPr>
            <p:ph type="body" sz="quarter" idx="13"/>
          </p:nvPr>
        </p:nvSpPr>
        <p:spPr>
          <a:xfrm>
            <a:off x="895350" y="3476594"/>
            <a:ext cx="11239500" cy="52344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marR="0" indent="0" defTabSz="584200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60606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Subtitle</a:t>
            </a:r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39500" cy="1028700"/>
          </a:xfrm>
          <a:prstGeom prst="rect">
            <a:avLst/>
          </a:prstGeom>
        </p:spPr>
        <p:txBody>
          <a:bodyPr/>
          <a:lstStyle>
            <a:lvl1pPr marL="0" marR="0" algn="l" defTabSz="584200">
              <a:defRPr sz="4400">
                <a:uFillTx/>
              </a:defRPr>
            </a:lvl1pPr>
          </a:lstStyle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marR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800"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800"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800"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800"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800">
                <a:uFillTx/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330950" y="9283700"/>
            <a:ext cx="317500" cy="342900"/>
          </a:xfrm>
          <a:prstGeom prst="rect">
            <a:avLst/>
          </a:prstGeom>
        </p:spPr>
        <p:txBody>
          <a:bodyPr/>
          <a:lstStyle>
            <a:lvl1pPr defTabSz="584200">
              <a:defRPr sz="1600">
                <a:uFillTx/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1" name="Group 61"/>
          <p:cNvGrpSpPr/>
          <p:nvPr/>
        </p:nvGrpSpPr>
        <p:grpSpPr>
          <a:xfrm>
            <a:off x="4419600" y="3209759"/>
            <a:ext cx="4267200" cy="2801677"/>
            <a:chOff x="0" y="0"/>
            <a:chExt cx="4267200" cy="2801675"/>
          </a:xfrm>
        </p:grpSpPr>
        <p:pic>
          <p:nvPicPr>
            <p:cNvPr id="59" name="by-nc.eu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500" y="0"/>
              <a:ext cx="2962205" cy="10364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0" name="Shape 60"/>
            <p:cNvSpPr/>
            <p:nvPr/>
          </p:nvSpPr>
          <p:spPr>
            <a:xfrm>
              <a:off x="0" y="1287632"/>
              <a:ext cx="4267200" cy="1514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lnSpc>
                  <a:spcPct val="120000"/>
                </a:lnSpc>
                <a:defRPr sz="1400"/>
              </a:pPr>
              <a:r>
                <a:t>Except where otherwise noted, this content is licensed under a </a:t>
              </a:r>
              <a:r>
                <a:rPr>
                  <a:hlinkClick r:id="rId5"/>
                </a:rPr>
                <a:t>Creative Commons Attribution-NonCommercial 3.0 License</a:t>
              </a:r>
              <a:r>
                <a:t>. </a:t>
              </a:r>
            </a:p>
            <a:p>
              <a:pPr>
                <a:lnSpc>
                  <a:spcPct val="120000"/>
                </a:lnSpc>
                <a:defRPr sz="1400"/>
              </a:pPr>
              <a:endParaRPr/>
            </a:p>
            <a:p>
              <a:pPr>
                <a:lnSpc>
                  <a:spcPct val="120000"/>
                </a:lnSpc>
                <a:defRPr sz="1400"/>
              </a:pPr>
              <a:r>
                <a:t>For more information, please see </a:t>
              </a:r>
              <a:r>
                <a:rPr>
                  <a:hlinkClick r:id="rId5"/>
                </a:rPr>
                <a:t>http://creativecommons.org/licenses/by-nc/3.0/</a:t>
              </a:r>
            </a:p>
          </p:txBody>
        </p:sp>
      </p:grp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xfrm>
            <a:off x="6330950" y="9283700"/>
            <a:ext cx="317500" cy="342900"/>
          </a:xfrm>
          <a:prstGeom prst="rect">
            <a:avLst/>
          </a:prstGeom>
        </p:spPr>
        <p:txBody>
          <a:bodyPr/>
          <a:lstStyle>
            <a:lvl1pPr defTabSz="584200">
              <a:defRPr sz="1600">
                <a:uFillTx/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485900" y="1295400"/>
            <a:ext cx="10162259" cy="225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47700" y="0"/>
            <a:ext cx="11709400" cy="1546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47700" y="1928142"/>
            <a:ext cx="11709400" cy="782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2pPr>
              <a:spcBef>
                <a:spcPts val="800"/>
              </a:spcBef>
            </a:lvl2pPr>
            <a:lvl3pPr>
              <a:spcBef>
                <a:spcPts val="600"/>
              </a:spcBef>
            </a:lvl3pPr>
            <a:lvl4pPr>
              <a:spcBef>
                <a:spcPts val="600"/>
              </a:spcBef>
            </a:lvl4pPr>
            <a:lvl5pPr>
              <a:spcBef>
                <a:spcPts val="6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621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647700">
              <a:defRPr sz="1800">
                <a:uFill>
                  <a:solidFill>
                    <a:srgbClr val="000000"/>
                  </a:solidFill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</p:sldLayoutIdLst>
  <p:transition spd="med"/>
  <p:txStyles>
    <p:titleStyle>
      <a:lvl1pPr marL="57799" marR="57799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1pPr>
      <a:lvl2pPr marL="57799" marR="57799" indent="22860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2pPr>
      <a:lvl3pPr marL="57799" marR="57799" indent="45720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3pPr>
      <a:lvl4pPr marL="57799" marR="57799" indent="68580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4pPr>
      <a:lvl5pPr marL="57799" marR="57799" indent="91440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5pPr>
      <a:lvl6pPr marL="57799" marR="57799" indent="114300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6pPr>
      <a:lvl7pPr marL="57799" marR="57799" indent="137160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7pPr>
      <a:lvl8pPr marL="57799" marR="57799" indent="160020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8pPr>
      <a:lvl9pPr marL="57799" marR="57799" indent="182880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9pPr>
    </p:titleStyle>
    <p:bodyStyle>
      <a:lvl1pPr marL="383540" marR="57799" indent="-342900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>
          <a:srgbClr val="000000"/>
        </a:buClr>
        <a:buSzPct val="100000"/>
        <a:buFont typeface="Wingdings"/>
        <a:buChar char=""/>
        <a:tabLst/>
        <a:defRPr sz="3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 Light"/>
          <a:ea typeface="Helvetica Neue Light"/>
          <a:cs typeface="Helvetica Neue Light"/>
          <a:sym typeface="Helvetica Neue Light"/>
        </a:defRPr>
      </a:lvl1pPr>
      <a:lvl2pPr marL="783590" marR="57799" indent="-285750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>
          <a:srgbClr val="000000"/>
        </a:buClr>
        <a:buSzPct val="100000"/>
        <a:buFont typeface="Wingdings"/>
        <a:buChar char=""/>
        <a:tabLst/>
        <a:defRPr sz="3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 Light"/>
          <a:ea typeface="Helvetica Neue Light"/>
          <a:cs typeface="Helvetica Neue Light"/>
          <a:sym typeface="Helvetica Neue Light"/>
        </a:defRPr>
      </a:lvl2pPr>
      <a:lvl3pPr marL="1183639" marR="57799" indent="-228600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>
          <a:srgbClr val="000000"/>
        </a:buClr>
        <a:buSzPct val="100000"/>
        <a:buFont typeface="Wingdings"/>
        <a:buChar char=""/>
        <a:tabLst/>
        <a:defRPr sz="3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 Light"/>
          <a:ea typeface="Helvetica Neue Light"/>
          <a:cs typeface="Helvetica Neue Light"/>
          <a:sym typeface="Helvetica Neue Light"/>
        </a:defRPr>
      </a:lvl3pPr>
      <a:lvl4pPr marL="1640839" marR="57799" indent="-228600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>
          <a:srgbClr val="000000"/>
        </a:buClr>
        <a:buSzPct val="100000"/>
        <a:buFont typeface="Wingdings"/>
        <a:buChar char=""/>
        <a:tabLst/>
        <a:defRPr sz="3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 Light"/>
          <a:ea typeface="Helvetica Neue Light"/>
          <a:cs typeface="Helvetica Neue Light"/>
          <a:sym typeface="Helvetica Neue Light"/>
        </a:defRPr>
      </a:lvl4pPr>
      <a:lvl5pPr marL="2098039" marR="57799" indent="-228600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>
          <a:srgbClr val="000000"/>
        </a:buClr>
        <a:buSzPct val="100000"/>
        <a:buFont typeface="Wingdings"/>
        <a:buChar char=""/>
        <a:tabLst/>
        <a:defRPr sz="3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 Light"/>
          <a:ea typeface="Helvetica Neue Light"/>
          <a:cs typeface="Helvetica Neue Light"/>
          <a:sym typeface="Helvetica Neue Light"/>
        </a:defRPr>
      </a:lvl5pPr>
      <a:lvl6pPr marL="2098039" marR="57799" indent="-228600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>
          <a:srgbClr val="000000"/>
        </a:buClr>
        <a:buSzPct val="100000"/>
        <a:buFont typeface="Wingdings"/>
        <a:buChar char=""/>
        <a:tabLst/>
        <a:defRPr sz="3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 Light"/>
          <a:ea typeface="Helvetica Neue Light"/>
          <a:cs typeface="Helvetica Neue Light"/>
          <a:sym typeface="Helvetica Neue Light"/>
        </a:defRPr>
      </a:lvl6pPr>
      <a:lvl7pPr marL="2098039" marR="57799" indent="-228600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>
          <a:srgbClr val="000000"/>
        </a:buClr>
        <a:buSzPct val="100000"/>
        <a:buFont typeface="Wingdings"/>
        <a:buChar char=""/>
        <a:tabLst/>
        <a:defRPr sz="3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 Light"/>
          <a:ea typeface="Helvetica Neue Light"/>
          <a:cs typeface="Helvetica Neue Light"/>
          <a:sym typeface="Helvetica Neue Light"/>
        </a:defRPr>
      </a:lvl7pPr>
      <a:lvl8pPr marL="2098039" marR="57799" indent="-228600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>
          <a:srgbClr val="000000"/>
        </a:buClr>
        <a:buSzPct val="100000"/>
        <a:buFont typeface="Wingdings"/>
        <a:buChar char=""/>
        <a:tabLst/>
        <a:defRPr sz="3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 Light"/>
          <a:ea typeface="Helvetica Neue Light"/>
          <a:cs typeface="Helvetica Neue Light"/>
          <a:sym typeface="Helvetica Neue Light"/>
        </a:defRPr>
      </a:lvl8pPr>
      <a:lvl9pPr marL="2098039" marR="57799" indent="-228600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>
          <a:srgbClr val="000000"/>
        </a:buClr>
        <a:buSzPct val="100000"/>
        <a:buFont typeface="Wingdings"/>
        <a:buChar char=""/>
        <a:tabLst/>
        <a:defRPr sz="3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 UltraLight"/>
        </a:defRPr>
      </a:lvl1pPr>
      <a:lvl2pPr marL="0" marR="0" indent="2286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 UltraLight"/>
        </a:defRPr>
      </a:lvl2pPr>
      <a:lvl3pPr marL="0" marR="0" indent="4572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 UltraLight"/>
        </a:defRPr>
      </a:lvl3pPr>
      <a:lvl4pPr marL="0" marR="0" indent="6858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 UltraLight"/>
        </a:defRPr>
      </a:lvl4pPr>
      <a:lvl5pPr marL="0" marR="0" indent="9144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 UltraLight"/>
        </a:defRPr>
      </a:lvl5pPr>
      <a:lvl6pPr marL="0" marR="0" indent="11430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 UltraLight"/>
        </a:defRPr>
      </a:lvl6pPr>
      <a:lvl7pPr marL="0" marR="0" indent="13716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 UltraLight"/>
        </a:defRPr>
      </a:lvl7pPr>
      <a:lvl8pPr marL="0" marR="0" indent="16002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 UltraLight"/>
        </a:defRPr>
      </a:lvl8pPr>
      <a:lvl9pPr marL="0" marR="0" indent="18288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 Ultra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deleastar@wit.i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Agile Software Development</a:t>
            </a:r>
            <a:endParaRPr dirty="0"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Eamonn de Leastar</a:t>
            </a:r>
          </a:p>
          <a:p>
            <a:r>
              <a:rPr>
                <a:hlinkClick r:id="rId2"/>
              </a:rPr>
              <a:t>edeleastar@wit.ie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Rectangle 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1074702" y="7538720"/>
            <a:ext cx="10753796" cy="2214881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Rectangle </a:t>
            </a:r>
            <a:r>
              <a:rPr dirty="0"/>
              <a:t>class is released for general </a:t>
            </a:r>
            <a:r>
              <a:rPr dirty="0" smtClean="0"/>
              <a:t>use</a:t>
            </a:r>
            <a:r>
              <a:rPr lang="en-IE" dirty="0"/>
              <a:t>.</a:t>
            </a:r>
            <a:endParaRPr dirty="0"/>
          </a:p>
        </p:txBody>
      </p:sp>
      <p:sp>
        <p:nvSpPr>
          <p:cNvPr id="117" name="Shape 117"/>
          <p:cNvSpPr/>
          <p:nvPr/>
        </p:nvSpPr>
        <p:spPr>
          <a:xfrm>
            <a:off x="2508391" y="1702364"/>
            <a:ext cx="6946337" cy="5406684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class Rectangle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 private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width;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 private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height;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 public void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setWidth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width)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 {...}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 public void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setHeight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height)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 {...}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 public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getWidth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()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 {...}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 public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getHeight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()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 {...}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Square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647700" y="1928142"/>
            <a:ext cx="8514081" cy="7825459"/>
          </a:xfrm>
          <a:prstGeom prst="rect">
            <a:avLst/>
          </a:prstGeom>
        </p:spPr>
        <p:txBody>
          <a:bodyPr/>
          <a:lstStyle/>
          <a:p>
            <a:r>
              <a:rPr dirty="0"/>
              <a:t>A Square class is </a:t>
            </a:r>
            <a:r>
              <a:rPr dirty="0" smtClean="0"/>
              <a:t>required</a:t>
            </a:r>
            <a:r>
              <a:rPr lang="en-IE" dirty="0" smtClean="0"/>
              <a:t>.</a:t>
            </a:r>
            <a:endParaRPr dirty="0"/>
          </a:p>
          <a:p>
            <a:r>
              <a:rPr dirty="0"/>
              <a:t>Square is introduced as a subclass of </a:t>
            </a:r>
            <a:r>
              <a:rPr dirty="0" smtClean="0"/>
              <a:t>Rectangle</a:t>
            </a:r>
            <a:r>
              <a:rPr lang="en-IE" dirty="0" smtClean="0"/>
              <a:t>.</a:t>
            </a:r>
            <a:endParaRPr dirty="0"/>
          </a:p>
          <a:p>
            <a:r>
              <a:rPr dirty="0"/>
              <a:t>At one level, this use of inheritance can be considered appropriate:</a:t>
            </a:r>
          </a:p>
          <a:p>
            <a:pPr marL="733163" lvl="1" indent="-235323">
              <a:defRPr sz="2800"/>
            </a:pPr>
            <a:r>
              <a:rPr dirty="0"/>
              <a:t>A Square </a:t>
            </a:r>
            <a:r>
              <a:rPr u="sng" dirty="0"/>
              <a:t>is a</a:t>
            </a:r>
            <a:r>
              <a:rPr dirty="0"/>
              <a:t> rectangle whose width and height are </a:t>
            </a:r>
            <a:r>
              <a:rPr dirty="0" smtClean="0"/>
              <a:t>equal</a:t>
            </a:r>
            <a:r>
              <a:rPr lang="en-IE" dirty="0" smtClean="0"/>
              <a:t>.</a:t>
            </a:r>
            <a:endParaRPr dirty="0"/>
          </a:p>
          <a:p>
            <a:r>
              <a:rPr dirty="0"/>
              <a:t>However, both width &amp; height not needed (just one). </a:t>
            </a:r>
          </a:p>
          <a:p>
            <a:r>
              <a:rPr dirty="0"/>
              <a:t>Potential inefficiency if many rectangles created (e.g. CAD application)</a:t>
            </a:r>
          </a:p>
        </p:txBody>
      </p:sp>
      <p:pic>
        <p:nvPicPr>
          <p:cNvPr id="123" name="image.pd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0" y="2316480"/>
            <a:ext cx="2862863" cy="4608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47700" y="49671"/>
            <a:ext cx="11709400" cy="144723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Rectangle Width &amp; Height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255128" y="1496906"/>
            <a:ext cx="5326099" cy="8256695"/>
          </a:xfrm>
          <a:prstGeom prst="rect">
            <a:avLst/>
          </a:prstGeom>
        </p:spPr>
        <p:txBody>
          <a:bodyPr/>
          <a:lstStyle/>
          <a:p>
            <a:r>
              <a:rPr dirty="0"/>
              <a:t>Both </a:t>
            </a:r>
            <a:r>
              <a:rPr dirty="0" err="1"/>
              <a:t>setWidth</a:t>
            </a:r>
            <a:r>
              <a:rPr dirty="0"/>
              <a:t>() and </a:t>
            </a:r>
            <a:r>
              <a:rPr dirty="0" err="1"/>
              <a:t>setHeight</a:t>
            </a:r>
            <a:r>
              <a:rPr dirty="0"/>
              <a:t>() should not vary </a:t>
            </a:r>
            <a:r>
              <a:rPr dirty="0" smtClean="0"/>
              <a:t>independently</a:t>
            </a:r>
            <a:r>
              <a:rPr lang="en-IE" dirty="0" smtClean="0"/>
              <a:t>.</a:t>
            </a:r>
            <a:endParaRPr dirty="0"/>
          </a:p>
          <a:p>
            <a:r>
              <a:rPr dirty="0"/>
              <a:t>Client could easily call one and not the other – thus compromising the </a:t>
            </a:r>
            <a:r>
              <a:rPr dirty="0" smtClean="0"/>
              <a:t>Rectangle</a:t>
            </a:r>
            <a:r>
              <a:rPr lang="en-IE" dirty="0" smtClean="0"/>
              <a:t>.</a:t>
            </a:r>
            <a:endParaRPr dirty="0"/>
          </a:p>
          <a:p>
            <a:r>
              <a:rPr dirty="0"/>
              <a:t>Potential solution is to implement </a:t>
            </a:r>
            <a:r>
              <a:rPr dirty="0" err="1"/>
              <a:t>setWidth</a:t>
            </a:r>
            <a:r>
              <a:rPr dirty="0"/>
              <a:t>() and </a:t>
            </a:r>
            <a:r>
              <a:rPr dirty="0" err="1"/>
              <a:t>setHeight</a:t>
            </a:r>
            <a:r>
              <a:rPr dirty="0"/>
              <a:t>() in Square </a:t>
            </a:r>
            <a:r>
              <a:rPr dirty="0" smtClean="0"/>
              <a:t>class</a:t>
            </a:r>
            <a:r>
              <a:rPr lang="en-IE" dirty="0" smtClean="0"/>
              <a:t>.</a:t>
            </a:r>
            <a:endParaRPr dirty="0"/>
          </a:p>
          <a:p>
            <a:r>
              <a:rPr dirty="0"/>
              <a:t>These methods then make sure width &amp; height are </a:t>
            </a:r>
            <a:r>
              <a:rPr dirty="0" smtClean="0"/>
              <a:t>adjusted</a:t>
            </a:r>
            <a:r>
              <a:rPr lang="en-IE" dirty="0" smtClean="0"/>
              <a:t>.</a:t>
            </a:r>
            <a:endParaRPr dirty="0"/>
          </a:p>
        </p:txBody>
      </p:sp>
      <p:sp>
        <p:nvSpPr>
          <p:cNvPr id="129" name="Shape 129"/>
          <p:cNvSpPr/>
          <p:nvPr/>
        </p:nvSpPr>
        <p:spPr>
          <a:xfrm>
            <a:off x="5566296" y="1996480"/>
            <a:ext cx="6894767" cy="5004228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class Square extends Rectangle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 public void setWidth (int width)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   super.setWidth(width);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   super.setHeight(width);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 public void setHeight (int height)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   super.setWidth(height);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   super.setHeight(height);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Polymorphism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666044" y="4775200"/>
            <a:ext cx="11672713" cy="4978400"/>
          </a:xfrm>
          <a:prstGeom prst="rect">
            <a:avLst/>
          </a:prstGeom>
        </p:spPr>
        <p:txBody>
          <a:bodyPr/>
          <a:lstStyle/>
          <a:p>
            <a:r>
              <a:rPr dirty="0"/>
              <a:t>Polymorphism ensures that:</a:t>
            </a:r>
          </a:p>
          <a:p>
            <a:pPr marL="733163" lvl="1" indent="-235323">
              <a:defRPr sz="2800"/>
            </a:pPr>
            <a:r>
              <a:rPr dirty="0"/>
              <a:t>If the f() method is passed a Rectangle, then its width will be </a:t>
            </a:r>
            <a:r>
              <a:rPr dirty="0" smtClean="0"/>
              <a:t>adjusted</a:t>
            </a:r>
            <a:r>
              <a:rPr lang="en-IE" dirty="0" smtClean="0"/>
              <a:t>.</a:t>
            </a:r>
            <a:endParaRPr dirty="0"/>
          </a:p>
          <a:p>
            <a:pPr marL="733163" lvl="1" indent="-235323">
              <a:defRPr sz="2800"/>
            </a:pPr>
            <a:r>
              <a:rPr dirty="0"/>
              <a:t>If passed a Square, then both height and width will be changed</a:t>
            </a:r>
          </a:p>
          <a:p>
            <a:r>
              <a:rPr dirty="0"/>
              <a:t>Assume model is consistent &amp; </a:t>
            </a:r>
            <a:r>
              <a:rPr dirty="0" smtClean="0"/>
              <a:t>correct</a:t>
            </a:r>
            <a:r>
              <a:rPr lang="en-IE" dirty="0" smtClean="0"/>
              <a:t>.</a:t>
            </a:r>
          </a:p>
          <a:p>
            <a:endParaRPr dirty="0"/>
          </a:p>
          <a:p>
            <a:r>
              <a:rPr dirty="0"/>
              <a:t>However….</a:t>
            </a:r>
          </a:p>
        </p:txBody>
      </p:sp>
      <p:sp>
        <p:nvSpPr>
          <p:cNvPr id="135" name="Shape 135"/>
          <p:cNvSpPr/>
          <p:nvPr/>
        </p:nvSpPr>
        <p:spPr>
          <a:xfrm>
            <a:off x="1688817" y="2418080"/>
            <a:ext cx="4453543" cy="1579920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void f (Rectangle r)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 r.setWidth(5);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More Subtle Problem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666044" y="4364284"/>
            <a:ext cx="11709401" cy="5389316"/>
          </a:xfrm>
          <a:prstGeom prst="rect">
            <a:avLst/>
          </a:prstGeom>
        </p:spPr>
        <p:txBody>
          <a:bodyPr/>
          <a:lstStyle/>
          <a:p>
            <a:r>
              <a:rPr dirty="0"/>
              <a:t>If r is a Rectangle instance</a:t>
            </a:r>
          </a:p>
          <a:p>
            <a:pPr marL="733163" lvl="1" indent="-235323">
              <a:defRPr sz="2800"/>
            </a:pPr>
            <a:r>
              <a:rPr dirty="0"/>
              <a:t>g() methods works as expected</a:t>
            </a:r>
          </a:p>
          <a:p>
            <a:r>
              <a:rPr dirty="0"/>
              <a:t>If r is a Square</a:t>
            </a:r>
          </a:p>
          <a:p>
            <a:pPr marL="733163" lvl="1" indent="-235323">
              <a:defRPr sz="2800"/>
            </a:pPr>
            <a:r>
              <a:rPr dirty="0"/>
              <a:t>g() assertion is triggered</a:t>
            </a:r>
          </a:p>
          <a:p>
            <a:r>
              <a:rPr dirty="0"/>
              <a:t>g() assumes that width and height of a Rectangle can be varied independently</a:t>
            </a:r>
          </a:p>
          <a:p>
            <a:r>
              <a:rPr dirty="0"/>
              <a:t>Substitution of a Square violates this </a:t>
            </a:r>
            <a:r>
              <a:rPr dirty="0" smtClean="0"/>
              <a:t>assumption</a:t>
            </a:r>
            <a:r>
              <a:rPr lang="en-IE" dirty="0" smtClean="0"/>
              <a:t>.</a:t>
            </a:r>
            <a:endParaRPr dirty="0"/>
          </a:p>
          <a:p>
            <a:r>
              <a:rPr dirty="0"/>
              <a:t>Square violates </a:t>
            </a:r>
            <a:r>
              <a:rPr dirty="0" smtClean="0"/>
              <a:t>LSP</a:t>
            </a:r>
            <a:r>
              <a:rPr lang="en-IE" dirty="0" smtClean="0"/>
              <a:t>.</a:t>
            </a:r>
            <a:endParaRPr dirty="0"/>
          </a:p>
        </p:txBody>
      </p:sp>
      <p:sp>
        <p:nvSpPr>
          <p:cNvPr id="141" name="Shape 141"/>
          <p:cNvSpPr/>
          <p:nvPr/>
        </p:nvSpPr>
        <p:spPr>
          <a:xfrm>
            <a:off x="1995875" y="1702364"/>
            <a:ext cx="9321801" cy="2184401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void g (Rectangle r)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 r.setWidth(5);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 r.setHeight(4);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 assert (r.getWidth() * r.getHeight()) == 20;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Validating the Model</a:t>
            </a:r>
          </a:p>
        </p:txBody>
      </p:sp>
      <p:sp>
        <p:nvSpPr>
          <p:cNvPr id="146" name="Shape 146"/>
          <p:cNvSpPr/>
          <p:nvPr/>
        </p:nvSpPr>
        <p:spPr>
          <a:xfrm>
            <a:off x="647700" y="1928142"/>
            <a:ext cx="11709400" cy="585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83540" marR="57799" indent="-342900" defTabSz="1295400">
              <a:spcBef>
                <a:spcPts val="800"/>
              </a:spcBef>
              <a:buClr>
                <a:srgbClr val="000000"/>
              </a:buClr>
              <a:buSzPct val="100000"/>
              <a:buFont typeface="Wingdings"/>
              <a:buChar char=""/>
              <a:defRPr>
                <a:uFill>
                  <a:solidFill>
                    <a:srgbClr val="000000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dirty="0"/>
              <a:t>A model, viewed in isolation, cannot be meaningfully </a:t>
            </a:r>
            <a:r>
              <a:rPr dirty="0" smtClean="0"/>
              <a:t>validated</a:t>
            </a:r>
            <a:r>
              <a:rPr lang="en-IE" dirty="0" smtClean="0"/>
              <a:t>.</a:t>
            </a:r>
            <a:endParaRPr dirty="0"/>
          </a:p>
          <a:p>
            <a:pPr marL="383540" marR="57799" indent="-342900" defTabSz="1295400">
              <a:spcBef>
                <a:spcPts val="800"/>
              </a:spcBef>
              <a:buClr>
                <a:srgbClr val="000000"/>
              </a:buClr>
              <a:buSzPct val="100000"/>
              <a:buFont typeface="Wingdings"/>
              <a:buChar char=""/>
              <a:defRPr>
                <a:uFill>
                  <a:solidFill>
                    <a:srgbClr val="000000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dirty="0"/>
              <a:t>The validity of a model can only be expressed in terms of its clients:</a:t>
            </a:r>
          </a:p>
          <a:p>
            <a:pPr marL="783590" marR="57799" indent="-285750" defTabSz="1295400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defRPr sz="2800">
                <a:uFill>
                  <a:solidFill>
                    <a:srgbClr val="000000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dirty="0"/>
              <a:t>Examining the final version of the Square and Rectangle classes in isolation, we found that they were self consistent and valid. </a:t>
            </a:r>
          </a:p>
          <a:p>
            <a:pPr marL="783590" marR="57799" indent="-285750" defTabSz="1295400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defRPr sz="2800">
                <a:uFill>
                  <a:solidFill>
                    <a:srgbClr val="000000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dirty="0"/>
              <a:t>When we examined from the viewpoint of g() (which made reasonable assumptions) the model broke down.</a:t>
            </a:r>
          </a:p>
          <a:p>
            <a:pPr marL="383540" marR="57799" indent="-342900" defTabSz="1295400">
              <a:spcBef>
                <a:spcPts val="800"/>
              </a:spcBef>
              <a:buClr>
                <a:srgbClr val="000000"/>
              </a:buClr>
              <a:buSzPct val="100000"/>
              <a:buFont typeface="Wingdings"/>
              <a:buChar char=""/>
              <a:defRPr>
                <a:uFill>
                  <a:solidFill>
                    <a:srgbClr val="000000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dirty="0"/>
              <a:t>Thus, when considering whether a design is appropriate or not, it must </a:t>
            </a:r>
            <a:r>
              <a:rPr lang="en-IE" dirty="0" smtClean="0"/>
              <a:t>be </a:t>
            </a:r>
            <a:r>
              <a:rPr dirty="0" smtClean="0"/>
              <a:t>examined </a:t>
            </a:r>
            <a:r>
              <a:rPr dirty="0"/>
              <a:t>in terms of the reasonable assumptions that will be made by the users of that </a:t>
            </a:r>
            <a:r>
              <a:rPr dirty="0" smtClean="0"/>
              <a:t>design</a:t>
            </a:r>
            <a:r>
              <a:rPr lang="en-IE" dirty="0" smtClean="0"/>
              <a:t>.</a:t>
            </a:r>
            <a:endParaRPr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Behavioural Problems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647700" y="1492424"/>
            <a:ext cx="11709400" cy="7825459"/>
          </a:xfrm>
          <a:prstGeom prst="rect">
            <a:avLst/>
          </a:prstGeom>
        </p:spPr>
        <p:txBody>
          <a:bodyPr/>
          <a:lstStyle/>
          <a:p>
            <a:r>
              <a:rPr dirty="0"/>
              <a:t>A square might be a rectangle, but a Square object is </a:t>
            </a:r>
            <a:r>
              <a:rPr i="1" dirty="0"/>
              <a:t>not </a:t>
            </a:r>
            <a:r>
              <a:rPr dirty="0"/>
              <a:t>a Rectangle object. </a:t>
            </a:r>
          </a:p>
          <a:p>
            <a:pPr marL="733163" lvl="1" indent="-235323"/>
            <a:r>
              <a:rPr sz="2800" dirty="0"/>
              <a:t>the </a:t>
            </a:r>
            <a:r>
              <a:rPr sz="2800" i="1" dirty="0" err="1"/>
              <a:t>behaviour</a:t>
            </a:r>
            <a:r>
              <a:rPr sz="2800" i="1" dirty="0"/>
              <a:t> </a:t>
            </a:r>
            <a:r>
              <a:rPr sz="2800" dirty="0"/>
              <a:t>of a Square object is not consistent with the </a:t>
            </a:r>
            <a:r>
              <a:rPr sz="2800" dirty="0" err="1"/>
              <a:t>behaviour</a:t>
            </a:r>
            <a:r>
              <a:rPr sz="2800" dirty="0"/>
              <a:t> of a Rectangle object</a:t>
            </a:r>
            <a:r>
              <a:rPr sz="2400" dirty="0"/>
              <a:t>. </a:t>
            </a:r>
          </a:p>
          <a:p>
            <a:r>
              <a:rPr dirty="0"/>
              <a:t>The LSP makes clear that inheritance relationship pertains to </a:t>
            </a:r>
            <a:r>
              <a:rPr i="1" dirty="0" err="1" smtClean="0"/>
              <a:t>behaviour</a:t>
            </a:r>
            <a:r>
              <a:rPr lang="en-IE" i="1" dirty="0" smtClean="0"/>
              <a:t>.</a:t>
            </a:r>
            <a:endParaRPr i="1" dirty="0"/>
          </a:p>
          <a:p>
            <a:r>
              <a:rPr dirty="0"/>
              <a:t>Not intrinsic private </a:t>
            </a:r>
            <a:r>
              <a:rPr dirty="0" err="1"/>
              <a:t>behaviour</a:t>
            </a:r>
            <a:r>
              <a:rPr dirty="0"/>
              <a:t>, but extrinsic public </a:t>
            </a:r>
            <a:r>
              <a:rPr dirty="0" err="1"/>
              <a:t>behaviour</a:t>
            </a:r>
            <a:r>
              <a:rPr dirty="0"/>
              <a:t>; </a:t>
            </a:r>
            <a:r>
              <a:rPr dirty="0" err="1"/>
              <a:t>behaviour</a:t>
            </a:r>
            <a:r>
              <a:rPr dirty="0"/>
              <a:t> that clients depend upon.</a:t>
            </a:r>
          </a:p>
          <a:p>
            <a:r>
              <a:rPr dirty="0"/>
              <a:t>g() depended on the fact that Rectangles behave such that their height and width vary independently of one another. </a:t>
            </a:r>
          </a:p>
          <a:p>
            <a:r>
              <a:rPr dirty="0"/>
              <a:t>That independence of the two variables is an extrinsic public </a:t>
            </a:r>
            <a:r>
              <a:rPr dirty="0" err="1"/>
              <a:t>behaviour</a:t>
            </a:r>
            <a:r>
              <a:rPr dirty="0"/>
              <a:t> that other methods are also likely to depend upon.</a:t>
            </a:r>
          </a:p>
        </p:txBody>
      </p:sp>
    </p:spTree>
    <p:extLst>
      <p:ext uri="{BB962C8B-B14F-4D97-AF65-F5344CB8AC3E}">
        <p14:creationId xmlns:p14="http://schemas.microsoft.com/office/powerpoint/2010/main" val="125314029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1485900" y="1295400"/>
            <a:ext cx="10162259" cy="225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Fragile Base Class Problem</a:t>
            </a:r>
          </a:p>
        </p:txBody>
      </p:sp>
      <p:sp>
        <p:nvSpPr>
          <p:cNvPr id="156" name="Shape 156"/>
          <p:cNvSpPr/>
          <p:nvPr/>
        </p:nvSpPr>
        <p:spPr>
          <a:xfrm>
            <a:off x="957784" y="1600764"/>
            <a:ext cx="8005069" cy="7020452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class Stack extends </a:t>
            </a:r>
            <a:r>
              <a:rPr dirty="0" err="1"/>
              <a:t>ArrayList</a:t>
            </a:r>
            <a:endParaRPr dirty="0"/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{   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private </a:t>
            </a:r>
            <a:r>
              <a:rPr dirty="0" err="1"/>
              <a:t>int</a:t>
            </a:r>
            <a:r>
              <a:rPr dirty="0"/>
              <a:t> </a:t>
            </a:r>
            <a:r>
              <a:rPr dirty="0" err="1"/>
              <a:t>stack_pointer</a:t>
            </a:r>
            <a:r>
              <a:rPr dirty="0"/>
              <a:t> = 0;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public void push( Object article 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{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add( </a:t>
            </a:r>
            <a:r>
              <a:rPr dirty="0" err="1"/>
              <a:t>stack_pointer</a:t>
            </a:r>
            <a:r>
              <a:rPr dirty="0"/>
              <a:t>++, article );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}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public Object pop()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{   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return remove( --</a:t>
            </a:r>
            <a:r>
              <a:rPr dirty="0" err="1"/>
              <a:t>stack_pointer</a:t>
            </a:r>
            <a:r>
              <a:rPr dirty="0"/>
              <a:t> );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}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public void </a:t>
            </a:r>
            <a:r>
              <a:rPr dirty="0" err="1"/>
              <a:t>push_many</a:t>
            </a:r>
            <a:r>
              <a:rPr dirty="0"/>
              <a:t>( Object[] articles 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{   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for( </a:t>
            </a:r>
            <a:r>
              <a:rPr dirty="0" err="1"/>
              <a:t>int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= 0; </a:t>
            </a:r>
            <a:r>
              <a:rPr dirty="0" err="1"/>
              <a:t>i</a:t>
            </a:r>
            <a:r>
              <a:rPr dirty="0"/>
              <a:t> &lt; </a:t>
            </a:r>
            <a:r>
              <a:rPr dirty="0" err="1"/>
              <a:t>articles.length</a:t>
            </a:r>
            <a:r>
              <a:rPr dirty="0"/>
              <a:t>; ++</a:t>
            </a:r>
            <a:r>
              <a:rPr dirty="0" err="1"/>
              <a:t>i</a:t>
            </a:r>
            <a:r>
              <a:rPr dirty="0"/>
              <a:t> 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push( articles[</a:t>
            </a:r>
            <a:r>
              <a:rPr dirty="0" err="1"/>
              <a:t>i</a:t>
            </a:r>
            <a:r>
              <a:rPr dirty="0"/>
              <a:t>] );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}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}</a:t>
            </a:r>
          </a:p>
        </p:txBody>
      </p:sp>
      <p:pic>
        <p:nvPicPr>
          <p:cNvPr id="157" name="image.pd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10712" y="2623537"/>
            <a:ext cx="2736428" cy="440266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1600230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1485900" y="1295400"/>
            <a:ext cx="10162259" cy="225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Clearing the Stack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xfrm>
            <a:off x="869244" y="3443111"/>
            <a:ext cx="11485317" cy="6310490"/>
          </a:xfrm>
          <a:prstGeom prst="rect">
            <a:avLst/>
          </a:prstGeom>
        </p:spPr>
        <p:txBody>
          <a:bodyPr/>
          <a:lstStyle/>
          <a:p>
            <a:r>
              <a:t>This code and uses the ArrayList's clear() method to pop everything off the stack</a:t>
            </a:r>
          </a:p>
          <a:p>
            <a:r>
              <a:t>The code successfully executes, but since the base class doesn't know anything about the stack pointer, the Stack object is now in an undefined state. </a:t>
            </a:r>
          </a:p>
          <a:p>
            <a:r>
              <a:t>The next call to push() puts the new item at index 2 (the stack_pointer's current value), so the stack effectively has three elements on it—the bottom two are garbage. </a:t>
            </a:r>
          </a:p>
        </p:txBody>
      </p:sp>
      <p:sp>
        <p:nvSpPr>
          <p:cNvPr id="163" name="Shape 163"/>
          <p:cNvSpPr/>
          <p:nvPr/>
        </p:nvSpPr>
        <p:spPr>
          <a:xfrm>
            <a:off x="1074702" y="1496906"/>
            <a:ext cx="10553701" cy="1498601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7799" marR="57799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Stack a_stack = new Stack();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a_stack.push("1");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a_stack.push("2");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a_stack.clear();</a:t>
            </a:r>
          </a:p>
        </p:txBody>
      </p:sp>
    </p:spTree>
    <p:extLst>
      <p:ext uri="{BB962C8B-B14F-4D97-AF65-F5344CB8AC3E}">
        <p14:creationId xmlns:p14="http://schemas.microsoft.com/office/powerpoint/2010/main" val="1493236594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Use Composition instead of Inheritance</a:t>
            </a:r>
          </a:p>
        </p:txBody>
      </p:sp>
      <p:pic>
        <p:nvPicPr>
          <p:cNvPr id="168" name="image.pd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9733" y="3644900"/>
            <a:ext cx="8295077" cy="16504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5755134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13004800" cy="9753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571500" y="4749800"/>
            <a:ext cx="11868094" cy="1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 anchor="b"/>
          <a:lstStyle>
            <a:lvl1pPr marL="0" marR="0" algn="l" defTabSz="584200">
              <a:defRPr sz="4200"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IE" sz="4400" i="1" dirty="0"/>
              <a:t>The </a:t>
            </a:r>
            <a:r>
              <a:rPr lang="en-IE" sz="4400" i="1" dirty="0" err="1"/>
              <a:t>Liskov</a:t>
            </a:r>
            <a:r>
              <a:rPr lang="en-IE" sz="4400" i="1" dirty="0"/>
              <a:t> Substitution Principle</a:t>
            </a:r>
            <a:endParaRPr dirty="0"/>
          </a:p>
        </p:txBody>
      </p:sp>
      <p:sp>
        <p:nvSpPr>
          <p:cNvPr id="68" name="Shape 68"/>
          <p:cNvSpPr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/>
          <a:p>
            <a:pPr marL="0" marR="0" indent="0" defTabSz="58420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66988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Composed Solution</a:t>
            </a:r>
          </a:p>
        </p:txBody>
      </p:sp>
      <p:sp>
        <p:nvSpPr>
          <p:cNvPr id="173" name="Shape 173"/>
          <p:cNvSpPr/>
          <p:nvPr/>
        </p:nvSpPr>
        <p:spPr>
          <a:xfrm>
            <a:off x="2264881" y="1496906"/>
            <a:ext cx="8413983" cy="7268326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class Stack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{   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private </a:t>
            </a:r>
            <a:r>
              <a:rPr dirty="0" err="1"/>
              <a:t>int</a:t>
            </a:r>
            <a:r>
              <a:rPr dirty="0"/>
              <a:t> </a:t>
            </a:r>
            <a:r>
              <a:rPr dirty="0" err="1"/>
              <a:t>stack_pointer</a:t>
            </a:r>
            <a:r>
              <a:rPr dirty="0"/>
              <a:t> = 0;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private </a:t>
            </a:r>
            <a:r>
              <a:rPr dirty="0" err="1"/>
              <a:t>ArrayList</a:t>
            </a:r>
            <a:r>
              <a:rPr dirty="0"/>
              <a:t> </a:t>
            </a:r>
            <a:r>
              <a:rPr dirty="0" err="1"/>
              <a:t>the_data</a:t>
            </a:r>
            <a:r>
              <a:rPr dirty="0"/>
              <a:t> = new </a:t>
            </a:r>
            <a:r>
              <a:rPr dirty="0" err="1"/>
              <a:t>ArrayList</a:t>
            </a:r>
            <a:r>
              <a:rPr dirty="0"/>
              <a:t>();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public void push( Object article 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{   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</a:t>
            </a:r>
            <a:r>
              <a:rPr dirty="0" err="1"/>
              <a:t>the_data.add</a:t>
            </a:r>
            <a:r>
              <a:rPr dirty="0"/>
              <a:t>( </a:t>
            </a:r>
            <a:r>
              <a:rPr dirty="0" err="1"/>
              <a:t>stack_pointer</a:t>
            </a:r>
            <a:r>
              <a:rPr dirty="0"/>
              <a:t>++, article );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}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public Object pop()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{ 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return </a:t>
            </a:r>
            <a:r>
              <a:rPr dirty="0" err="1"/>
              <a:t>the_data.remove</a:t>
            </a:r>
            <a:r>
              <a:rPr dirty="0"/>
              <a:t>( --</a:t>
            </a:r>
            <a:r>
              <a:rPr dirty="0" err="1"/>
              <a:t>stack_pointer</a:t>
            </a:r>
            <a:r>
              <a:rPr dirty="0"/>
              <a:t> );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}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public void </a:t>
            </a:r>
            <a:r>
              <a:rPr dirty="0" err="1"/>
              <a:t>push_many</a:t>
            </a:r>
            <a:r>
              <a:rPr dirty="0"/>
              <a:t>( Object[] articles 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{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for( </a:t>
            </a:r>
            <a:r>
              <a:rPr dirty="0" err="1"/>
              <a:t>int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= 0; </a:t>
            </a:r>
            <a:r>
              <a:rPr dirty="0" err="1"/>
              <a:t>i</a:t>
            </a:r>
            <a:r>
              <a:rPr dirty="0"/>
              <a:t> &lt; </a:t>
            </a:r>
            <a:r>
              <a:rPr dirty="0" err="1"/>
              <a:t>o.length</a:t>
            </a:r>
            <a:r>
              <a:rPr dirty="0"/>
              <a:t>; ++</a:t>
            </a:r>
            <a:r>
              <a:rPr dirty="0" err="1"/>
              <a:t>i</a:t>
            </a:r>
            <a:r>
              <a:rPr dirty="0"/>
              <a:t> 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push( articles[</a:t>
            </a:r>
            <a:r>
              <a:rPr dirty="0" err="1"/>
              <a:t>i</a:t>
            </a:r>
            <a:r>
              <a:rPr dirty="0"/>
              <a:t>] );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}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2105458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dirty="0" err="1"/>
              <a:t>Monitorable</a:t>
            </a:r>
            <a:r>
              <a:rPr dirty="0"/>
              <a:t> Stack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xfrm>
            <a:off x="8087359" y="1702364"/>
            <a:ext cx="4560712" cy="4584701"/>
          </a:xfrm>
          <a:prstGeom prst="rect">
            <a:avLst/>
          </a:prstGeom>
        </p:spPr>
        <p:txBody>
          <a:bodyPr/>
          <a:lstStyle/>
          <a:p>
            <a:r>
              <a:rPr dirty="0"/>
              <a:t>Tracks the maximum stack size over a certain time period. </a:t>
            </a:r>
          </a:p>
        </p:txBody>
      </p:sp>
      <p:sp>
        <p:nvSpPr>
          <p:cNvPr id="179" name="Shape 179"/>
          <p:cNvSpPr/>
          <p:nvPr/>
        </p:nvSpPr>
        <p:spPr>
          <a:xfrm>
            <a:off x="572752" y="1600764"/>
            <a:ext cx="7369808" cy="7380492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class </a:t>
            </a:r>
            <a:r>
              <a:rPr dirty="0" err="1"/>
              <a:t>Monitorable_stack</a:t>
            </a:r>
            <a:r>
              <a:rPr dirty="0"/>
              <a:t> extends Stack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{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private </a:t>
            </a:r>
            <a:r>
              <a:rPr dirty="0" err="1"/>
              <a:t>int</a:t>
            </a:r>
            <a:r>
              <a:rPr dirty="0"/>
              <a:t> </a:t>
            </a:r>
            <a:r>
              <a:rPr dirty="0" err="1"/>
              <a:t>high_water_mark</a:t>
            </a:r>
            <a:r>
              <a:rPr dirty="0"/>
              <a:t> = 0;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private </a:t>
            </a:r>
            <a:r>
              <a:rPr dirty="0" err="1"/>
              <a:t>int</a:t>
            </a:r>
            <a:r>
              <a:rPr dirty="0"/>
              <a:t> </a:t>
            </a:r>
            <a:r>
              <a:rPr dirty="0" err="1"/>
              <a:t>current_size</a:t>
            </a:r>
            <a:r>
              <a:rPr dirty="0"/>
              <a:t>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public void push( Object article 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{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if( ++</a:t>
            </a:r>
            <a:r>
              <a:rPr dirty="0" err="1"/>
              <a:t>current_size</a:t>
            </a:r>
            <a:r>
              <a:rPr dirty="0"/>
              <a:t> &gt; </a:t>
            </a:r>
            <a:r>
              <a:rPr dirty="0" err="1"/>
              <a:t>high_water_mark</a:t>
            </a:r>
            <a:r>
              <a:rPr dirty="0"/>
              <a:t> 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</a:t>
            </a:r>
            <a:r>
              <a:rPr dirty="0" err="1"/>
              <a:t>high_water_mark</a:t>
            </a:r>
            <a:r>
              <a:rPr dirty="0"/>
              <a:t> = </a:t>
            </a:r>
            <a:r>
              <a:rPr dirty="0" err="1"/>
              <a:t>current_size</a:t>
            </a:r>
            <a:r>
              <a:rPr dirty="0"/>
              <a:t>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</a:t>
            </a:r>
            <a:r>
              <a:rPr lang="en-IE" dirty="0" smtClean="0"/>
              <a:t> </a:t>
            </a:r>
            <a:r>
              <a:rPr dirty="0" smtClean="0"/>
              <a:t> </a:t>
            </a:r>
            <a:r>
              <a:rPr dirty="0" err="1"/>
              <a:t>super.push</a:t>
            </a:r>
            <a:r>
              <a:rPr dirty="0"/>
              <a:t>(article);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}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public Object pop()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{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--</a:t>
            </a:r>
            <a:r>
              <a:rPr dirty="0" err="1"/>
              <a:t>current_size</a:t>
            </a:r>
            <a:r>
              <a:rPr dirty="0"/>
              <a:t>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return </a:t>
            </a:r>
            <a:r>
              <a:rPr dirty="0" err="1"/>
              <a:t>super.pop</a:t>
            </a:r>
            <a:r>
              <a:rPr dirty="0"/>
              <a:t>();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}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public </a:t>
            </a:r>
            <a:r>
              <a:rPr dirty="0" err="1"/>
              <a:t>int</a:t>
            </a:r>
            <a:r>
              <a:rPr dirty="0"/>
              <a:t> </a:t>
            </a:r>
            <a:r>
              <a:rPr dirty="0" err="1"/>
              <a:t>maximum_size_so_far</a:t>
            </a:r>
            <a:r>
              <a:rPr dirty="0"/>
              <a:t>()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{   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return </a:t>
            </a:r>
            <a:r>
              <a:rPr dirty="0" err="1"/>
              <a:t>high_water_mark</a:t>
            </a:r>
            <a:r>
              <a:rPr dirty="0"/>
              <a:t>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}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}</a:t>
            </a:r>
          </a:p>
        </p:txBody>
      </p:sp>
      <p:pic>
        <p:nvPicPr>
          <p:cNvPr id="180" name="image.pd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34648" y="4012704"/>
            <a:ext cx="3136900" cy="471198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10942597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1485900" y="1295400"/>
            <a:ext cx="10162259" cy="225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push_many Implementation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xfrm>
            <a:off x="973102" y="4300736"/>
            <a:ext cx="11264054" cy="4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sz="2800" dirty="0"/>
              <a:t>Which class implements </a:t>
            </a:r>
            <a:r>
              <a:rPr sz="2800" b="1" dirty="0" err="1">
                <a:latin typeface="Courier New"/>
                <a:ea typeface="Courier New"/>
                <a:cs typeface="Courier New"/>
                <a:sym typeface="Helvetica Neue"/>
              </a:rPr>
              <a:t>push_many</a:t>
            </a:r>
            <a:r>
              <a:rPr lang="en-IE" sz="2800" b="1" dirty="0" smtClean="0">
                <a:latin typeface="Courier New"/>
                <a:ea typeface="Courier New"/>
                <a:cs typeface="Courier New"/>
                <a:sym typeface="Helvetica Neue"/>
              </a:rPr>
              <a:t>()</a:t>
            </a:r>
            <a:r>
              <a:rPr lang="en-IE" sz="2800" dirty="0" smtClean="0"/>
              <a:t>m</a:t>
            </a:r>
            <a:r>
              <a:rPr sz="2800" dirty="0" err="1" smtClean="0"/>
              <a:t>ethod</a:t>
            </a:r>
            <a:r>
              <a:rPr sz="2800" dirty="0" smtClean="0"/>
              <a:t>?</a:t>
            </a:r>
            <a:endParaRPr lang="en-IE" sz="2800" dirty="0" smtClean="0"/>
          </a:p>
          <a:p>
            <a:pPr marL="40640" indent="0">
              <a:lnSpc>
                <a:spcPct val="80000"/>
              </a:lnSpc>
              <a:buNone/>
            </a:pPr>
            <a:endParaRPr sz="2800" dirty="0"/>
          </a:p>
          <a:p>
            <a:pPr>
              <a:lnSpc>
                <a:spcPct val="80000"/>
              </a:lnSpc>
            </a:pPr>
            <a:r>
              <a:rPr sz="2800" dirty="0"/>
              <a:t>If </a:t>
            </a:r>
            <a:r>
              <a:rPr sz="2800" b="1" dirty="0">
                <a:latin typeface="Courier New"/>
                <a:ea typeface="Courier New"/>
                <a:cs typeface="Courier New"/>
                <a:sym typeface="Helvetica Neue"/>
              </a:rPr>
              <a:t>f</a:t>
            </a:r>
            <a:r>
              <a:rPr sz="2800" b="1" dirty="0" smtClean="0">
                <a:latin typeface="Courier New"/>
                <a:ea typeface="Courier New"/>
                <a:cs typeface="Courier New"/>
                <a:sym typeface="Helvetica Neue"/>
              </a:rPr>
              <a:t>()</a:t>
            </a:r>
            <a:r>
              <a:rPr sz="2800" dirty="0" smtClean="0"/>
              <a:t>is </a:t>
            </a:r>
            <a:r>
              <a:rPr sz="2800" dirty="0"/>
              <a:t>passed a </a:t>
            </a:r>
            <a:r>
              <a:rPr sz="2800" b="1" dirty="0" err="1">
                <a:latin typeface="Courier New"/>
                <a:ea typeface="Courier New"/>
                <a:cs typeface="Courier New"/>
                <a:sym typeface="Helvetica Neue"/>
              </a:rPr>
              <a:t>MonitorableStack</a:t>
            </a:r>
            <a:r>
              <a:rPr sz="2800" dirty="0"/>
              <a:t>, does a call to </a:t>
            </a:r>
            <a:r>
              <a:rPr sz="2800" b="1" dirty="0" err="1">
                <a:latin typeface="Courier New"/>
                <a:ea typeface="Courier New"/>
                <a:cs typeface="Courier New"/>
                <a:sym typeface="Helvetica Neue"/>
              </a:rPr>
              <a:t>push_many</a:t>
            </a:r>
            <a:r>
              <a:rPr lang="en-IE" sz="2800" b="1" dirty="0" smtClean="0">
                <a:latin typeface="Courier New"/>
                <a:ea typeface="Courier New"/>
                <a:cs typeface="Courier New"/>
                <a:sym typeface="Helvetica Neue"/>
              </a:rPr>
              <a:t>()</a:t>
            </a:r>
            <a:r>
              <a:rPr sz="2800" dirty="0" smtClean="0"/>
              <a:t>update </a:t>
            </a:r>
            <a:r>
              <a:rPr sz="2800" b="1" dirty="0" err="1">
                <a:latin typeface="Courier New"/>
                <a:ea typeface="Courier New"/>
                <a:cs typeface="Courier New"/>
                <a:sym typeface="Helvetica Neue"/>
              </a:rPr>
              <a:t>high_water_mark</a:t>
            </a:r>
            <a:r>
              <a:rPr sz="2800" dirty="0"/>
              <a:t>?</a:t>
            </a:r>
          </a:p>
          <a:p>
            <a:pPr>
              <a:lnSpc>
                <a:spcPct val="80000"/>
              </a:lnSpc>
            </a:pPr>
            <a:endParaRPr lang="en-IE" sz="2800" dirty="0" smtClean="0"/>
          </a:p>
          <a:p>
            <a:pPr>
              <a:lnSpc>
                <a:spcPct val="80000"/>
              </a:lnSpc>
            </a:pPr>
            <a:r>
              <a:rPr sz="2800" dirty="0" smtClean="0"/>
              <a:t>Polymorphism </a:t>
            </a:r>
            <a:r>
              <a:rPr sz="2800" dirty="0"/>
              <a:t>ensures </a:t>
            </a:r>
            <a:r>
              <a:rPr sz="2800" dirty="0" smtClean="0"/>
              <a:t>that </a:t>
            </a:r>
            <a:r>
              <a:rPr sz="2800" b="1" dirty="0" err="1">
                <a:latin typeface="Courier New"/>
                <a:ea typeface="Courier New"/>
                <a:cs typeface="Courier New"/>
                <a:sym typeface="Helvetica Neue"/>
              </a:rPr>
              <a:t>MonitrableStack’s</a:t>
            </a:r>
            <a:r>
              <a:rPr sz="2800" b="1" dirty="0">
                <a:latin typeface="Courier New"/>
                <a:ea typeface="Courier New"/>
                <a:cs typeface="Courier New"/>
                <a:sym typeface="Helvetica Neue"/>
              </a:rPr>
              <a:t> push</a:t>
            </a:r>
            <a:r>
              <a:rPr lang="en-IE" sz="2800" b="1" dirty="0">
                <a:latin typeface="Courier New"/>
                <a:ea typeface="Courier New"/>
                <a:cs typeface="Courier New"/>
                <a:sym typeface="Helvetica Neue"/>
              </a:rPr>
              <a:t>()</a:t>
            </a:r>
            <a:r>
              <a:rPr sz="2800" b="1" dirty="0">
                <a:latin typeface="Courier New"/>
                <a:ea typeface="Courier New"/>
                <a:cs typeface="Courier New"/>
                <a:sym typeface="Helvetica Neue"/>
              </a:rPr>
              <a:t> </a:t>
            </a:r>
            <a:r>
              <a:rPr sz="2800" dirty="0"/>
              <a:t>method is called, </a:t>
            </a:r>
            <a:r>
              <a:rPr sz="2800" dirty="0" smtClean="0"/>
              <a:t>and </a:t>
            </a:r>
            <a:r>
              <a:rPr sz="2800" b="1" dirty="0" err="1">
                <a:latin typeface="Courier New"/>
                <a:ea typeface="Courier New"/>
                <a:cs typeface="Courier New"/>
                <a:sym typeface="Helvetica Neue"/>
              </a:rPr>
              <a:t>high_water_mark</a:t>
            </a:r>
            <a:r>
              <a:rPr sz="2800" dirty="0"/>
              <a:t> is appropriately updated</a:t>
            </a:r>
            <a:r>
              <a:rPr sz="2800" dirty="0" smtClean="0"/>
              <a:t>.</a:t>
            </a:r>
            <a:endParaRPr lang="en-IE" sz="2800" dirty="0" smtClean="0"/>
          </a:p>
          <a:p>
            <a:pPr>
              <a:lnSpc>
                <a:spcPct val="80000"/>
              </a:lnSpc>
            </a:pPr>
            <a:endParaRPr sz="2800" dirty="0"/>
          </a:p>
          <a:p>
            <a:pPr>
              <a:lnSpc>
                <a:spcPct val="80000"/>
              </a:lnSpc>
            </a:pPr>
            <a:r>
              <a:rPr sz="2800" dirty="0"/>
              <a:t>This is because </a:t>
            </a:r>
            <a:r>
              <a:rPr sz="2800" b="1" dirty="0" err="1">
                <a:latin typeface="Courier New"/>
                <a:ea typeface="Courier New"/>
                <a:cs typeface="Courier New"/>
                <a:sym typeface="Helvetica Neue"/>
              </a:rPr>
              <a:t>Stack.push_many</a:t>
            </a:r>
            <a:r>
              <a:rPr sz="2800" b="1" dirty="0" smtClean="0">
                <a:latin typeface="Courier New"/>
                <a:ea typeface="Courier New"/>
                <a:cs typeface="Courier New"/>
                <a:sym typeface="Helvetica Neue"/>
              </a:rPr>
              <a:t>()</a:t>
            </a:r>
            <a:r>
              <a:rPr sz="2800" dirty="0" smtClean="0"/>
              <a:t>calls </a:t>
            </a:r>
            <a:r>
              <a:rPr sz="2800" dirty="0"/>
              <a:t>the </a:t>
            </a:r>
            <a:r>
              <a:rPr sz="2800" b="1" dirty="0">
                <a:latin typeface="Courier New"/>
                <a:ea typeface="Courier New"/>
                <a:cs typeface="Courier New"/>
                <a:sym typeface="Helvetica Neue"/>
              </a:rPr>
              <a:t>push</a:t>
            </a:r>
            <a:r>
              <a:rPr sz="2800" b="1" dirty="0" smtClean="0">
                <a:latin typeface="Courier New"/>
                <a:ea typeface="Courier New"/>
                <a:cs typeface="Courier New"/>
                <a:sym typeface="Helvetica Neue"/>
              </a:rPr>
              <a:t>()</a:t>
            </a:r>
            <a:r>
              <a:rPr sz="2800" dirty="0" smtClean="0"/>
              <a:t>method</a:t>
            </a:r>
            <a:r>
              <a:rPr sz="2800" dirty="0"/>
              <a:t>, which is overridden by </a:t>
            </a:r>
            <a:r>
              <a:rPr sz="2800" b="1" dirty="0" err="1">
                <a:latin typeface="Courier New"/>
                <a:ea typeface="Courier New"/>
                <a:cs typeface="Courier New"/>
                <a:sym typeface="Helvetica Neue"/>
              </a:rPr>
              <a:t>MonitorableStack</a:t>
            </a:r>
            <a:r>
              <a:rPr lang="en-IE" sz="2800" b="1" dirty="0">
                <a:latin typeface="Courier New"/>
                <a:ea typeface="Courier New"/>
                <a:cs typeface="Courier New"/>
                <a:sym typeface="Helvetica Neue"/>
              </a:rPr>
              <a:t>.</a:t>
            </a:r>
            <a:endParaRPr sz="2800" b="1" dirty="0">
              <a:latin typeface="Courier New"/>
              <a:ea typeface="Courier New"/>
              <a:cs typeface="Courier New"/>
              <a:sym typeface="Helvetica Neue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2302933" y="1907822"/>
            <a:ext cx="7061201" cy="2184401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7799" marR="57799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void f(Stack s)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{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//...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</a:t>
            </a:r>
            <a:r>
              <a:rPr dirty="0" err="1"/>
              <a:t>s.push_many</a:t>
            </a:r>
            <a:r>
              <a:rPr dirty="0"/>
              <a:t> (</a:t>
            </a:r>
            <a:r>
              <a:rPr dirty="0" err="1"/>
              <a:t>someObjectArray</a:t>
            </a:r>
            <a:r>
              <a:rPr dirty="0"/>
              <a:t>);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//...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3868827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1485900" y="1295400"/>
            <a:ext cx="10162259" cy="225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dirty="0"/>
              <a:t>Revised Stack</a:t>
            </a:r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xfrm>
            <a:off x="647700" y="1928143"/>
            <a:ext cx="11709400" cy="4820866"/>
          </a:xfrm>
          <a:prstGeom prst="rect">
            <a:avLst/>
          </a:prstGeom>
        </p:spPr>
        <p:txBody>
          <a:bodyPr/>
          <a:lstStyle/>
          <a:p>
            <a:r>
              <a:rPr dirty="0"/>
              <a:t>A profiler is run against an implementation using </a:t>
            </a:r>
            <a:r>
              <a:rPr dirty="0" smtClean="0"/>
              <a:t>Stack</a:t>
            </a:r>
            <a:r>
              <a:rPr lang="en-IE" dirty="0" smtClean="0"/>
              <a:t>.</a:t>
            </a:r>
          </a:p>
          <a:p>
            <a:endParaRPr dirty="0"/>
          </a:p>
          <a:p>
            <a:r>
              <a:rPr dirty="0"/>
              <a:t>It notices the Stack isn't as fast as it could be and is heavily used. </a:t>
            </a:r>
            <a:endParaRPr lang="en-IE" dirty="0" smtClean="0"/>
          </a:p>
          <a:p>
            <a:pPr marL="40640" indent="0">
              <a:buNone/>
            </a:pPr>
            <a:endParaRPr dirty="0"/>
          </a:p>
          <a:p>
            <a:r>
              <a:rPr dirty="0"/>
              <a:t>Stack is rewritten so it doesn't use an </a:t>
            </a:r>
            <a:r>
              <a:rPr dirty="0" err="1"/>
              <a:t>ArrayList</a:t>
            </a:r>
            <a:r>
              <a:rPr dirty="0"/>
              <a:t> and consequently it gains a performance boost…</a:t>
            </a:r>
          </a:p>
        </p:txBody>
      </p:sp>
    </p:spTree>
    <p:extLst>
      <p:ext uri="{BB962C8B-B14F-4D97-AF65-F5344CB8AC3E}">
        <p14:creationId xmlns:p14="http://schemas.microsoft.com/office/powerpoint/2010/main" val="1522286460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dirty="0"/>
              <a:t>Revised Stack using Arrays</a:t>
            </a:r>
          </a:p>
        </p:txBody>
      </p:sp>
      <p:sp>
        <p:nvSpPr>
          <p:cNvPr id="196" name="Shape 196"/>
          <p:cNvSpPr/>
          <p:nvPr/>
        </p:nvSpPr>
        <p:spPr>
          <a:xfrm>
            <a:off x="1229284" y="1523965"/>
            <a:ext cx="10745724" cy="7889339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class Stack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{   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private </a:t>
            </a:r>
            <a:r>
              <a:rPr dirty="0" err="1"/>
              <a:t>int</a:t>
            </a:r>
            <a:r>
              <a:rPr dirty="0"/>
              <a:t> </a:t>
            </a:r>
            <a:r>
              <a:rPr dirty="0" err="1"/>
              <a:t>stack_pointer</a:t>
            </a:r>
            <a:r>
              <a:rPr dirty="0"/>
              <a:t> = -1;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private Object[] stack = new Object[1000];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public void push( Object article 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{   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assert </a:t>
            </a:r>
            <a:r>
              <a:rPr dirty="0" err="1"/>
              <a:t>stack_pointer</a:t>
            </a:r>
            <a:r>
              <a:rPr dirty="0"/>
              <a:t> &lt; </a:t>
            </a:r>
            <a:r>
              <a:rPr dirty="0" err="1"/>
              <a:t>stack.length</a:t>
            </a:r>
            <a:r>
              <a:rPr dirty="0"/>
              <a:t>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stack[ ++</a:t>
            </a:r>
            <a:r>
              <a:rPr dirty="0" err="1"/>
              <a:t>stack_pointer</a:t>
            </a:r>
            <a:r>
              <a:rPr dirty="0"/>
              <a:t> ] = article;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}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public Object pop()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{   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assert </a:t>
            </a:r>
            <a:r>
              <a:rPr dirty="0" err="1"/>
              <a:t>stack_pointer</a:t>
            </a:r>
            <a:r>
              <a:rPr dirty="0"/>
              <a:t> &gt;= 0;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return stack[ </a:t>
            </a:r>
            <a:r>
              <a:rPr dirty="0" err="1"/>
              <a:t>stack_pointer</a:t>
            </a:r>
            <a:r>
              <a:rPr dirty="0"/>
              <a:t>-- ];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}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public void </a:t>
            </a:r>
            <a:r>
              <a:rPr dirty="0" err="1"/>
              <a:t>push_many</a:t>
            </a:r>
            <a:r>
              <a:rPr dirty="0"/>
              <a:t>( Object[] articles 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{  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assert (</a:t>
            </a:r>
            <a:r>
              <a:rPr dirty="0" err="1"/>
              <a:t>stack_pointer</a:t>
            </a:r>
            <a:r>
              <a:rPr dirty="0"/>
              <a:t> + </a:t>
            </a:r>
            <a:r>
              <a:rPr dirty="0" err="1"/>
              <a:t>articles.length</a:t>
            </a:r>
            <a:r>
              <a:rPr dirty="0"/>
              <a:t>) &lt; </a:t>
            </a:r>
            <a:r>
              <a:rPr dirty="0" err="1"/>
              <a:t>stack.length</a:t>
            </a:r>
            <a:r>
              <a:rPr dirty="0"/>
              <a:t>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</a:t>
            </a:r>
            <a:r>
              <a:rPr dirty="0" err="1"/>
              <a:t>System.arraycopy</a:t>
            </a:r>
            <a:r>
              <a:rPr dirty="0"/>
              <a:t>(articles, 0, stack, stack_pointer+1,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                                   </a:t>
            </a:r>
            <a:r>
              <a:rPr dirty="0" err="1"/>
              <a:t>articles.length</a:t>
            </a:r>
            <a:r>
              <a:rPr dirty="0"/>
              <a:t>);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</a:t>
            </a:r>
            <a:r>
              <a:rPr dirty="0" err="1"/>
              <a:t>stack_pointer</a:t>
            </a:r>
            <a:r>
              <a:rPr dirty="0"/>
              <a:t> += </a:t>
            </a:r>
            <a:r>
              <a:rPr dirty="0" err="1"/>
              <a:t>articles.length</a:t>
            </a:r>
            <a:r>
              <a:rPr dirty="0"/>
              <a:t>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}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9909961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Problems?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xfrm>
            <a:off x="647700" y="4876800"/>
            <a:ext cx="11709400" cy="4876800"/>
          </a:xfrm>
          <a:prstGeom prst="rect">
            <a:avLst/>
          </a:prstGeom>
        </p:spPr>
        <p:txBody>
          <a:bodyPr/>
          <a:lstStyle/>
          <a:p>
            <a:r>
              <a:rPr sz="2800" dirty="0"/>
              <a:t>If </a:t>
            </a:r>
            <a:r>
              <a:rPr sz="2800" b="1" dirty="0">
                <a:latin typeface="Courier New"/>
                <a:ea typeface="Courier New"/>
                <a:cs typeface="Courier New"/>
                <a:sym typeface="Helvetica Neue"/>
              </a:rPr>
              <a:t>s</a:t>
            </a:r>
            <a:r>
              <a:rPr sz="2800" b="1" dirty="0"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sz="2800" dirty="0"/>
              <a:t>is a </a:t>
            </a:r>
            <a:r>
              <a:rPr sz="2800" b="1" dirty="0" err="1">
                <a:latin typeface="Courier New"/>
                <a:ea typeface="Courier New"/>
                <a:cs typeface="Courier New"/>
                <a:sym typeface="Helvetica Neue"/>
              </a:rPr>
              <a:t>MonitorableStack</a:t>
            </a:r>
            <a:r>
              <a:rPr sz="2800" dirty="0"/>
              <a:t>, is </a:t>
            </a:r>
            <a:r>
              <a:rPr sz="2800" b="1" dirty="0" err="1">
                <a:latin typeface="Courier New"/>
                <a:ea typeface="Courier New"/>
                <a:cs typeface="Courier New"/>
                <a:sym typeface="Helvetica Neue"/>
              </a:rPr>
              <a:t>high_water_mark</a:t>
            </a:r>
            <a:r>
              <a:rPr sz="2800" dirty="0"/>
              <a:t> updated</a:t>
            </a:r>
            <a:r>
              <a:rPr sz="2800" dirty="0" smtClean="0"/>
              <a:t>?</a:t>
            </a:r>
            <a:endParaRPr lang="en-IE" sz="2800" dirty="0" smtClean="0"/>
          </a:p>
          <a:p>
            <a:endParaRPr sz="2800" dirty="0"/>
          </a:p>
          <a:p>
            <a:r>
              <a:rPr sz="2800" dirty="0"/>
              <a:t>No – because the new </a:t>
            </a:r>
            <a:r>
              <a:rPr sz="2800" b="1" dirty="0">
                <a:latin typeface="Courier New"/>
                <a:ea typeface="Courier New"/>
                <a:cs typeface="Courier New"/>
                <a:sym typeface="Helvetica Neue"/>
              </a:rPr>
              <a:t>Stack</a:t>
            </a:r>
            <a:r>
              <a:rPr sz="2800" dirty="0"/>
              <a:t> base class </a:t>
            </a:r>
            <a:r>
              <a:rPr sz="2800" b="1" dirty="0" err="1">
                <a:latin typeface="Courier New"/>
                <a:ea typeface="Courier New"/>
                <a:cs typeface="Courier New"/>
                <a:sym typeface="Helvetica Neue"/>
              </a:rPr>
              <a:t>push_many</a:t>
            </a:r>
            <a:r>
              <a:rPr sz="2800" b="1" dirty="0">
                <a:latin typeface="Courier New"/>
                <a:ea typeface="Courier New"/>
                <a:cs typeface="Courier New"/>
                <a:sym typeface="Helvetica Neue"/>
              </a:rPr>
              <a:t>() </a:t>
            </a:r>
            <a:r>
              <a:rPr sz="2800" dirty="0"/>
              <a:t>implementation does not call </a:t>
            </a:r>
            <a:r>
              <a:rPr sz="2800" b="1" dirty="0">
                <a:latin typeface="Courier New"/>
                <a:ea typeface="Courier New"/>
                <a:cs typeface="Courier New"/>
                <a:sym typeface="Helvetica Neue"/>
              </a:rPr>
              <a:t>push</a:t>
            </a:r>
            <a:r>
              <a:rPr sz="2800" b="1" dirty="0" smtClean="0">
                <a:latin typeface="Courier New"/>
                <a:ea typeface="Courier New"/>
                <a:cs typeface="Courier New"/>
                <a:sym typeface="Helvetica Neue"/>
              </a:rPr>
              <a:t>()</a:t>
            </a:r>
            <a:r>
              <a:rPr sz="2800" dirty="0" smtClean="0"/>
              <a:t>at </a:t>
            </a:r>
            <a:r>
              <a:rPr sz="2800" dirty="0"/>
              <a:t>all</a:t>
            </a:r>
          </a:p>
          <a:p>
            <a:endParaRPr lang="en-IE" sz="2800" dirty="0" smtClean="0"/>
          </a:p>
          <a:p>
            <a:r>
              <a:rPr sz="2800" dirty="0" smtClean="0"/>
              <a:t>LSP </a:t>
            </a:r>
            <a:r>
              <a:rPr sz="2800" dirty="0"/>
              <a:t>Violation: i.e. function </a:t>
            </a:r>
            <a:r>
              <a:rPr sz="2800" b="1" dirty="0">
                <a:latin typeface="Courier New"/>
                <a:ea typeface="Courier New"/>
                <a:cs typeface="Courier New"/>
                <a:sym typeface="Helvetica Neue"/>
              </a:rPr>
              <a:t>f</a:t>
            </a:r>
            <a:r>
              <a:rPr sz="2800" b="1" dirty="0" smtClean="0">
                <a:latin typeface="Courier New"/>
                <a:ea typeface="Courier New"/>
                <a:cs typeface="Courier New"/>
                <a:sym typeface="Helvetica Neue"/>
              </a:rPr>
              <a:t>()</a:t>
            </a:r>
            <a:r>
              <a:rPr sz="2800" dirty="0" smtClean="0"/>
              <a:t>will </a:t>
            </a:r>
            <a:r>
              <a:rPr sz="2800" dirty="0"/>
              <a:t>not appropriately operate a </a:t>
            </a:r>
            <a:r>
              <a:rPr sz="2800" b="1" dirty="0">
                <a:latin typeface="Courier New"/>
                <a:ea typeface="Courier New"/>
                <a:cs typeface="Courier New"/>
                <a:sym typeface="Helvetica Neue"/>
              </a:rPr>
              <a:t>Stack</a:t>
            </a:r>
            <a:r>
              <a:rPr sz="2800" dirty="0"/>
              <a:t> derived </a:t>
            </a:r>
            <a:r>
              <a:rPr sz="2800" dirty="0" smtClean="0"/>
              <a:t>object</a:t>
            </a:r>
            <a:r>
              <a:rPr lang="en-IE" sz="2800" dirty="0" smtClean="0"/>
              <a:t>.</a:t>
            </a:r>
            <a:endParaRPr sz="2800" dirty="0"/>
          </a:p>
        </p:txBody>
      </p:sp>
      <p:sp>
        <p:nvSpPr>
          <p:cNvPr id="202" name="Shape 202"/>
          <p:cNvSpPr/>
          <p:nvPr/>
        </p:nvSpPr>
        <p:spPr>
          <a:xfrm>
            <a:off x="2302933" y="1907822"/>
            <a:ext cx="7061201" cy="2184401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7799" marR="57799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void f(Stack s)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//...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s.push_many (someObjectArray);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//...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2305715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1485900" y="1295400"/>
            <a:ext cx="10162259" cy="225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Solution</a:t>
            </a:r>
          </a:p>
        </p:txBody>
      </p:sp>
      <p:sp>
        <p:nvSpPr>
          <p:cNvPr id="207" name="Shape 207"/>
          <p:cNvSpPr/>
          <p:nvPr/>
        </p:nvSpPr>
        <p:spPr>
          <a:xfrm>
            <a:off x="3020906" y="1496906"/>
            <a:ext cx="6972301" cy="2032001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interface Stack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{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void push( Object o );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Object pop();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void </a:t>
            </a:r>
            <a:r>
              <a:rPr dirty="0" err="1"/>
              <a:t>push_many</a:t>
            </a:r>
            <a:r>
              <a:rPr dirty="0"/>
              <a:t>( Object[] source );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}</a:t>
            </a:r>
          </a:p>
        </p:txBody>
      </p:sp>
      <p:pic>
        <p:nvPicPr>
          <p:cNvPr id="208" name="image.pd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8391" y="4364284"/>
            <a:ext cx="7658101" cy="412721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68775315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Simple_Stack</a:t>
            </a:r>
          </a:p>
        </p:txBody>
      </p:sp>
      <p:sp>
        <p:nvSpPr>
          <p:cNvPr id="213" name="Shape 213"/>
          <p:cNvSpPr/>
          <p:nvPr/>
        </p:nvSpPr>
        <p:spPr>
          <a:xfrm>
            <a:off x="1245816" y="1523965"/>
            <a:ext cx="10513168" cy="7889339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class </a:t>
            </a:r>
            <a:r>
              <a:rPr dirty="0" err="1" smtClean="0"/>
              <a:t>Simple_Stack</a:t>
            </a:r>
            <a:r>
              <a:rPr dirty="0" smtClean="0"/>
              <a:t> </a:t>
            </a:r>
            <a:r>
              <a:rPr dirty="0"/>
              <a:t>implements Stack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{   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private </a:t>
            </a:r>
            <a:r>
              <a:rPr dirty="0" err="1"/>
              <a:t>int</a:t>
            </a:r>
            <a:r>
              <a:rPr dirty="0"/>
              <a:t> </a:t>
            </a:r>
            <a:r>
              <a:rPr dirty="0" err="1"/>
              <a:t>stack_pointer</a:t>
            </a:r>
            <a:r>
              <a:rPr dirty="0"/>
              <a:t> = -1;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private Object[] stack = new Object[1000];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public void push( Object article 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{   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assert </a:t>
            </a:r>
            <a:r>
              <a:rPr dirty="0" err="1"/>
              <a:t>stack_pointer</a:t>
            </a:r>
            <a:r>
              <a:rPr dirty="0"/>
              <a:t> &lt; </a:t>
            </a:r>
            <a:r>
              <a:rPr dirty="0" err="1"/>
              <a:t>stack.length</a:t>
            </a:r>
            <a:r>
              <a:rPr dirty="0"/>
              <a:t>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stack[ ++</a:t>
            </a:r>
            <a:r>
              <a:rPr dirty="0" err="1"/>
              <a:t>stack_pointer</a:t>
            </a:r>
            <a:r>
              <a:rPr dirty="0"/>
              <a:t> ] = article;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}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public Object pop()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{   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assert </a:t>
            </a:r>
            <a:r>
              <a:rPr dirty="0" err="1"/>
              <a:t>stack_pointer</a:t>
            </a:r>
            <a:r>
              <a:rPr dirty="0"/>
              <a:t> &gt;= 0;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return stack[ </a:t>
            </a:r>
            <a:r>
              <a:rPr dirty="0" err="1"/>
              <a:t>stack_pointer</a:t>
            </a:r>
            <a:r>
              <a:rPr dirty="0"/>
              <a:t>-- ];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}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public void </a:t>
            </a:r>
            <a:r>
              <a:rPr dirty="0" err="1"/>
              <a:t>push_many</a:t>
            </a:r>
            <a:r>
              <a:rPr dirty="0"/>
              <a:t>( Object[] articles 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{  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assert (</a:t>
            </a:r>
            <a:r>
              <a:rPr dirty="0" err="1"/>
              <a:t>stack_pointer</a:t>
            </a:r>
            <a:r>
              <a:rPr dirty="0"/>
              <a:t> + </a:t>
            </a:r>
            <a:r>
              <a:rPr dirty="0" err="1"/>
              <a:t>articles.length</a:t>
            </a:r>
            <a:r>
              <a:rPr dirty="0"/>
              <a:t>) &lt; </a:t>
            </a:r>
            <a:r>
              <a:rPr dirty="0" err="1"/>
              <a:t>stack.length</a:t>
            </a:r>
            <a:r>
              <a:rPr dirty="0"/>
              <a:t>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</a:t>
            </a:r>
            <a:r>
              <a:rPr dirty="0" err="1"/>
              <a:t>System.arraycopy</a:t>
            </a:r>
            <a:r>
              <a:rPr dirty="0"/>
              <a:t>(articles, 0, stack, stack_pointer+1,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                                   </a:t>
            </a:r>
            <a:r>
              <a:rPr dirty="0" err="1"/>
              <a:t>articles.length</a:t>
            </a:r>
            <a:r>
              <a:rPr dirty="0"/>
              <a:t>);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</a:t>
            </a:r>
            <a:r>
              <a:rPr dirty="0" err="1"/>
              <a:t>stack_pointer</a:t>
            </a:r>
            <a:r>
              <a:rPr dirty="0"/>
              <a:t> += </a:t>
            </a:r>
            <a:r>
              <a:rPr dirty="0" err="1"/>
              <a:t>articles.length</a:t>
            </a:r>
            <a:r>
              <a:rPr dirty="0"/>
              <a:t>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}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682741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1485900" y="1295400"/>
            <a:ext cx="10162259" cy="225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dirty="0"/>
          </a:p>
        </p:txBody>
      </p:sp>
      <p:sp>
        <p:nvSpPr>
          <p:cNvPr id="218" name="Shape 218"/>
          <p:cNvSpPr/>
          <p:nvPr/>
        </p:nvSpPr>
        <p:spPr>
          <a:xfrm>
            <a:off x="1381760" y="52264"/>
            <a:ext cx="10343208" cy="958211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class </a:t>
            </a:r>
            <a:r>
              <a:rPr dirty="0" err="1"/>
              <a:t>Monitorable_Stack</a:t>
            </a:r>
            <a:r>
              <a:rPr dirty="0"/>
              <a:t> implements Stack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{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private </a:t>
            </a:r>
            <a:r>
              <a:rPr dirty="0" err="1"/>
              <a:t>int</a:t>
            </a:r>
            <a:r>
              <a:rPr dirty="0"/>
              <a:t> </a:t>
            </a:r>
            <a:r>
              <a:rPr dirty="0" err="1"/>
              <a:t>high_water_mark</a:t>
            </a:r>
            <a:r>
              <a:rPr dirty="0"/>
              <a:t> = 0;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private </a:t>
            </a:r>
            <a:r>
              <a:rPr dirty="0" err="1"/>
              <a:t>int</a:t>
            </a:r>
            <a:r>
              <a:rPr dirty="0"/>
              <a:t> </a:t>
            </a:r>
            <a:r>
              <a:rPr dirty="0" err="1"/>
              <a:t>current_size</a:t>
            </a:r>
            <a:r>
              <a:rPr dirty="0"/>
              <a:t>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</a:t>
            </a:r>
            <a:r>
              <a:rPr dirty="0" err="1"/>
              <a:t>Simple_stack</a:t>
            </a:r>
            <a:r>
              <a:rPr dirty="0"/>
              <a:t> stack = new </a:t>
            </a:r>
            <a:r>
              <a:rPr dirty="0" err="1"/>
              <a:t>Simple_stack</a:t>
            </a:r>
            <a:r>
              <a:rPr dirty="0"/>
              <a:t>();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</a:t>
            </a:r>
            <a:r>
              <a:rPr dirty="0" smtClean="0"/>
              <a:t> </a:t>
            </a:r>
            <a:r>
              <a:rPr dirty="0"/>
              <a:t>public void push( Object o 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{ 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if( ++</a:t>
            </a:r>
            <a:r>
              <a:rPr dirty="0" err="1"/>
              <a:t>current_size</a:t>
            </a:r>
            <a:r>
              <a:rPr dirty="0"/>
              <a:t> &gt; </a:t>
            </a:r>
            <a:r>
              <a:rPr dirty="0" err="1"/>
              <a:t>high_water_mark</a:t>
            </a:r>
            <a:r>
              <a:rPr dirty="0"/>
              <a:t> 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</a:t>
            </a:r>
            <a:r>
              <a:rPr dirty="0" err="1"/>
              <a:t>high_water_mark</a:t>
            </a:r>
            <a:r>
              <a:rPr dirty="0"/>
              <a:t> = </a:t>
            </a:r>
            <a:r>
              <a:rPr dirty="0" err="1"/>
              <a:t>current_size</a:t>
            </a:r>
            <a:r>
              <a:rPr dirty="0"/>
              <a:t>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</a:t>
            </a:r>
            <a:r>
              <a:rPr dirty="0" err="1"/>
              <a:t>stack.push</a:t>
            </a:r>
            <a:r>
              <a:rPr dirty="0"/>
              <a:t>(o);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}   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public Object pop()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{   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--</a:t>
            </a:r>
            <a:r>
              <a:rPr dirty="0" err="1"/>
              <a:t>current_size</a:t>
            </a:r>
            <a:r>
              <a:rPr dirty="0"/>
              <a:t>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return </a:t>
            </a:r>
            <a:r>
              <a:rPr dirty="0" err="1"/>
              <a:t>stack.pop</a:t>
            </a:r>
            <a:r>
              <a:rPr dirty="0"/>
              <a:t>();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}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public void </a:t>
            </a:r>
            <a:r>
              <a:rPr dirty="0" err="1"/>
              <a:t>push_many</a:t>
            </a:r>
            <a:r>
              <a:rPr dirty="0"/>
              <a:t>( Object[] source 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{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if( </a:t>
            </a:r>
            <a:r>
              <a:rPr dirty="0" err="1"/>
              <a:t>current_size</a:t>
            </a:r>
            <a:r>
              <a:rPr dirty="0"/>
              <a:t> + </a:t>
            </a:r>
            <a:r>
              <a:rPr dirty="0" err="1"/>
              <a:t>source.length</a:t>
            </a:r>
            <a:r>
              <a:rPr dirty="0"/>
              <a:t> &gt; </a:t>
            </a:r>
            <a:r>
              <a:rPr dirty="0" err="1"/>
              <a:t>high_water_mark</a:t>
            </a:r>
            <a:r>
              <a:rPr dirty="0"/>
              <a:t> 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</a:t>
            </a:r>
            <a:r>
              <a:rPr dirty="0" err="1"/>
              <a:t>high_water_mark</a:t>
            </a:r>
            <a:r>
              <a:rPr dirty="0"/>
              <a:t> = </a:t>
            </a:r>
            <a:r>
              <a:rPr dirty="0" err="1"/>
              <a:t>current_size</a:t>
            </a:r>
            <a:r>
              <a:rPr dirty="0"/>
              <a:t> + </a:t>
            </a:r>
            <a:r>
              <a:rPr dirty="0" err="1"/>
              <a:t>source.length</a:t>
            </a:r>
            <a:r>
              <a:rPr dirty="0"/>
              <a:t>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</a:t>
            </a:r>
            <a:r>
              <a:rPr dirty="0" err="1"/>
              <a:t>stack.push_many</a:t>
            </a:r>
            <a:r>
              <a:rPr dirty="0"/>
              <a:t>( source );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}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public </a:t>
            </a:r>
            <a:r>
              <a:rPr dirty="0" err="1"/>
              <a:t>int</a:t>
            </a:r>
            <a:r>
              <a:rPr dirty="0"/>
              <a:t> </a:t>
            </a:r>
            <a:r>
              <a:rPr dirty="0" err="1"/>
              <a:t>maximum_size</a:t>
            </a:r>
            <a:r>
              <a:rPr dirty="0"/>
              <a:t>()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{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return </a:t>
            </a:r>
            <a:r>
              <a:rPr dirty="0" err="1"/>
              <a:t>high_water_mark</a:t>
            </a:r>
            <a:r>
              <a:rPr dirty="0"/>
              <a:t>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}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2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9459824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1485900" y="1295400"/>
            <a:ext cx="10162259" cy="225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Consult Stack API</a:t>
            </a:r>
          </a:p>
        </p:txBody>
      </p:sp>
      <p:sp>
        <p:nvSpPr>
          <p:cNvPr id="223" name="Shape 223"/>
          <p:cNvSpPr/>
          <p:nvPr/>
        </p:nvSpPr>
        <p:spPr>
          <a:xfrm>
            <a:off x="0" y="7712474"/>
            <a:ext cx="34146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57799" marR="57799" defTabSz="1295400">
              <a:buClr>
                <a:srgbClr val="000000"/>
              </a:buClr>
              <a:buFont typeface="Arial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  </a:t>
            </a:r>
          </a:p>
        </p:txBody>
      </p:sp>
      <p:pic>
        <p:nvPicPr>
          <p:cNvPr id="224" name="image.png"/>
          <p:cNvPicPr>
            <a:picLocks/>
          </p:cNvPicPr>
          <p:nvPr/>
        </p:nvPicPr>
        <p:blipFill>
          <a:blip r:embed="rId2">
            <a:extLst/>
          </a:blip>
          <a:srcRect l="21745" t="32699" r="3470" b="17377"/>
          <a:stretch>
            <a:fillRect/>
          </a:stretch>
        </p:blipFill>
        <p:spPr>
          <a:xfrm>
            <a:off x="1993617" y="1293706"/>
            <a:ext cx="8909192" cy="8140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  <p:extLst>
      <p:ext uri="{BB962C8B-B14F-4D97-AF65-F5344CB8AC3E}">
        <p14:creationId xmlns:p14="http://schemas.microsoft.com/office/powerpoint/2010/main" val="398750165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57799" marR="57799" defTabSz="1295400">
              <a:defRPr sz="50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/>
              <a:t>SOLID</a:t>
            </a:r>
            <a:r>
              <a:rPr dirty="0"/>
              <a:t> Principles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9827" marR="56643" indent="0" defTabSz="1269491">
              <a:spcBef>
                <a:spcPts val="1400"/>
              </a:spcBef>
              <a:buSzPct val="100000"/>
              <a:buNone/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i="1" dirty="0" smtClean="0"/>
              <a:t>S	The </a:t>
            </a:r>
            <a:r>
              <a:rPr lang="en-IE" dirty="0"/>
              <a:t>S</a:t>
            </a:r>
            <a:r>
              <a:rPr lang="en-IE" i="1" dirty="0"/>
              <a:t>ingle Responsibility Principle </a:t>
            </a:r>
            <a:r>
              <a:rPr lang="en-IE" i="1" dirty="0" smtClean="0"/>
              <a:t>(</a:t>
            </a:r>
            <a:r>
              <a:rPr lang="en-IE" i="1" dirty="0"/>
              <a:t>SRP)</a:t>
            </a:r>
          </a:p>
          <a:p>
            <a:pPr marL="1859483" marR="56643" lvl="3" indent="-457200" defTabSz="1269491">
              <a:spcBef>
                <a:spcPts val="1400"/>
              </a:spcBef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dirty="0"/>
              <a:t>A class should have one, and only one, reason to change.</a:t>
            </a:r>
          </a:p>
          <a:p>
            <a:pPr marL="39827" marR="56643" indent="0" defTabSz="1269491">
              <a:spcBef>
                <a:spcPts val="1400"/>
              </a:spcBef>
              <a:buSzPct val="100000"/>
              <a:buNone/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i="1" dirty="0" smtClean="0"/>
              <a:t>O	The </a:t>
            </a:r>
            <a:r>
              <a:rPr lang="en-IE" dirty="0"/>
              <a:t>O</a:t>
            </a:r>
            <a:r>
              <a:rPr lang="en-IE" i="1" dirty="0"/>
              <a:t>pen Closed Principle </a:t>
            </a:r>
            <a:r>
              <a:rPr lang="en-IE" i="1" dirty="0" smtClean="0"/>
              <a:t>(</a:t>
            </a:r>
            <a:r>
              <a:rPr lang="en-IE" i="1" dirty="0"/>
              <a:t>OCP)</a:t>
            </a:r>
          </a:p>
          <a:p>
            <a:pPr marL="1859483" marR="56643" lvl="3" indent="-457200" defTabSz="1269491">
              <a:spcBef>
                <a:spcPts val="1400"/>
              </a:spcBef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dirty="0"/>
              <a:t>You should be able to extend a classes </a:t>
            </a:r>
            <a:r>
              <a:rPr lang="en-IE" dirty="0" smtClean="0"/>
              <a:t>behaviour</a:t>
            </a:r>
            <a:r>
              <a:rPr lang="en-IE" dirty="0"/>
              <a:t>, without modifying it.</a:t>
            </a:r>
          </a:p>
          <a:p>
            <a:pPr marL="39827" marR="56643" indent="0" defTabSz="1269491">
              <a:spcBef>
                <a:spcPts val="1400"/>
              </a:spcBef>
              <a:buSzPct val="100000"/>
              <a:buNone/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i="1" dirty="0" smtClean="0"/>
              <a:t>L	The </a:t>
            </a:r>
            <a:r>
              <a:rPr lang="en-IE" i="1" dirty="0" err="1"/>
              <a:t>Liskov</a:t>
            </a:r>
            <a:r>
              <a:rPr lang="en-IE" i="1" dirty="0"/>
              <a:t> Substitution Principle </a:t>
            </a:r>
            <a:r>
              <a:rPr lang="en-IE" i="1" dirty="0" smtClean="0"/>
              <a:t>(</a:t>
            </a:r>
            <a:r>
              <a:rPr lang="en-IE" i="1" dirty="0"/>
              <a:t>LSP</a:t>
            </a:r>
            <a:r>
              <a:rPr lang="en-IE" i="1" dirty="0" smtClean="0"/>
              <a:t>)</a:t>
            </a:r>
            <a:endParaRPr lang="en-IE" i="1" dirty="0"/>
          </a:p>
          <a:p>
            <a:pPr marL="1859483" marR="56643" lvl="3" indent="-457200" defTabSz="1269491">
              <a:spcBef>
                <a:spcPts val="1400"/>
              </a:spcBef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dirty="0"/>
              <a:t>Derived classes must be substitutable for their base classes.</a:t>
            </a:r>
          </a:p>
          <a:p>
            <a:pPr marL="39827" marR="56643" indent="0" defTabSz="1269491">
              <a:spcBef>
                <a:spcPts val="1400"/>
              </a:spcBef>
              <a:buSzPct val="100000"/>
              <a:buNone/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i="1" dirty="0" smtClean="0"/>
              <a:t>I	</a:t>
            </a:r>
            <a:r>
              <a:rPr i="1" dirty="0" smtClean="0"/>
              <a:t>The </a:t>
            </a:r>
            <a:r>
              <a:rPr dirty="0"/>
              <a:t>I</a:t>
            </a:r>
            <a:r>
              <a:rPr i="1" dirty="0"/>
              <a:t>nterface Segregation Principle</a:t>
            </a:r>
            <a:r>
              <a:rPr dirty="0"/>
              <a:t> </a:t>
            </a:r>
            <a:r>
              <a:rPr lang="en-IE" i="1" dirty="0" smtClean="0"/>
              <a:t>(ISP)</a:t>
            </a:r>
            <a:endParaRPr i="1" dirty="0"/>
          </a:p>
          <a:p>
            <a:pPr marL="1859483" marR="56643" lvl="3" indent="-457200" defTabSz="1269491">
              <a:spcBef>
                <a:spcPts val="1400"/>
              </a:spcBef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Make fine grained interfaces that are client specific.</a:t>
            </a:r>
          </a:p>
          <a:p>
            <a:pPr marL="39827" marR="56643" indent="0" defTabSz="1269491">
              <a:spcBef>
                <a:spcPts val="1400"/>
              </a:spcBef>
              <a:buSzPct val="100000"/>
              <a:buNone/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i="1" dirty="0" smtClean="0"/>
              <a:t>D	</a:t>
            </a:r>
            <a:r>
              <a:rPr i="1" dirty="0" smtClean="0"/>
              <a:t>The </a:t>
            </a:r>
            <a:r>
              <a:rPr dirty="0"/>
              <a:t>D</a:t>
            </a:r>
            <a:r>
              <a:rPr i="1" dirty="0"/>
              <a:t>ependency Inversion Principle </a:t>
            </a:r>
            <a:r>
              <a:rPr lang="en-IE" i="1" dirty="0" smtClean="0"/>
              <a:t>(DSP)</a:t>
            </a:r>
            <a:endParaRPr i="1" dirty="0"/>
          </a:p>
          <a:p>
            <a:pPr marL="1859483" marR="56643" lvl="3" indent="-457200" defTabSz="1269491">
              <a:spcBef>
                <a:spcPts val="1400"/>
              </a:spcBef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Depend on abstractions, not on concretions.</a:t>
            </a:r>
          </a:p>
        </p:txBody>
      </p:sp>
    </p:spTree>
    <p:extLst>
      <p:ext uri="{BB962C8B-B14F-4D97-AF65-F5344CB8AC3E}">
        <p14:creationId xmlns:p14="http://schemas.microsoft.com/office/powerpoint/2010/main" val="239817399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1485900" y="1295400"/>
            <a:ext cx="10162259" cy="225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Stack is Derived from Vector</a:t>
            </a:r>
          </a:p>
        </p:txBody>
      </p:sp>
      <p:pic>
        <p:nvPicPr>
          <p:cNvPr id="229" name="image.png"/>
          <p:cNvPicPr>
            <a:picLocks/>
          </p:cNvPicPr>
          <p:nvPr/>
        </p:nvPicPr>
        <p:blipFill>
          <a:blip r:embed="rId2">
            <a:extLst/>
          </a:blip>
          <a:srcRect l="20934" t="10424" r="3368" b="59614"/>
          <a:stretch>
            <a:fillRect/>
          </a:stretch>
        </p:blipFill>
        <p:spPr>
          <a:xfrm>
            <a:off x="1483360" y="2214880"/>
            <a:ext cx="10139681" cy="549317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  <p:extLst>
      <p:ext uri="{BB962C8B-B14F-4D97-AF65-F5344CB8AC3E}">
        <p14:creationId xmlns:p14="http://schemas.microsoft.com/office/powerpoint/2010/main" val="1873342613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1485900" y="1295400"/>
            <a:ext cx="10162259" cy="225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2" name="Shape 232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Holub’s Advice</a:t>
            </a:r>
          </a:p>
        </p:txBody>
      </p:sp>
      <p:sp>
        <p:nvSpPr>
          <p:cNvPr id="234" name="Shape 234"/>
          <p:cNvSpPr>
            <a:spLocks noGrp="1"/>
          </p:cNvSpPr>
          <p:nvPr>
            <p:ph type="body" idx="1"/>
          </p:nvPr>
        </p:nvSpPr>
        <p:spPr>
          <a:xfrm>
            <a:off x="462844" y="1473764"/>
            <a:ext cx="8661401" cy="8089901"/>
          </a:xfrm>
          <a:prstGeom prst="rect">
            <a:avLst/>
          </a:prstGeom>
        </p:spPr>
        <p:txBody>
          <a:bodyPr/>
          <a:lstStyle/>
          <a:p>
            <a:r>
              <a:rPr dirty="0"/>
              <a:t>In general, it's best to avoid concrete base classes and extends relationships in </a:t>
            </a:r>
            <a:r>
              <a:rPr dirty="0" err="1"/>
              <a:t>favour</a:t>
            </a:r>
            <a:r>
              <a:rPr dirty="0"/>
              <a:t> of interfaces and implements relationships. </a:t>
            </a:r>
          </a:p>
          <a:p>
            <a:r>
              <a:rPr dirty="0"/>
              <a:t>Rule of thumb : 80 percent of code at minimum should be written entirely in terms of interfaces. </a:t>
            </a:r>
          </a:p>
          <a:p>
            <a:pPr marL="733163" lvl="1" indent="-235323">
              <a:defRPr sz="2800"/>
            </a:pPr>
            <a:r>
              <a:rPr lang="en-IE" dirty="0" smtClean="0"/>
              <a:t>e</a:t>
            </a:r>
            <a:r>
              <a:rPr dirty="0" smtClean="0"/>
              <a:t>.g</a:t>
            </a:r>
            <a:r>
              <a:rPr dirty="0"/>
              <a:t>. never use references to a </a:t>
            </a:r>
            <a:r>
              <a:rPr dirty="0" err="1"/>
              <a:t>HashMap</a:t>
            </a:r>
            <a:r>
              <a:rPr dirty="0"/>
              <a:t>, use references to the Map</a:t>
            </a:r>
          </a:p>
          <a:p>
            <a:r>
              <a:rPr dirty="0"/>
              <a:t>The more abstraction you add, the greater the flexibility. </a:t>
            </a:r>
          </a:p>
          <a:p>
            <a:r>
              <a:rPr dirty="0"/>
              <a:t>In today's business environment, where requirements regularly change as the program develops, this flexibility is essential. </a:t>
            </a:r>
          </a:p>
        </p:txBody>
      </p:sp>
      <p:pic>
        <p:nvPicPr>
          <p:cNvPr id="235" name="Screen Shot 2011-11-24 at 06.48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05900" y="2345585"/>
            <a:ext cx="3822700" cy="5058515"/>
          </a:xfrm>
          <a:prstGeom prst="rect">
            <a:avLst/>
          </a:prstGeom>
          <a:ln w="12700"/>
        </p:spPr>
      </p:pic>
    </p:spTree>
    <p:extLst>
      <p:ext uri="{BB962C8B-B14F-4D97-AF65-F5344CB8AC3E}">
        <p14:creationId xmlns:p14="http://schemas.microsoft.com/office/powerpoint/2010/main" val="37479999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7799" marR="57799" defTabSz="1295400">
              <a:defRPr sz="50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/>
              <a:t>SOLID</a:t>
            </a:r>
            <a:r>
              <a:rPr dirty="0"/>
              <a:t> </a:t>
            </a:r>
            <a:r>
              <a:rPr dirty="0" smtClean="0"/>
              <a:t>Principles</a:t>
            </a:r>
            <a:r>
              <a:rPr lang="en-IE" dirty="0" smtClean="0"/>
              <a:t> – Scope for module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9827" marR="56643" indent="0" defTabSz="1269491">
              <a:spcBef>
                <a:spcPts val="1400"/>
              </a:spcBef>
              <a:buNone/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sz="2940" i="1" dirty="0"/>
              <a:t>S	The </a:t>
            </a:r>
            <a:r>
              <a:rPr lang="en-IE" sz="2940" dirty="0"/>
              <a:t>S</a:t>
            </a:r>
            <a:r>
              <a:rPr lang="en-IE" sz="2940" i="1" dirty="0"/>
              <a:t>ingle Responsibility Principle (SRP – </a:t>
            </a:r>
            <a:r>
              <a:rPr lang="en-IE" sz="2940" i="1" dirty="0" smtClean="0"/>
              <a:t>week 8)</a:t>
            </a:r>
            <a:endParaRPr lang="en-IE" sz="2940" i="1" dirty="0"/>
          </a:p>
          <a:p>
            <a:pPr marL="1859483" marR="56643" lvl="3" indent="-457200" defTabSz="1269491">
              <a:spcBef>
                <a:spcPts val="1400"/>
              </a:spcBef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sz="2940" dirty="0"/>
              <a:t>A class should have one, and only one, reason to change.</a:t>
            </a:r>
          </a:p>
          <a:p>
            <a:pPr marL="39827" marR="56643" indent="0" defTabSz="1269491">
              <a:spcBef>
                <a:spcPts val="1400"/>
              </a:spcBef>
              <a:buNone/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sz="2940" i="1" dirty="0"/>
              <a:t>O	The </a:t>
            </a:r>
            <a:r>
              <a:rPr lang="en-IE" sz="2940" dirty="0"/>
              <a:t>O</a:t>
            </a:r>
            <a:r>
              <a:rPr lang="en-IE" sz="2940" i="1" dirty="0"/>
              <a:t>pen Closed Principle (OCP – </a:t>
            </a:r>
            <a:r>
              <a:rPr lang="en-IE" sz="2940" i="1" dirty="0" smtClean="0"/>
              <a:t>week 10</a:t>
            </a:r>
            <a:r>
              <a:rPr lang="en-IE" sz="2940" i="1" dirty="0" smtClean="0"/>
              <a:t>)</a:t>
            </a:r>
            <a:endParaRPr lang="en-IE" sz="2940" i="1" dirty="0"/>
          </a:p>
          <a:p>
            <a:pPr marL="1859483" marR="56643" lvl="3" indent="-457200" defTabSz="1269491">
              <a:spcBef>
                <a:spcPts val="1400"/>
              </a:spcBef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sz="2940" dirty="0"/>
              <a:t>You should be able to extend a classes </a:t>
            </a:r>
            <a:r>
              <a:rPr lang="en-IE" sz="2940" dirty="0" smtClean="0"/>
              <a:t>behaviour</a:t>
            </a:r>
            <a:r>
              <a:rPr lang="en-IE" sz="2940" dirty="0"/>
              <a:t>, without modifying it.</a:t>
            </a:r>
          </a:p>
          <a:p>
            <a:pPr marL="39827" marR="56643" indent="0" defTabSz="1269491">
              <a:spcBef>
                <a:spcPts val="1400"/>
              </a:spcBef>
              <a:buNone/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sz="2940" i="1" dirty="0"/>
              <a:t>L	The </a:t>
            </a:r>
            <a:r>
              <a:rPr lang="en-IE" sz="2940" i="1" dirty="0" err="1"/>
              <a:t>Liskov</a:t>
            </a:r>
            <a:r>
              <a:rPr lang="en-IE" sz="2940" i="1" dirty="0"/>
              <a:t> Substitution Principle (LSP – </a:t>
            </a:r>
            <a:r>
              <a:rPr lang="en-IE" sz="2940" i="1" dirty="0" smtClean="0"/>
              <a:t>this week)</a:t>
            </a:r>
            <a:endParaRPr lang="en-IE" sz="2940" i="1" dirty="0"/>
          </a:p>
          <a:p>
            <a:pPr marL="1859483" marR="56643" lvl="3" indent="-457200" defTabSz="1269491">
              <a:spcBef>
                <a:spcPts val="1400"/>
              </a:spcBef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sz="2940" dirty="0"/>
              <a:t>Derived classes must be substitutable for their base classes.</a:t>
            </a:r>
          </a:p>
          <a:p>
            <a:pPr marL="39827" marR="56643" indent="0" defTabSz="1269491">
              <a:spcBef>
                <a:spcPts val="1400"/>
              </a:spcBef>
              <a:buNone/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sz="2940" i="1" dirty="0">
                <a:solidFill>
                  <a:schemeClr val="bg2">
                    <a:lumMod val="50000"/>
                  </a:schemeClr>
                </a:solidFill>
              </a:rPr>
              <a:t>I	The </a:t>
            </a:r>
            <a:r>
              <a:rPr lang="en-IE" sz="294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IE" sz="2940" i="1" dirty="0">
                <a:solidFill>
                  <a:schemeClr val="bg2">
                    <a:lumMod val="50000"/>
                  </a:schemeClr>
                </a:solidFill>
              </a:rPr>
              <a:t>nterface Segregation Principle</a:t>
            </a:r>
            <a:r>
              <a:rPr lang="en-IE" sz="294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E" sz="2940" i="1" dirty="0">
                <a:solidFill>
                  <a:schemeClr val="bg2">
                    <a:lumMod val="50000"/>
                  </a:schemeClr>
                </a:solidFill>
              </a:rPr>
              <a:t>(ISP)</a:t>
            </a:r>
          </a:p>
          <a:p>
            <a:pPr marL="1859483" marR="56643" lvl="3" indent="-457200" defTabSz="1269491">
              <a:spcBef>
                <a:spcPts val="1400"/>
              </a:spcBef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sz="2940" dirty="0">
                <a:solidFill>
                  <a:schemeClr val="bg2">
                    <a:lumMod val="50000"/>
                  </a:schemeClr>
                </a:solidFill>
              </a:rPr>
              <a:t>Make fine grained interfaces that are client specific.</a:t>
            </a:r>
          </a:p>
          <a:p>
            <a:pPr marL="39827" marR="56643" indent="0" defTabSz="1269491">
              <a:spcBef>
                <a:spcPts val="1400"/>
              </a:spcBef>
              <a:buNone/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sz="2940" i="1" dirty="0">
                <a:solidFill>
                  <a:schemeClr val="bg2">
                    <a:lumMod val="50000"/>
                  </a:schemeClr>
                </a:solidFill>
              </a:rPr>
              <a:t>D	The </a:t>
            </a:r>
            <a:r>
              <a:rPr lang="en-IE" sz="2940" dirty="0"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lang="en-IE" sz="2940" i="1" dirty="0">
                <a:solidFill>
                  <a:schemeClr val="bg2">
                    <a:lumMod val="50000"/>
                  </a:schemeClr>
                </a:solidFill>
              </a:rPr>
              <a:t>ependency Inversion Principle (DSP)</a:t>
            </a:r>
          </a:p>
          <a:p>
            <a:pPr marL="1859483" marR="56643" lvl="3" indent="-457200" defTabSz="1269491">
              <a:spcBef>
                <a:spcPts val="1400"/>
              </a:spcBef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sz="2940" dirty="0">
                <a:solidFill>
                  <a:schemeClr val="bg2">
                    <a:lumMod val="50000"/>
                  </a:schemeClr>
                </a:solidFill>
              </a:rPr>
              <a:t>Depend on abstractions, not on concretions.</a:t>
            </a:r>
          </a:p>
          <a:p>
            <a:endParaRPr lang="en-IE" dirty="0"/>
          </a:p>
        </p:txBody>
      </p:sp>
      <p:sp>
        <p:nvSpPr>
          <p:cNvPr id="5" name="Shape 144"/>
          <p:cNvSpPr txBox="1">
            <a:spLocks/>
          </p:cNvSpPr>
          <p:nvPr/>
        </p:nvSpPr>
        <p:spPr>
          <a:xfrm>
            <a:off x="597744" y="2356520"/>
            <a:ext cx="11948965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marL="39827" marR="56643" indent="0" defTabSz="1269491" hangingPunct="1">
              <a:spcBef>
                <a:spcPts val="1400"/>
              </a:spcBef>
              <a:buSzPct val="100000"/>
              <a:buFont typeface="Helvetica Neue"/>
              <a:buNone/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IE" sz="2940" dirty="0">
              <a:solidFill>
                <a:schemeClr val="bg2">
                  <a:lumMod val="50000"/>
                </a:schemeClr>
              </a:solidFill>
              <a:uFill>
                <a:solidFill>
                  <a:srgbClr val="00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04563933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0" y="0"/>
            <a:ext cx="13004800" cy="9753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1485900" y="1295400"/>
            <a:ext cx="10162259" cy="225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178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66" y="0"/>
            <a:ext cx="13004800" cy="9753600"/>
          </a:xfrm>
          <a:prstGeom prst="rect">
            <a:avLst/>
          </a:prstGeom>
          <a:ln w="12700"/>
        </p:spPr>
      </p:pic>
    </p:spTree>
    <p:extLst>
      <p:ext uri="{BB962C8B-B14F-4D97-AF65-F5344CB8AC3E}">
        <p14:creationId xmlns:p14="http://schemas.microsoft.com/office/powerpoint/2010/main" val="96576213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1485900" y="1295400"/>
            <a:ext cx="10162259" cy="225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LSP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647700" y="1928142"/>
            <a:ext cx="11709400" cy="6413501"/>
          </a:xfrm>
          <a:prstGeom prst="rect">
            <a:avLst/>
          </a:prstGeom>
        </p:spPr>
        <p:txBody>
          <a:bodyPr/>
          <a:lstStyle/>
          <a:p>
            <a:r>
              <a:rPr dirty="0"/>
              <a:t>Methods that use references to base class types must be able to use objects or derived types without knowing </a:t>
            </a:r>
            <a:r>
              <a:rPr dirty="0" smtClean="0"/>
              <a:t>it</a:t>
            </a:r>
            <a:r>
              <a:rPr lang="en-IE" dirty="0" smtClean="0"/>
              <a:t>.</a:t>
            </a:r>
            <a:endParaRPr dirty="0"/>
          </a:p>
        </p:txBody>
      </p:sp>
      <p:sp>
        <p:nvSpPr>
          <p:cNvPr id="90" name="Shape 90"/>
          <p:cNvSpPr/>
          <p:nvPr/>
        </p:nvSpPr>
        <p:spPr>
          <a:xfrm>
            <a:off x="957784" y="3290103"/>
            <a:ext cx="6696743" cy="5704126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57799" marR="57799" defTabSz="1295400">
              <a:buClr>
                <a:srgbClr val="000000"/>
              </a:buClr>
              <a:buFont typeface="Arial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2800" i="1" dirty="0"/>
              <a:t>What is wanted here is something like the following substitution property: </a:t>
            </a:r>
            <a:endParaRPr lang="en-IE" sz="2800" i="1" dirty="0" smtClean="0"/>
          </a:p>
          <a:p>
            <a:pPr marL="57799" marR="57799" defTabSz="1295400">
              <a:buClr>
                <a:srgbClr val="000000"/>
              </a:buClr>
              <a:buFont typeface="Arial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lang="en-IE" sz="2800" i="1" dirty="0"/>
          </a:p>
          <a:p>
            <a:pPr marL="57799" marR="57799" defTabSz="1295400">
              <a:buClr>
                <a:srgbClr val="000000"/>
              </a:buClr>
              <a:buFont typeface="Arial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2800" i="1" dirty="0" smtClean="0">
                <a:solidFill>
                  <a:srgbClr val="0070C0"/>
                </a:solidFill>
              </a:rPr>
              <a:t>If </a:t>
            </a:r>
            <a:r>
              <a:rPr sz="2800" i="1" dirty="0">
                <a:solidFill>
                  <a:srgbClr val="0070C0"/>
                </a:solidFill>
              </a:rPr>
              <a:t>for each object o</a:t>
            </a:r>
            <a:r>
              <a:rPr sz="2800" i="1" baseline="-20250" dirty="0">
                <a:solidFill>
                  <a:srgbClr val="0070C0"/>
                </a:solidFill>
              </a:rPr>
              <a:t>1 </a:t>
            </a:r>
            <a:r>
              <a:rPr sz="2800" i="1" dirty="0">
                <a:solidFill>
                  <a:srgbClr val="0070C0"/>
                </a:solidFill>
              </a:rPr>
              <a:t>of type S there is an object o</a:t>
            </a:r>
            <a:r>
              <a:rPr sz="2800" i="1" baseline="-20250" dirty="0">
                <a:solidFill>
                  <a:srgbClr val="0070C0"/>
                </a:solidFill>
              </a:rPr>
              <a:t>2 </a:t>
            </a:r>
            <a:r>
              <a:rPr sz="2800" i="1" dirty="0">
                <a:solidFill>
                  <a:srgbClr val="0070C0"/>
                </a:solidFill>
              </a:rPr>
              <a:t>of type T such that for all programs </a:t>
            </a:r>
            <a:r>
              <a:rPr lang="en-IE" sz="2800" i="1" dirty="0" smtClean="0">
                <a:solidFill>
                  <a:srgbClr val="0070C0"/>
                </a:solidFill>
              </a:rPr>
              <a:t> </a:t>
            </a:r>
            <a:r>
              <a:rPr sz="2800" i="1" dirty="0" smtClean="0">
                <a:solidFill>
                  <a:srgbClr val="0070C0"/>
                </a:solidFill>
              </a:rPr>
              <a:t>P </a:t>
            </a:r>
            <a:r>
              <a:rPr sz="2800" i="1" dirty="0">
                <a:solidFill>
                  <a:srgbClr val="0070C0"/>
                </a:solidFill>
              </a:rPr>
              <a:t>defined in terms of T, the </a:t>
            </a:r>
            <a:r>
              <a:rPr sz="2800" i="1" dirty="0" err="1">
                <a:solidFill>
                  <a:srgbClr val="0070C0"/>
                </a:solidFill>
              </a:rPr>
              <a:t>behaviour</a:t>
            </a:r>
            <a:r>
              <a:rPr sz="2800" i="1" dirty="0">
                <a:solidFill>
                  <a:srgbClr val="0070C0"/>
                </a:solidFill>
              </a:rPr>
              <a:t> of P is unchanged when o</a:t>
            </a:r>
            <a:r>
              <a:rPr sz="2800" i="1" baseline="-20250" dirty="0">
                <a:solidFill>
                  <a:srgbClr val="0070C0"/>
                </a:solidFill>
              </a:rPr>
              <a:t>1 </a:t>
            </a:r>
            <a:r>
              <a:rPr sz="2800" i="1" dirty="0">
                <a:solidFill>
                  <a:srgbClr val="0070C0"/>
                </a:solidFill>
              </a:rPr>
              <a:t>is substituted for o</a:t>
            </a:r>
            <a:r>
              <a:rPr sz="2800" i="1" baseline="-20250" dirty="0">
                <a:solidFill>
                  <a:srgbClr val="0070C0"/>
                </a:solidFill>
              </a:rPr>
              <a:t>2</a:t>
            </a:r>
            <a:r>
              <a:rPr sz="2800" i="1" dirty="0">
                <a:solidFill>
                  <a:srgbClr val="0070C0"/>
                </a:solidFill>
              </a:rPr>
              <a:t> then S is a subtype of T.</a:t>
            </a:r>
          </a:p>
          <a:p>
            <a:pPr marL="57799" marR="57799" defTabSz="1295400">
              <a:buClr>
                <a:srgbClr val="000000"/>
              </a:buClr>
              <a:buFont typeface="Arial"/>
              <a:defRPr sz="2400" i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sz="2800" i="1" dirty="0"/>
          </a:p>
          <a:p>
            <a:pPr marL="57799" marR="57799" defTabSz="1295400">
              <a:buClr>
                <a:srgbClr val="000000"/>
              </a:buClr>
              <a:buFont typeface="Arial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Barbara </a:t>
            </a:r>
            <a:r>
              <a:rPr sz="2800" dirty="0" err="1"/>
              <a:t>Liskov</a:t>
            </a:r>
            <a:r>
              <a:rPr sz="2800" dirty="0"/>
              <a:t>, “Data Abstraction and Hierarchy,” </a:t>
            </a:r>
            <a:r>
              <a:rPr sz="2800" i="1" dirty="0"/>
              <a:t>SIGPLAN Notices, </a:t>
            </a:r>
            <a:r>
              <a:rPr sz="2800" dirty="0"/>
              <a:t>23,5 (May, 1988).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97401" y="4808865"/>
            <a:ext cx="900100" cy="62581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</a:t>
            </a:r>
            <a:endParaRPr kumimoji="0" lang="en-IE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03508" y="6368631"/>
            <a:ext cx="900100" cy="62581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dirty="0">
                <a:solidFill>
                  <a:srgbClr val="000000"/>
                </a:solidFill>
              </a:rPr>
              <a:t>S</a:t>
            </a:r>
            <a:endParaRPr kumimoji="0" lang="en-IE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4" name="Straight Arrow Connector 3"/>
          <p:cNvCxnSpPr>
            <a:stCxn id="8" idx="0"/>
            <a:endCxn id="2" idx="2"/>
          </p:cNvCxnSpPr>
          <p:nvPr/>
        </p:nvCxnSpPr>
        <p:spPr>
          <a:xfrm flipH="1" flipV="1">
            <a:off x="8647451" y="5434677"/>
            <a:ext cx="6107" cy="9339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704270" y="5652368"/>
            <a:ext cx="122413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extends</a:t>
            </a:r>
            <a:endParaRPr kumimoji="0" lang="en-IE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86976" y="6357770"/>
            <a:ext cx="1440160" cy="62581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dirty="0" smtClean="0">
                <a:solidFill>
                  <a:srgbClr val="000000"/>
                </a:solidFill>
              </a:rPr>
              <a:t>O</a:t>
            </a:r>
            <a:r>
              <a:rPr lang="en-IE" baseline="-25000" dirty="0" smtClean="0">
                <a:solidFill>
                  <a:srgbClr val="000000"/>
                </a:solidFill>
              </a:rPr>
              <a:t>1</a:t>
            </a:r>
            <a:r>
              <a:rPr lang="en-IE" dirty="0" smtClean="0">
                <a:solidFill>
                  <a:srgbClr val="000000"/>
                </a:solidFill>
              </a:rPr>
              <a:t>: S</a:t>
            </a:r>
            <a:endParaRPr kumimoji="0" lang="en-IE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6856" y="4806514"/>
            <a:ext cx="1440160" cy="62581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dirty="0" smtClean="0">
                <a:solidFill>
                  <a:srgbClr val="000000"/>
                </a:solidFill>
              </a:rPr>
              <a:t>O</a:t>
            </a:r>
            <a:r>
              <a:rPr lang="en-IE" baseline="-25000" dirty="0">
                <a:solidFill>
                  <a:srgbClr val="000000"/>
                </a:solidFill>
              </a:rPr>
              <a:t>2</a:t>
            </a:r>
            <a:r>
              <a:rPr lang="en-IE" dirty="0" smtClean="0">
                <a:solidFill>
                  <a:srgbClr val="000000"/>
                </a:solidFill>
              </a:rPr>
              <a:t>: </a:t>
            </a:r>
            <a:r>
              <a:rPr lang="en-IE" dirty="0">
                <a:solidFill>
                  <a:srgbClr val="000000"/>
                </a:solidFill>
              </a:rPr>
              <a:t>T</a:t>
            </a:r>
            <a:endParaRPr kumimoji="0" lang="en-IE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1485900" y="1295400"/>
            <a:ext cx="10162259" cy="225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6718424" y="89862"/>
            <a:ext cx="5638304" cy="1546578"/>
          </a:xfrm>
          <a:prstGeom prst="rect">
            <a:avLst/>
          </a:prstGeom>
        </p:spPr>
        <p:txBody>
          <a:bodyPr/>
          <a:lstStyle/>
          <a:p>
            <a:r>
              <a:rPr dirty="0"/>
              <a:t>Barbara </a:t>
            </a:r>
            <a:r>
              <a:rPr dirty="0" err="1"/>
              <a:t>Liskov</a:t>
            </a:r>
            <a:endParaRPr dirty="0"/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96" name="Screen Shot 2011-11-24 at 06.44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190" y="266700"/>
            <a:ext cx="6884910" cy="9194800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pic>
        <p:nvPicPr>
          <p:cNvPr id="97" name="Screen Shot 2011-11-24 at 06.44.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9522" y="1930400"/>
            <a:ext cx="6360178" cy="6426200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Simple Violation of LSP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sz="half" idx="1"/>
          </p:nvPr>
        </p:nvSpPr>
        <p:spPr>
          <a:xfrm>
            <a:off x="525736" y="7246593"/>
            <a:ext cx="11709401" cy="1374623"/>
          </a:xfrm>
          <a:prstGeom prst="rect">
            <a:avLst/>
          </a:prstGeom>
        </p:spPr>
        <p:txBody>
          <a:bodyPr/>
          <a:lstStyle/>
          <a:p>
            <a:r>
              <a:rPr dirty="0"/>
              <a:t>It must be modified whenever new derivatives of Shape are presented.</a:t>
            </a:r>
          </a:p>
        </p:txBody>
      </p:sp>
      <p:sp>
        <p:nvSpPr>
          <p:cNvPr id="103" name="Shape 103"/>
          <p:cNvSpPr/>
          <p:nvPr/>
        </p:nvSpPr>
        <p:spPr>
          <a:xfrm>
            <a:off x="4965700" y="1852464"/>
            <a:ext cx="7480300" cy="490390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lang="en-IE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 smtClean="0"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drawShapes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(Shape shape)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 if (shape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Square)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drawSquare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((Square)shape);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 else if (shape instance of Circle) 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drawCircle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((Circle) shape);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 }  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IE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460586" y="1803964"/>
            <a:ext cx="4521201" cy="50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83540" marR="57799" indent="-342900" defTabSz="1295400">
              <a:spcBef>
                <a:spcPts val="800"/>
              </a:spcBef>
              <a:buClr>
                <a:srgbClr val="000000"/>
              </a:buClr>
              <a:buSzPct val="100000"/>
              <a:buFont typeface="Wingdings"/>
              <a:buChar char=""/>
              <a:defRPr>
                <a:uFill>
                  <a:solidFill>
                    <a:srgbClr val="000000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dirty="0" err="1"/>
              <a:t>drawShapes</a:t>
            </a:r>
            <a:r>
              <a:rPr dirty="0"/>
              <a:t>() references a base type </a:t>
            </a:r>
            <a:r>
              <a:rPr dirty="0" smtClean="0"/>
              <a:t>shape</a:t>
            </a:r>
            <a:r>
              <a:rPr lang="en-IE" dirty="0" smtClean="0"/>
              <a:t>.</a:t>
            </a:r>
          </a:p>
          <a:p>
            <a:pPr marL="383540" marR="57799" indent="-342900" defTabSz="1295400">
              <a:spcBef>
                <a:spcPts val="800"/>
              </a:spcBef>
              <a:buClr>
                <a:srgbClr val="000000"/>
              </a:buClr>
              <a:buSzPct val="100000"/>
              <a:buFont typeface="Wingdings"/>
              <a:buChar char=""/>
              <a:defRPr>
                <a:uFill>
                  <a:solidFill>
                    <a:srgbClr val="000000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dirty="0"/>
          </a:p>
          <a:p>
            <a:pPr marL="383540" marR="57799" indent="-342900" defTabSz="1295400">
              <a:spcBef>
                <a:spcPts val="800"/>
              </a:spcBef>
              <a:buClr>
                <a:srgbClr val="000000"/>
              </a:buClr>
              <a:buSzPct val="100000"/>
              <a:buFont typeface="Wingdings"/>
              <a:buChar char=""/>
              <a:defRPr>
                <a:uFill>
                  <a:solidFill>
                    <a:srgbClr val="000000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dirty="0"/>
              <a:t>It violates LSP because it must know of every derived type of </a:t>
            </a:r>
            <a:r>
              <a:rPr dirty="0" smtClean="0"/>
              <a:t>Shape</a:t>
            </a:r>
            <a:r>
              <a:rPr lang="en-IE" dirty="0" smtClean="0"/>
              <a:t>.</a:t>
            </a:r>
            <a:endParaRPr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Adhering to LSP</a:t>
            </a:r>
          </a:p>
        </p:txBody>
      </p:sp>
      <p:sp>
        <p:nvSpPr>
          <p:cNvPr id="109" name="Shape 109"/>
          <p:cNvSpPr/>
          <p:nvPr/>
        </p:nvSpPr>
        <p:spPr>
          <a:xfrm>
            <a:off x="7527431" y="5285458"/>
            <a:ext cx="4826001" cy="114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marL="383540" marR="57799" indent="-342900" defTabSz="1295400">
              <a:spcBef>
                <a:spcPts val="800"/>
              </a:spcBef>
              <a:buClr>
                <a:srgbClr val="000000"/>
              </a:buClr>
              <a:buSzPct val="100000"/>
              <a:buFont typeface="Wingdings"/>
              <a:buChar char=""/>
              <a:defRPr>
                <a:uFill>
                  <a:solidFill>
                    <a:srgbClr val="000000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dirty="0" err="1"/>
              <a:t>drawShape</a:t>
            </a:r>
            <a:r>
              <a:rPr dirty="0"/>
              <a:t> now adheres to </a:t>
            </a:r>
            <a:r>
              <a:rPr dirty="0" smtClean="0"/>
              <a:t>LSP</a:t>
            </a:r>
            <a:r>
              <a:rPr lang="en-IE" dirty="0" smtClean="0"/>
              <a:t>.+</a:t>
            </a:r>
            <a:endParaRPr dirty="0"/>
          </a:p>
        </p:txBody>
      </p:sp>
      <p:sp>
        <p:nvSpPr>
          <p:cNvPr id="110" name="Shape 110"/>
          <p:cNvSpPr/>
          <p:nvPr/>
        </p:nvSpPr>
        <p:spPr>
          <a:xfrm>
            <a:off x="885776" y="1496639"/>
            <a:ext cx="5616624" cy="798867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class Shape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 void draw()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 {//…}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class Circle extends Shape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 private double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itsRadius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 private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Point 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itsCenter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public void draw()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{ //… }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}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57799" marR="57799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class Square extends Shape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{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itsSide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 private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Point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itsTopLeft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public void draw()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{ //… }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}</a:t>
            </a:r>
          </a:p>
        </p:txBody>
      </p:sp>
      <p:sp>
        <p:nvSpPr>
          <p:cNvPr id="111" name="Shape 111"/>
          <p:cNvSpPr/>
          <p:nvPr/>
        </p:nvSpPr>
        <p:spPr>
          <a:xfrm>
            <a:off x="6934448" y="2500536"/>
            <a:ext cx="5184576" cy="1579920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57799" marR="57799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void drawShape (Shape s)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{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s.draw();</a:t>
            </a:r>
          </a:p>
          <a:p>
            <a:pPr marL="57799" marR="57799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1894</Words>
  <Application>Microsoft Office PowerPoint</Application>
  <PresentationFormat>Custom</PresentationFormat>
  <Paragraphs>386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White</vt:lpstr>
      <vt:lpstr>Agile Software Development</vt:lpstr>
      <vt:lpstr>The Liskov Substitution Principle</vt:lpstr>
      <vt:lpstr>SOLID Principles</vt:lpstr>
      <vt:lpstr>SOLID Principles – Scope for module</vt:lpstr>
      <vt:lpstr>PowerPoint Presentation</vt:lpstr>
      <vt:lpstr>LSP</vt:lpstr>
      <vt:lpstr>Barbara Liskov</vt:lpstr>
      <vt:lpstr>Simple Violation of LSP</vt:lpstr>
      <vt:lpstr>Adhering to LSP</vt:lpstr>
      <vt:lpstr>Rectangle </vt:lpstr>
      <vt:lpstr>Square</vt:lpstr>
      <vt:lpstr>Rectangle Width &amp; Height</vt:lpstr>
      <vt:lpstr>Polymorphism</vt:lpstr>
      <vt:lpstr>More Subtle Problem</vt:lpstr>
      <vt:lpstr>Validating the Model</vt:lpstr>
      <vt:lpstr>Behavioural Problems</vt:lpstr>
      <vt:lpstr>Fragile Base Class Problem</vt:lpstr>
      <vt:lpstr>Clearing the Stack</vt:lpstr>
      <vt:lpstr>Use Composition instead of Inheritance</vt:lpstr>
      <vt:lpstr>Composed Solution</vt:lpstr>
      <vt:lpstr>Monitorable Stack</vt:lpstr>
      <vt:lpstr>push_many Implementation</vt:lpstr>
      <vt:lpstr>Revised Stack</vt:lpstr>
      <vt:lpstr>Revised Stack using Arrays</vt:lpstr>
      <vt:lpstr>Problems?</vt:lpstr>
      <vt:lpstr>Solution</vt:lpstr>
      <vt:lpstr>Simple_Stack</vt:lpstr>
      <vt:lpstr>PowerPoint Presentation</vt:lpstr>
      <vt:lpstr>Consult Stack API</vt:lpstr>
      <vt:lpstr>Stack is Derived from Vector</vt:lpstr>
      <vt:lpstr>Holub’s Advice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Liskov Substitution Principle</dc:title>
  <dc:creator>Siobhan</dc:creator>
  <cp:lastModifiedBy>Siobhan</cp:lastModifiedBy>
  <cp:revision>8</cp:revision>
  <dcterms:modified xsi:type="dcterms:W3CDTF">2015-12-07T10:27:33Z</dcterms:modified>
</cp:coreProperties>
</file>