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1338" y="3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5288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edleastar@wit.ie" TargetMode="External"/><Relationship Id="rId4" Type="http://schemas.openxmlformats.org/officeDocument/2006/relationships/hyperlink" Target="http://www.wit.i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Department of Computing, Maths &amp; Physics</a:t>
              </a:r>
            </a:p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 anchor="ctr"/>
          <a:lstStyle/>
          <a:p>
            <a:r>
              <a:t>Agile Software Development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Eamonn de Leastar (</a:t>
            </a:r>
            <a:r>
              <a:rPr>
                <a:hlinkClick r:id="rId5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Role of Controller</a:t>
            </a:r>
          </a:p>
        </p:txBody>
      </p:sp>
      <p:pic>
        <p:nvPicPr>
          <p:cNvPr id="221" name="Screen Shot 2013-12-05 at 08.1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680" y="3447149"/>
            <a:ext cx="13004800" cy="285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Controller Lifecycle</a:t>
            </a:r>
          </a:p>
        </p:txBody>
      </p:sp>
      <p:pic>
        <p:nvPicPr>
          <p:cNvPr id="224" name="Screen Shot 2013-12-05 at 08.19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" y="2673350"/>
            <a:ext cx="12941300" cy="35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creen Shot 2013-12-05 at 08.21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12" y="1420416"/>
            <a:ext cx="12319000" cy="8204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Controller Lifecycle (detail)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Controller Lifecycle with Content</a:t>
            </a:r>
          </a:p>
        </p:txBody>
      </p:sp>
      <p:pic>
        <p:nvPicPr>
          <p:cNvPr id="230" name="Screen Shot 2013-12-05 at 08.20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85901"/>
            <a:ext cx="13004800" cy="5181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 Project Anatomy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xfrm>
            <a:off x="596900" y="3241262"/>
            <a:ext cx="5114975" cy="3682009"/>
          </a:xfrm>
          <a:prstGeom prst="rect">
            <a:avLst/>
          </a:prstGeom>
        </p:spPr>
        <p:txBody>
          <a:bodyPr/>
          <a:lstStyle/>
          <a:p>
            <a:pPr marL="0" indent="0" algn="r" defTabSz="391414">
              <a:spcBef>
                <a:spcPts val="2800"/>
              </a:spcBef>
              <a:buSzTx/>
              <a:buFontTx/>
              <a:buNone/>
              <a:defRPr sz="2747"/>
            </a:pPr>
            <a:r>
              <a:t>app</a:t>
            </a:r>
          </a:p>
          <a:p>
            <a:pPr marL="0" indent="0" algn="r" defTabSz="391414">
              <a:spcBef>
                <a:spcPts val="2800"/>
              </a:spcBef>
              <a:buSzTx/>
              <a:buFontTx/>
              <a:buNone/>
              <a:defRPr sz="2747"/>
            </a:pPr>
            <a:endParaRPr/>
          </a:p>
          <a:p>
            <a:pPr marL="0" indent="0" algn="r" defTabSz="391414">
              <a:spcBef>
                <a:spcPts val="2800"/>
              </a:spcBef>
              <a:buSzTx/>
              <a:buFontTx/>
              <a:buNone/>
              <a:defRPr sz="2747"/>
            </a:pPr>
            <a:r>
              <a:t>conf</a:t>
            </a:r>
          </a:p>
          <a:p>
            <a:pPr marL="0" indent="0" algn="r" defTabSz="391414">
              <a:spcBef>
                <a:spcPts val="2800"/>
              </a:spcBef>
              <a:buSzTx/>
              <a:buFontTx/>
              <a:buNone/>
              <a:defRPr sz="2747"/>
            </a:pPr>
            <a:r>
              <a:t>public</a:t>
            </a:r>
          </a:p>
          <a:p>
            <a:pPr marL="0" indent="0" algn="r" defTabSz="391414">
              <a:spcBef>
                <a:spcPts val="2800"/>
              </a:spcBef>
              <a:buSzTx/>
              <a:buFontTx/>
              <a:buNone/>
              <a:defRPr sz="2747"/>
            </a:pPr>
            <a:r>
              <a:t>build.sbt</a:t>
            </a:r>
          </a:p>
        </p:txBody>
      </p:sp>
      <p:pic>
        <p:nvPicPr>
          <p:cNvPr id="234" name="Screen Shot 2013-12-05 at 08.43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2276" y="3035300"/>
            <a:ext cx="5489174" cy="409393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35" name="Shape 235"/>
          <p:cNvSpPr/>
          <p:nvPr/>
        </p:nvSpPr>
        <p:spPr>
          <a:xfrm>
            <a:off x="5817420" y="3303141"/>
            <a:ext cx="6078886" cy="348606"/>
          </a:xfrm>
          <a:prstGeom prst="roundRect">
            <a:avLst>
              <a:gd name="adj" fmla="val 50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817420" y="4907963"/>
            <a:ext cx="6078886" cy="348606"/>
          </a:xfrm>
          <a:prstGeom prst="roundRect">
            <a:avLst>
              <a:gd name="adj" fmla="val 50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5817420" y="5805041"/>
            <a:ext cx="6078886" cy="348606"/>
          </a:xfrm>
          <a:prstGeom prst="roundRect">
            <a:avLst>
              <a:gd name="adj" fmla="val 50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817420" y="6401941"/>
            <a:ext cx="6078886" cy="348606"/>
          </a:xfrm>
          <a:prstGeom prst="roundRect">
            <a:avLst>
              <a:gd name="adj" fmla="val 50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a</a:t>
            </a:r>
            <a:r>
              <a:rPr dirty="0" smtClean="0"/>
              <a:t>pp</a:t>
            </a:r>
            <a:r>
              <a:rPr lang="en-IE" dirty="0" smtClean="0"/>
              <a:t> folder</a:t>
            </a:r>
            <a:endParaRPr dirty="0"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xfrm>
            <a:off x="3987800" y="3098928"/>
            <a:ext cx="3553570" cy="5505203"/>
          </a:xfrm>
          <a:prstGeom prst="rect">
            <a:avLst/>
          </a:prstGeom>
        </p:spPr>
        <p:txBody>
          <a:bodyPr/>
          <a:lstStyle/>
          <a:p>
            <a:pPr marL="0" lvl="1" indent="228600" algn="r">
              <a:buSzTx/>
              <a:buFontTx/>
              <a:buNone/>
            </a:pPr>
            <a:r>
              <a:t>controllers</a:t>
            </a:r>
          </a:p>
          <a:p>
            <a:pPr marL="0" lvl="1" indent="228600" algn="r">
              <a:buSzTx/>
              <a:buFontTx/>
              <a:buNone/>
            </a:pPr>
            <a:r>
              <a:t>models</a:t>
            </a:r>
          </a:p>
          <a:p>
            <a:pPr marL="0" lvl="1" indent="228600" algn="r">
              <a:buSzTx/>
              <a:buFontTx/>
              <a:buNone/>
            </a:pPr>
            <a:r>
              <a:t>views</a:t>
            </a:r>
          </a:p>
        </p:txBody>
      </p:sp>
      <p:pic>
        <p:nvPicPr>
          <p:cNvPr id="242" name="Screen Shot 2013-12-05 at 08.4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4129" y="2209928"/>
            <a:ext cx="4712971" cy="574549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c</a:t>
            </a:r>
            <a:r>
              <a:rPr dirty="0" err="1" smtClean="0"/>
              <a:t>onf</a:t>
            </a:r>
            <a:r>
              <a:rPr lang="en-IE" dirty="0" smtClean="0"/>
              <a:t> folder</a:t>
            </a:r>
            <a:endParaRPr dirty="0"/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6" name="Screen Shot 2013-12-05 at 08.48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7021" y="3531476"/>
            <a:ext cx="3456279" cy="269064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p</a:t>
            </a:r>
            <a:r>
              <a:rPr dirty="0" err="1" smtClean="0"/>
              <a:t>ublic</a:t>
            </a:r>
            <a:r>
              <a:rPr lang="en-IE" dirty="0" smtClean="0"/>
              <a:t> folder</a:t>
            </a:r>
            <a:endParaRPr dirty="0"/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51443" r="81972" b="22707"/>
          <a:stretch/>
        </p:blipFill>
        <p:spPr bwMode="auto">
          <a:xfrm>
            <a:off x="7078464" y="3292624"/>
            <a:ext cx="4195508" cy="3729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build.sbt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sz="half" idx="1"/>
          </p:nvPr>
        </p:nvSpPr>
        <p:spPr>
          <a:xfrm>
            <a:off x="571499" y="2228850"/>
            <a:ext cx="4709866" cy="6667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5710312" y="2860576"/>
            <a:ext cx="6192688" cy="44114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 := "</a:t>
            </a:r>
            <a:r>
              <a:rPr sz="2000" dirty="0" err="1"/>
              <a:t>pacemakerplay</a:t>
            </a:r>
            <a:r>
              <a:rPr sz="2000" dirty="0"/>
              <a:t>"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version := "1.0-SNAPSHOT"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libraryDependencies</a:t>
            </a:r>
            <a:r>
              <a:rPr sz="2000" dirty="0"/>
              <a:t> ++= </a:t>
            </a:r>
            <a:r>
              <a:rPr sz="2000" dirty="0" err="1"/>
              <a:t>Seq</a:t>
            </a:r>
            <a:r>
              <a:rPr sz="2000" dirty="0"/>
              <a:t>(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javaJdbc</a:t>
            </a:r>
            <a:r>
              <a:rPr sz="2000" dirty="0"/>
              <a:t>,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javaEbean</a:t>
            </a:r>
            <a:r>
              <a:rPr sz="2000" dirty="0"/>
              <a:t>,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cache,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"</a:t>
            </a:r>
            <a:r>
              <a:rPr sz="2000" dirty="0" err="1"/>
              <a:t>net.sf.flexjson</a:t>
            </a:r>
            <a:r>
              <a:rPr sz="2000" dirty="0"/>
              <a:t>" % "</a:t>
            </a:r>
            <a:r>
              <a:rPr sz="2000" dirty="0" err="1"/>
              <a:t>flexjson</a:t>
            </a:r>
            <a:r>
              <a:rPr sz="2000" dirty="0"/>
              <a:t>" % "3.1",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"</a:t>
            </a:r>
            <a:r>
              <a:rPr sz="2000" dirty="0" err="1"/>
              <a:t>postgresql</a:t>
            </a:r>
            <a:r>
              <a:rPr sz="2000" dirty="0"/>
              <a:t>" % "</a:t>
            </a:r>
            <a:r>
              <a:rPr sz="2000" dirty="0" err="1"/>
              <a:t>postgresql</a:t>
            </a:r>
            <a:r>
              <a:rPr sz="2000" dirty="0"/>
              <a:t>" % "9.1-901-1.jdbc4"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)     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play.Project.playJavaSettings</a:t>
            </a:r>
            <a:endParaRPr sz="2000" dirty="0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7714308" cy="6667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58" name="Screen Shot 2013-12-05 at 08.33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4154" y="571500"/>
            <a:ext cx="4283146" cy="861060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 2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4" name="Group 264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262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Applications - Request/Response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xfrm>
            <a:off x="1726381" y="4653939"/>
            <a:ext cx="9552038" cy="4200775"/>
          </a:xfrm>
          <a:prstGeom prst="rect">
            <a:avLst/>
          </a:prstGeom>
        </p:spPr>
        <p:txBody>
          <a:bodyPr/>
          <a:lstStyle/>
          <a:p>
            <a:r>
              <a:rPr dirty="0"/>
              <a:t>Request - http request emitted by browser as a result </a:t>
            </a:r>
            <a:r>
              <a:rPr lang="en-IE" dirty="0" smtClean="0"/>
              <a:t>to </a:t>
            </a:r>
            <a:r>
              <a:rPr dirty="0" err="1" smtClean="0"/>
              <a:t>url</a:t>
            </a:r>
            <a:r>
              <a:rPr dirty="0" smtClean="0"/>
              <a:t> </a:t>
            </a:r>
            <a:r>
              <a:rPr dirty="0"/>
              <a:t>in address bar, link, button or form submission on </a:t>
            </a:r>
            <a:r>
              <a:rPr dirty="0" smtClean="0"/>
              <a:t>page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Response - web page returned from service to be presented in </a:t>
            </a:r>
            <a:r>
              <a:rPr dirty="0" smtClean="0"/>
              <a:t>browser</a:t>
            </a:r>
            <a:r>
              <a:rPr lang="en-IE" dirty="0" smtClean="0"/>
              <a:t>.</a:t>
            </a:r>
            <a:endParaRPr dirty="0"/>
          </a:p>
        </p:txBody>
      </p:sp>
      <p:grpSp>
        <p:nvGrpSpPr>
          <p:cNvPr id="150" name="Group 150"/>
          <p:cNvGrpSpPr/>
          <p:nvPr/>
        </p:nvGrpSpPr>
        <p:grpSpPr>
          <a:xfrm>
            <a:off x="2229529" y="2428528"/>
            <a:ext cx="8146372" cy="1667596"/>
            <a:chOff x="0" y="-43656"/>
            <a:chExt cx="8146371" cy="1667594"/>
          </a:xfrm>
        </p:grpSpPr>
        <p:sp>
          <p:nvSpPr>
            <p:cNvPr id="144" name="Shape 144"/>
            <p:cNvSpPr/>
            <p:nvPr/>
          </p:nvSpPr>
          <p:spPr>
            <a:xfrm flipH="1" flipV="1">
              <a:off x="1899389" y="493606"/>
              <a:ext cx="4353800" cy="281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928970" y="-43657"/>
              <a:ext cx="2036594" cy="499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>
              <a:lvl1pPr defTabSz="457200">
                <a:defRPr sz="2600" i="1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Http Request</a:t>
              </a:r>
            </a:p>
          </p:txBody>
        </p:sp>
        <p:sp>
          <p:nvSpPr>
            <p:cNvPr id="146" name="Shape 146"/>
            <p:cNvSpPr/>
            <p:nvPr/>
          </p:nvSpPr>
          <p:spPr>
            <a:xfrm flipH="1" flipV="1">
              <a:off x="1894250" y="1185515"/>
              <a:ext cx="4353800" cy="281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68748" y="1054729"/>
              <a:ext cx="2157038" cy="569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>
              <a:lvl1pPr defTabSz="457200">
                <a:defRPr sz="2600" i="1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Http Response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156270"/>
              <a:ext cx="1773807" cy="1467223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Client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6372564" y="156270"/>
              <a:ext cx="1773808" cy="1467223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Server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3410" y="2362328"/>
            <a:ext cx="10643690" cy="586708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Applications - MVC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half" idx="1"/>
          </p:nvPr>
        </p:nvSpPr>
        <p:spPr>
          <a:xfrm>
            <a:off x="165100" y="2209928"/>
            <a:ext cx="6855322" cy="66675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6052" indent="-416052" defTabSz="531622">
              <a:spcBef>
                <a:spcPts val="3800"/>
              </a:spcBef>
              <a:defRPr sz="3276"/>
            </a:pPr>
            <a:r>
              <a:rPr dirty="0"/>
              <a:t>Model View Controller is a generally accepted pattern or separation of concerns within the </a:t>
            </a:r>
            <a:r>
              <a:rPr dirty="0" smtClean="0"/>
              <a:t>server</a:t>
            </a:r>
            <a:r>
              <a:rPr lang="en-IE" dirty="0" smtClean="0"/>
              <a:t>.</a:t>
            </a:r>
            <a:endParaRPr dirty="0"/>
          </a:p>
          <a:p>
            <a:pPr marL="416052" indent="-416052" defTabSz="531622">
              <a:spcBef>
                <a:spcPts val="3800"/>
              </a:spcBef>
              <a:defRPr sz="3276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Model:</a:t>
            </a:r>
            <a:r>
              <a:rPr dirty="0"/>
              <a:t> Core application domain model + database </a:t>
            </a:r>
            <a:r>
              <a:rPr dirty="0" smtClean="0"/>
              <a:t>persistence</a:t>
            </a:r>
            <a:r>
              <a:rPr lang="en-IE" dirty="0" smtClean="0"/>
              <a:t>.</a:t>
            </a:r>
            <a:endParaRPr dirty="0"/>
          </a:p>
          <a:p>
            <a:pPr marL="416052" indent="-416052" defTabSz="531622">
              <a:spcBef>
                <a:spcPts val="3800"/>
              </a:spcBef>
              <a:defRPr sz="3276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View</a:t>
            </a:r>
            <a:r>
              <a:rPr dirty="0"/>
              <a:t>: User </a:t>
            </a:r>
            <a:r>
              <a:rPr dirty="0" smtClean="0"/>
              <a:t>Experience</a:t>
            </a:r>
            <a:r>
              <a:rPr lang="en-IE" dirty="0" smtClean="0"/>
              <a:t>.</a:t>
            </a:r>
            <a:endParaRPr dirty="0"/>
          </a:p>
          <a:p>
            <a:pPr marL="416052" indent="-416052" defTabSz="531622">
              <a:spcBef>
                <a:spcPts val="3800"/>
              </a:spcBef>
              <a:defRPr sz="3276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Controlle</a:t>
            </a:r>
            <a:r>
              <a:rPr dirty="0"/>
              <a:t>r: Directly handle all requests, mediate with Model, build and assemble the response using the </a:t>
            </a:r>
            <a:r>
              <a:rPr dirty="0" smtClean="0"/>
              <a:t>views</a:t>
            </a:r>
            <a:r>
              <a:rPr lang="en-IE" dirty="0" smtClean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47700" y="1968500"/>
            <a:ext cx="11709400" cy="158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60" name="Group 160"/>
          <p:cNvGrpSpPr/>
          <p:nvPr/>
        </p:nvGrpSpPr>
        <p:grpSpPr>
          <a:xfrm>
            <a:off x="2178050" y="2932112"/>
            <a:ext cx="8648701" cy="3822701"/>
            <a:chOff x="0" y="0"/>
            <a:chExt cx="8648700" cy="3822700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8648701" cy="3822701"/>
            </a:xfrm>
            <a:prstGeom prst="rect">
              <a:avLst/>
            </a:prstGeom>
            <a:solidFill>
              <a:srgbClr val="CBCBCB">
                <a:alpha val="30195"/>
              </a:srgb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177" y="0"/>
              <a:ext cx="8642347" cy="498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25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PLAY FRAMEWORK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12338253" y="9194800"/>
            <a:ext cx="253798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 Neue"/>
              <a:defRPr sz="14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</p:spPr>
        <p:txBody>
          <a:bodyPr/>
          <a:lstStyle>
            <a:lvl1pPr defTabSz="914400">
              <a:defRPr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Request/Response Lifecycle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2540000" y="3724275"/>
            <a:ext cx="2019300" cy="2016125"/>
            <a:chOff x="0" y="0"/>
            <a:chExt cx="2019300" cy="2016125"/>
          </a:xfrm>
        </p:grpSpPr>
        <p:sp>
          <p:nvSpPr>
            <p:cNvPr id="163" name="Shape 163"/>
            <p:cNvSpPr/>
            <p:nvPr/>
          </p:nvSpPr>
          <p:spPr>
            <a:xfrm>
              <a:off x="1587" y="0"/>
              <a:ext cx="2016126" cy="2016125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0"/>
              <a:ext cx="2019300" cy="547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Routing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5492750" y="3724275"/>
            <a:ext cx="2019300" cy="2016125"/>
            <a:chOff x="0" y="0"/>
            <a:chExt cx="2019300" cy="2016125"/>
          </a:xfrm>
        </p:grpSpPr>
        <p:sp>
          <p:nvSpPr>
            <p:cNvPr id="166" name="Shape 166"/>
            <p:cNvSpPr/>
            <p:nvPr/>
          </p:nvSpPr>
          <p:spPr>
            <a:xfrm>
              <a:off x="1587" y="0"/>
              <a:ext cx="2016126" cy="2016125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0"/>
              <a:ext cx="2019300" cy="547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Controller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8448675" y="3648075"/>
            <a:ext cx="2019300" cy="2016125"/>
            <a:chOff x="0" y="0"/>
            <a:chExt cx="2019300" cy="2016125"/>
          </a:xfrm>
        </p:grpSpPr>
        <p:sp>
          <p:nvSpPr>
            <p:cNvPr id="169" name="Shape 169"/>
            <p:cNvSpPr/>
            <p:nvPr/>
          </p:nvSpPr>
          <p:spPr>
            <a:xfrm>
              <a:off x="1587" y="0"/>
              <a:ext cx="2016126" cy="2016125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0" y="0"/>
              <a:ext cx="2019300" cy="547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Views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4630737" y="4660900"/>
            <a:ext cx="792163" cy="1588"/>
          </a:xfrm>
          <a:prstGeom prst="line">
            <a:avLst/>
          </a:prstGeom>
          <a:ln w="25400">
            <a:solidFill>
              <a:srgbClr val="008F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40639" marR="40639" defTabSz="914400">
              <a:defRPr sz="4200"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654925" y="4660900"/>
            <a:ext cx="792163" cy="1588"/>
          </a:xfrm>
          <a:prstGeom prst="line">
            <a:avLst/>
          </a:prstGeom>
          <a:ln w="25400">
            <a:solidFill>
              <a:srgbClr val="008F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40639" marR="40639" defTabSz="914400">
              <a:defRPr sz="4200"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grpSp>
        <p:nvGrpSpPr>
          <p:cNvPr id="176" name="Group 176"/>
          <p:cNvGrpSpPr/>
          <p:nvPr/>
        </p:nvGrpSpPr>
        <p:grpSpPr>
          <a:xfrm>
            <a:off x="236537" y="3722687"/>
            <a:ext cx="1803401" cy="2019301"/>
            <a:chOff x="0" y="0"/>
            <a:chExt cx="1803400" cy="2019299"/>
          </a:xfrm>
        </p:grpSpPr>
        <p:sp>
          <p:nvSpPr>
            <p:cNvPr id="174" name="Shape 174"/>
            <p:cNvSpPr/>
            <p:nvPr/>
          </p:nvSpPr>
          <p:spPr>
            <a:xfrm>
              <a:off x="1417" y="0"/>
              <a:ext cx="1800566" cy="2019300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0"/>
              <a:ext cx="1803400" cy="546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Browser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10987087" y="3722687"/>
            <a:ext cx="1701801" cy="2019301"/>
            <a:chOff x="0" y="0"/>
            <a:chExt cx="1701800" cy="2019299"/>
          </a:xfrm>
        </p:grpSpPr>
        <p:sp>
          <p:nvSpPr>
            <p:cNvPr id="177" name="Shape 177"/>
            <p:cNvSpPr/>
            <p:nvPr/>
          </p:nvSpPr>
          <p:spPr>
            <a:xfrm>
              <a:off x="1337" y="0"/>
              <a:ext cx="1699125" cy="2019300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0"/>
              <a:ext cx="1701800" cy="546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Browser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1244600" y="7180262"/>
            <a:ext cx="2019300" cy="576263"/>
            <a:chOff x="0" y="0"/>
            <a:chExt cx="2019300" cy="576262"/>
          </a:xfrm>
        </p:grpSpPr>
        <p:sp>
          <p:nvSpPr>
            <p:cNvPr id="180" name="Shape 180"/>
            <p:cNvSpPr/>
            <p:nvPr/>
          </p:nvSpPr>
          <p:spPr>
            <a:xfrm>
              <a:off x="1587" y="0"/>
              <a:ext cx="2016126" cy="576263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0"/>
              <a:ext cx="2019300" cy="547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rPr sz="2800" dirty="0"/>
                <a:t>REQUEST</a:t>
              </a:r>
            </a:p>
          </p:txBody>
        </p:sp>
      </p:grpSp>
      <p:sp>
        <p:nvSpPr>
          <p:cNvPr id="183" name="Shape 183"/>
          <p:cNvSpPr/>
          <p:nvPr/>
        </p:nvSpPr>
        <p:spPr>
          <a:xfrm>
            <a:off x="2038350" y="4660900"/>
            <a:ext cx="792163" cy="1588"/>
          </a:xfrm>
          <a:prstGeom prst="line">
            <a:avLst/>
          </a:prstGeom>
          <a:ln w="57150">
            <a:solidFill>
              <a:srgbClr val="FF7C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40639" marR="40639" defTabSz="914400">
              <a:defRPr sz="4200"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247312" y="4589462"/>
            <a:ext cx="792163" cy="1588"/>
          </a:xfrm>
          <a:prstGeom prst="line">
            <a:avLst/>
          </a:prstGeom>
          <a:ln w="57150">
            <a:solidFill>
              <a:srgbClr val="FF7C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40639" marR="40639" defTabSz="914400">
              <a:defRPr sz="4200"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grpSp>
        <p:nvGrpSpPr>
          <p:cNvPr id="187" name="Group 187"/>
          <p:cNvGrpSpPr/>
          <p:nvPr/>
        </p:nvGrpSpPr>
        <p:grpSpPr>
          <a:xfrm>
            <a:off x="9597231" y="7180262"/>
            <a:ext cx="2019301" cy="576263"/>
            <a:chOff x="0" y="0"/>
            <a:chExt cx="2019300" cy="576262"/>
          </a:xfrm>
        </p:grpSpPr>
        <p:sp>
          <p:nvSpPr>
            <p:cNvPr id="185" name="Shape 185"/>
            <p:cNvSpPr/>
            <p:nvPr/>
          </p:nvSpPr>
          <p:spPr>
            <a:xfrm>
              <a:off x="793" y="0"/>
              <a:ext cx="2017714" cy="576263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0" y="0"/>
              <a:ext cx="2019300" cy="547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Rendering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2325687" y="4732337"/>
            <a:ext cx="1588" cy="2447926"/>
          </a:xfrm>
          <a:prstGeom prst="line">
            <a:avLst/>
          </a:prstGeom>
          <a:ln w="25400">
            <a:solidFill>
              <a:srgbClr val="000000"/>
            </a:solidFill>
            <a:prstDash val="sysDas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0679112" y="4732337"/>
            <a:ext cx="1588" cy="2447926"/>
          </a:xfrm>
          <a:prstGeom prst="line">
            <a:avLst/>
          </a:prstGeom>
          <a:ln w="25400">
            <a:solidFill>
              <a:srgbClr val="000000"/>
            </a:solidFill>
            <a:prstDash val="sysDas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92" name="Group 192"/>
          <p:cNvGrpSpPr/>
          <p:nvPr/>
        </p:nvGrpSpPr>
        <p:grpSpPr>
          <a:xfrm>
            <a:off x="3691731" y="7180262"/>
            <a:ext cx="5334001" cy="576263"/>
            <a:chOff x="0" y="0"/>
            <a:chExt cx="5334000" cy="576262"/>
          </a:xfrm>
        </p:grpSpPr>
        <p:sp>
          <p:nvSpPr>
            <p:cNvPr id="190" name="Shape 190"/>
            <p:cNvSpPr/>
            <p:nvPr/>
          </p:nvSpPr>
          <p:spPr>
            <a:xfrm>
              <a:off x="2381" y="0"/>
              <a:ext cx="5329238" cy="576263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0"/>
              <a:ext cx="5334000" cy="547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Creation of a dynamic content</a:t>
              </a:r>
            </a:p>
          </p:txBody>
        </p:sp>
      </p:grpSp>
      <p:sp>
        <p:nvSpPr>
          <p:cNvPr id="193" name="Shape 193"/>
          <p:cNvSpPr/>
          <p:nvPr/>
        </p:nvSpPr>
        <p:spPr>
          <a:xfrm>
            <a:off x="3262312" y="7469187"/>
            <a:ext cx="360363" cy="1588"/>
          </a:xfrm>
          <a:prstGeom prst="line">
            <a:avLst/>
          </a:prstGeom>
          <a:ln w="25400">
            <a:solidFill>
              <a:srgbClr val="008F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40639" marR="40639" defTabSz="914400">
              <a:defRPr sz="4200"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9166225" y="7469187"/>
            <a:ext cx="360363" cy="1588"/>
          </a:xfrm>
          <a:prstGeom prst="line">
            <a:avLst/>
          </a:prstGeom>
          <a:ln w="25400">
            <a:solidFill>
              <a:srgbClr val="008F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40639" marR="40639" defTabSz="914400">
              <a:defRPr sz="4200"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grpSp>
        <p:nvGrpSpPr>
          <p:cNvPr id="197" name="Group 197"/>
          <p:cNvGrpSpPr/>
          <p:nvPr/>
        </p:nvGrpSpPr>
        <p:grpSpPr>
          <a:xfrm>
            <a:off x="2540000" y="5740400"/>
            <a:ext cx="2044701" cy="787400"/>
            <a:chOff x="0" y="0"/>
            <a:chExt cx="2044700" cy="787400"/>
          </a:xfrm>
        </p:grpSpPr>
        <p:sp>
          <p:nvSpPr>
            <p:cNvPr id="195" name="Shape 195"/>
            <p:cNvSpPr/>
            <p:nvPr/>
          </p:nvSpPr>
          <p:spPr>
            <a:xfrm>
              <a:off x="1607" y="0"/>
              <a:ext cx="2041487" cy="787400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0" y="0"/>
              <a:ext cx="2044701" cy="76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1500" b="1">
                  <a:uFill>
                    <a:solidFill>
                      <a:srgbClr val="000000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Match url to class/method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5492750" y="5740400"/>
            <a:ext cx="2044700" cy="876300"/>
            <a:chOff x="0" y="0"/>
            <a:chExt cx="2044699" cy="876299"/>
          </a:xfrm>
        </p:grpSpPr>
        <p:sp>
          <p:nvSpPr>
            <p:cNvPr id="198" name="Shape 198"/>
            <p:cNvSpPr/>
            <p:nvPr/>
          </p:nvSpPr>
          <p:spPr>
            <a:xfrm>
              <a:off x="1607" y="0"/>
              <a:ext cx="2041485" cy="876300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0"/>
              <a:ext cx="2044700" cy="849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1500" b="1">
                  <a:uFill>
                    <a:solidFill>
                      <a:srgbClr val="000000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Handle and process parameters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8448675" y="5600700"/>
            <a:ext cx="2019302" cy="1270001"/>
            <a:chOff x="0" y="0"/>
            <a:chExt cx="2019301" cy="1270000"/>
          </a:xfrm>
        </p:grpSpPr>
        <p:sp>
          <p:nvSpPr>
            <p:cNvPr id="201" name="Shape 201"/>
            <p:cNvSpPr/>
            <p:nvPr/>
          </p:nvSpPr>
          <p:spPr>
            <a:xfrm>
              <a:off x="1587" y="0"/>
              <a:ext cx="2016127" cy="990204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914400">
                <a:defRPr sz="4200"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0"/>
              <a:ext cx="2019302" cy="127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40639" marR="40639" defTabSz="914400">
                <a:buClr>
                  <a:srgbClr val="000000"/>
                </a:buClr>
                <a:buFont typeface="Helvetica Neue Light"/>
                <a:defRPr sz="1500" b="1">
                  <a:uFill>
                    <a:solidFill>
                      <a:srgbClr val="000000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Define how the page will look; use templates if necessary</a:t>
              </a: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droppedImage.png"/>
          <p:cNvPicPr>
            <a:picLocks noChangeAspect="1"/>
          </p:cNvPicPr>
          <p:nvPr/>
        </p:nvPicPr>
        <p:blipFill rotWithShape="1">
          <a:blip r:embed="rId2">
            <a:extLst/>
          </a:blip>
          <a:srcRect r="14132" b="6216"/>
          <a:stretch/>
        </p:blipFill>
        <p:spPr>
          <a:xfrm>
            <a:off x="4050655" y="266700"/>
            <a:ext cx="8572041" cy="929474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 in Play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490220" cy="6667500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Router: </a:t>
            </a:r>
            <a:r>
              <a:rPr dirty="0"/>
              <a:t>examine incoming requests and match to corresponding </a:t>
            </a:r>
            <a:r>
              <a:rPr dirty="0" smtClean="0"/>
              <a:t>Controller/Action</a:t>
            </a:r>
            <a:r>
              <a:rPr lang="en-IE" dirty="0" smtClean="0"/>
              <a:t>.</a:t>
            </a:r>
            <a:endParaRPr dirty="0"/>
          </a:p>
          <a:p>
            <a:r>
              <a:rPr b="1" dirty="0"/>
              <a:t>Action:</a:t>
            </a:r>
            <a:r>
              <a:rPr dirty="0"/>
              <a:t> a method in the </a:t>
            </a:r>
            <a:r>
              <a:rPr dirty="0" smtClean="0"/>
              <a:t>controller</a:t>
            </a:r>
            <a:r>
              <a:rPr lang="en-IE" dirty="0" smtClean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Routes File Example (Pacemaker)</a:t>
            </a:r>
          </a:p>
        </p:txBody>
      </p:sp>
      <p:sp>
        <p:nvSpPr>
          <p:cNvPr id="210" name="Shape 210"/>
          <p:cNvSpPr/>
          <p:nvPr/>
        </p:nvSpPr>
        <p:spPr>
          <a:xfrm>
            <a:off x="300006" y="1673364"/>
            <a:ext cx="10802637" cy="798167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929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# UI</a:t>
            </a: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/>
              <a:t> 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smtClean="0"/>
              <a:t>                        </a:t>
            </a:r>
            <a:r>
              <a:rPr lang="en-IE" sz="1600" dirty="0" smtClean="0"/>
              <a:t>	</a:t>
            </a:r>
            <a:r>
              <a:rPr sz="1600" dirty="0" smtClean="0"/>
              <a:t>                </a:t>
            </a:r>
            <a:r>
              <a:rPr sz="1600" dirty="0" err="1" smtClean="0">
                <a:solidFill>
                  <a:srgbClr val="AA7942"/>
                </a:solidFill>
              </a:rPr>
              <a:t>controllers.</a:t>
            </a:r>
            <a:r>
              <a:rPr sz="1600" dirty="0" err="1" smtClean="0">
                <a:solidFill>
                  <a:srgbClr val="514FFF"/>
                </a:solidFill>
              </a:rPr>
              <a:t>Accounts</a:t>
            </a:r>
            <a:r>
              <a:rPr sz="1600" dirty="0" err="1" smtClean="0">
                <a:solidFill>
                  <a:srgbClr val="941100"/>
                </a:solidFill>
              </a:rPr>
              <a:t>.</a:t>
            </a:r>
            <a:r>
              <a:rPr sz="1600" dirty="0" err="1" smtClean="0"/>
              <a:t>index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/>
              <a:t> 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>
                <a:solidFill>
                  <a:srgbClr val="011993"/>
                </a:solidFill>
              </a:rPr>
              <a:t>signup</a:t>
            </a:r>
            <a:r>
              <a:rPr sz="1600" dirty="0"/>
              <a:t>                     </a:t>
            </a:r>
            <a:r>
              <a:rPr lang="en-IE" sz="1600" dirty="0" smtClean="0"/>
              <a:t>	</a:t>
            </a:r>
            <a:r>
              <a:rPr sz="1600" dirty="0" smtClean="0"/>
              <a:t>   </a:t>
            </a:r>
            <a:r>
              <a:rPr lang="en-IE" sz="1600" dirty="0" smtClean="0"/>
              <a:t>	</a:t>
            </a:r>
            <a:r>
              <a:rPr sz="1600" dirty="0" err="1" smtClean="0">
                <a:solidFill>
                  <a:srgbClr val="AA7942"/>
                </a:solidFill>
              </a:rPr>
              <a:t>controllers.</a:t>
            </a:r>
            <a:r>
              <a:rPr sz="1600" dirty="0" err="1" smtClean="0">
                <a:solidFill>
                  <a:srgbClr val="514FFF"/>
                </a:solidFill>
              </a:rPr>
              <a:t>Accounts</a:t>
            </a:r>
            <a:r>
              <a:rPr sz="1600" dirty="0" err="1" smtClean="0">
                <a:solidFill>
                  <a:srgbClr val="941100"/>
                </a:solidFill>
              </a:rPr>
              <a:t>.</a:t>
            </a:r>
            <a:r>
              <a:rPr sz="1600" dirty="0" err="1" smtClean="0"/>
              <a:t>signup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/>
              <a:t> 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>
                <a:solidFill>
                  <a:srgbClr val="011993"/>
                </a:solidFill>
              </a:rPr>
              <a:t>login</a:t>
            </a:r>
            <a:r>
              <a:rPr sz="1600" dirty="0"/>
              <a:t>                                     </a:t>
            </a:r>
            <a:r>
              <a:rPr lang="en-IE" sz="1600" dirty="0" smtClean="0"/>
              <a:t>	</a:t>
            </a:r>
            <a:r>
              <a:rPr sz="1600" dirty="0" err="1" smtClean="0">
                <a:solidFill>
                  <a:srgbClr val="AA7942"/>
                </a:solidFill>
              </a:rPr>
              <a:t>controllers.</a:t>
            </a:r>
            <a:r>
              <a:rPr sz="1600" dirty="0" err="1" smtClean="0">
                <a:solidFill>
                  <a:srgbClr val="514FFF"/>
                </a:solidFill>
              </a:rPr>
              <a:t>Accounts</a:t>
            </a:r>
            <a:r>
              <a:rPr sz="1600" dirty="0" err="1" smtClean="0">
                <a:solidFill>
                  <a:srgbClr val="941100"/>
                </a:solidFill>
              </a:rPr>
              <a:t>.</a:t>
            </a:r>
            <a:r>
              <a:rPr sz="1600" dirty="0" err="1" smtClean="0"/>
              <a:t>login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/>
              <a:t> 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>
                <a:solidFill>
                  <a:srgbClr val="011993"/>
                </a:solidFill>
              </a:rPr>
              <a:t>logout</a:t>
            </a:r>
            <a:r>
              <a:rPr sz="1600" dirty="0"/>
              <a:t>                                    </a:t>
            </a:r>
            <a:r>
              <a:rPr lang="en-IE" sz="1600" dirty="0" smtClean="0"/>
              <a:t>	</a:t>
            </a:r>
            <a:r>
              <a:rPr sz="1600" dirty="0" err="1" smtClean="0">
                <a:solidFill>
                  <a:srgbClr val="AA7942"/>
                </a:solidFill>
              </a:rPr>
              <a:t>controllers.</a:t>
            </a:r>
            <a:r>
              <a:rPr sz="1600" dirty="0" err="1" smtClean="0">
                <a:solidFill>
                  <a:srgbClr val="514FFF"/>
                </a:solidFill>
              </a:rPr>
              <a:t>Accounts</a:t>
            </a:r>
            <a:r>
              <a:rPr sz="1600" dirty="0" err="1" smtClean="0">
                <a:solidFill>
                  <a:srgbClr val="941100"/>
                </a:solidFill>
              </a:rPr>
              <a:t>.</a:t>
            </a:r>
            <a:r>
              <a:rPr sz="1600" dirty="0" err="1" smtClean="0"/>
              <a:t>logout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POST</a:t>
            </a:r>
            <a:r>
              <a:rPr sz="1600" dirty="0"/>
              <a:t>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>
                <a:solidFill>
                  <a:srgbClr val="011993"/>
                </a:solidFill>
              </a:rPr>
              <a:t>register</a:t>
            </a:r>
            <a:r>
              <a:rPr sz="1600" dirty="0"/>
              <a:t>                                  </a:t>
            </a:r>
            <a:r>
              <a:rPr lang="en-IE" sz="1600" dirty="0" smtClean="0"/>
              <a:t>	</a:t>
            </a:r>
            <a:r>
              <a:rPr sz="1600" dirty="0" err="1" smtClean="0">
                <a:solidFill>
                  <a:srgbClr val="AA7942"/>
                </a:solidFill>
              </a:rPr>
              <a:t>controllers.</a:t>
            </a:r>
            <a:r>
              <a:rPr sz="1600" dirty="0" err="1" smtClean="0">
                <a:solidFill>
                  <a:srgbClr val="514FFF"/>
                </a:solidFill>
              </a:rPr>
              <a:t>Accounts</a:t>
            </a:r>
            <a:r>
              <a:rPr sz="1600" dirty="0" err="1" smtClean="0">
                <a:solidFill>
                  <a:srgbClr val="941100"/>
                </a:solidFill>
              </a:rPr>
              <a:t>.</a:t>
            </a:r>
            <a:r>
              <a:rPr sz="1600" dirty="0" err="1" smtClean="0"/>
              <a:t>register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POST</a:t>
            </a:r>
            <a:r>
              <a:rPr sz="1600" dirty="0"/>
              <a:t>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>
                <a:solidFill>
                  <a:srgbClr val="011993"/>
                </a:solidFill>
              </a:rPr>
              <a:t>authenticate</a:t>
            </a:r>
            <a:r>
              <a:rPr sz="1600" dirty="0"/>
              <a:t>                          </a:t>
            </a:r>
            <a:r>
              <a:rPr lang="en-IE" sz="1600" dirty="0" smtClean="0"/>
              <a:t>	</a:t>
            </a:r>
            <a:r>
              <a:rPr sz="1600" dirty="0" err="1" smtClean="0">
                <a:solidFill>
                  <a:srgbClr val="AA7942"/>
                </a:solidFill>
              </a:rPr>
              <a:t>controllers.</a:t>
            </a:r>
            <a:r>
              <a:rPr sz="1600" dirty="0" err="1" smtClean="0">
                <a:solidFill>
                  <a:srgbClr val="514FFF"/>
                </a:solidFill>
              </a:rPr>
              <a:t>Accounts</a:t>
            </a:r>
            <a:r>
              <a:rPr sz="1600" dirty="0" err="1" smtClean="0">
                <a:solidFill>
                  <a:srgbClr val="941100"/>
                </a:solidFill>
              </a:rPr>
              <a:t>.</a:t>
            </a:r>
            <a:r>
              <a:rPr sz="1600" dirty="0" err="1" smtClean="0"/>
              <a:t>authenticate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600" dirty="0">
              <a:solidFill>
                <a:srgbClr val="9411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/>
              <a:t> 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>
                <a:solidFill>
                  <a:srgbClr val="011993"/>
                </a:solidFill>
              </a:rPr>
              <a:t>dashboard</a:t>
            </a:r>
            <a:r>
              <a:rPr sz="1600" dirty="0"/>
              <a:t>                              </a:t>
            </a:r>
            <a:r>
              <a:rPr sz="1600" dirty="0" err="1" smtClean="0">
                <a:solidFill>
                  <a:srgbClr val="AA7942"/>
                </a:solidFill>
              </a:rPr>
              <a:t>controllers.</a:t>
            </a:r>
            <a:r>
              <a:rPr sz="1600" dirty="0" err="1" smtClean="0">
                <a:solidFill>
                  <a:srgbClr val="514FFF"/>
                </a:solidFill>
              </a:rPr>
              <a:t>Dashboard</a:t>
            </a:r>
            <a:r>
              <a:rPr sz="1600" dirty="0" err="1" smtClean="0">
                <a:solidFill>
                  <a:srgbClr val="941100"/>
                </a:solidFill>
              </a:rPr>
              <a:t>.</a:t>
            </a:r>
            <a:r>
              <a:rPr sz="1600" dirty="0" err="1" smtClean="0"/>
              <a:t>index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/>
              <a:t> 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>
                <a:solidFill>
                  <a:srgbClr val="011993"/>
                </a:solidFill>
              </a:rPr>
              <a:t>upload</a:t>
            </a:r>
            <a:r>
              <a:rPr sz="1600" dirty="0"/>
              <a:t>                                  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Dashboard</a:t>
            </a:r>
            <a:r>
              <a:rPr sz="1600" dirty="0" err="1">
                <a:solidFill>
                  <a:srgbClr val="941100"/>
                </a:solidFill>
              </a:rPr>
              <a:t>.</a:t>
            </a:r>
            <a:r>
              <a:rPr sz="1600" dirty="0" err="1"/>
              <a:t>uploadActivityForm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POST</a:t>
            </a:r>
            <a:r>
              <a:rPr sz="1600" dirty="0"/>
              <a:t>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submitactivity</a:t>
            </a:r>
            <a:r>
              <a:rPr sz="1600" dirty="0"/>
              <a:t>                        </a:t>
            </a:r>
            <a:r>
              <a:rPr lang="en-IE" sz="1600" dirty="0" smtClean="0"/>
              <a:t>	</a:t>
            </a:r>
            <a:r>
              <a:rPr sz="1600" dirty="0" err="1" smtClean="0">
                <a:solidFill>
                  <a:srgbClr val="AA7942"/>
                </a:solidFill>
              </a:rPr>
              <a:t>controllers.</a:t>
            </a:r>
            <a:r>
              <a:rPr sz="1600" dirty="0" err="1" smtClean="0">
                <a:solidFill>
                  <a:srgbClr val="514FFF"/>
                </a:solidFill>
              </a:rPr>
              <a:t>Dashboard</a:t>
            </a:r>
            <a:r>
              <a:rPr sz="1600" dirty="0" err="1" smtClean="0">
                <a:solidFill>
                  <a:srgbClr val="941100"/>
                </a:solidFill>
              </a:rPr>
              <a:t>.</a:t>
            </a:r>
            <a:r>
              <a:rPr sz="1600" dirty="0" err="1" smtClean="0"/>
              <a:t>submitActivity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600" dirty="0">
              <a:solidFill>
                <a:srgbClr val="941100"/>
              </a:solidFill>
            </a:endParaRPr>
          </a:p>
          <a:p>
            <a:pPr algn="l" defTabSz="457200">
              <a:defRPr sz="1300">
                <a:solidFill>
                  <a:srgbClr val="929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# API</a:t>
            </a: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/>
              <a:t> 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</a:t>
            </a:r>
            <a:r>
              <a:rPr sz="1600" dirty="0"/>
              <a:t>                               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>
                <a:solidFill>
                  <a:srgbClr val="941100"/>
                </a:solidFill>
              </a:rPr>
              <a:t>.</a:t>
            </a:r>
            <a:r>
              <a:rPr sz="1600" dirty="0" err="1"/>
              <a:t>users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DELETE</a:t>
            </a:r>
            <a:r>
              <a:rPr sz="1600" dirty="0"/>
              <a:t>  </a:t>
            </a:r>
            <a:r>
              <a:rPr sz="1600" dirty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</a:t>
            </a:r>
            <a:r>
              <a:rPr sz="1600" dirty="0"/>
              <a:t>                               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>
                <a:solidFill>
                  <a:srgbClr val="941100"/>
                </a:solidFill>
              </a:rPr>
              <a:t>.</a:t>
            </a:r>
            <a:r>
              <a:rPr sz="1600" dirty="0" err="1"/>
              <a:t>deleteAllUsers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POST</a:t>
            </a:r>
            <a:r>
              <a:rPr sz="1600" dirty="0"/>
              <a:t>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</a:t>
            </a:r>
            <a:r>
              <a:rPr sz="1600" dirty="0"/>
              <a:t>                               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>
                <a:solidFill>
                  <a:srgbClr val="941100"/>
                </a:solidFill>
              </a:rPr>
              <a:t>.</a:t>
            </a:r>
            <a:r>
              <a:rPr sz="1600" dirty="0" err="1"/>
              <a:t>createUser</a:t>
            </a:r>
            <a:r>
              <a:rPr sz="16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600" dirty="0">
              <a:solidFill>
                <a:srgbClr val="9411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/>
              <a:t>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/users/</a:t>
            </a:r>
            <a:r>
              <a:rPr sz="1600" dirty="0">
                <a:solidFill>
                  <a:srgbClr val="9398FF"/>
                </a:solidFill>
              </a:rPr>
              <a:t>:id</a:t>
            </a:r>
            <a:r>
              <a:rPr sz="1600" dirty="0"/>
              <a:t>                            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>
                <a:solidFill>
                  <a:srgbClr val="941100"/>
                </a:solidFill>
              </a:rPr>
              <a:t>.</a:t>
            </a:r>
            <a:r>
              <a:rPr sz="1600" dirty="0" err="1"/>
              <a:t>user</a:t>
            </a:r>
            <a:r>
              <a:rPr sz="1600" dirty="0">
                <a:solidFill>
                  <a:srgbClr val="941100"/>
                </a:solidFill>
              </a:rPr>
              <a:t>(id: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DELETE</a:t>
            </a:r>
            <a:r>
              <a:rPr sz="1600" dirty="0"/>
              <a:t>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/users/</a:t>
            </a:r>
            <a:r>
              <a:rPr sz="1600" dirty="0">
                <a:solidFill>
                  <a:srgbClr val="9398FF"/>
                </a:solidFill>
              </a:rPr>
              <a:t>:id</a:t>
            </a:r>
            <a:r>
              <a:rPr sz="1600" dirty="0"/>
              <a:t>                            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>
                <a:solidFill>
                  <a:srgbClr val="941100"/>
                </a:solidFill>
              </a:rPr>
              <a:t>.</a:t>
            </a:r>
            <a:r>
              <a:rPr sz="1600" dirty="0" err="1"/>
              <a:t>deleteUser</a:t>
            </a:r>
            <a:r>
              <a:rPr sz="1600" dirty="0">
                <a:solidFill>
                  <a:srgbClr val="941100"/>
                </a:solidFill>
              </a:rPr>
              <a:t>(id: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PUT</a:t>
            </a:r>
            <a:r>
              <a:rPr sz="1600" dirty="0"/>
              <a:t>    </a:t>
            </a:r>
            <a:r>
              <a:rPr lang="en-IE" sz="1600" dirty="0" smtClean="0"/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/users/</a:t>
            </a:r>
            <a:r>
              <a:rPr sz="1600" dirty="0">
                <a:solidFill>
                  <a:srgbClr val="9398FF"/>
                </a:solidFill>
              </a:rPr>
              <a:t>:id</a:t>
            </a:r>
            <a:r>
              <a:rPr sz="1600" dirty="0"/>
              <a:t>                            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>
                <a:solidFill>
                  <a:srgbClr val="941100"/>
                </a:solidFill>
              </a:rPr>
              <a:t>.</a:t>
            </a:r>
            <a:r>
              <a:rPr sz="1600" dirty="0" err="1"/>
              <a:t>updateUser</a:t>
            </a:r>
            <a:r>
              <a:rPr sz="1600" dirty="0">
                <a:solidFill>
                  <a:srgbClr val="941100"/>
                </a:solidFill>
              </a:rPr>
              <a:t>(id: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600" dirty="0">
              <a:solidFill>
                <a:srgbClr val="941100"/>
              </a:solidFill>
            </a:endParaRPr>
          </a:p>
          <a:p>
            <a:pPr algn="l" defTabSz="457200">
              <a:defRPr sz="1300">
                <a:solidFill>
                  <a:srgbClr val="9398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>
                <a:solidFill>
                  <a:srgbClr val="000000"/>
                </a:solidFill>
              </a:rPr>
              <a:t>     </a:t>
            </a:r>
            <a:r>
              <a:rPr lang="en-IE" sz="1600" dirty="0" smtClean="0">
                <a:solidFill>
                  <a:srgbClr val="000000"/>
                </a:solidFill>
              </a:rPr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/users/</a:t>
            </a:r>
            <a:r>
              <a:rPr sz="1600" dirty="0"/>
              <a:t>:</a:t>
            </a:r>
            <a:r>
              <a:rPr sz="1600" dirty="0" err="1"/>
              <a:t>userId</a:t>
            </a:r>
            <a:r>
              <a:rPr sz="1600" dirty="0"/>
              <a:t>/activities</a:t>
            </a:r>
            <a:r>
              <a:rPr sz="1600" dirty="0">
                <a:solidFill>
                  <a:srgbClr val="000000"/>
                </a:solidFill>
              </a:rPr>
              <a:t>            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>
                <a:solidFill>
                  <a:srgbClr val="941100"/>
                </a:solidFill>
              </a:rPr>
              <a:t>.</a:t>
            </a:r>
            <a:r>
              <a:rPr sz="1600" dirty="0" err="1">
                <a:solidFill>
                  <a:srgbClr val="000000"/>
                </a:solidFill>
              </a:rPr>
              <a:t>activities</a:t>
            </a:r>
            <a:r>
              <a:rPr sz="1600" dirty="0">
                <a:solidFill>
                  <a:srgbClr val="941100"/>
                </a:solidFill>
              </a:rPr>
              <a:t>(</a:t>
            </a:r>
            <a:r>
              <a:rPr sz="1600" dirty="0" err="1">
                <a:solidFill>
                  <a:srgbClr val="941100"/>
                </a:solidFill>
              </a:rPr>
              <a:t>userId</a:t>
            </a:r>
            <a:r>
              <a:rPr sz="1600" dirty="0">
                <a:solidFill>
                  <a:srgbClr val="941100"/>
                </a:solidFill>
              </a:rPr>
              <a:t>: Long)</a:t>
            </a: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398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POST</a:t>
            </a:r>
            <a:r>
              <a:rPr sz="1600" dirty="0">
                <a:solidFill>
                  <a:srgbClr val="000000"/>
                </a:solidFill>
              </a:rPr>
              <a:t>    </a:t>
            </a:r>
            <a:r>
              <a:rPr lang="en-IE" sz="1600" dirty="0" smtClean="0">
                <a:solidFill>
                  <a:srgbClr val="000000"/>
                </a:solidFill>
              </a:rPr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/users/</a:t>
            </a:r>
            <a:r>
              <a:rPr sz="1600" dirty="0"/>
              <a:t>:</a:t>
            </a:r>
            <a:r>
              <a:rPr sz="1600" dirty="0" err="1"/>
              <a:t>userId</a:t>
            </a:r>
            <a:r>
              <a:rPr sz="1600" dirty="0"/>
              <a:t>/activities</a:t>
            </a:r>
            <a:r>
              <a:rPr sz="1600" dirty="0">
                <a:solidFill>
                  <a:srgbClr val="000000"/>
                </a:solidFill>
              </a:rPr>
              <a:t>            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>
                <a:solidFill>
                  <a:srgbClr val="941100"/>
                </a:solidFill>
              </a:rPr>
              <a:t>.</a:t>
            </a:r>
            <a:r>
              <a:rPr sz="1600" dirty="0" err="1">
                <a:solidFill>
                  <a:srgbClr val="000000"/>
                </a:solidFill>
              </a:rPr>
              <a:t>createActivity</a:t>
            </a:r>
            <a:r>
              <a:rPr sz="1600" dirty="0">
                <a:solidFill>
                  <a:srgbClr val="941100"/>
                </a:solidFill>
              </a:rPr>
              <a:t>(</a:t>
            </a:r>
            <a:r>
              <a:rPr sz="1600" dirty="0" err="1">
                <a:solidFill>
                  <a:srgbClr val="941100"/>
                </a:solidFill>
              </a:rPr>
              <a:t>userId</a:t>
            </a:r>
            <a:r>
              <a:rPr sz="1600" dirty="0">
                <a:solidFill>
                  <a:srgbClr val="941100"/>
                </a:solidFill>
              </a:rPr>
              <a:t>: Long)</a:t>
            </a: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>
                <a:solidFill>
                  <a:srgbClr val="000000"/>
                </a:solidFill>
              </a:rPr>
              <a:t>     </a:t>
            </a:r>
            <a:r>
              <a:rPr lang="en-IE" sz="1600" dirty="0" smtClean="0">
                <a:solidFill>
                  <a:srgbClr val="000000"/>
                </a:solidFill>
              </a:rPr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/users/</a:t>
            </a:r>
            <a:r>
              <a:rPr sz="1600" dirty="0">
                <a:solidFill>
                  <a:srgbClr val="9398FF"/>
                </a:solidFill>
              </a:rPr>
              <a:t>:</a:t>
            </a:r>
            <a:r>
              <a:rPr sz="1600" dirty="0" err="1">
                <a:solidFill>
                  <a:srgbClr val="9398FF"/>
                </a:solidFill>
              </a:rPr>
              <a:t>userId</a:t>
            </a:r>
            <a:r>
              <a:rPr sz="1600" dirty="0">
                <a:solidFill>
                  <a:srgbClr val="9398FF"/>
                </a:solidFill>
              </a:rPr>
              <a:t>/activities/:</a:t>
            </a:r>
            <a:r>
              <a:rPr sz="1600" dirty="0" err="1">
                <a:solidFill>
                  <a:srgbClr val="9398FF"/>
                </a:solidFill>
              </a:rPr>
              <a:t>activityId</a:t>
            </a: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/>
              <a:t>.</a:t>
            </a:r>
            <a:r>
              <a:rPr sz="1600" dirty="0" err="1">
                <a:solidFill>
                  <a:srgbClr val="000000"/>
                </a:solidFill>
              </a:rPr>
              <a:t>activity</a:t>
            </a:r>
            <a:r>
              <a:rPr sz="1600" dirty="0"/>
              <a:t>(</a:t>
            </a:r>
            <a:r>
              <a:rPr sz="1600" dirty="0" err="1"/>
              <a:t>userId</a:t>
            </a:r>
            <a:r>
              <a:rPr sz="1600" dirty="0"/>
              <a:t>: Long, </a:t>
            </a:r>
            <a:r>
              <a:rPr sz="1600" dirty="0" err="1"/>
              <a:t>activityId:Long</a:t>
            </a:r>
            <a:r>
              <a:rPr sz="1600" dirty="0"/>
              <a:t>)</a:t>
            </a: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DELETE</a:t>
            </a: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/users/</a:t>
            </a:r>
            <a:r>
              <a:rPr sz="1600" dirty="0">
                <a:solidFill>
                  <a:srgbClr val="9398FF"/>
                </a:solidFill>
              </a:rPr>
              <a:t>:</a:t>
            </a:r>
            <a:r>
              <a:rPr sz="1600" dirty="0" err="1">
                <a:solidFill>
                  <a:srgbClr val="9398FF"/>
                </a:solidFill>
              </a:rPr>
              <a:t>userId</a:t>
            </a:r>
            <a:r>
              <a:rPr sz="1600" dirty="0">
                <a:solidFill>
                  <a:srgbClr val="9398FF"/>
                </a:solidFill>
              </a:rPr>
              <a:t>/activities/:</a:t>
            </a:r>
            <a:r>
              <a:rPr sz="1600" dirty="0" err="1">
                <a:solidFill>
                  <a:srgbClr val="9398FF"/>
                </a:solidFill>
              </a:rPr>
              <a:t>activityId</a:t>
            </a: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/>
              <a:t>.</a:t>
            </a:r>
            <a:r>
              <a:rPr sz="1600" dirty="0" err="1">
                <a:solidFill>
                  <a:srgbClr val="000000"/>
                </a:solidFill>
              </a:rPr>
              <a:t>deleteActivity</a:t>
            </a:r>
            <a:r>
              <a:rPr sz="1600" dirty="0"/>
              <a:t>(</a:t>
            </a:r>
            <a:r>
              <a:rPr sz="1600" dirty="0" err="1"/>
              <a:t>userId</a:t>
            </a:r>
            <a:r>
              <a:rPr sz="1600" dirty="0"/>
              <a:t>: Long, </a:t>
            </a:r>
            <a:r>
              <a:rPr sz="1600" dirty="0" err="1"/>
              <a:t>activityId:Long</a:t>
            </a:r>
            <a:r>
              <a:rPr sz="1600" dirty="0"/>
              <a:t>)</a:t>
            </a: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PUT</a:t>
            </a:r>
            <a:r>
              <a:rPr sz="1600" dirty="0">
                <a:solidFill>
                  <a:srgbClr val="000000"/>
                </a:solidFill>
              </a:rPr>
              <a:t>     </a:t>
            </a:r>
            <a:r>
              <a:rPr lang="en-IE" sz="1600" dirty="0" smtClean="0">
                <a:solidFill>
                  <a:srgbClr val="000000"/>
                </a:solidFill>
              </a:rPr>
              <a:t>	</a:t>
            </a:r>
            <a:r>
              <a:rPr sz="1600" dirty="0" smtClean="0">
                <a:solidFill>
                  <a:srgbClr val="011993"/>
                </a:solidFill>
              </a:rPr>
              <a:t>/</a:t>
            </a:r>
            <a:r>
              <a:rPr sz="1600" dirty="0" err="1">
                <a:solidFill>
                  <a:srgbClr val="011993"/>
                </a:solidFill>
              </a:rPr>
              <a:t>api</a:t>
            </a:r>
            <a:r>
              <a:rPr sz="1600" dirty="0">
                <a:solidFill>
                  <a:srgbClr val="011993"/>
                </a:solidFill>
              </a:rPr>
              <a:t>/users/</a:t>
            </a:r>
            <a:r>
              <a:rPr sz="1600" dirty="0">
                <a:solidFill>
                  <a:srgbClr val="9398FF"/>
                </a:solidFill>
              </a:rPr>
              <a:t>:</a:t>
            </a:r>
            <a:r>
              <a:rPr sz="1600" dirty="0" err="1">
                <a:solidFill>
                  <a:srgbClr val="9398FF"/>
                </a:solidFill>
              </a:rPr>
              <a:t>userId</a:t>
            </a:r>
            <a:r>
              <a:rPr sz="1600" dirty="0">
                <a:solidFill>
                  <a:srgbClr val="9398FF"/>
                </a:solidFill>
              </a:rPr>
              <a:t>/activities/:</a:t>
            </a:r>
            <a:r>
              <a:rPr sz="1600" dirty="0" err="1">
                <a:solidFill>
                  <a:srgbClr val="9398FF"/>
                </a:solidFill>
              </a:rPr>
              <a:t>activityId</a:t>
            </a: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 err="1">
                <a:solidFill>
                  <a:srgbClr val="AA7942"/>
                </a:solidFill>
              </a:rPr>
              <a:t>controllers.</a:t>
            </a:r>
            <a:r>
              <a:rPr sz="1600" dirty="0" err="1">
                <a:solidFill>
                  <a:srgbClr val="514FFF"/>
                </a:solidFill>
              </a:rPr>
              <a:t>PacemakerAPI</a:t>
            </a:r>
            <a:r>
              <a:rPr sz="1600" dirty="0" err="1"/>
              <a:t>.</a:t>
            </a:r>
            <a:r>
              <a:rPr sz="1600" dirty="0" err="1">
                <a:solidFill>
                  <a:srgbClr val="000000"/>
                </a:solidFill>
              </a:rPr>
              <a:t>updateActivity</a:t>
            </a:r>
            <a:r>
              <a:rPr sz="1600" dirty="0"/>
              <a:t>(</a:t>
            </a:r>
            <a:r>
              <a:rPr sz="1600" dirty="0" err="1"/>
              <a:t>userId</a:t>
            </a:r>
            <a:r>
              <a:rPr sz="1600" dirty="0"/>
              <a:t>: Long, </a:t>
            </a:r>
            <a:r>
              <a:rPr sz="1600" dirty="0" err="1"/>
              <a:t>activityId:Long</a:t>
            </a:r>
            <a:r>
              <a:rPr sz="1600" dirty="0"/>
              <a:t>)</a:t>
            </a: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29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# Map static resources from the /public folder to the /assets URL path</a:t>
            </a:r>
            <a:endParaRPr sz="16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E1F63"/>
                </a:solidFill>
              </a:rPr>
              <a:t>GET</a:t>
            </a:r>
            <a:r>
              <a:rPr sz="1600" dirty="0">
                <a:solidFill>
                  <a:srgbClr val="000000"/>
                </a:solidFill>
              </a:rPr>
              <a:t>     </a:t>
            </a:r>
            <a:r>
              <a:rPr sz="1600" dirty="0">
                <a:solidFill>
                  <a:srgbClr val="011993"/>
                </a:solidFill>
              </a:rPr>
              <a:t>/assets/</a:t>
            </a:r>
            <a:r>
              <a:rPr sz="1600" dirty="0">
                <a:solidFill>
                  <a:srgbClr val="9398FF"/>
                </a:solidFill>
              </a:rPr>
              <a:t>*file</a:t>
            </a:r>
            <a:r>
              <a:rPr sz="1600" dirty="0">
                <a:solidFill>
                  <a:srgbClr val="000000"/>
                </a:solidFill>
              </a:rPr>
              <a:t>               </a:t>
            </a:r>
            <a:r>
              <a:rPr sz="1600" dirty="0">
                <a:solidFill>
                  <a:srgbClr val="AA7942"/>
                </a:solidFill>
              </a:rPr>
              <a:t>controllers.</a:t>
            </a:r>
            <a:r>
              <a:rPr sz="1600" dirty="0">
                <a:solidFill>
                  <a:srgbClr val="514FFF"/>
                </a:solidFill>
              </a:rPr>
              <a:t>Assets</a:t>
            </a:r>
            <a:r>
              <a:rPr sz="1600" dirty="0"/>
              <a:t>.</a:t>
            </a:r>
            <a:r>
              <a:rPr sz="1600" dirty="0">
                <a:solidFill>
                  <a:srgbClr val="000000"/>
                </a:solidFill>
              </a:rPr>
              <a:t>at</a:t>
            </a:r>
            <a:r>
              <a:rPr sz="1600" dirty="0"/>
              <a:t>(path="/public", file)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Routes - UI</a:t>
            </a:r>
          </a:p>
        </p:txBody>
      </p:sp>
      <p:sp>
        <p:nvSpPr>
          <p:cNvPr id="213" name="Shape 213"/>
          <p:cNvSpPr/>
          <p:nvPr/>
        </p:nvSpPr>
        <p:spPr>
          <a:xfrm>
            <a:off x="1343025" y="2089001"/>
            <a:ext cx="9364743" cy="37959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929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# UI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E1F63"/>
                </a:solidFill>
              </a:rPr>
              <a:t>GET</a:t>
            </a:r>
            <a:r>
              <a:rPr sz="2000" dirty="0"/>
              <a:t>     </a:t>
            </a:r>
            <a:r>
              <a:rPr lang="en-IE" sz="2000" dirty="0" smtClean="0"/>
              <a:t> </a:t>
            </a:r>
            <a:r>
              <a:rPr sz="2000" dirty="0" smtClean="0">
                <a:solidFill>
                  <a:srgbClr val="011993"/>
                </a:solidFill>
              </a:rPr>
              <a:t>/</a:t>
            </a:r>
            <a:r>
              <a:rPr sz="2000" dirty="0" smtClean="0"/>
              <a:t>                                         </a:t>
            </a:r>
            <a:r>
              <a:rPr lang="en-IE" sz="2000" dirty="0" smtClean="0"/>
              <a:t>	</a:t>
            </a:r>
            <a:r>
              <a:rPr sz="2000" dirty="0" err="1" smtClean="0">
                <a:solidFill>
                  <a:srgbClr val="AA7942"/>
                </a:solidFill>
              </a:rPr>
              <a:t>controllers.</a:t>
            </a:r>
            <a:r>
              <a:rPr sz="2000" dirty="0" err="1" smtClean="0">
                <a:solidFill>
                  <a:srgbClr val="514FFF"/>
                </a:solidFill>
              </a:rPr>
              <a:t>Accounts</a:t>
            </a:r>
            <a:r>
              <a:rPr sz="2000" dirty="0" err="1" smtClean="0">
                <a:solidFill>
                  <a:srgbClr val="941100"/>
                </a:solidFill>
              </a:rPr>
              <a:t>.</a:t>
            </a:r>
            <a:r>
              <a:rPr sz="2000" dirty="0" err="1" smtClean="0"/>
              <a:t>index</a:t>
            </a:r>
            <a:r>
              <a:rPr sz="20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E1F63"/>
                </a:solidFill>
              </a:rPr>
              <a:t>GET</a:t>
            </a:r>
            <a:r>
              <a:rPr sz="2000" dirty="0"/>
              <a:t>     </a:t>
            </a:r>
            <a:r>
              <a:rPr lang="en-IE" sz="2000" dirty="0" smtClean="0"/>
              <a:t> </a:t>
            </a:r>
            <a:r>
              <a:rPr sz="2000" dirty="0" smtClean="0">
                <a:solidFill>
                  <a:srgbClr val="011993"/>
                </a:solidFill>
              </a:rPr>
              <a:t>/</a:t>
            </a:r>
            <a:r>
              <a:rPr sz="2000" dirty="0">
                <a:solidFill>
                  <a:srgbClr val="011993"/>
                </a:solidFill>
              </a:rPr>
              <a:t>signup</a:t>
            </a:r>
            <a:r>
              <a:rPr sz="2000" dirty="0"/>
              <a:t>                                 </a:t>
            </a:r>
            <a:r>
              <a:rPr lang="en-IE" sz="2000" dirty="0" smtClean="0"/>
              <a:t>	</a:t>
            </a:r>
            <a:r>
              <a:rPr sz="2000" dirty="0" err="1" smtClean="0">
                <a:solidFill>
                  <a:srgbClr val="AA7942"/>
                </a:solidFill>
              </a:rPr>
              <a:t>controllers.</a:t>
            </a:r>
            <a:r>
              <a:rPr sz="2000" dirty="0" err="1" smtClean="0">
                <a:solidFill>
                  <a:srgbClr val="514FFF"/>
                </a:solidFill>
              </a:rPr>
              <a:t>Accounts</a:t>
            </a:r>
            <a:r>
              <a:rPr sz="2000" dirty="0" err="1" smtClean="0">
                <a:solidFill>
                  <a:srgbClr val="941100"/>
                </a:solidFill>
              </a:rPr>
              <a:t>.</a:t>
            </a:r>
            <a:r>
              <a:rPr sz="2000" dirty="0" err="1" smtClean="0"/>
              <a:t>signup</a:t>
            </a:r>
            <a:r>
              <a:rPr sz="20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E1F63"/>
                </a:solidFill>
              </a:rPr>
              <a:t>GET</a:t>
            </a:r>
            <a:r>
              <a:rPr sz="2000" dirty="0"/>
              <a:t>     </a:t>
            </a:r>
            <a:r>
              <a:rPr lang="en-IE" sz="2000" dirty="0" smtClean="0"/>
              <a:t> </a:t>
            </a:r>
            <a:r>
              <a:rPr sz="2000" dirty="0" smtClean="0">
                <a:solidFill>
                  <a:srgbClr val="011993"/>
                </a:solidFill>
              </a:rPr>
              <a:t>/</a:t>
            </a:r>
            <a:r>
              <a:rPr sz="2000" dirty="0">
                <a:solidFill>
                  <a:srgbClr val="011993"/>
                </a:solidFill>
              </a:rPr>
              <a:t>login</a:t>
            </a:r>
            <a:r>
              <a:rPr sz="2000" dirty="0"/>
              <a:t>                                     </a:t>
            </a:r>
            <a:r>
              <a:rPr sz="2000" dirty="0" err="1">
                <a:solidFill>
                  <a:srgbClr val="AA7942"/>
                </a:solidFill>
              </a:rPr>
              <a:t>controllers.</a:t>
            </a:r>
            <a:r>
              <a:rPr sz="2000" dirty="0" err="1">
                <a:solidFill>
                  <a:srgbClr val="514FFF"/>
                </a:solidFill>
              </a:rPr>
              <a:t>Accounts</a:t>
            </a:r>
            <a:r>
              <a:rPr sz="2000" dirty="0" err="1">
                <a:solidFill>
                  <a:srgbClr val="941100"/>
                </a:solidFill>
              </a:rPr>
              <a:t>.</a:t>
            </a:r>
            <a:r>
              <a:rPr sz="2000" dirty="0" err="1"/>
              <a:t>login</a:t>
            </a:r>
            <a:r>
              <a:rPr sz="20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E1F63"/>
                </a:solidFill>
              </a:rPr>
              <a:t>GET</a:t>
            </a:r>
            <a:r>
              <a:rPr sz="2000" dirty="0"/>
              <a:t>     </a:t>
            </a:r>
            <a:r>
              <a:rPr lang="en-IE" sz="2000" dirty="0" smtClean="0"/>
              <a:t> </a:t>
            </a:r>
            <a:r>
              <a:rPr sz="2000" dirty="0" smtClean="0">
                <a:solidFill>
                  <a:srgbClr val="011993"/>
                </a:solidFill>
              </a:rPr>
              <a:t>/</a:t>
            </a:r>
            <a:r>
              <a:rPr sz="2000" dirty="0">
                <a:solidFill>
                  <a:srgbClr val="011993"/>
                </a:solidFill>
              </a:rPr>
              <a:t>logout</a:t>
            </a:r>
            <a:r>
              <a:rPr sz="2000" dirty="0"/>
              <a:t>                                  </a:t>
            </a:r>
            <a:r>
              <a:rPr lang="en-IE" sz="2000" dirty="0" smtClean="0"/>
              <a:t>	</a:t>
            </a:r>
            <a:r>
              <a:rPr sz="2000" dirty="0" err="1" smtClean="0">
                <a:solidFill>
                  <a:srgbClr val="AA7942"/>
                </a:solidFill>
              </a:rPr>
              <a:t>controllers.</a:t>
            </a:r>
            <a:r>
              <a:rPr sz="2000" dirty="0" err="1" smtClean="0">
                <a:solidFill>
                  <a:srgbClr val="514FFF"/>
                </a:solidFill>
              </a:rPr>
              <a:t>Accounts</a:t>
            </a:r>
            <a:r>
              <a:rPr sz="2000" dirty="0" err="1" smtClean="0">
                <a:solidFill>
                  <a:srgbClr val="941100"/>
                </a:solidFill>
              </a:rPr>
              <a:t>.</a:t>
            </a:r>
            <a:r>
              <a:rPr sz="2000" dirty="0" err="1" smtClean="0"/>
              <a:t>logout</a:t>
            </a:r>
            <a:r>
              <a:rPr sz="20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E1F63"/>
                </a:solidFill>
              </a:rPr>
              <a:t>POST</a:t>
            </a:r>
            <a:r>
              <a:rPr sz="2000" dirty="0"/>
              <a:t>    </a:t>
            </a:r>
            <a:r>
              <a:rPr sz="2000" dirty="0">
                <a:solidFill>
                  <a:srgbClr val="011993"/>
                </a:solidFill>
              </a:rPr>
              <a:t>/register</a:t>
            </a:r>
            <a:r>
              <a:rPr sz="2000" dirty="0"/>
              <a:t>                              </a:t>
            </a:r>
            <a:r>
              <a:rPr lang="en-IE" sz="2000" dirty="0" smtClean="0"/>
              <a:t>	</a:t>
            </a:r>
            <a:r>
              <a:rPr sz="2000" dirty="0" err="1" smtClean="0">
                <a:solidFill>
                  <a:srgbClr val="AA7942"/>
                </a:solidFill>
              </a:rPr>
              <a:t>controllers.</a:t>
            </a:r>
            <a:r>
              <a:rPr sz="2000" dirty="0" err="1" smtClean="0">
                <a:solidFill>
                  <a:srgbClr val="514FFF"/>
                </a:solidFill>
              </a:rPr>
              <a:t>Accounts</a:t>
            </a:r>
            <a:r>
              <a:rPr sz="2000" dirty="0" err="1" smtClean="0">
                <a:solidFill>
                  <a:srgbClr val="941100"/>
                </a:solidFill>
              </a:rPr>
              <a:t>.</a:t>
            </a:r>
            <a:r>
              <a:rPr sz="2000" dirty="0" err="1" smtClean="0"/>
              <a:t>register</a:t>
            </a:r>
            <a:r>
              <a:rPr sz="20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E1F63"/>
                </a:solidFill>
              </a:rPr>
              <a:t>POST</a:t>
            </a:r>
            <a:r>
              <a:rPr sz="2000" dirty="0"/>
              <a:t>    </a:t>
            </a:r>
            <a:r>
              <a:rPr sz="2000" dirty="0">
                <a:solidFill>
                  <a:srgbClr val="011993"/>
                </a:solidFill>
              </a:rPr>
              <a:t>/authenticate</a:t>
            </a:r>
            <a:r>
              <a:rPr sz="2000" dirty="0"/>
              <a:t>                     </a:t>
            </a:r>
            <a:r>
              <a:rPr lang="en-IE" sz="2000" dirty="0" smtClean="0"/>
              <a:t>	</a:t>
            </a:r>
            <a:r>
              <a:rPr sz="2000" dirty="0" err="1" smtClean="0">
                <a:solidFill>
                  <a:srgbClr val="AA7942"/>
                </a:solidFill>
              </a:rPr>
              <a:t>controllers.</a:t>
            </a:r>
            <a:r>
              <a:rPr sz="2000" dirty="0" err="1" smtClean="0">
                <a:solidFill>
                  <a:srgbClr val="514FFF"/>
                </a:solidFill>
              </a:rPr>
              <a:t>Accounts</a:t>
            </a:r>
            <a:r>
              <a:rPr sz="2000" dirty="0" err="1" smtClean="0">
                <a:solidFill>
                  <a:srgbClr val="941100"/>
                </a:solidFill>
              </a:rPr>
              <a:t>.</a:t>
            </a:r>
            <a:r>
              <a:rPr sz="2000" dirty="0" err="1" smtClean="0"/>
              <a:t>authenticate</a:t>
            </a:r>
            <a:r>
              <a:rPr sz="20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2000" dirty="0">
              <a:solidFill>
                <a:srgbClr val="9411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E1F63"/>
                </a:solidFill>
              </a:rPr>
              <a:t>GET</a:t>
            </a:r>
            <a:r>
              <a:rPr sz="2000" dirty="0"/>
              <a:t>     </a:t>
            </a:r>
            <a:r>
              <a:rPr lang="en-IE" sz="2000" dirty="0" smtClean="0"/>
              <a:t> </a:t>
            </a:r>
            <a:r>
              <a:rPr sz="2000" dirty="0" smtClean="0">
                <a:solidFill>
                  <a:srgbClr val="011993"/>
                </a:solidFill>
              </a:rPr>
              <a:t>/</a:t>
            </a:r>
            <a:r>
              <a:rPr sz="2000" dirty="0">
                <a:solidFill>
                  <a:srgbClr val="011993"/>
                </a:solidFill>
              </a:rPr>
              <a:t>dashboard</a:t>
            </a:r>
            <a:r>
              <a:rPr sz="2000" dirty="0"/>
              <a:t>                          </a:t>
            </a:r>
            <a:r>
              <a:rPr lang="en-IE" sz="2000" dirty="0" smtClean="0"/>
              <a:t>	</a:t>
            </a:r>
            <a:r>
              <a:rPr sz="2000" dirty="0" err="1" smtClean="0">
                <a:solidFill>
                  <a:srgbClr val="AA7942"/>
                </a:solidFill>
              </a:rPr>
              <a:t>controllers.</a:t>
            </a:r>
            <a:r>
              <a:rPr sz="2000" dirty="0" err="1" smtClean="0">
                <a:solidFill>
                  <a:srgbClr val="514FFF"/>
                </a:solidFill>
              </a:rPr>
              <a:t>Dashboard</a:t>
            </a:r>
            <a:r>
              <a:rPr sz="2000" dirty="0" err="1" smtClean="0">
                <a:solidFill>
                  <a:srgbClr val="941100"/>
                </a:solidFill>
              </a:rPr>
              <a:t>.</a:t>
            </a:r>
            <a:r>
              <a:rPr sz="2000" dirty="0" err="1" smtClean="0"/>
              <a:t>index</a:t>
            </a:r>
            <a:r>
              <a:rPr sz="20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E1F63"/>
                </a:solidFill>
              </a:rPr>
              <a:t>GET</a:t>
            </a:r>
            <a:r>
              <a:rPr sz="2000" dirty="0"/>
              <a:t>     </a:t>
            </a:r>
            <a:r>
              <a:rPr lang="en-IE" sz="2000" dirty="0" smtClean="0"/>
              <a:t> </a:t>
            </a:r>
            <a:r>
              <a:rPr sz="2000" dirty="0" smtClean="0">
                <a:solidFill>
                  <a:srgbClr val="011993"/>
                </a:solidFill>
              </a:rPr>
              <a:t>/</a:t>
            </a:r>
            <a:r>
              <a:rPr sz="2000" dirty="0">
                <a:solidFill>
                  <a:srgbClr val="011993"/>
                </a:solidFill>
              </a:rPr>
              <a:t>upload</a:t>
            </a:r>
            <a:r>
              <a:rPr sz="2000" dirty="0"/>
              <a:t>                                </a:t>
            </a:r>
            <a:r>
              <a:rPr lang="en-IE" sz="2000" dirty="0" smtClean="0"/>
              <a:t>	</a:t>
            </a:r>
            <a:r>
              <a:rPr sz="2000" dirty="0" err="1" smtClean="0">
                <a:solidFill>
                  <a:srgbClr val="AA7942"/>
                </a:solidFill>
              </a:rPr>
              <a:t>controllers.</a:t>
            </a:r>
            <a:r>
              <a:rPr sz="2000" dirty="0" err="1" smtClean="0">
                <a:solidFill>
                  <a:srgbClr val="514FFF"/>
                </a:solidFill>
              </a:rPr>
              <a:t>Dashboard</a:t>
            </a:r>
            <a:r>
              <a:rPr sz="2000" dirty="0" err="1" smtClean="0">
                <a:solidFill>
                  <a:srgbClr val="941100"/>
                </a:solidFill>
              </a:rPr>
              <a:t>.</a:t>
            </a:r>
            <a:r>
              <a:rPr sz="2000" dirty="0" err="1" smtClean="0"/>
              <a:t>uploadActivityForm</a:t>
            </a:r>
            <a:r>
              <a:rPr sz="20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E1F63"/>
                </a:solidFill>
              </a:rPr>
              <a:t>POST</a:t>
            </a:r>
            <a:r>
              <a:rPr sz="2000" dirty="0"/>
              <a:t>   </a:t>
            </a:r>
            <a:r>
              <a:rPr sz="2000" dirty="0" smtClean="0">
                <a:solidFill>
                  <a:srgbClr val="011993"/>
                </a:solidFill>
              </a:rPr>
              <a:t>/</a:t>
            </a:r>
            <a:r>
              <a:rPr sz="2000" dirty="0" err="1">
                <a:solidFill>
                  <a:srgbClr val="011993"/>
                </a:solidFill>
              </a:rPr>
              <a:t>submitactivity</a:t>
            </a:r>
            <a:r>
              <a:rPr sz="2000" dirty="0"/>
              <a:t>                     </a:t>
            </a:r>
            <a:r>
              <a:rPr lang="en-IE" sz="2000" dirty="0" smtClean="0"/>
              <a:t>	</a:t>
            </a:r>
            <a:r>
              <a:rPr sz="2000" dirty="0" err="1" smtClean="0">
                <a:solidFill>
                  <a:srgbClr val="AA7942"/>
                </a:solidFill>
              </a:rPr>
              <a:t>controllers.</a:t>
            </a:r>
            <a:r>
              <a:rPr sz="2000" dirty="0" err="1" smtClean="0">
                <a:solidFill>
                  <a:srgbClr val="514FFF"/>
                </a:solidFill>
              </a:rPr>
              <a:t>Dashboard</a:t>
            </a:r>
            <a:r>
              <a:rPr sz="2000" dirty="0" err="1" smtClean="0">
                <a:solidFill>
                  <a:srgbClr val="941100"/>
                </a:solidFill>
              </a:rPr>
              <a:t>.</a:t>
            </a:r>
            <a:r>
              <a:rPr sz="2000" dirty="0" err="1" smtClean="0"/>
              <a:t>submitActivity</a:t>
            </a:r>
            <a:r>
              <a:rPr sz="2000" dirty="0">
                <a:solidFill>
                  <a:srgbClr val="941100"/>
                </a:solidFill>
              </a:rPr>
              <a:t>()</a:t>
            </a:r>
          </a:p>
        </p:txBody>
      </p:sp>
      <p:sp>
        <p:nvSpPr>
          <p:cNvPr id="214" name="Shape 214"/>
          <p:cNvSpPr/>
          <p:nvPr/>
        </p:nvSpPr>
        <p:spPr>
          <a:xfrm>
            <a:off x="1343024" y="6028928"/>
            <a:ext cx="10775999" cy="35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</a:pPr>
            <a:r>
              <a:rPr dirty="0"/>
              <a:t>Routes to deliver </a:t>
            </a:r>
            <a:r>
              <a:rPr dirty="0" smtClean="0"/>
              <a:t>UI</a:t>
            </a:r>
            <a:r>
              <a:rPr lang="en-IE" dirty="0" smtClean="0"/>
              <a:t>.</a:t>
            </a:r>
            <a:endParaRPr dirty="0"/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</a:pPr>
            <a:r>
              <a:rPr dirty="0"/>
              <a:t>Each of these routes appears in </a:t>
            </a:r>
            <a:r>
              <a:rPr dirty="0" smtClean="0"/>
              <a:t>views</a:t>
            </a:r>
            <a:r>
              <a:rPr lang="en-IE" dirty="0" smtClean="0"/>
              <a:t> folder.</a:t>
            </a:r>
            <a:endParaRPr dirty="0"/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</a:pPr>
            <a:r>
              <a:rPr dirty="0"/>
              <a:t>Each of these actions generates and returns a complete HTML </a:t>
            </a:r>
            <a:r>
              <a:rPr dirty="0" smtClean="0"/>
              <a:t>page</a:t>
            </a:r>
            <a:r>
              <a:rPr lang="en-IE" dirty="0" smtClean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Routes - API</a:t>
            </a:r>
          </a:p>
        </p:txBody>
      </p:sp>
      <p:sp>
        <p:nvSpPr>
          <p:cNvPr id="217" name="Shape 217"/>
          <p:cNvSpPr/>
          <p:nvPr/>
        </p:nvSpPr>
        <p:spPr>
          <a:xfrm>
            <a:off x="491554" y="2142425"/>
            <a:ext cx="12131526" cy="45345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929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# API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GET</a:t>
            </a:r>
            <a:r>
              <a:rPr sz="1800" dirty="0"/>
              <a:t>     </a:t>
            </a:r>
            <a:r>
              <a:rPr lang="en-IE" sz="1800" dirty="0" smtClean="0"/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</a:t>
            </a:r>
            <a:r>
              <a:rPr sz="1800" dirty="0"/>
              <a:t>                                 </a:t>
            </a:r>
            <a:r>
              <a:rPr sz="1800" dirty="0" err="1">
                <a:solidFill>
                  <a:srgbClr val="AA7942"/>
                </a:solidFill>
              </a:rPr>
              <a:t>controllers.</a:t>
            </a:r>
            <a:r>
              <a:rPr sz="1800" dirty="0" err="1">
                <a:solidFill>
                  <a:srgbClr val="514FFF"/>
                </a:solidFill>
              </a:rPr>
              <a:t>PacemakerAPI</a:t>
            </a:r>
            <a:r>
              <a:rPr sz="1800" dirty="0" err="1">
                <a:solidFill>
                  <a:srgbClr val="941100"/>
                </a:solidFill>
              </a:rPr>
              <a:t>.</a:t>
            </a:r>
            <a:r>
              <a:rPr sz="1800" dirty="0" err="1"/>
              <a:t>users</a:t>
            </a:r>
            <a:r>
              <a:rPr sz="18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DELETE</a:t>
            </a:r>
            <a:r>
              <a:rPr sz="1800" dirty="0"/>
              <a:t>  </a:t>
            </a:r>
            <a:r>
              <a:rPr sz="1800" dirty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</a:t>
            </a:r>
            <a:r>
              <a:rPr sz="1800" dirty="0"/>
              <a:t>                               </a:t>
            </a:r>
            <a:r>
              <a:rPr sz="1800" dirty="0" err="1" smtClean="0">
                <a:solidFill>
                  <a:srgbClr val="AA7942"/>
                </a:solidFill>
              </a:rPr>
              <a:t>controllers.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>
                <a:solidFill>
                  <a:srgbClr val="941100"/>
                </a:solidFill>
              </a:rPr>
              <a:t>.</a:t>
            </a:r>
            <a:r>
              <a:rPr sz="1800" dirty="0" err="1" smtClean="0"/>
              <a:t>deleteAllUsers</a:t>
            </a:r>
            <a:r>
              <a:rPr sz="18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POST</a:t>
            </a:r>
            <a:r>
              <a:rPr sz="1800" dirty="0"/>
              <a:t>    </a:t>
            </a:r>
            <a:r>
              <a:rPr lang="en-IE" sz="1800" dirty="0" smtClean="0"/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</a:t>
            </a:r>
            <a:r>
              <a:rPr sz="1800" dirty="0"/>
              <a:t>                                 </a:t>
            </a:r>
            <a:r>
              <a:rPr sz="1800" dirty="0" err="1">
                <a:solidFill>
                  <a:srgbClr val="AA7942"/>
                </a:solidFill>
              </a:rPr>
              <a:t>controllers.</a:t>
            </a:r>
            <a:r>
              <a:rPr sz="1800" dirty="0" err="1">
                <a:solidFill>
                  <a:srgbClr val="514FFF"/>
                </a:solidFill>
              </a:rPr>
              <a:t>PacemakerAPI</a:t>
            </a:r>
            <a:r>
              <a:rPr sz="1800" dirty="0" err="1">
                <a:solidFill>
                  <a:srgbClr val="941100"/>
                </a:solidFill>
              </a:rPr>
              <a:t>.</a:t>
            </a:r>
            <a:r>
              <a:rPr sz="1800" dirty="0" err="1"/>
              <a:t>createUser</a:t>
            </a:r>
            <a:r>
              <a:rPr sz="18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800" dirty="0">
              <a:solidFill>
                <a:srgbClr val="9411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GET</a:t>
            </a:r>
            <a:r>
              <a:rPr sz="1800" dirty="0"/>
              <a:t>    </a:t>
            </a:r>
            <a:r>
              <a:rPr lang="en-IE" sz="1800" dirty="0" smtClean="0"/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:id</a:t>
            </a:r>
            <a:r>
              <a:rPr sz="1800" dirty="0"/>
              <a:t>                              </a:t>
            </a:r>
            <a:r>
              <a:rPr sz="1800" dirty="0" err="1">
                <a:solidFill>
                  <a:srgbClr val="AA7942"/>
                </a:solidFill>
              </a:rPr>
              <a:t>controllers.</a:t>
            </a:r>
            <a:r>
              <a:rPr sz="1800" dirty="0" err="1">
                <a:solidFill>
                  <a:srgbClr val="514FFF"/>
                </a:solidFill>
              </a:rPr>
              <a:t>PacemakerAPI</a:t>
            </a:r>
            <a:r>
              <a:rPr sz="1800" dirty="0" err="1">
                <a:solidFill>
                  <a:srgbClr val="941100"/>
                </a:solidFill>
              </a:rPr>
              <a:t>.</a:t>
            </a:r>
            <a:r>
              <a:rPr sz="1800" dirty="0" err="1"/>
              <a:t>user</a:t>
            </a:r>
            <a:r>
              <a:rPr sz="1800" dirty="0">
                <a:solidFill>
                  <a:srgbClr val="941100"/>
                </a:solidFill>
              </a:rPr>
              <a:t>(id: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DELETE</a:t>
            </a:r>
            <a:r>
              <a:rPr sz="1800" dirty="0"/>
              <a:t> </a:t>
            </a:r>
            <a:r>
              <a:rPr sz="1800" dirty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:id</a:t>
            </a:r>
            <a:r>
              <a:rPr sz="1800" dirty="0"/>
              <a:t>                           </a:t>
            </a:r>
            <a:r>
              <a:rPr sz="1800" dirty="0" smtClean="0"/>
              <a:t>  </a:t>
            </a:r>
            <a:r>
              <a:rPr sz="1800" dirty="0" err="1">
                <a:solidFill>
                  <a:srgbClr val="AA7942"/>
                </a:solidFill>
              </a:rPr>
              <a:t>controllers.</a:t>
            </a:r>
            <a:r>
              <a:rPr sz="1800" dirty="0" err="1">
                <a:solidFill>
                  <a:srgbClr val="514FFF"/>
                </a:solidFill>
              </a:rPr>
              <a:t>PacemakerAPI</a:t>
            </a:r>
            <a:r>
              <a:rPr sz="1800" dirty="0" err="1">
                <a:solidFill>
                  <a:srgbClr val="941100"/>
                </a:solidFill>
              </a:rPr>
              <a:t>.</a:t>
            </a:r>
            <a:r>
              <a:rPr sz="1800" dirty="0" err="1"/>
              <a:t>deleteUser</a:t>
            </a:r>
            <a:r>
              <a:rPr sz="1800" dirty="0">
                <a:solidFill>
                  <a:srgbClr val="941100"/>
                </a:solidFill>
              </a:rPr>
              <a:t>(id: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PUT</a:t>
            </a:r>
            <a:r>
              <a:rPr sz="1800" dirty="0"/>
              <a:t>    </a:t>
            </a:r>
            <a:r>
              <a:rPr lang="en-IE" sz="1800" dirty="0" smtClean="0"/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:id</a:t>
            </a:r>
            <a:r>
              <a:rPr sz="1800" dirty="0"/>
              <a:t>                              </a:t>
            </a:r>
            <a:r>
              <a:rPr sz="1800" dirty="0" err="1">
                <a:solidFill>
                  <a:srgbClr val="AA7942"/>
                </a:solidFill>
              </a:rPr>
              <a:t>controllers.</a:t>
            </a:r>
            <a:r>
              <a:rPr sz="1800" dirty="0" err="1">
                <a:solidFill>
                  <a:srgbClr val="514FFF"/>
                </a:solidFill>
              </a:rPr>
              <a:t>PacemakerAPI</a:t>
            </a:r>
            <a:r>
              <a:rPr sz="1800" dirty="0" err="1">
                <a:solidFill>
                  <a:srgbClr val="941100"/>
                </a:solidFill>
              </a:rPr>
              <a:t>.</a:t>
            </a:r>
            <a:r>
              <a:rPr sz="1800" dirty="0" err="1"/>
              <a:t>updateUser</a:t>
            </a:r>
            <a:r>
              <a:rPr sz="1800" dirty="0">
                <a:solidFill>
                  <a:srgbClr val="941100"/>
                </a:solidFill>
              </a:rPr>
              <a:t>(id: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800" dirty="0">
              <a:solidFill>
                <a:srgbClr val="941100"/>
              </a:solidFill>
            </a:endParaRPr>
          </a:p>
          <a:p>
            <a:pPr algn="l" defTabSz="457200">
              <a:defRPr sz="1300">
                <a:solidFill>
                  <a:srgbClr val="9398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GET</a:t>
            </a:r>
            <a:r>
              <a:rPr sz="1800" dirty="0">
                <a:solidFill>
                  <a:srgbClr val="000000"/>
                </a:solidFill>
              </a:rPr>
              <a:t>     </a:t>
            </a:r>
            <a:r>
              <a:rPr lang="en-IE" sz="1800" dirty="0" smtClean="0">
                <a:solidFill>
                  <a:srgbClr val="000000"/>
                </a:solidFill>
              </a:rPr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/>
              <a:t>:</a:t>
            </a:r>
            <a:r>
              <a:rPr sz="1800" dirty="0" err="1"/>
              <a:t>userId</a:t>
            </a:r>
            <a:r>
              <a:rPr sz="1800" dirty="0"/>
              <a:t>/activities</a:t>
            </a:r>
            <a:r>
              <a:rPr sz="1800" dirty="0">
                <a:solidFill>
                  <a:srgbClr val="000000"/>
                </a:solidFill>
              </a:rPr>
              <a:t>              </a:t>
            </a:r>
            <a:r>
              <a:rPr sz="1800" dirty="0" err="1">
                <a:solidFill>
                  <a:srgbClr val="AA7942"/>
                </a:solidFill>
              </a:rPr>
              <a:t>controllers.</a:t>
            </a:r>
            <a:r>
              <a:rPr sz="1800" dirty="0" err="1">
                <a:solidFill>
                  <a:srgbClr val="514FFF"/>
                </a:solidFill>
              </a:rPr>
              <a:t>PacemakerAPI</a:t>
            </a:r>
            <a:r>
              <a:rPr sz="1800" dirty="0" err="1">
                <a:solidFill>
                  <a:srgbClr val="941100"/>
                </a:solidFill>
              </a:rPr>
              <a:t>.</a:t>
            </a:r>
            <a:r>
              <a:rPr sz="1800" dirty="0" err="1">
                <a:solidFill>
                  <a:srgbClr val="000000"/>
                </a:solidFill>
              </a:rPr>
              <a:t>activities</a:t>
            </a:r>
            <a:r>
              <a:rPr sz="1800" dirty="0">
                <a:solidFill>
                  <a:srgbClr val="941100"/>
                </a:solidFill>
              </a:rPr>
              <a:t>(</a:t>
            </a:r>
            <a:r>
              <a:rPr sz="1800" dirty="0" err="1">
                <a:solidFill>
                  <a:srgbClr val="941100"/>
                </a:solidFill>
              </a:rPr>
              <a:t>userId</a:t>
            </a:r>
            <a:r>
              <a:rPr sz="1800" dirty="0">
                <a:solidFill>
                  <a:srgbClr val="941100"/>
                </a:solidFill>
              </a:rPr>
              <a:t>: Long)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398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POST</a:t>
            </a:r>
            <a:r>
              <a:rPr sz="1800" dirty="0">
                <a:solidFill>
                  <a:srgbClr val="000000"/>
                </a:solidFill>
              </a:rPr>
              <a:t>    </a:t>
            </a:r>
            <a:r>
              <a:rPr lang="en-IE" sz="1800" dirty="0" smtClean="0">
                <a:solidFill>
                  <a:srgbClr val="000000"/>
                </a:solidFill>
              </a:rPr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/>
              <a:t>:</a:t>
            </a:r>
            <a:r>
              <a:rPr sz="1800" dirty="0" err="1"/>
              <a:t>userId</a:t>
            </a:r>
            <a:r>
              <a:rPr sz="1800" dirty="0"/>
              <a:t>/activities</a:t>
            </a:r>
            <a:r>
              <a:rPr sz="1800" dirty="0">
                <a:solidFill>
                  <a:srgbClr val="000000"/>
                </a:solidFill>
              </a:rPr>
              <a:t>              </a:t>
            </a:r>
            <a:r>
              <a:rPr sz="1800" dirty="0" err="1">
                <a:solidFill>
                  <a:srgbClr val="AA7942"/>
                </a:solidFill>
              </a:rPr>
              <a:t>controllers.</a:t>
            </a:r>
            <a:r>
              <a:rPr sz="1800" dirty="0" err="1">
                <a:solidFill>
                  <a:srgbClr val="514FFF"/>
                </a:solidFill>
              </a:rPr>
              <a:t>PacemakerAPI</a:t>
            </a:r>
            <a:r>
              <a:rPr sz="1800" dirty="0" err="1">
                <a:solidFill>
                  <a:srgbClr val="941100"/>
                </a:solidFill>
              </a:rPr>
              <a:t>.</a:t>
            </a:r>
            <a:r>
              <a:rPr sz="1800" dirty="0" err="1">
                <a:solidFill>
                  <a:srgbClr val="000000"/>
                </a:solidFill>
              </a:rPr>
              <a:t>createActivity</a:t>
            </a:r>
            <a:r>
              <a:rPr sz="1800" dirty="0">
                <a:solidFill>
                  <a:srgbClr val="941100"/>
                </a:solidFill>
              </a:rPr>
              <a:t>(</a:t>
            </a:r>
            <a:r>
              <a:rPr sz="1800" dirty="0" err="1">
                <a:solidFill>
                  <a:srgbClr val="941100"/>
                </a:solidFill>
              </a:rPr>
              <a:t>userId</a:t>
            </a:r>
            <a:r>
              <a:rPr sz="1800" dirty="0">
                <a:solidFill>
                  <a:srgbClr val="941100"/>
                </a:solidFill>
              </a:rPr>
              <a:t>: Long)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GET</a:t>
            </a:r>
            <a:r>
              <a:rPr sz="1800" dirty="0">
                <a:solidFill>
                  <a:srgbClr val="000000"/>
                </a:solidFill>
              </a:rPr>
              <a:t>     </a:t>
            </a:r>
            <a:r>
              <a:rPr lang="en-IE" sz="1800" dirty="0" smtClean="0">
                <a:solidFill>
                  <a:srgbClr val="000000"/>
                </a:solidFill>
              </a:rPr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</a:t>
            </a:r>
            <a:r>
              <a:rPr sz="1800" dirty="0" err="1">
                <a:solidFill>
                  <a:srgbClr val="9398FF"/>
                </a:solidFill>
              </a:rPr>
              <a:t>userId</a:t>
            </a:r>
            <a:r>
              <a:rPr sz="1800" dirty="0">
                <a:solidFill>
                  <a:srgbClr val="9398FF"/>
                </a:solidFill>
              </a:rPr>
              <a:t>/activities/:</a:t>
            </a:r>
            <a:r>
              <a:rPr sz="1800" dirty="0" err="1">
                <a:solidFill>
                  <a:srgbClr val="9398FF"/>
                </a:solidFill>
              </a:rPr>
              <a:t>activityId</a:t>
            </a:r>
            <a:r>
              <a:rPr sz="1800" dirty="0">
                <a:solidFill>
                  <a:srgbClr val="000000"/>
                </a:solidFill>
              </a:rPr>
              <a:t>  </a:t>
            </a:r>
            <a:r>
              <a:rPr lang="en-IE" sz="1800" dirty="0" smtClean="0">
                <a:solidFill>
                  <a:srgbClr val="000000"/>
                </a:solidFill>
              </a:rPr>
              <a:t>  </a:t>
            </a:r>
            <a:r>
              <a:rPr sz="1800" dirty="0" err="1" smtClean="0">
                <a:solidFill>
                  <a:srgbClr val="AA7942"/>
                </a:solidFill>
              </a:rPr>
              <a:t>controllers.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/>
              <a:t>.</a:t>
            </a:r>
            <a:r>
              <a:rPr sz="1800" dirty="0" err="1" smtClean="0">
                <a:solidFill>
                  <a:srgbClr val="000000"/>
                </a:solidFill>
              </a:rPr>
              <a:t>activity</a:t>
            </a:r>
            <a:r>
              <a:rPr sz="1800" dirty="0" smtClean="0"/>
              <a:t>(</a:t>
            </a:r>
            <a:r>
              <a:rPr sz="1800" dirty="0" err="1" smtClean="0"/>
              <a:t>userId</a:t>
            </a:r>
            <a:r>
              <a:rPr sz="1800" dirty="0"/>
              <a:t>: Long, </a:t>
            </a:r>
            <a:r>
              <a:rPr sz="1800" dirty="0" err="1"/>
              <a:t>activityId:Long</a:t>
            </a:r>
            <a:r>
              <a:rPr sz="1800" dirty="0"/>
              <a:t>)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DELETE</a:t>
            </a:r>
            <a:r>
              <a:rPr sz="1800" dirty="0">
                <a:solidFill>
                  <a:srgbClr val="000000"/>
                </a:solidFill>
              </a:rPr>
              <a:t>  </a:t>
            </a:r>
            <a:r>
              <a:rPr sz="1800" dirty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</a:t>
            </a:r>
            <a:r>
              <a:rPr sz="1800" dirty="0" err="1">
                <a:solidFill>
                  <a:srgbClr val="9398FF"/>
                </a:solidFill>
              </a:rPr>
              <a:t>userId</a:t>
            </a:r>
            <a:r>
              <a:rPr sz="1800" dirty="0">
                <a:solidFill>
                  <a:srgbClr val="9398FF"/>
                </a:solidFill>
              </a:rPr>
              <a:t>/activities/:</a:t>
            </a:r>
            <a:r>
              <a:rPr sz="1800" dirty="0" err="1">
                <a:solidFill>
                  <a:srgbClr val="9398FF"/>
                </a:solidFill>
              </a:rPr>
              <a:t>activityId</a:t>
            </a:r>
            <a:r>
              <a:rPr sz="1800" dirty="0">
                <a:solidFill>
                  <a:srgbClr val="000000"/>
                </a:solidFill>
              </a:rPr>
              <a:t>  </a:t>
            </a:r>
            <a:r>
              <a:rPr sz="1800" dirty="0" err="1">
                <a:solidFill>
                  <a:srgbClr val="AA7942"/>
                </a:solidFill>
              </a:rPr>
              <a:t>controllers.</a:t>
            </a:r>
            <a:r>
              <a:rPr sz="1800" dirty="0" err="1">
                <a:solidFill>
                  <a:srgbClr val="514FFF"/>
                </a:solidFill>
              </a:rPr>
              <a:t>PacemakerAPI</a:t>
            </a:r>
            <a:r>
              <a:rPr sz="1800" dirty="0" err="1"/>
              <a:t>.</a:t>
            </a:r>
            <a:r>
              <a:rPr sz="1800" dirty="0" err="1">
                <a:solidFill>
                  <a:srgbClr val="000000"/>
                </a:solidFill>
              </a:rPr>
              <a:t>deleteActivity</a:t>
            </a:r>
            <a:r>
              <a:rPr sz="1800" dirty="0"/>
              <a:t>(</a:t>
            </a:r>
            <a:r>
              <a:rPr sz="1800" dirty="0" err="1"/>
              <a:t>userId</a:t>
            </a:r>
            <a:r>
              <a:rPr sz="1800" dirty="0"/>
              <a:t>: Long, </a:t>
            </a:r>
            <a:r>
              <a:rPr sz="1800" dirty="0" err="1"/>
              <a:t>activityId:Long</a:t>
            </a:r>
            <a:r>
              <a:rPr sz="1800" dirty="0"/>
              <a:t>)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PUT</a:t>
            </a:r>
            <a:r>
              <a:rPr sz="1800" dirty="0">
                <a:solidFill>
                  <a:srgbClr val="000000"/>
                </a:solidFill>
              </a:rPr>
              <a:t>     </a:t>
            </a:r>
            <a:r>
              <a:rPr lang="en-IE" sz="1800" dirty="0" smtClean="0">
                <a:solidFill>
                  <a:srgbClr val="000000"/>
                </a:solidFill>
              </a:rPr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</a:t>
            </a:r>
            <a:r>
              <a:rPr sz="1800" dirty="0" err="1">
                <a:solidFill>
                  <a:srgbClr val="9398FF"/>
                </a:solidFill>
              </a:rPr>
              <a:t>userId</a:t>
            </a:r>
            <a:r>
              <a:rPr sz="1800" dirty="0">
                <a:solidFill>
                  <a:srgbClr val="9398FF"/>
                </a:solidFill>
              </a:rPr>
              <a:t>/activities/:</a:t>
            </a:r>
            <a:r>
              <a:rPr sz="1800" dirty="0" err="1">
                <a:solidFill>
                  <a:srgbClr val="9398FF"/>
                </a:solidFill>
              </a:rPr>
              <a:t>activityId</a:t>
            </a:r>
            <a:r>
              <a:rPr sz="1800" dirty="0">
                <a:solidFill>
                  <a:srgbClr val="000000"/>
                </a:solidFill>
              </a:rPr>
              <a:t>  </a:t>
            </a:r>
            <a:r>
              <a:rPr lang="en-IE" sz="1800" dirty="0" smtClean="0">
                <a:solidFill>
                  <a:srgbClr val="000000"/>
                </a:solidFill>
              </a:rPr>
              <a:t>  </a:t>
            </a:r>
            <a:r>
              <a:rPr sz="1800" dirty="0" err="1" smtClean="0">
                <a:solidFill>
                  <a:srgbClr val="AA7942"/>
                </a:solidFill>
              </a:rPr>
              <a:t>controllers.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/>
              <a:t>.</a:t>
            </a:r>
            <a:r>
              <a:rPr sz="1800" dirty="0" err="1" smtClean="0">
                <a:solidFill>
                  <a:srgbClr val="000000"/>
                </a:solidFill>
              </a:rPr>
              <a:t>updateActivity</a:t>
            </a:r>
            <a:r>
              <a:rPr sz="1800" dirty="0" smtClean="0"/>
              <a:t>(</a:t>
            </a:r>
            <a:r>
              <a:rPr sz="1800" dirty="0" err="1" smtClean="0"/>
              <a:t>userId</a:t>
            </a:r>
            <a:r>
              <a:rPr sz="1800" dirty="0"/>
              <a:t>: Long, </a:t>
            </a:r>
            <a:r>
              <a:rPr sz="1800" dirty="0" err="1"/>
              <a:t>activityId:Long</a:t>
            </a:r>
            <a:r>
              <a:rPr sz="1800" dirty="0"/>
              <a:t>)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37939" y="6965032"/>
            <a:ext cx="11453093" cy="252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457200" indent="-457200" algn="l">
              <a:spcBef>
                <a:spcPts val="2400"/>
              </a:spcBef>
              <a:buSzPct val="75000"/>
              <a:buFont typeface="Helvetica Neue"/>
              <a:buChar char="•"/>
            </a:pPr>
            <a:r>
              <a:rPr sz="3200" dirty="0"/>
              <a:t>Routes to deliver </a:t>
            </a:r>
            <a:r>
              <a:rPr sz="3200" dirty="0" smtClean="0"/>
              <a:t>API</a:t>
            </a:r>
            <a:r>
              <a:rPr lang="en-IE" sz="3200" dirty="0" smtClean="0"/>
              <a:t>.</a:t>
            </a:r>
            <a:endParaRPr sz="3200" dirty="0"/>
          </a:p>
          <a:p>
            <a:pPr marL="457200" indent="-457200" algn="l">
              <a:spcBef>
                <a:spcPts val="2400"/>
              </a:spcBef>
              <a:buSzPct val="75000"/>
              <a:buFont typeface="Helvetica Neue"/>
              <a:buChar char="•"/>
            </a:pPr>
            <a:r>
              <a:rPr sz="3200" dirty="0"/>
              <a:t>Each of these routes </a:t>
            </a:r>
            <a:r>
              <a:rPr lang="en-IE" sz="3200" dirty="0" smtClean="0"/>
              <a:t>is an </a:t>
            </a:r>
            <a:r>
              <a:rPr sz="3200" dirty="0" smtClean="0"/>
              <a:t>API Request</a:t>
            </a:r>
            <a:r>
              <a:rPr lang="en-IE" sz="3200" dirty="0" smtClean="0"/>
              <a:t>.</a:t>
            </a:r>
            <a:endParaRPr sz="3200" dirty="0"/>
          </a:p>
          <a:p>
            <a:pPr marL="457200" indent="-457200" algn="l">
              <a:spcBef>
                <a:spcPts val="2400"/>
              </a:spcBef>
              <a:buSzPct val="75000"/>
              <a:buFont typeface="Helvetica Neue"/>
              <a:buChar char="•"/>
            </a:pPr>
            <a:r>
              <a:rPr sz="3200" dirty="0"/>
              <a:t>Each of these actions generates and returns a JSON </a:t>
            </a:r>
            <a:r>
              <a:rPr sz="3200" dirty="0" smtClean="0"/>
              <a:t>payload</a:t>
            </a:r>
            <a:r>
              <a:rPr lang="en-IE" sz="3200" dirty="0" smtClean="0"/>
              <a:t>.</a:t>
            </a:r>
            <a:endParaRPr sz="3200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376</Words>
  <Application>Microsoft Office PowerPoint</Application>
  <PresentationFormat>Custom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ModernPortfolio</vt:lpstr>
      <vt:lpstr>Agile Software Development</vt:lpstr>
      <vt:lpstr>Play 2</vt:lpstr>
      <vt:lpstr>Web Applications - Request/Response</vt:lpstr>
      <vt:lpstr>Web Applications - MVC</vt:lpstr>
      <vt:lpstr>Request/Response Lifecycle</vt:lpstr>
      <vt:lpstr>MVC in Play</vt:lpstr>
      <vt:lpstr>Routes File Example (Pacemaker)</vt:lpstr>
      <vt:lpstr>Routes - UI</vt:lpstr>
      <vt:lpstr>Routes - API</vt:lpstr>
      <vt:lpstr>Role of Controller</vt:lpstr>
      <vt:lpstr>Controller Lifecycle</vt:lpstr>
      <vt:lpstr>Controller Lifecycle (detail)</vt:lpstr>
      <vt:lpstr>Controller Lifecycle with Content</vt:lpstr>
      <vt:lpstr>Play Project Anatomy</vt:lpstr>
      <vt:lpstr>app folder</vt:lpstr>
      <vt:lpstr>conf folder</vt:lpstr>
      <vt:lpstr>public folder</vt:lpstr>
      <vt:lpstr>build.sbt</vt:lpstr>
      <vt:lpstr>pacemakerplay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11</cp:revision>
  <dcterms:modified xsi:type="dcterms:W3CDTF">2015-12-03T16:24:38Z</dcterms:modified>
</cp:coreProperties>
</file>