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84" r:id="rId14"/>
    <p:sldId id="267" r:id="rId15"/>
    <p:sldId id="286" r:id="rId16"/>
    <p:sldId id="287" r:id="rId17"/>
    <p:sldId id="288" r:id="rId18"/>
    <p:sldId id="289" r:id="rId19"/>
    <p:sldId id="272" r:id="rId20"/>
    <p:sldId id="269" r:id="rId21"/>
    <p:sldId id="270" r:id="rId22"/>
    <p:sldId id="271" r:id="rId23"/>
    <p:sldId id="291" r:id="rId24"/>
    <p:sldId id="273" r:id="rId25"/>
    <p:sldId id="274" r:id="rId26"/>
    <p:sldId id="290"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40" d="100"/>
          <a:sy n="40" d="100"/>
        </p:scale>
        <p:origin x="-1680" y="-39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83152401"/>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Shape 12"/>
          <p:cNvSpPr/>
          <p:nvPr/>
        </p:nvSpPr>
        <p:spPr>
          <a:xfrm>
            <a:off x="571500" y="4749800"/>
            <a:ext cx="11868094"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 name="Shape 13"/>
          <p:cNvSpPr>
            <a:spLocks noGrp="1"/>
          </p:cNvSpPr>
          <p:nvPr>
            <p:ph type="title"/>
          </p:nvPr>
        </p:nvSpPr>
        <p:spPr>
          <a:xfrm>
            <a:off x="571500" y="1320800"/>
            <a:ext cx="11861800" cy="3175000"/>
          </a:xfrm>
          <a:prstGeom prst="rect">
            <a:avLst/>
          </a:prstGeom>
        </p:spPr>
        <p:txBody>
          <a:bodyPr/>
          <a:lstStyle/>
          <a:p>
            <a:r>
              <a:t>Title Text</a:t>
            </a:r>
          </a:p>
        </p:txBody>
      </p:sp>
      <p:sp>
        <p:nvSpPr>
          <p:cNvPr id="14" name="Shape 14"/>
          <p:cNvSpPr>
            <a:spLocks noGrp="1"/>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Shape 101"/>
          <p:cNvSpPr>
            <a:spLocks noGrp="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Shape 102"/>
          <p:cNvSpPr>
            <a:spLocks noGrp="1"/>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Shape 110"/>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hape 1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Shape 22"/>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23" name="Shape 23"/>
          <p:cNvSpPr>
            <a:spLocks noGrp="1"/>
          </p:cNvSpPr>
          <p:nvPr>
            <p:ph type="pic" idx="13"/>
          </p:nvPr>
        </p:nvSpPr>
        <p:spPr>
          <a:xfrm>
            <a:off x="0" y="0"/>
            <a:ext cx="13004800" cy="7594600"/>
          </a:xfrm>
          <a:prstGeom prst="rect">
            <a:avLst/>
          </a:prstGeom>
        </p:spPr>
        <p:txBody>
          <a:bodyPr lIns="91439" tIns="45719" rIns="91439" bIns="45719">
            <a:noAutofit/>
          </a:bodyPr>
          <a:lstStyle/>
          <a:p>
            <a:endParaRPr/>
          </a:p>
        </p:txBody>
      </p:sp>
      <p:sp>
        <p:nvSpPr>
          <p:cNvPr id="24" name="Shape 24"/>
          <p:cNvSpPr>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25" name="Shape 25"/>
          <p:cNvSpPr>
            <a:spLocks noGrp="1"/>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Shape 33"/>
          <p:cNvSpPr>
            <a:spLocks noGrp="1"/>
          </p:cNvSpPr>
          <p:nvPr>
            <p:ph type="title"/>
          </p:nvPr>
        </p:nvSpPr>
        <p:spPr>
          <a:xfrm>
            <a:off x="571500" y="3289300"/>
            <a:ext cx="11861800" cy="3175000"/>
          </a:xfrm>
          <a:prstGeom prst="rect">
            <a:avLst/>
          </a:prstGeom>
        </p:spPr>
        <p:txBody>
          <a:bodyPr anchor="ctr"/>
          <a:lstStyle/>
          <a:p>
            <a:r>
              <a:t>Title Text</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Shape 41"/>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42" name="Shape 42"/>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43" name="Shape 43"/>
          <p:cNvSpPr>
            <a:spLocks noGrp="1"/>
          </p:cNvSpPr>
          <p:nvPr>
            <p:ph type="title"/>
          </p:nvPr>
        </p:nvSpPr>
        <p:spPr>
          <a:xfrm>
            <a:off x="571500" y="1435100"/>
            <a:ext cx="5334000" cy="3175000"/>
          </a:xfrm>
          <a:prstGeom prst="rect">
            <a:avLst/>
          </a:prstGeom>
        </p:spPr>
        <p:txBody>
          <a:bodyPr/>
          <a:lstStyle/>
          <a:p>
            <a:r>
              <a:t>Title Text</a:t>
            </a:r>
          </a:p>
        </p:txBody>
      </p:sp>
      <p:sp>
        <p:nvSpPr>
          <p:cNvPr id="44" name="Shape 44"/>
          <p:cNvSpPr>
            <a:spLocks noGrp="1"/>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solidFill>
                  <a:srgbClr val="000000"/>
                </a:solidFill>
                <a:latin typeface="Helvetica Neue"/>
                <a:ea typeface="Helvetica Neue"/>
                <a:cs typeface="Helvetica Neue"/>
                <a:sym typeface="Helvetica Neue"/>
              </a:defRPr>
            </a:lvl1pPr>
            <a:lvl2pPr marL="0" indent="228600">
              <a:spcBef>
                <a:spcPts val="0"/>
              </a:spcBef>
              <a:buSzTx/>
              <a:buFontTx/>
              <a:buNone/>
              <a:defRPr sz="2600">
                <a:solidFill>
                  <a:srgbClr val="000000"/>
                </a:solidFill>
                <a:latin typeface="Helvetica Neue"/>
                <a:ea typeface="Helvetica Neue"/>
                <a:cs typeface="Helvetica Neue"/>
                <a:sym typeface="Helvetica Neue"/>
              </a:defRPr>
            </a:lvl2pPr>
            <a:lvl3pPr marL="0" indent="457200">
              <a:spcBef>
                <a:spcPts val="0"/>
              </a:spcBef>
              <a:buSzTx/>
              <a:buFontTx/>
              <a:buNone/>
              <a:defRPr sz="2600">
                <a:solidFill>
                  <a:srgbClr val="000000"/>
                </a:solidFill>
                <a:latin typeface="Helvetica Neue"/>
                <a:ea typeface="Helvetica Neue"/>
                <a:cs typeface="Helvetica Neue"/>
                <a:sym typeface="Helvetica Neue"/>
              </a:defRPr>
            </a:lvl3pPr>
            <a:lvl4pPr marL="0" indent="685800">
              <a:spcBef>
                <a:spcPts val="0"/>
              </a:spcBef>
              <a:buSzTx/>
              <a:buFontTx/>
              <a:buNone/>
              <a:defRPr sz="2600">
                <a:solidFill>
                  <a:srgbClr val="000000"/>
                </a:solidFill>
                <a:latin typeface="Helvetica Neue"/>
                <a:ea typeface="Helvetica Neue"/>
                <a:cs typeface="Helvetica Neue"/>
                <a:sym typeface="Helvetica Neue"/>
              </a:defRPr>
            </a:lvl4pPr>
            <a:lvl5pPr marL="0" indent="914400">
              <a:spcBef>
                <a:spcPts val="0"/>
              </a:spcBef>
              <a:buSzTx/>
              <a:buFontTx/>
              <a:buNone/>
              <a:defRPr sz="26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Shape 52"/>
          <p:cNvSpPr>
            <a:spLocks noGrp="1"/>
          </p:cNvSpPr>
          <p:nvPr>
            <p:ph type="title"/>
          </p:nvPr>
        </p:nvSpPr>
        <p:spPr>
          <a:prstGeom prst="rect">
            <a:avLst/>
          </a:prstGeom>
        </p:spPr>
        <p:txBody>
          <a:bodyPr/>
          <a:lstStyle/>
          <a:p>
            <a:r>
              <a:t>Title Text</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Title Text</a:t>
            </a:r>
          </a:p>
        </p:txBody>
      </p:sp>
      <p:sp>
        <p:nvSpPr>
          <p:cNvPr id="61" name="Shape 61"/>
          <p:cNvSpPr>
            <a:spLocks noGrp="1"/>
          </p:cNvSpPr>
          <p:nvPr>
            <p:ph type="body" idx="1"/>
          </p:nvPr>
        </p:nvSpPr>
        <p:spPr>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Shape 69"/>
          <p:cNvSpPr/>
          <p:nvPr/>
        </p:nvSpPr>
        <p:spPr>
          <a:xfrm>
            <a:off x="571500" y="1968500"/>
            <a:ext cx="5073394" cy="133"/>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70" name="Shape 70"/>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71" name="Shape 71"/>
          <p:cNvSpPr>
            <a:spLocks noGrp="1"/>
          </p:cNvSpPr>
          <p:nvPr>
            <p:ph type="title"/>
          </p:nvPr>
        </p:nvSpPr>
        <p:spPr>
          <a:xfrm>
            <a:off x="571500" y="330200"/>
            <a:ext cx="5080000" cy="1397000"/>
          </a:xfrm>
          <a:prstGeom prst="rect">
            <a:avLst/>
          </a:prstGeom>
        </p:spPr>
        <p:txBody>
          <a:bodyPr/>
          <a:lstStyle/>
          <a:p>
            <a:r>
              <a:t>Title Text</a:t>
            </a:r>
          </a:p>
        </p:txBody>
      </p:sp>
      <p:sp>
        <p:nvSpPr>
          <p:cNvPr id="72" name="Shape 72"/>
          <p:cNvSpPr>
            <a:spLocks noGrp="1"/>
          </p:cNvSpPr>
          <p:nvPr>
            <p:ph type="body" sz="half" idx="1"/>
          </p:nvPr>
        </p:nvSpPr>
        <p:spPr>
          <a:xfrm>
            <a:off x="571500" y="2222500"/>
            <a:ext cx="5080000" cy="6667500"/>
          </a:xfrm>
          <a:prstGeom prst="rect">
            <a:avLst/>
          </a:prstGeom>
        </p:spPr>
        <p:txBody>
          <a:bodyPr/>
          <a:lstStyle>
            <a:lvl1pPr marL="330200" indent="-330200">
              <a:spcBef>
                <a:spcPts val="3000"/>
              </a:spcBef>
              <a:buSzPct val="125000"/>
              <a:buFontTx/>
              <a:defRPr sz="2600">
                <a:solidFill>
                  <a:srgbClr val="000000"/>
                </a:solidFill>
                <a:latin typeface="Helvetica Neue"/>
                <a:ea typeface="Helvetica Neue"/>
                <a:cs typeface="Helvetica Neue"/>
                <a:sym typeface="Helvetica Neue"/>
              </a:defRPr>
            </a:lvl1pPr>
            <a:lvl2pPr marL="660400" indent="-330200">
              <a:spcBef>
                <a:spcPts val="3000"/>
              </a:spcBef>
              <a:buSzPct val="125000"/>
              <a:buFontTx/>
              <a:defRPr sz="2600">
                <a:solidFill>
                  <a:srgbClr val="000000"/>
                </a:solidFill>
                <a:latin typeface="Helvetica Neue"/>
                <a:ea typeface="Helvetica Neue"/>
                <a:cs typeface="Helvetica Neue"/>
                <a:sym typeface="Helvetica Neue"/>
              </a:defRPr>
            </a:lvl2pPr>
            <a:lvl3pPr marL="990600" indent="-330200">
              <a:spcBef>
                <a:spcPts val="3000"/>
              </a:spcBef>
              <a:buSzPct val="125000"/>
              <a:buFontTx/>
              <a:defRPr sz="2600">
                <a:solidFill>
                  <a:srgbClr val="000000"/>
                </a:solidFill>
                <a:latin typeface="Helvetica Neue"/>
                <a:ea typeface="Helvetica Neue"/>
                <a:cs typeface="Helvetica Neue"/>
                <a:sym typeface="Helvetica Neue"/>
              </a:defRPr>
            </a:lvl3pPr>
            <a:lvl4pPr marL="1320800" indent="-330200">
              <a:spcBef>
                <a:spcPts val="3000"/>
              </a:spcBef>
              <a:buSzPct val="125000"/>
              <a:buFontTx/>
              <a:defRPr sz="2600">
                <a:solidFill>
                  <a:srgbClr val="000000"/>
                </a:solidFill>
                <a:latin typeface="Helvetica Neue"/>
                <a:ea typeface="Helvetica Neue"/>
                <a:cs typeface="Helvetica Neue"/>
                <a:sym typeface="Helvetica Neue"/>
              </a:defRPr>
            </a:lvl4pPr>
            <a:lvl5pPr marL="1651000" indent="-330200">
              <a:spcBef>
                <a:spcPts val="3000"/>
              </a:spcBef>
              <a:buSzPct val="125000"/>
              <a:buFontTx/>
              <a:defRPr sz="26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Shape 80"/>
          <p:cNvSpPr>
            <a:spLocks noGrp="1"/>
          </p:cNvSpPr>
          <p:nvPr>
            <p:ph type="body" idx="1"/>
          </p:nvPr>
        </p:nvSpPr>
        <p:spPr>
          <a:xfrm>
            <a:off x="889000" y="889000"/>
            <a:ext cx="11214100" cy="796290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Shape 88"/>
          <p:cNvSpPr/>
          <p:nvPr/>
        </p:nvSpPr>
        <p:spPr>
          <a:xfrm>
            <a:off x="9055098" y="508000"/>
            <a:ext cx="128" cy="7975631"/>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9" name="Shape 89"/>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0" name="Shape 90"/>
          <p:cNvSpPr>
            <a:spLocks noGrp="1"/>
          </p:cNvSpPr>
          <p:nvPr>
            <p:ph type="pic" idx="13"/>
          </p:nvPr>
        </p:nvSpPr>
        <p:spPr>
          <a:xfrm>
            <a:off x="520700" y="508000"/>
            <a:ext cx="8369300" cy="7975600"/>
          </a:xfrm>
          <a:prstGeom prst="rect">
            <a:avLst/>
          </a:prstGeom>
        </p:spPr>
        <p:txBody>
          <a:bodyPr lIns="91439" tIns="45719" rIns="91439" bIns="45719">
            <a:noAutofit/>
          </a:bodyPr>
          <a:lstStyle/>
          <a:p>
            <a:endParaRPr/>
          </a:p>
        </p:txBody>
      </p:sp>
      <p:sp>
        <p:nvSpPr>
          <p:cNvPr id="91" name="Shape 91"/>
          <p:cNvSpPr>
            <a:spLocks noGrp="1"/>
          </p:cNvSpPr>
          <p:nvPr>
            <p:ph type="pic" sz="quarter" idx="14"/>
          </p:nvPr>
        </p:nvSpPr>
        <p:spPr>
          <a:xfrm>
            <a:off x="9220200" y="4622800"/>
            <a:ext cx="3276600" cy="3860800"/>
          </a:xfrm>
          <a:prstGeom prst="rect">
            <a:avLst/>
          </a:prstGeom>
        </p:spPr>
        <p:txBody>
          <a:bodyPr lIns="91439" tIns="45719" rIns="91439" bIns="45719">
            <a:noAutofit/>
          </a:bodyPr>
          <a:lstStyle/>
          <a:p>
            <a:endParaRPr/>
          </a:p>
        </p:txBody>
      </p:sp>
      <p:sp>
        <p:nvSpPr>
          <p:cNvPr id="92" name="Shape 92"/>
          <p:cNvSpPr>
            <a:spLocks noGrp="1"/>
          </p:cNvSpPr>
          <p:nvPr>
            <p:ph type="pic" sz="quarter" idx="15"/>
          </p:nvPr>
        </p:nvSpPr>
        <p:spPr>
          <a:xfrm>
            <a:off x="9220200" y="508000"/>
            <a:ext cx="3276600" cy="3797300"/>
          </a:xfrm>
          <a:prstGeom prst="rect">
            <a:avLst/>
          </a:prstGeom>
        </p:spPr>
        <p:txBody>
          <a:bodyPr lIns="91439" tIns="45719" rIns="91439" bIns="45719">
            <a:noAutofit/>
          </a:bodyPr>
          <a:lstStyle/>
          <a:p>
            <a:endParaRPr/>
          </a:p>
        </p:txBody>
      </p:sp>
      <p:sp>
        <p:nvSpPr>
          <p:cNvPr id="93" name="Shape 93"/>
          <p:cNvSpPr>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Shape 4"/>
          <p:cNvSpPr>
            <a:spLocks noGrp="1"/>
          </p:cNvSpPr>
          <p:nvPr>
            <p:ph type="body" idx="1"/>
          </p:nvPr>
        </p:nvSpPr>
        <p:spPr>
          <a:xfrm>
            <a:off x="571500" y="2222500"/>
            <a:ext cx="11861800" cy="666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normAutofit/>
          </a:bodyPr>
          <a:lstStyle>
            <a:lvl1pPr algn="r">
              <a:defRPr sz="14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mailto:edleastar@wit.ie" TargetMode="External"/><Relationship Id="rId4" Type="http://schemas.openxmlformats.org/officeDocument/2006/relationships/hyperlink" Target="http://www.wit.i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mantic-ui.com/views/comment.html" TargetMode="External"/><Relationship Id="rId2" Type="http://schemas.openxmlformats.org/officeDocument/2006/relationships/hyperlink" Target="http://semantic-ui.com/elements/button.html" TargetMode="External"/><Relationship Id="rId1" Type="http://schemas.openxmlformats.org/officeDocument/2006/relationships/slideLayout" Target="../slideLayouts/slideLayout6.xml"/><Relationship Id="rId4" Type="http://schemas.openxmlformats.org/officeDocument/2006/relationships/hyperlink" Target="http://semantic-ui.com/views/feed.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usabilityfirst.com/glossary/affordance/"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mantic-ui.com/elements/list.htm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creativecommons.org/licenses/by-nc/3.0/" TargetMode="Externa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28" name="Shape 128"/>
          <p:cNvSpPr/>
          <p:nvPr/>
        </p:nvSpPr>
        <p:spPr>
          <a:xfrm flipV="1">
            <a:off x="908290" y="4366805"/>
            <a:ext cx="11220734" cy="67"/>
          </a:xfrm>
          <a:prstGeom prst="line">
            <a:avLst/>
          </a:prstGeom>
          <a:ln w="12700">
            <a:solidFill>
              <a:srgbClr val="919191"/>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29" name="WIT_logo.png"/>
          <p:cNvPicPr>
            <a:picLocks noChangeAspect="1"/>
          </p:cNvPicPr>
          <p:nvPr/>
        </p:nvPicPr>
        <p:blipFill>
          <a:blip r:embed="rId2">
            <a:extLst/>
          </a:blip>
          <a:stretch>
            <a:fillRect/>
          </a:stretch>
        </p:blipFill>
        <p:spPr>
          <a:xfrm>
            <a:off x="927100" y="8724900"/>
            <a:ext cx="3236058" cy="673100"/>
          </a:xfrm>
          <a:prstGeom prst="rect">
            <a:avLst/>
          </a:prstGeom>
          <a:ln w="12700">
            <a:miter lim="400000"/>
          </a:ln>
        </p:spPr>
      </p:pic>
      <p:pic>
        <p:nvPicPr>
          <p:cNvPr id="130" name="esu-logo.png"/>
          <p:cNvPicPr>
            <a:picLocks noChangeAspect="1"/>
          </p:cNvPicPr>
          <p:nvPr/>
        </p:nvPicPr>
        <p:blipFill>
          <a:blip r:embed="rId3">
            <a:extLst/>
          </a:blip>
          <a:stretch>
            <a:fillRect/>
          </a:stretch>
        </p:blipFill>
        <p:spPr>
          <a:xfrm>
            <a:off x="10210800" y="8826500"/>
            <a:ext cx="1933303" cy="457201"/>
          </a:xfrm>
          <a:prstGeom prst="rect">
            <a:avLst/>
          </a:prstGeom>
          <a:ln w="12700">
            <a:miter lim="400000"/>
          </a:ln>
        </p:spPr>
      </p:pic>
      <p:sp>
        <p:nvSpPr>
          <p:cNvPr id="131" name="Shape 131"/>
          <p:cNvSpPr/>
          <p:nvPr/>
        </p:nvSpPr>
        <p:spPr>
          <a:xfrm>
            <a:off x="734731" y="4641850"/>
            <a:ext cx="2618842" cy="1257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r">
              <a:lnSpc>
                <a:spcPct val="80000"/>
              </a:lnSpc>
              <a:defRPr sz="4400">
                <a:solidFill>
                  <a:srgbClr val="AAAAAA"/>
                </a:solidFill>
                <a:latin typeface="Helvetica Neue UltraLight"/>
                <a:ea typeface="Helvetica Neue UltraLight"/>
                <a:cs typeface="Helvetica Neue UltraLight"/>
                <a:sym typeface="Helvetica Neue UltraLight"/>
              </a:defRPr>
            </a:pPr>
            <a:r>
              <a:t>Produced </a:t>
            </a:r>
          </a:p>
          <a:p>
            <a:pPr algn="r">
              <a:lnSpc>
                <a:spcPct val="80000"/>
              </a:lnSpc>
              <a:defRPr sz="4400">
                <a:solidFill>
                  <a:srgbClr val="AAAAAA"/>
                </a:solidFill>
                <a:latin typeface="Helvetica Neue UltraLight"/>
                <a:ea typeface="Helvetica Neue UltraLight"/>
                <a:cs typeface="Helvetica Neue UltraLight"/>
                <a:sym typeface="Helvetica Neue UltraLight"/>
              </a:defRPr>
            </a:pPr>
            <a:r>
              <a:t>by</a:t>
            </a:r>
          </a:p>
        </p:txBody>
      </p:sp>
      <p:grpSp>
        <p:nvGrpSpPr>
          <p:cNvPr id="135" name="Group 135"/>
          <p:cNvGrpSpPr/>
          <p:nvPr/>
        </p:nvGrpSpPr>
        <p:grpSpPr>
          <a:xfrm>
            <a:off x="3708399" y="6667103"/>
            <a:ext cx="4164687" cy="1266571"/>
            <a:chOff x="0" y="5953"/>
            <a:chExt cx="4164685" cy="1266569"/>
          </a:xfrm>
        </p:grpSpPr>
        <p:sp>
          <p:nvSpPr>
            <p:cNvPr id="132" name="Shape 132"/>
            <p:cNvSpPr/>
            <p:nvPr/>
          </p:nvSpPr>
          <p:spPr>
            <a:xfrm>
              <a:off x="0" y="5953"/>
              <a:ext cx="4164686" cy="5976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algn="l">
                <a:lnSpc>
                  <a:spcPct val="120000"/>
                </a:lnSpc>
                <a:defRPr sz="1600">
                  <a:solidFill>
                    <a:srgbClr val="133455"/>
                  </a:solidFill>
                  <a:latin typeface="Helvetica Neue"/>
                  <a:ea typeface="Helvetica Neue"/>
                  <a:cs typeface="Helvetica Neue"/>
                  <a:sym typeface="Helvetica Neue"/>
                </a:defRPr>
              </a:pPr>
              <a:r>
                <a:t>Department of Computing, Maths &amp; Physics</a:t>
              </a:r>
            </a:p>
            <a:p>
              <a:pPr algn="l">
                <a:lnSpc>
                  <a:spcPct val="120000"/>
                </a:lnSpc>
                <a:defRPr sz="1600">
                  <a:solidFill>
                    <a:srgbClr val="133455"/>
                  </a:solidFill>
                  <a:latin typeface="Helvetica Neue"/>
                  <a:ea typeface="Helvetica Neue"/>
                  <a:cs typeface="Helvetica Neue"/>
                  <a:sym typeface="Helvetica Neue"/>
                </a:defRPr>
              </a:pPr>
              <a:r>
                <a:t>Waterford Institute of Technology</a:t>
              </a:r>
            </a:p>
          </p:txBody>
        </p:sp>
        <p:sp>
          <p:nvSpPr>
            <p:cNvPr id="133" name="Shape 133"/>
            <p:cNvSpPr/>
            <p:nvPr/>
          </p:nvSpPr>
          <p:spPr>
            <a:xfrm>
              <a:off x="0" y="692590"/>
              <a:ext cx="1265225" cy="2751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l">
                <a:defRPr sz="1200">
                  <a:latin typeface="Helvetica Neue"/>
                  <a:ea typeface="Helvetica Neue"/>
                  <a:cs typeface="Helvetica Neue"/>
                  <a:sym typeface="Helvetica Neue"/>
                  <a:hlinkClick r:id="rId4"/>
                </a:defRPr>
              </a:lvl1pPr>
            </a:lstStyle>
            <a:p>
              <a:r>
                <a:rPr>
                  <a:hlinkClick r:id="rId4"/>
                </a:rPr>
                <a:t>http://www.wit.ie</a:t>
              </a:r>
            </a:p>
          </p:txBody>
        </p:sp>
        <p:sp>
          <p:nvSpPr>
            <p:cNvPr id="134" name="Shape 134"/>
            <p:cNvSpPr/>
            <p:nvPr/>
          </p:nvSpPr>
          <p:spPr>
            <a:xfrm>
              <a:off x="0" y="997390"/>
              <a:ext cx="1550670" cy="2751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l">
                <a:defRPr sz="1200">
                  <a:latin typeface="Helvetica Neue"/>
                  <a:ea typeface="Helvetica Neue"/>
                  <a:cs typeface="Helvetica Neue"/>
                  <a:sym typeface="Helvetica Neue"/>
                  <a:hlinkClick r:id="rId4"/>
                </a:defRPr>
              </a:lvl1pPr>
            </a:lstStyle>
            <a:p>
              <a:r>
                <a:rPr>
                  <a:hlinkClick r:id="rId4"/>
                </a:rPr>
                <a:t>http://elearning.wit.ie</a:t>
              </a:r>
            </a:p>
          </p:txBody>
        </p:sp>
      </p:grpSp>
      <p:sp>
        <p:nvSpPr>
          <p:cNvPr id="136" name="Shape 136"/>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endParaRPr/>
          </a:p>
        </p:txBody>
      </p:sp>
      <p:sp>
        <p:nvSpPr>
          <p:cNvPr id="137" name="Shape 137"/>
          <p:cNvSpPr/>
          <p:nvPr/>
        </p:nvSpPr>
        <p:spPr>
          <a:xfrm flipV="1">
            <a:off x="908290" y="4366805"/>
            <a:ext cx="11220745" cy="1478"/>
          </a:xfrm>
          <a:prstGeom prst="line">
            <a:avLst/>
          </a:prstGeom>
          <a:ln w="12700">
            <a:solidFill>
              <a:srgbClr val="919191"/>
            </a:solidFill>
            <a:miter lim="400000"/>
          </a:ln>
        </p:spPr>
        <p:txBody>
          <a:bodyPr lIns="50800" tIns="50800" rIns="50800" bIns="50800" anchor="ctr"/>
          <a:lstStyle/>
          <a:p>
            <a:pPr algn="l" defTabSz="457200">
              <a:defRPr sz="1600">
                <a:latin typeface="Helvetica"/>
                <a:ea typeface="Helvetica"/>
                <a:cs typeface="Helvetica"/>
                <a:sym typeface="Helvetica"/>
              </a:defRPr>
            </a:pPr>
            <a:endParaRPr/>
          </a:p>
        </p:txBody>
      </p:sp>
      <p:pic>
        <p:nvPicPr>
          <p:cNvPr id="138" name="WIT_logo.png"/>
          <p:cNvPicPr>
            <a:picLocks noChangeAspect="1"/>
          </p:cNvPicPr>
          <p:nvPr/>
        </p:nvPicPr>
        <p:blipFill>
          <a:blip r:embed="rId2">
            <a:extLst/>
          </a:blip>
          <a:stretch>
            <a:fillRect/>
          </a:stretch>
        </p:blipFill>
        <p:spPr>
          <a:xfrm>
            <a:off x="921173" y="8724053"/>
            <a:ext cx="3212992" cy="668303"/>
          </a:xfrm>
          <a:prstGeom prst="rect">
            <a:avLst/>
          </a:prstGeom>
          <a:ln w="12700">
            <a:miter lim="400000"/>
          </a:ln>
        </p:spPr>
      </p:pic>
      <p:pic>
        <p:nvPicPr>
          <p:cNvPr id="139" name="esu-logo.png"/>
          <p:cNvPicPr>
            <a:picLocks noChangeAspect="1"/>
          </p:cNvPicPr>
          <p:nvPr/>
        </p:nvPicPr>
        <p:blipFill>
          <a:blip r:embed="rId3">
            <a:extLst/>
          </a:blip>
          <a:stretch>
            <a:fillRect/>
          </a:stretch>
        </p:blipFill>
        <p:spPr>
          <a:xfrm>
            <a:off x="10205155" y="8832426"/>
            <a:ext cx="1909436" cy="451557"/>
          </a:xfrm>
          <a:prstGeom prst="rect">
            <a:avLst/>
          </a:prstGeom>
          <a:ln w="12700">
            <a:miter lim="400000"/>
          </a:ln>
        </p:spPr>
      </p:pic>
      <p:sp>
        <p:nvSpPr>
          <p:cNvPr id="140" name="Shape 140"/>
          <p:cNvSpPr/>
          <p:nvPr/>
        </p:nvSpPr>
        <p:spPr>
          <a:xfrm>
            <a:off x="734731" y="4587804"/>
            <a:ext cx="2618842" cy="137273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r" defTabSz="406400">
              <a:lnSpc>
                <a:spcPct val="80000"/>
              </a:lnSpc>
              <a:defRPr sz="4400">
                <a:solidFill>
                  <a:srgbClr val="AAAAAA"/>
                </a:solidFill>
                <a:latin typeface="Helvetica Neue UltraLight"/>
                <a:ea typeface="Helvetica Neue UltraLight"/>
                <a:cs typeface="Helvetica Neue UltraLight"/>
                <a:sym typeface="Helvetica Neue UltraLight"/>
              </a:defRPr>
            </a:pPr>
            <a:r>
              <a:t>Produced </a:t>
            </a:r>
          </a:p>
          <a:p>
            <a:pPr algn="r" defTabSz="406400">
              <a:lnSpc>
                <a:spcPct val="80000"/>
              </a:lnSpc>
              <a:defRPr sz="4400">
                <a:solidFill>
                  <a:srgbClr val="AAAAAA"/>
                </a:solidFill>
                <a:latin typeface="Helvetica Neue UltraLight"/>
                <a:ea typeface="Helvetica Neue UltraLight"/>
                <a:cs typeface="Helvetica Neue UltraLight"/>
                <a:sym typeface="Helvetica Neue UltraLight"/>
              </a:defRPr>
            </a:pPr>
            <a:r>
              <a:t>by</a:t>
            </a:r>
          </a:p>
        </p:txBody>
      </p:sp>
      <p:grpSp>
        <p:nvGrpSpPr>
          <p:cNvPr id="144" name="Group 144"/>
          <p:cNvGrpSpPr/>
          <p:nvPr/>
        </p:nvGrpSpPr>
        <p:grpSpPr>
          <a:xfrm>
            <a:off x="3707033" y="6610773"/>
            <a:ext cx="4605868" cy="1377528"/>
            <a:chOff x="0" y="0"/>
            <a:chExt cx="4605866" cy="1377527"/>
          </a:xfrm>
        </p:grpSpPr>
        <p:sp>
          <p:nvSpPr>
            <p:cNvPr id="141" name="Shape 141"/>
            <p:cNvSpPr/>
            <p:nvPr/>
          </p:nvSpPr>
          <p:spPr>
            <a:xfrm>
              <a:off x="0" y="0"/>
              <a:ext cx="4605867"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p>
              <a:pPr algn="l" defTabSz="406400">
                <a:lnSpc>
                  <a:spcPct val="120000"/>
                </a:lnSpc>
                <a:defRPr sz="1600">
                  <a:solidFill>
                    <a:srgbClr val="133455"/>
                  </a:solidFill>
                  <a:latin typeface="Helvetica Neue"/>
                  <a:ea typeface="Helvetica Neue"/>
                  <a:cs typeface="Helvetica Neue"/>
                  <a:sym typeface="Helvetica Neue"/>
                </a:defRPr>
              </a:pPr>
              <a:r>
                <a:t>Department of Computing, Maths &amp; Physics</a:t>
              </a:r>
            </a:p>
            <a:p>
              <a:pPr algn="l" defTabSz="406400">
                <a:lnSpc>
                  <a:spcPct val="120000"/>
                </a:lnSpc>
                <a:defRPr sz="1600">
                  <a:solidFill>
                    <a:srgbClr val="133455"/>
                  </a:solidFill>
                  <a:latin typeface="Helvetica Neue"/>
                  <a:ea typeface="Helvetica Neue"/>
                  <a:cs typeface="Helvetica Neue"/>
                  <a:sym typeface="Helvetica Neue"/>
                </a:defRPr>
              </a:pPr>
              <a:r>
                <a:t>Waterford Institute of Technology</a:t>
              </a:r>
            </a:p>
          </p:txBody>
        </p:sp>
        <p:sp>
          <p:nvSpPr>
            <p:cNvPr id="142" name="Shape 142"/>
            <p:cNvSpPr/>
            <p:nvPr/>
          </p:nvSpPr>
          <p:spPr>
            <a:xfrm>
              <a:off x="0" y="760634"/>
              <a:ext cx="1361922" cy="301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defTabSz="406400">
                <a:defRPr sz="1200">
                  <a:latin typeface="Helvetica Neue"/>
                  <a:ea typeface="Helvetica Neue"/>
                  <a:cs typeface="Helvetica Neue"/>
                  <a:sym typeface="Helvetica Neue"/>
                  <a:hlinkClick r:id="rId4"/>
                </a:defRPr>
              </a:lvl1pPr>
            </a:lstStyle>
            <a:p>
              <a:r>
                <a:rPr>
                  <a:hlinkClick r:id="rId4"/>
                </a:rPr>
                <a:t>http://www.wit.ie</a:t>
              </a:r>
            </a:p>
          </p:txBody>
        </p:sp>
        <p:sp>
          <p:nvSpPr>
            <p:cNvPr id="143" name="Shape 143"/>
            <p:cNvSpPr/>
            <p:nvPr/>
          </p:nvSpPr>
          <p:spPr>
            <a:xfrm>
              <a:off x="0" y="1075643"/>
              <a:ext cx="1671326"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defTabSz="406400">
                <a:defRPr sz="1200">
                  <a:latin typeface="Helvetica Neue"/>
                  <a:ea typeface="Helvetica Neue"/>
                  <a:cs typeface="Helvetica Neue"/>
                  <a:sym typeface="Helvetica Neue"/>
                  <a:hlinkClick r:id="rId4"/>
                </a:defRPr>
              </a:lvl1pPr>
            </a:lstStyle>
            <a:p>
              <a:r>
                <a:rPr>
                  <a:hlinkClick r:id="rId4"/>
                </a:rPr>
                <a:t>http://elearning.wit.ie</a:t>
              </a:r>
            </a:p>
          </p:txBody>
        </p:sp>
      </p:grpSp>
      <p:sp>
        <p:nvSpPr>
          <p:cNvPr id="145" name="Shape 145"/>
          <p:cNvSpPr>
            <a:spLocks noGrp="1"/>
          </p:cNvSpPr>
          <p:nvPr>
            <p:ph type="title"/>
          </p:nvPr>
        </p:nvSpPr>
        <p:spPr>
          <a:xfrm>
            <a:off x="903110" y="2533650"/>
            <a:ext cx="11234704" cy="1083734"/>
          </a:xfrm>
          <a:prstGeom prst="rect">
            <a:avLst/>
          </a:prstGeom>
        </p:spPr>
        <p:txBody>
          <a:bodyPr lIns="72248" tIns="72248" rIns="72248" bIns="72248" anchor="ctr"/>
          <a:lstStyle>
            <a:lvl1pPr defTabSz="577991">
              <a:defRPr sz="3800"/>
            </a:lvl1pPr>
          </a:lstStyle>
          <a:p>
            <a:r>
              <a:t>Agile Software Development</a:t>
            </a:r>
          </a:p>
        </p:txBody>
      </p:sp>
      <p:sp>
        <p:nvSpPr>
          <p:cNvPr id="146" name="Shape 146"/>
          <p:cNvSpPr>
            <a:spLocks noGrp="1"/>
          </p:cNvSpPr>
          <p:nvPr>
            <p:ph type="body" sz="quarter" idx="1"/>
          </p:nvPr>
        </p:nvSpPr>
        <p:spPr>
          <a:xfrm>
            <a:off x="3727450" y="4804550"/>
            <a:ext cx="5779912" cy="1986846"/>
          </a:xfrm>
          <a:prstGeom prst="rect">
            <a:avLst/>
          </a:prstGeom>
        </p:spPr>
        <p:txBody>
          <a:bodyPr lIns="72248" tIns="72248" rIns="72248" bIns="72248"/>
          <a:lstStyle/>
          <a:p>
            <a:pPr marL="0" indent="0" defTabSz="406400">
              <a:lnSpc>
                <a:spcPct val="120000"/>
              </a:lnSpc>
              <a:spcBef>
                <a:spcPts val="0"/>
              </a:spcBef>
              <a:buSzTx/>
              <a:buFontTx/>
              <a:buNone/>
              <a:defRPr sz="1800">
                <a:latin typeface="Helvetica Neue"/>
                <a:ea typeface="Helvetica Neue"/>
                <a:cs typeface="Helvetica Neue"/>
                <a:sym typeface="Helvetica Neue"/>
              </a:defRPr>
            </a:pPr>
            <a:r>
              <a:t>Eamonn de Leastar (</a:t>
            </a:r>
            <a:r>
              <a:rPr>
                <a:hlinkClick r:id="rId5"/>
              </a:rPr>
              <a:t>edeleastar@wit.ie</a:t>
            </a:r>
            <a:r>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prstGeom prst="rect">
            <a:avLst/>
          </a:prstGeom>
        </p:spPr>
        <p:txBody>
          <a:bodyPr/>
          <a:lstStyle/>
          <a:p>
            <a:r>
              <a:t>&lt;section&gt;</a:t>
            </a:r>
          </a:p>
        </p:txBody>
      </p:sp>
      <p:sp>
        <p:nvSpPr>
          <p:cNvPr id="185" name="Shape 185"/>
          <p:cNvSpPr>
            <a:spLocks noGrp="1"/>
          </p:cNvSpPr>
          <p:nvPr>
            <p:ph type="body" sz="half" idx="1"/>
          </p:nvPr>
        </p:nvSpPr>
        <p:spPr>
          <a:xfrm>
            <a:off x="508000" y="2384201"/>
            <a:ext cx="4092377" cy="6234163"/>
          </a:xfrm>
          <a:prstGeom prst="rect">
            <a:avLst/>
          </a:prstGeom>
        </p:spPr>
        <p:txBody>
          <a:bodyPr>
            <a:normAutofit fontScale="92500" lnSpcReduction="10000"/>
          </a:bodyPr>
          <a:lstStyle>
            <a:lvl1pPr marL="0" indent="0" defTabSz="502412">
              <a:spcBef>
                <a:spcPts val="3600"/>
              </a:spcBef>
              <a:buSzTx/>
              <a:buFontTx/>
              <a:buNone/>
              <a:defRPr sz="3096" i="1"/>
            </a:lvl1pPr>
          </a:lstStyle>
          <a:p>
            <a:r>
              <a:rPr dirty="0"/>
              <a:t>"The section element represents a generic section of a document or application</a:t>
            </a:r>
            <a:r>
              <a:rPr dirty="0" smtClean="0"/>
              <a:t>.</a:t>
            </a:r>
            <a:endParaRPr lang="en-IE" dirty="0" smtClean="0"/>
          </a:p>
          <a:p>
            <a:r>
              <a:rPr dirty="0" smtClean="0"/>
              <a:t>A </a:t>
            </a:r>
            <a:r>
              <a:rPr dirty="0"/>
              <a:t>section, in this context, is a thematic grouping of content. </a:t>
            </a:r>
            <a:endParaRPr lang="en-IE" dirty="0" smtClean="0"/>
          </a:p>
          <a:p>
            <a:r>
              <a:rPr dirty="0" smtClean="0"/>
              <a:t>The </a:t>
            </a:r>
            <a:r>
              <a:rPr dirty="0"/>
              <a:t>theme of each section should be identified, typically by including a heading (h1-h6 element) as a child of the section element.”</a:t>
            </a:r>
          </a:p>
        </p:txBody>
      </p:sp>
      <p:sp>
        <p:nvSpPr>
          <p:cNvPr id="186" name="Shape 186"/>
          <p:cNvSpPr/>
          <p:nvPr/>
        </p:nvSpPr>
        <p:spPr>
          <a:xfrm>
            <a:off x="4806964" y="2356520"/>
            <a:ext cx="7744108" cy="5334794"/>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defRPr sz="1500">
                <a:solidFill>
                  <a:srgbClr val="4E9192"/>
                </a:solidFill>
                <a:latin typeface="Monaco"/>
                <a:ea typeface="Monaco"/>
                <a:cs typeface="Monaco"/>
                <a:sym typeface="Monaco"/>
              </a:defRPr>
            </a:pPr>
            <a:r>
              <a:rPr sz="2000">
                <a:solidFill>
                  <a:srgbClr val="009193"/>
                </a:solidFill>
              </a:rPr>
              <a:t>&lt;</a:t>
            </a:r>
            <a:r>
              <a:rPr sz="2000"/>
              <a:t>article</a:t>
            </a:r>
            <a:r>
              <a:rPr sz="2000">
                <a:solidFill>
                  <a:srgbClr val="009193"/>
                </a:solidFill>
              </a:rPr>
              <a:t>&gt;</a:t>
            </a:r>
            <a:endParaRPr sz="2000">
              <a:solidFill>
                <a:srgbClr val="000000"/>
              </a:solidFill>
            </a:endParaRPr>
          </a:p>
          <a:p>
            <a:pPr algn="l" defTabSz="457200">
              <a:defRPr sz="1500">
                <a:solidFill>
                  <a:srgbClr val="4E9192"/>
                </a:solidFill>
                <a:latin typeface="Monaco"/>
                <a:ea typeface="Monaco"/>
                <a:cs typeface="Monaco"/>
                <a:sym typeface="Monaco"/>
              </a:defRPr>
            </a:pPr>
            <a:r>
              <a:rPr sz="2000">
                <a:solidFill>
                  <a:srgbClr val="000000"/>
                </a:solidFill>
              </a:rPr>
              <a:t>  </a:t>
            </a:r>
            <a:r>
              <a:rPr sz="2000">
                <a:solidFill>
                  <a:srgbClr val="009193"/>
                </a:solidFill>
              </a:rPr>
              <a:t>&lt;</a:t>
            </a:r>
            <a:r>
              <a:rPr sz="2000"/>
              <a:t>header</a:t>
            </a:r>
            <a:r>
              <a:rPr sz="2000">
                <a:solidFill>
                  <a:srgbClr val="009193"/>
                </a:solidFill>
              </a:rPr>
              <a:t>&gt;</a:t>
            </a:r>
            <a:endParaRPr sz="2000">
              <a:solidFill>
                <a:srgbClr val="000000"/>
              </a:solidFill>
            </a:endParaRPr>
          </a:p>
          <a:p>
            <a:pPr algn="l" defTabSz="457200">
              <a:defRPr sz="1500">
                <a:latin typeface="Monaco"/>
                <a:ea typeface="Monaco"/>
                <a:cs typeface="Monaco"/>
                <a:sym typeface="Monaco"/>
              </a:defRPr>
            </a:pPr>
            <a:r>
              <a:rPr sz="2000"/>
              <a:t>    </a:t>
            </a:r>
            <a:r>
              <a:rPr sz="2000">
                <a:solidFill>
                  <a:srgbClr val="009193"/>
                </a:solidFill>
              </a:rPr>
              <a:t>&lt;</a:t>
            </a:r>
            <a:r>
              <a:rPr sz="2000">
                <a:solidFill>
                  <a:srgbClr val="4E9192"/>
                </a:solidFill>
              </a:rPr>
              <a:t>h2</a:t>
            </a:r>
            <a:r>
              <a:rPr sz="2000">
                <a:solidFill>
                  <a:srgbClr val="009193"/>
                </a:solidFill>
              </a:rPr>
              <a:t>&gt;</a:t>
            </a:r>
            <a:r>
              <a:rPr sz="2000"/>
              <a:t>Apples</a:t>
            </a:r>
            <a:r>
              <a:rPr sz="2000">
                <a:solidFill>
                  <a:srgbClr val="009193"/>
                </a:solidFill>
              </a:rPr>
              <a:t>&lt;/</a:t>
            </a:r>
            <a:r>
              <a:rPr sz="2000">
                <a:solidFill>
                  <a:srgbClr val="4E9192"/>
                </a:solidFill>
              </a:rPr>
              <a:t>h2</a:t>
            </a:r>
            <a:r>
              <a:rPr sz="2000">
                <a:solidFill>
                  <a:srgbClr val="009193"/>
                </a:solidFill>
              </a:rPr>
              <a:t>&gt;</a:t>
            </a:r>
          </a:p>
          <a:p>
            <a:pPr algn="l" defTabSz="457200">
              <a:defRPr sz="1500">
                <a:latin typeface="Monaco"/>
                <a:ea typeface="Monaco"/>
                <a:cs typeface="Monaco"/>
                <a:sym typeface="Monaco"/>
              </a:defRPr>
            </a:pPr>
            <a:r>
              <a:rPr sz="2000"/>
              <a:t>    </a:t>
            </a:r>
            <a:r>
              <a:rPr sz="2000">
                <a:solidFill>
                  <a:srgbClr val="009193"/>
                </a:solidFill>
              </a:rPr>
              <a:t>&lt;</a:t>
            </a:r>
            <a:r>
              <a:rPr sz="2000">
                <a:solidFill>
                  <a:srgbClr val="4E9192"/>
                </a:solidFill>
              </a:rPr>
              <a:t>p</a:t>
            </a:r>
            <a:r>
              <a:rPr sz="2000">
                <a:solidFill>
                  <a:srgbClr val="009193"/>
                </a:solidFill>
              </a:rPr>
              <a:t>&gt;</a:t>
            </a:r>
            <a:r>
              <a:rPr sz="2000"/>
              <a:t>Tasty, delicious fruit!</a:t>
            </a:r>
            <a:r>
              <a:rPr sz="2000">
                <a:solidFill>
                  <a:srgbClr val="009193"/>
                </a:solidFill>
              </a:rPr>
              <a:t>&lt;/</a:t>
            </a:r>
            <a:r>
              <a:rPr sz="2000">
                <a:solidFill>
                  <a:srgbClr val="4E9192"/>
                </a:solidFill>
              </a:rPr>
              <a:t>p</a:t>
            </a:r>
            <a:r>
              <a:rPr sz="2000">
                <a:solidFill>
                  <a:srgbClr val="009193"/>
                </a:solidFill>
              </a:rPr>
              <a:t>&gt;</a:t>
            </a:r>
          </a:p>
          <a:p>
            <a:pPr algn="l" defTabSz="457200">
              <a:defRPr sz="1500">
                <a:solidFill>
                  <a:srgbClr val="4E9192"/>
                </a:solidFill>
                <a:latin typeface="Monaco"/>
                <a:ea typeface="Monaco"/>
                <a:cs typeface="Monaco"/>
                <a:sym typeface="Monaco"/>
              </a:defRPr>
            </a:pPr>
            <a:r>
              <a:rPr sz="2000">
                <a:solidFill>
                  <a:srgbClr val="000000"/>
                </a:solidFill>
              </a:rPr>
              <a:t>  </a:t>
            </a:r>
            <a:r>
              <a:rPr sz="2000">
                <a:solidFill>
                  <a:srgbClr val="009193"/>
                </a:solidFill>
              </a:rPr>
              <a:t>&lt;/</a:t>
            </a:r>
            <a:r>
              <a:rPr sz="2000"/>
              <a:t>header</a:t>
            </a:r>
            <a:r>
              <a:rPr sz="2000">
                <a:solidFill>
                  <a:srgbClr val="009193"/>
                </a:solidFill>
              </a:rPr>
              <a:t>&gt;</a:t>
            </a:r>
            <a:endParaRPr sz="2000">
              <a:solidFill>
                <a:srgbClr val="000000"/>
              </a:solidFill>
            </a:endParaRPr>
          </a:p>
          <a:p>
            <a:pPr algn="l" defTabSz="457200">
              <a:defRPr sz="1500">
                <a:latin typeface="Monaco"/>
                <a:ea typeface="Monaco"/>
                <a:cs typeface="Monaco"/>
                <a:sym typeface="Monaco"/>
              </a:defRPr>
            </a:pPr>
            <a:r>
              <a:rPr sz="2000"/>
              <a:t>  </a:t>
            </a:r>
            <a:r>
              <a:rPr sz="2000">
                <a:solidFill>
                  <a:srgbClr val="009193"/>
                </a:solidFill>
              </a:rPr>
              <a:t>&lt;</a:t>
            </a:r>
            <a:r>
              <a:rPr sz="2000">
                <a:solidFill>
                  <a:srgbClr val="4E9192"/>
                </a:solidFill>
              </a:rPr>
              <a:t>p</a:t>
            </a:r>
            <a:r>
              <a:rPr sz="2000">
                <a:solidFill>
                  <a:srgbClr val="009193"/>
                </a:solidFill>
              </a:rPr>
              <a:t>&gt;</a:t>
            </a:r>
            <a:r>
              <a:rPr sz="2000"/>
              <a:t>The apple is the pomaceous fruit of the apple tree.</a:t>
            </a:r>
            <a:r>
              <a:rPr sz="2000">
                <a:solidFill>
                  <a:srgbClr val="009193"/>
                </a:solidFill>
              </a:rPr>
              <a:t>&lt;/</a:t>
            </a:r>
            <a:r>
              <a:rPr sz="2000">
                <a:solidFill>
                  <a:srgbClr val="4E9192"/>
                </a:solidFill>
              </a:rPr>
              <a:t>p</a:t>
            </a:r>
            <a:r>
              <a:rPr sz="2000">
                <a:solidFill>
                  <a:srgbClr val="009193"/>
                </a:solidFill>
              </a:rPr>
              <a:t>&gt;</a:t>
            </a:r>
          </a:p>
          <a:p>
            <a:pPr algn="l" defTabSz="457200">
              <a:defRPr sz="1500">
                <a:solidFill>
                  <a:srgbClr val="4E9192"/>
                </a:solidFill>
                <a:latin typeface="Monaco"/>
                <a:ea typeface="Monaco"/>
                <a:cs typeface="Monaco"/>
                <a:sym typeface="Monaco"/>
              </a:defRPr>
            </a:pPr>
            <a:r>
              <a:rPr sz="2000">
                <a:solidFill>
                  <a:srgbClr val="000000"/>
                </a:solidFill>
              </a:rPr>
              <a:t>  </a:t>
            </a:r>
            <a:r>
              <a:rPr sz="2000">
                <a:solidFill>
                  <a:srgbClr val="009193"/>
                </a:solidFill>
              </a:rPr>
              <a:t>&lt;</a:t>
            </a:r>
            <a:r>
              <a:rPr sz="2000"/>
              <a:t>section</a:t>
            </a:r>
            <a:r>
              <a:rPr sz="2000">
                <a:solidFill>
                  <a:srgbClr val="009193"/>
                </a:solidFill>
              </a:rPr>
              <a:t>&gt;</a:t>
            </a:r>
            <a:endParaRPr sz="2000">
              <a:solidFill>
                <a:srgbClr val="000000"/>
              </a:solidFill>
            </a:endParaRPr>
          </a:p>
          <a:p>
            <a:pPr algn="l" defTabSz="457200">
              <a:defRPr sz="1500">
                <a:latin typeface="Monaco"/>
                <a:ea typeface="Monaco"/>
                <a:cs typeface="Monaco"/>
                <a:sym typeface="Monaco"/>
              </a:defRPr>
            </a:pPr>
            <a:r>
              <a:rPr sz="2000"/>
              <a:t>    </a:t>
            </a:r>
            <a:r>
              <a:rPr sz="2000">
                <a:solidFill>
                  <a:srgbClr val="009193"/>
                </a:solidFill>
              </a:rPr>
              <a:t>&lt;</a:t>
            </a:r>
            <a:r>
              <a:rPr sz="2000">
                <a:solidFill>
                  <a:srgbClr val="4E9192"/>
                </a:solidFill>
              </a:rPr>
              <a:t>h3</a:t>
            </a:r>
            <a:r>
              <a:rPr sz="2000">
                <a:solidFill>
                  <a:srgbClr val="009193"/>
                </a:solidFill>
              </a:rPr>
              <a:t>&gt;</a:t>
            </a:r>
            <a:r>
              <a:rPr sz="2000"/>
              <a:t>Red Delicious</a:t>
            </a:r>
            <a:r>
              <a:rPr sz="2000">
                <a:solidFill>
                  <a:srgbClr val="009193"/>
                </a:solidFill>
              </a:rPr>
              <a:t>&lt;/</a:t>
            </a:r>
            <a:r>
              <a:rPr sz="2000">
                <a:solidFill>
                  <a:srgbClr val="4E9192"/>
                </a:solidFill>
              </a:rPr>
              <a:t>h3</a:t>
            </a:r>
            <a:r>
              <a:rPr sz="2000">
                <a:solidFill>
                  <a:srgbClr val="009193"/>
                </a:solidFill>
              </a:rPr>
              <a:t>&gt;</a:t>
            </a:r>
          </a:p>
          <a:p>
            <a:pPr algn="l" defTabSz="457200">
              <a:defRPr sz="1500">
                <a:latin typeface="Monaco"/>
                <a:ea typeface="Monaco"/>
                <a:cs typeface="Monaco"/>
                <a:sym typeface="Monaco"/>
              </a:defRPr>
            </a:pPr>
            <a:r>
              <a:rPr sz="2000"/>
              <a:t>    </a:t>
            </a:r>
            <a:r>
              <a:rPr sz="2000">
                <a:solidFill>
                  <a:srgbClr val="009193"/>
                </a:solidFill>
              </a:rPr>
              <a:t>&lt;</a:t>
            </a:r>
            <a:r>
              <a:rPr sz="2000">
                <a:solidFill>
                  <a:srgbClr val="4E9192"/>
                </a:solidFill>
              </a:rPr>
              <a:t>p</a:t>
            </a:r>
            <a:r>
              <a:rPr sz="2000">
                <a:solidFill>
                  <a:srgbClr val="009193"/>
                </a:solidFill>
              </a:rPr>
              <a:t>&gt;</a:t>
            </a:r>
            <a:r>
              <a:rPr sz="2000"/>
              <a:t>These bright red apples are the most common found in many</a:t>
            </a:r>
          </a:p>
          <a:p>
            <a:pPr algn="l" defTabSz="457200">
              <a:defRPr sz="1500">
                <a:latin typeface="Monaco"/>
                <a:ea typeface="Monaco"/>
                <a:cs typeface="Monaco"/>
                <a:sym typeface="Monaco"/>
              </a:defRPr>
            </a:pPr>
            <a:r>
              <a:rPr sz="2000"/>
              <a:t>      supermarkets.</a:t>
            </a:r>
            <a:r>
              <a:rPr sz="2000">
                <a:solidFill>
                  <a:srgbClr val="009193"/>
                </a:solidFill>
              </a:rPr>
              <a:t>&lt;/</a:t>
            </a:r>
            <a:r>
              <a:rPr sz="2000">
                <a:solidFill>
                  <a:srgbClr val="4E9192"/>
                </a:solidFill>
              </a:rPr>
              <a:t>p</a:t>
            </a:r>
            <a:r>
              <a:rPr sz="2000">
                <a:solidFill>
                  <a:srgbClr val="009193"/>
                </a:solidFill>
              </a:rPr>
              <a:t>&gt;</a:t>
            </a:r>
          </a:p>
          <a:p>
            <a:pPr algn="l" defTabSz="457200">
              <a:defRPr sz="1500">
                <a:solidFill>
                  <a:srgbClr val="4E9192"/>
                </a:solidFill>
                <a:latin typeface="Monaco"/>
                <a:ea typeface="Monaco"/>
                <a:cs typeface="Monaco"/>
                <a:sym typeface="Monaco"/>
              </a:defRPr>
            </a:pPr>
            <a:r>
              <a:rPr sz="2000">
                <a:solidFill>
                  <a:srgbClr val="000000"/>
                </a:solidFill>
              </a:rPr>
              <a:t>  </a:t>
            </a:r>
            <a:r>
              <a:rPr sz="2000">
                <a:solidFill>
                  <a:srgbClr val="009193"/>
                </a:solidFill>
              </a:rPr>
              <a:t>&lt;/</a:t>
            </a:r>
            <a:r>
              <a:rPr sz="2000"/>
              <a:t>section</a:t>
            </a:r>
            <a:r>
              <a:rPr sz="2000">
                <a:solidFill>
                  <a:srgbClr val="009193"/>
                </a:solidFill>
              </a:rPr>
              <a:t>&gt;</a:t>
            </a:r>
            <a:endParaRPr sz="2000">
              <a:solidFill>
                <a:srgbClr val="000000"/>
              </a:solidFill>
            </a:endParaRPr>
          </a:p>
          <a:p>
            <a:pPr algn="l" defTabSz="457200">
              <a:defRPr sz="1500">
                <a:solidFill>
                  <a:srgbClr val="4E9192"/>
                </a:solidFill>
                <a:latin typeface="Monaco"/>
                <a:ea typeface="Monaco"/>
                <a:cs typeface="Monaco"/>
                <a:sym typeface="Monaco"/>
              </a:defRPr>
            </a:pPr>
            <a:r>
              <a:rPr sz="2000">
                <a:solidFill>
                  <a:srgbClr val="000000"/>
                </a:solidFill>
              </a:rPr>
              <a:t>  </a:t>
            </a:r>
            <a:r>
              <a:rPr sz="2000">
                <a:solidFill>
                  <a:srgbClr val="009193"/>
                </a:solidFill>
              </a:rPr>
              <a:t>&lt;</a:t>
            </a:r>
            <a:r>
              <a:rPr sz="2000"/>
              <a:t>section</a:t>
            </a:r>
            <a:r>
              <a:rPr sz="2000">
                <a:solidFill>
                  <a:srgbClr val="009193"/>
                </a:solidFill>
              </a:rPr>
              <a:t>&gt;</a:t>
            </a:r>
            <a:endParaRPr sz="2000">
              <a:solidFill>
                <a:srgbClr val="000000"/>
              </a:solidFill>
            </a:endParaRPr>
          </a:p>
          <a:p>
            <a:pPr algn="l" defTabSz="457200">
              <a:defRPr sz="1500">
                <a:latin typeface="Monaco"/>
                <a:ea typeface="Monaco"/>
                <a:cs typeface="Monaco"/>
                <a:sym typeface="Monaco"/>
              </a:defRPr>
            </a:pPr>
            <a:r>
              <a:rPr sz="2000"/>
              <a:t>    </a:t>
            </a:r>
            <a:r>
              <a:rPr sz="2000">
                <a:solidFill>
                  <a:srgbClr val="009193"/>
                </a:solidFill>
              </a:rPr>
              <a:t>&lt;</a:t>
            </a:r>
            <a:r>
              <a:rPr sz="2000">
                <a:solidFill>
                  <a:srgbClr val="4E9192"/>
                </a:solidFill>
              </a:rPr>
              <a:t>h3</a:t>
            </a:r>
            <a:r>
              <a:rPr sz="2000">
                <a:solidFill>
                  <a:srgbClr val="009193"/>
                </a:solidFill>
              </a:rPr>
              <a:t>&gt;</a:t>
            </a:r>
            <a:r>
              <a:rPr sz="2000"/>
              <a:t>Granny Smith</a:t>
            </a:r>
            <a:r>
              <a:rPr sz="2000">
                <a:solidFill>
                  <a:srgbClr val="009193"/>
                </a:solidFill>
              </a:rPr>
              <a:t>&lt;/</a:t>
            </a:r>
            <a:r>
              <a:rPr sz="2000">
                <a:solidFill>
                  <a:srgbClr val="4E9192"/>
                </a:solidFill>
              </a:rPr>
              <a:t>h3</a:t>
            </a:r>
            <a:r>
              <a:rPr sz="2000">
                <a:solidFill>
                  <a:srgbClr val="009193"/>
                </a:solidFill>
              </a:rPr>
              <a:t>&gt;</a:t>
            </a:r>
          </a:p>
          <a:p>
            <a:pPr algn="l" defTabSz="457200">
              <a:defRPr sz="1500">
                <a:latin typeface="Monaco"/>
                <a:ea typeface="Monaco"/>
                <a:cs typeface="Monaco"/>
                <a:sym typeface="Monaco"/>
              </a:defRPr>
            </a:pPr>
            <a:r>
              <a:rPr sz="2000"/>
              <a:t>    </a:t>
            </a:r>
            <a:r>
              <a:rPr sz="2000">
                <a:solidFill>
                  <a:srgbClr val="009193"/>
                </a:solidFill>
              </a:rPr>
              <a:t>&lt;</a:t>
            </a:r>
            <a:r>
              <a:rPr sz="2000">
                <a:solidFill>
                  <a:srgbClr val="4E9192"/>
                </a:solidFill>
              </a:rPr>
              <a:t>p</a:t>
            </a:r>
            <a:r>
              <a:rPr sz="2000">
                <a:solidFill>
                  <a:srgbClr val="009193"/>
                </a:solidFill>
              </a:rPr>
              <a:t>&gt;</a:t>
            </a:r>
            <a:r>
              <a:rPr sz="2000"/>
              <a:t>These juicy, green apples make a great filling for apple</a:t>
            </a:r>
          </a:p>
          <a:p>
            <a:pPr algn="l" defTabSz="457200">
              <a:defRPr sz="1500">
                <a:latin typeface="Monaco"/>
                <a:ea typeface="Monaco"/>
                <a:cs typeface="Monaco"/>
                <a:sym typeface="Monaco"/>
              </a:defRPr>
            </a:pPr>
            <a:r>
              <a:rPr sz="2000"/>
              <a:t>      pies.</a:t>
            </a:r>
            <a:r>
              <a:rPr sz="2000">
                <a:solidFill>
                  <a:srgbClr val="009193"/>
                </a:solidFill>
              </a:rPr>
              <a:t>&lt;/</a:t>
            </a:r>
            <a:r>
              <a:rPr sz="2000">
                <a:solidFill>
                  <a:srgbClr val="4E9192"/>
                </a:solidFill>
              </a:rPr>
              <a:t>p</a:t>
            </a:r>
            <a:r>
              <a:rPr sz="2000">
                <a:solidFill>
                  <a:srgbClr val="009193"/>
                </a:solidFill>
              </a:rPr>
              <a:t>&gt;</a:t>
            </a:r>
          </a:p>
          <a:p>
            <a:pPr algn="l" defTabSz="457200">
              <a:defRPr sz="1500">
                <a:solidFill>
                  <a:srgbClr val="4E9192"/>
                </a:solidFill>
                <a:latin typeface="Monaco"/>
                <a:ea typeface="Monaco"/>
                <a:cs typeface="Monaco"/>
                <a:sym typeface="Monaco"/>
              </a:defRPr>
            </a:pPr>
            <a:r>
              <a:rPr sz="2000">
                <a:solidFill>
                  <a:srgbClr val="000000"/>
                </a:solidFill>
              </a:rPr>
              <a:t>  </a:t>
            </a:r>
            <a:r>
              <a:rPr sz="2000">
                <a:solidFill>
                  <a:srgbClr val="009193"/>
                </a:solidFill>
              </a:rPr>
              <a:t>&lt;/</a:t>
            </a:r>
            <a:r>
              <a:rPr sz="2000"/>
              <a:t>section</a:t>
            </a:r>
            <a:r>
              <a:rPr sz="2000">
                <a:solidFill>
                  <a:srgbClr val="009193"/>
                </a:solidFill>
              </a:rPr>
              <a:t>&gt;</a:t>
            </a:r>
            <a:endParaRPr sz="2000">
              <a:solidFill>
                <a:srgbClr val="000000"/>
              </a:solidFill>
            </a:endParaRPr>
          </a:p>
          <a:p>
            <a:pPr algn="l" defTabSz="457200">
              <a:defRPr sz="1500">
                <a:solidFill>
                  <a:srgbClr val="4E9192"/>
                </a:solidFill>
                <a:latin typeface="Monaco"/>
                <a:ea typeface="Monaco"/>
                <a:cs typeface="Monaco"/>
                <a:sym typeface="Monaco"/>
              </a:defRPr>
            </a:pPr>
            <a:r>
              <a:rPr sz="2000">
                <a:solidFill>
                  <a:srgbClr val="009193"/>
                </a:solidFill>
              </a:rPr>
              <a:t>&lt;/</a:t>
            </a:r>
            <a:r>
              <a:rPr sz="2000"/>
              <a:t>article</a:t>
            </a:r>
            <a:r>
              <a:rPr sz="2000">
                <a:solidFill>
                  <a:srgbClr val="009193"/>
                </a:solidFill>
              </a:rPr>
              <a:t>&gt;</a:t>
            </a:r>
          </a:p>
        </p:txBody>
      </p:sp>
      <p:pic>
        <p:nvPicPr>
          <p:cNvPr id="5" name="Screen Shot 2013-11-27 at 06.10.35.png"/>
          <p:cNvPicPr>
            <a:picLocks noChangeAspect="1"/>
          </p:cNvPicPr>
          <p:nvPr/>
        </p:nvPicPr>
        <p:blipFill>
          <a:blip r:embed="rId2">
            <a:extLst/>
          </a:blip>
          <a:stretch>
            <a:fillRect/>
          </a:stretch>
        </p:blipFill>
        <p:spPr>
          <a:xfrm>
            <a:off x="10822880" y="72008"/>
            <a:ext cx="1660641" cy="1852464"/>
          </a:xfrm>
          <a:prstGeom prst="rect">
            <a:avLst/>
          </a:prstGeom>
          <a:ln w="12700">
            <a:miter lim="400000"/>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&lt;aside&gt;</a:t>
            </a:r>
          </a:p>
        </p:txBody>
      </p:sp>
      <p:sp>
        <p:nvSpPr>
          <p:cNvPr id="189" name="Shape 189"/>
          <p:cNvSpPr>
            <a:spLocks noGrp="1"/>
          </p:cNvSpPr>
          <p:nvPr>
            <p:ph type="body" sz="half" idx="1"/>
          </p:nvPr>
        </p:nvSpPr>
        <p:spPr>
          <a:xfrm>
            <a:off x="381000" y="2326406"/>
            <a:ext cx="4603602" cy="6472387"/>
          </a:xfrm>
          <a:prstGeom prst="rect">
            <a:avLst/>
          </a:prstGeom>
        </p:spPr>
        <p:txBody>
          <a:bodyPr/>
          <a:lstStyle>
            <a:lvl1pPr marL="0" indent="0" defTabSz="519937">
              <a:spcBef>
                <a:spcPts val="3700"/>
              </a:spcBef>
              <a:buSzTx/>
              <a:buFontTx/>
              <a:buNone/>
              <a:defRPr sz="3204" i="1"/>
            </a:lvl1pPr>
          </a:lstStyle>
          <a:p>
            <a:r>
              <a:rPr dirty="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p:txBody>
      </p:sp>
      <p:sp>
        <p:nvSpPr>
          <p:cNvPr id="190" name="Shape 190"/>
          <p:cNvSpPr/>
          <p:nvPr/>
        </p:nvSpPr>
        <p:spPr>
          <a:xfrm>
            <a:off x="5295900" y="3532844"/>
            <a:ext cx="7537345" cy="2687915"/>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700">
                <a:solidFill>
                  <a:srgbClr val="4E9192"/>
                </a:solidFill>
                <a:latin typeface="Monaco"/>
                <a:ea typeface="Monaco"/>
                <a:cs typeface="Monaco"/>
                <a:sym typeface="Monaco"/>
              </a:defRPr>
            </a:pPr>
            <a:r>
              <a:rPr sz="2400" dirty="0">
                <a:solidFill>
                  <a:srgbClr val="009193"/>
                </a:solidFill>
              </a:rPr>
              <a:t>&lt;</a:t>
            </a:r>
            <a:r>
              <a:rPr sz="2400" dirty="0"/>
              <a:t>aside</a:t>
            </a:r>
            <a:r>
              <a:rPr sz="2400" dirty="0">
                <a:solidFill>
                  <a:srgbClr val="009193"/>
                </a:solidFill>
              </a:rPr>
              <a:t>&gt;</a:t>
            </a:r>
            <a:endParaRPr sz="2400" dirty="0">
              <a:solidFill>
                <a:srgbClr val="000000"/>
              </a:solidFill>
            </a:endParaRPr>
          </a:p>
          <a:p>
            <a:pPr algn="l" defTabSz="457200">
              <a:defRPr sz="1700">
                <a:latin typeface="Monaco"/>
                <a:ea typeface="Monaco"/>
                <a:cs typeface="Monaco"/>
                <a:sym typeface="Monaco"/>
              </a:defRPr>
            </a:pPr>
            <a:r>
              <a:rPr sz="2400" dirty="0"/>
              <a:t> </a:t>
            </a:r>
            <a:r>
              <a:rPr sz="2400" dirty="0">
                <a:solidFill>
                  <a:srgbClr val="009193"/>
                </a:solidFill>
              </a:rPr>
              <a:t>&lt;</a:t>
            </a:r>
            <a:r>
              <a:rPr sz="2400" dirty="0">
                <a:solidFill>
                  <a:srgbClr val="4E9192"/>
                </a:solidFill>
              </a:rPr>
              <a:t>h1</a:t>
            </a:r>
            <a:r>
              <a:rPr sz="2400" dirty="0">
                <a:solidFill>
                  <a:srgbClr val="009193"/>
                </a:solidFill>
              </a:rPr>
              <a:t>&gt;</a:t>
            </a:r>
            <a:r>
              <a:rPr sz="2400" dirty="0"/>
              <a:t>Switzerland</a:t>
            </a:r>
            <a:r>
              <a:rPr sz="2400" dirty="0">
                <a:solidFill>
                  <a:srgbClr val="009193"/>
                </a:solidFill>
              </a:rPr>
              <a:t>&lt;/</a:t>
            </a:r>
            <a:r>
              <a:rPr sz="2400" dirty="0">
                <a:solidFill>
                  <a:srgbClr val="4E9192"/>
                </a:solidFill>
              </a:rPr>
              <a:t>h1</a:t>
            </a:r>
            <a:r>
              <a:rPr sz="2400" dirty="0">
                <a:solidFill>
                  <a:srgbClr val="009193"/>
                </a:solidFill>
              </a:rPr>
              <a:t>&gt;</a:t>
            </a:r>
          </a:p>
          <a:p>
            <a:pPr algn="l" defTabSz="457200">
              <a:defRPr sz="1700">
                <a:latin typeface="Monaco"/>
                <a:ea typeface="Monaco"/>
                <a:cs typeface="Monaco"/>
                <a:sym typeface="Monaco"/>
              </a:defRPr>
            </a:pPr>
            <a:r>
              <a:rPr sz="2400" dirty="0"/>
              <a:t> </a:t>
            </a:r>
            <a:r>
              <a:rPr sz="2400" dirty="0">
                <a:solidFill>
                  <a:srgbClr val="009193"/>
                </a:solidFill>
              </a:rPr>
              <a:t>&lt;</a:t>
            </a:r>
            <a:r>
              <a:rPr sz="2400" dirty="0">
                <a:solidFill>
                  <a:srgbClr val="4E9192"/>
                </a:solidFill>
              </a:rPr>
              <a:t>p</a:t>
            </a:r>
            <a:r>
              <a:rPr sz="2400" dirty="0">
                <a:solidFill>
                  <a:srgbClr val="009193"/>
                </a:solidFill>
              </a:rPr>
              <a:t>&gt;</a:t>
            </a:r>
            <a:r>
              <a:rPr sz="2400" dirty="0"/>
              <a:t>Switzerland, a land-locked country in the middle of </a:t>
            </a:r>
          </a:p>
          <a:p>
            <a:pPr algn="l" defTabSz="457200">
              <a:defRPr sz="1700">
                <a:latin typeface="Monaco"/>
                <a:ea typeface="Monaco"/>
                <a:cs typeface="Monaco"/>
                <a:sym typeface="Monaco"/>
              </a:defRPr>
            </a:pPr>
            <a:r>
              <a:rPr sz="2400" dirty="0"/>
              <a:t>    geographic Europe, has not joined the geopolitical </a:t>
            </a:r>
          </a:p>
          <a:p>
            <a:pPr algn="l" defTabSz="457200">
              <a:defRPr sz="1700">
                <a:latin typeface="Monaco"/>
                <a:ea typeface="Monaco"/>
                <a:cs typeface="Monaco"/>
                <a:sym typeface="Monaco"/>
              </a:defRPr>
            </a:pPr>
            <a:r>
              <a:rPr sz="2400" dirty="0"/>
              <a:t>    European Union, though it is a signatory to a </a:t>
            </a:r>
            <a:endParaRPr lang="en-IE" sz="2400" dirty="0" smtClean="0"/>
          </a:p>
          <a:p>
            <a:pPr algn="l" defTabSz="457200">
              <a:defRPr sz="1700">
                <a:latin typeface="Monaco"/>
                <a:ea typeface="Monaco"/>
                <a:cs typeface="Monaco"/>
                <a:sym typeface="Monaco"/>
              </a:defRPr>
            </a:pPr>
            <a:r>
              <a:rPr lang="en-IE" sz="2400" dirty="0"/>
              <a:t> </a:t>
            </a:r>
            <a:r>
              <a:rPr lang="en-IE" sz="2400" dirty="0" smtClean="0"/>
              <a:t>   </a:t>
            </a:r>
            <a:r>
              <a:rPr sz="2400" dirty="0" smtClean="0"/>
              <a:t>number</a:t>
            </a:r>
            <a:r>
              <a:rPr lang="en-IE" sz="2400" dirty="0" smtClean="0"/>
              <a:t> </a:t>
            </a:r>
            <a:r>
              <a:rPr sz="2400" dirty="0" smtClean="0"/>
              <a:t>of </a:t>
            </a:r>
            <a:r>
              <a:rPr sz="2400" dirty="0"/>
              <a:t>European treaties.</a:t>
            </a:r>
            <a:r>
              <a:rPr sz="2400" dirty="0">
                <a:solidFill>
                  <a:srgbClr val="009193"/>
                </a:solidFill>
              </a:rPr>
              <a:t>&lt;/</a:t>
            </a:r>
            <a:r>
              <a:rPr sz="2400" dirty="0">
                <a:solidFill>
                  <a:srgbClr val="4E9192"/>
                </a:solidFill>
              </a:rPr>
              <a:t>p</a:t>
            </a:r>
            <a:r>
              <a:rPr sz="2400" dirty="0">
                <a:solidFill>
                  <a:srgbClr val="009193"/>
                </a:solidFill>
              </a:rPr>
              <a:t>&gt;</a:t>
            </a:r>
          </a:p>
          <a:p>
            <a:pPr algn="l" defTabSz="457200">
              <a:defRPr sz="1700">
                <a:solidFill>
                  <a:srgbClr val="4E9192"/>
                </a:solidFill>
                <a:latin typeface="Monaco"/>
                <a:ea typeface="Monaco"/>
                <a:cs typeface="Monaco"/>
                <a:sym typeface="Monaco"/>
              </a:defRPr>
            </a:pPr>
            <a:r>
              <a:rPr sz="2400" dirty="0">
                <a:solidFill>
                  <a:srgbClr val="009193"/>
                </a:solidFill>
              </a:rPr>
              <a:t>&lt;/</a:t>
            </a:r>
            <a:r>
              <a:rPr sz="2400" dirty="0"/>
              <a:t>aside</a:t>
            </a:r>
            <a:r>
              <a:rPr sz="2400" dirty="0">
                <a:solidFill>
                  <a:srgbClr val="009193"/>
                </a:solidFill>
              </a:rPr>
              <a:t>&gt;</a:t>
            </a:r>
          </a:p>
        </p:txBody>
      </p:sp>
      <p:pic>
        <p:nvPicPr>
          <p:cNvPr id="5" name="Screen Shot 2013-11-27 at 06.10.35.png"/>
          <p:cNvPicPr>
            <a:picLocks noChangeAspect="1"/>
          </p:cNvPicPr>
          <p:nvPr/>
        </p:nvPicPr>
        <p:blipFill>
          <a:blip r:embed="rId2">
            <a:extLst/>
          </a:blip>
          <a:stretch>
            <a:fillRect/>
          </a:stretch>
        </p:blipFill>
        <p:spPr>
          <a:xfrm>
            <a:off x="10822880" y="72008"/>
            <a:ext cx="1660641" cy="1852464"/>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r>
              <a:t>&lt;header&gt; &amp; &lt;footer&gt;</a:t>
            </a:r>
          </a:p>
        </p:txBody>
      </p:sp>
      <p:sp>
        <p:nvSpPr>
          <p:cNvPr id="193" name="Shape 193"/>
          <p:cNvSpPr>
            <a:spLocks noGrp="1"/>
          </p:cNvSpPr>
          <p:nvPr>
            <p:ph type="body" sz="quarter" idx="1"/>
          </p:nvPr>
        </p:nvSpPr>
        <p:spPr>
          <a:xfrm>
            <a:off x="330200" y="2340039"/>
            <a:ext cx="5169719" cy="2957761"/>
          </a:xfrm>
          <a:prstGeom prst="rect">
            <a:avLst/>
          </a:prstGeom>
        </p:spPr>
        <p:txBody>
          <a:bodyPr>
            <a:normAutofit lnSpcReduction="10000"/>
          </a:bodyPr>
          <a:lstStyle>
            <a:lvl1pPr marL="0" indent="0" defTabSz="438150">
              <a:spcBef>
                <a:spcPts val="3100"/>
              </a:spcBef>
              <a:buSzTx/>
              <a:buFontTx/>
              <a:buNone/>
              <a:defRPr sz="2700" i="1"/>
            </a:lvl1pPr>
          </a:lstStyle>
          <a:p>
            <a:r>
              <a:rPr dirty="0"/>
              <a:t>"The header element represents introductory content for its nearest ancestor sectioning content or sectioning root element. A header typically contains a group of introductory or navigational aids.”</a:t>
            </a:r>
          </a:p>
        </p:txBody>
      </p:sp>
      <p:sp>
        <p:nvSpPr>
          <p:cNvPr id="194" name="Shape 194"/>
          <p:cNvSpPr/>
          <p:nvPr/>
        </p:nvSpPr>
        <p:spPr>
          <a:xfrm>
            <a:off x="342900" y="5452865"/>
            <a:ext cx="5362600" cy="360737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lnSpcReduction="10000"/>
          </a:bodyPr>
          <a:lstStyle>
            <a:lvl1pPr algn="l" defTabSz="414781">
              <a:spcBef>
                <a:spcPts val="2900"/>
              </a:spcBef>
              <a:defRPr sz="2556" i="1"/>
            </a:lvl1pPr>
          </a:lstStyle>
          <a:p>
            <a:pPr defTabSz="438150">
              <a:lnSpc>
                <a:spcPct val="110000"/>
              </a:lnSpc>
              <a:spcBef>
                <a:spcPts val="3100"/>
              </a:spcBef>
            </a:pPr>
            <a:r>
              <a:rPr dirty="0"/>
              <a:t>"</a:t>
            </a:r>
            <a:r>
              <a:rPr sz="2700" dirty="0"/>
              <a:t>The footer element represents a footer for its nearest ancestor sectioning content or sectioning root element. </a:t>
            </a:r>
            <a:r>
              <a:rPr sz="2700" dirty="0"/>
              <a:t>A footer typically contains information about its section such as who wrote it, links to related documents, copyright data, and the like</a:t>
            </a:r>
            <a:r>
              <a:rPr sz="2700" dirty="0" smtClean="0"/>
              <a:t>.”</a:t>
            </a:r>
            <a:endParaRPr sz="2700" dirty="0"/>
          </a:p>
        </p:txBody>
      </p:sp>
      <p:sp>
        <p:nvSpPr>
          <p:cNvPr id="195" name="Shape 195"/>
          <p:cNvSpPr/>
          <p:nvPr/>
        </p:nvSpPr>
        <p:spPr>
          <a:xfrm>
            <a:off x="6858000" y="2886512"/>
            <a:ext cx="5642570" cy="3980577"/>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defRPr sz="1900">
                <a:solidFill>
                  <a:srgbClr val="4E9192"/>
                </a:solidFill>
                <a:latin typeface="Monaco"/>
                <a:ea typeface="Monaco"/>
                <a:cs typeface="Monaco"/>
                <a:sym typeface="Monaco"/>
              </a:defRPr>
            </a:pPr>
            <a:r>
              <a:rPr sz="2800" dirty="0">
                <a:solidFill>
                  <a:srgbClr val="009193"/>
                </a:solidFill>
              </a:rPr>
              <a:t>&lt;</a:t>
            </a:r>
            <a:r>
              <a:rPr sz="2800" dirty="0"/>
              <a:t>header</a:t>
            </a:r>
            <a:r>
              <a:rPr sz="2800" dirty="0">
                <a:solidFill>
                  <a:srgbClr val="009193"/>
                </a:solidFill>
              </a:rPr>
              <a:t>&gt;</a:t>
            </a:r>
            <a:endParaRPr sz="2800" dirty="0">
              <a:solidFill>
                <a:srgbClr val="000000"/>
              </a:solidFill>
            </a:endParaRPr>
          </a:p>
          <a:p>
            <a:pPr algn="l" defTabSz="457200">
              <a:defRPr sz="1900">
                <a:latin typeface="Monaco"/>
                <a:ea typeface="Monaco"/>
                <a:cs typeface="Monaco"/>
                <a:sym typeface="Monaco"/>
              </a:defRPr>
            </a:pPr>
            <a:r>
              <a:rPr sz="2800" dirty="0"/>
              <a:t> </a:t>
            </a:r>
            <a:r>
              <a:rPr sz="2800" dirty="0">
                <a:solidFill>
                  <a:srgbClr val="009193"/>
                </a:solidFill>
              </a:rPr>
              <a:t>&lt;</a:t>
            </a:r>
            <a:r>
              <a:rPr sz="2800" dirty="0">
                <a:solidFill>
                  <a:srgbClr val="4E9192"/>
                </a:solidFill>
              </a:rPr>
              <a:t>p</a:t>
            </a:r>
            <a:r>
              <a:rPr sz="2800" dirty="0">
                <a:solidFill>
                  <a:srgbClr val="009193"/>
                </a:solidFill>
              </a:rPr>
              <a:t>&gt;</a:t>
            </a:r>
            <a:r>
              <a:rPr sz="2800" dirty="0"/>
              <a:t>Welcome to...</a:t>
            </a:r>
            <a:r>
              <a:rPr sz="2800" dirty="0">
                <a:solidFill>
                  <a:srgbClr val="009193"/>
                </a:solidFill>
              </a:rPr>
              <a:t>&lt;/</a:t>
            </a:r>
            <a:r>
              <a:rPr sz="2800" dirty="0">
                <a:solidFill>
                  <a:srgbClr val="4E9192"/>
                </a:solidFill>
              </a:rPr>
              <a:t>p</a:t>
            </a:r>
            <a:r>
              <a:rPr sz="2800" dirty="0">
                <a:solidFill>
                  <a:srgbClr val="009193"/>
                </a:solidFill>
              </a:rPr>
              <a:t>&gt;</a:t>
            </a:r>
          </a:p>
          <a:p>
            <a:pPr algn="l" defTabSz="457200">
              <a:defRPr sz="1900">
                <a:latin typeface="Monaco"/>
                <a:ea typeface="Monaco"/>
                <a:cs typeface="Monaco"/>
                <a:sym typeface="Monaco"/>
              </a:defRPr>
            </a:pPr>
            <a:r>
              <a:rPr sz="2800" dirty="0"/>
              <a:t> </a:t>
            </a:r>
            <a:r>
              <a:rPr sz="2800" dirty="0">
                <a:solidFill>
                  <a:srgbClr val="009193"/>
                </a:solidFill>
              </a:rPr>
              <a:t>&lt;</a:t>
            </a:r>
            <a:r>
              <a:rPr sz="2800" dirty="0">
                <a:solidFill>
                  <a:srgbClr val="4E9192"/>
                </a:solidFill>
              </a:rPr>
              <a:t>h1</a:t>
            </a:r>
            <a:r>
              <a:rPr sz="2800" dirty="0">
                <a:solidFill>
                  <a:srgbClr val="009193"/>
                </a:solidFill>
              </a:rPr>
              <a:t>&gt;</a:t>
            </a:r>
            <a:r>
              <a:rPr sz="2800" dirty="0" err="1"/>
              <a:t>Voidwars</a:t>
            </a:r>
            <a:r>
              <a:rPr sz="2800" dirty="0"/>
              <a:t>!</a:t>
            </a:r>
            <a:r>
              <a:rPr sz="2800" dirty="0">
                <a:solidFill>
                  <a:srgbClr val="009193"/>
                </a:solidFill>
              </a:rPr>
              <a:t>&lt;/</a:t>
            </a:r>
            <a:r>
              <a:rPr sz="2800" dirty="0">
                <a:solidFill>
                  <a:srgbClr val="4E9192"/>
                </a:solidFill>
              </a:rPr>
              <a:t>h1</a:t>
            </a:r>
            <a:r>
              <a:rPr sz="2800" dirty="0">
                <a:solidFill>
                  <a:srgbClr val="009193"/>
                </a:solidFill>
              </a:rPr>
              <a:t>&gt;</a:t>
            </a:r>
          </a:p>
          <a:p>
            <a:pPr algn="l" defTabSz="457200">
              <a:defRPr sz="1900">
                <a:solidFill>
                  <a:srgbClr val="4E9192"/>
                </a:solidFill>
                <a:latin typeface="Monaco"/>
                <a:ea typeface="Monaco"/>
                <a:cs typeface="Monaco"/>
                <a:sym typeface="Monaco"/>
              </a:defRPr>
            </a:pPr>
            <a:r>
              <a:rPr sz="2800" dirty="0">
                <a:solidFill>
                  <a:srgbClr val="009193"/>
                </a:solidFill>
              </a:rPr>
              <a:t>&lt;/</a:t>
            </a:r>
            <a:r>
              <a:rPr sz="2800" dirty="0"/>
              <a:t>header</a:t>
            </a:r>
            <a:r>
              <a:rPr sz="2800" dirty="0">
                <a:solidFill>
                  <a:srgbClr val="009193"/>
                </a:solidFill>
              </a:rPr>
              <a:t>&gt;</a:t>
            </a:r>
            <a:endParaRPr sz="2800" dirty="0">
              <a:solidFill>
                <a:srgbClr val="000000"/>
              </a:solidFill>
            </a:endParaRPr>
          </a:p>
          <a:p>
            <a:pPr algn="l" defTabSz="457200">
              <a:defRPr sz="1900">
                <a:latin typeface="Monaco"/>
                <a:ea typeface="Monaco"/>
                <a:cs typeface="Monaco"/>
                <a:sym typeface="Monaco"/>
              </a:defRPr>
            </a:pPr>
            <a:endParaRPr sz="2800" dirty="0">
              <a:solidFill>
                <a:srgbClr val="000000"/>
              </a:solidFill>
            </a:endParaRPr>
          </a:p>
          <a:p>
            <a:pPr algn="l" defTabSz="457200">
              <a:defRPr sz="1900">
                <a:latin typeface="Monaco"/>
                <a:ea typeface="Monaco"/>
                <a:cs typeface="Monaco"/>
                <a:sym typeface="Monaco"/>
              </a:defRPr>
            </a:pPr>
            <a:endParaRPr sz="2800" dirty="0">
              <a:solidFill>
                <a:srgbClr val="000000"/>
              </a:solidFill>
            </a:endParaRPr>
          </a:p>
          <a:p>
            <a:pPr algn="l" defTabSz="457200">
              <a:defRPr sz="1900">
                <a:solidFill>
                  <a:srgbClr val="4E9192"/>
                </a:solidFill>
                <a:latin typeface="Monaco"/>
                <a:ea typeface="Monaco"/>
                <a:cs typeface="Monaco"/>
                <a:sym typeface="Monaco"/>
              </a:defRPr>
            </a:pPr>
            <a:r>
              <a:rPr sz="2800" dirty="0">
                <a:solidFill>
                  <a:srgbClr val="009193"/>
                </a:solidFill>
              </a:rPr>
              <a:t>&lt;</a:t>
            </a:r>
            <a:r>
              <a:rPr sz="2800" dirty="0"/>
              <a:t>footer</a:t>
            </a:r>
            <a:r>
              <a:rPr sz="2800" dirty="0">
                <a:solidFill>
                  <a:srgbClr val="009193"/>
                </a:solidFill>
              </a:rPr>
              <a:t>&gt;</a:t>
            </a:r>
            <a:endParaRPr sz="2800" dirty="0">
              <a:solidFill>
                <a:srgbClr val="000000"/>
              </a:solidFill>
            </a:endParaRPr>
          </a:p>
          <a:p>
            <a:pPr algn="l" defTabSz="457200">
              <a:defRPr sz="1900">
                <a:latin typeface="Monaco"/>
                <a:ea typeface="Monaco"/>
                <a:cs typeface="Monaco"/>
                <a:sym typeface="Monaco"/>
              </a:defRPr>
            </a:pPr>
            <a:r>
              <a:rPr sz="2800" dirty="0"/>
              <a:t>  </a:t>
            </a:r>
            <a:r>
              <a:rPr sz="2800" dirty="0">
                <a:solidFill>
                  <a:srgbClr val="009193"/>
                </a:solidFill>
              </a:rPr>
              <a:t>&lt;</a:t>
            </a:r>
            <a:r>
              <a:rPr sz="2800" dirty="0">
                <a:solidFill>
                  <a:srgbClr val="4E9192"/>
                </a:solidFill>
              </a:rPr>
              <a:t>a</a:t>
            </a:r>
            <a:r>
              <a:rPr sz="2800" dirty="0"/>
              <a:t> </a:t>
            </a:r>
            <a:r>
              <a:rPr sz="2800" dirty="0" err="1">
                <a:solidFill>
                  <a:srgbClr val="932192"/>
                </a:solidFill>
              </a:rPr>
              <a:t>href</a:t>
            </a:r>
            <a:r>
              <a:rPr sz="2800" dirty="0"/>
              <a:t>=</a:t>
            </a:r>
            <a:r>
              <a:rPr sz="2800" dirty="0">
                <a:solidFill>
                  <a:srgbClr val="3933FF"/>
                </a:solidFill>
              </a:rPr>
              <a:t>"../"</a:t>
            </a:r>
            <a:r>
              <a:rPr sz="2800" dirty="0">
                <a:solidFill>
                  <a:srgbClr val="009193"/>
                </a:solidFill>
              </a:rPr>
              <a:t>&gt;</a:t>
            </a:r>
            <a:r>
              <a:rPr sz="2800" dirty="0"/>
              <a:t>Back to index…</a:t>
            </a:r>
            <a:r>
              <a:rPr sz="2800" dirty="0">
                <a:solidFill>
                  <a:srgbClr val="009193"/>
                </a:solidFill>
              </a:rPr>
              <a:t>&lt;/</a:t>
            </a:r>
            <a:r>
              <a:rPr sz="2800" dirty="0">
                <a:solidFill>
                  <a:srgbClr val="4E9192"/>
                </a:solidFill>
              </a:rPr>
              <a:t>a</a:t>
            </a:r>
            <a:r>
              <a:rPr sz="2800" dirty="0">
                <a:solidFill>
                  <a:srgbClr val="009193"/>
                </a:solidFill>
              </a:rPr>
              <a:t>&gt;</a:t>
            </a:r>
          </a:p>
          <a:p>
            <a:pPr algn="l" defTabSz="457200">
              <a:defRPr sz="1900">
                <a:solidFill>
                  <a:srgbClr val="4E9192"/>
                </a:solidFill>
                <a:latin typeface="Monaco"/>
                <a:ea typeface="Monaco"/>
                <a:cs typeface="Monaco"/>
                <a:sym typeface="Monaco"/>
              </a:defRPr>
            </a:pPr>
            <a:r>
              <a:rPr sz="2800" dirty="0">
                <a:solidFill>
                  <a:srgbClr val="009193"/>
                </a:solidFill>
              </a:rPr>
              <a:t>&lt;/</a:t>
            </a:r>
            <a:r>
              <a:rPr sz="2800" dirty="0"/>
              <a:t>footer</a:t>
            </a:r>
            <a:r>
              <a:rPr sz="2800" dirty="0">
                <a:solidFill>
                  <a:srgbClr val="009193"/>
                </a:solidFill>
              </a:rPr>
              <a:t>&gt;</a:t>
            </a:r>
          </a:p>
        </p:txBody>
      </p:sp>
      <p:pic>
        <p:nvPicPr>
          <p:cNvPr id="6" name="Screen Shot 2013-11-27 at 06.10.35.png"/>
          <p:cNvPicPr>
            <a:picLocks noChangeAspect="1"/>
          </p:cNvPicPr>
          <p:nvPr/>
        </p:nvPicPr>
        <p:blipFill>
          <a:blip r:embed="rId2">
            <a:extLst/>
          </a:blip>
          <a:stretch>
            <a:fillRect/>
          </a:stretch>
        </p:blipFill>
        <p:spPr>
          <a:xfrm>
            <a:off x="10822880" y="72008"/>
            <a:ext cx="1660641" cy="1852464"/>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&lt;figure&gt; &amp; &lt;</a:t>
            </a:r>
            <a:r>
              <a:rPr lang="en-IE" dirty="0" err="1" smtClean="0"/>
              <a:t>figcaption</a:t>
            </a:r>
            <a:r>
              <a:rPr lang="en-IE" dirty="0" smtClean="0"/>
              <a:t>&gt;</a:t>
            </a:r>
            <a:endParaRPr lang="en-IE" dirty="0"/>
          </a:p>
        </p:txBody>
      </p:sp>
      <p:sp>
        <p:nvSpPr>
          <p:cNvPr id="3" name="Text Placeholder 2"/>
          <p:cNvSpPr>
            <a:spLocks noGrp="1"/>
          </p:cNvSpPr>
          <p:nvPr>
            <p:ph type="body" idx="1"/>
          </p:nvPr>
        </p:nvSpPr>
        <p:spPr>
          <a:xfrm>
            <a:off x="571500" y="2222500"/>
            <a:ext cx="11979572" cy="4094460"/>
          </a:xfrm>
        </p:spPr>
        <p:txBody>
          <a:bodyPr/>
          <a:lstStyle/>
          <a:p>
            <a:pPr marL="0" indent="0">
              <a:buNone/>
            </a:pPr>
            <a:r>
              <a:rPr lang="en-IE" dirty="0"/>
              <a:t>The &lt;</a:t>
            </a:r>
            <a:r>
              <a:rPr lang="en-IE" dirty="0" err="1"/>
              <a:t>figcaption</a:t>
            </a:r>
            <a:r>
              <a:rPr lang="en-IE" dirty="0"/>
              <a:t>&gt; tag defines a caption for </a:t>
            </a:r>
            <a:r>
              <a:rPr lang="en-IE" dirty="0" smtClean="0"/>
              <a:t>a &lt;figure&gt; element</a:t>
            </a:r>
            <a:r>
              <a:rPr lang="en-IE" dirty="0"/>
              <a:t>.</a:t>
            </a:r>
          </a:p>
          <a:p>
            <a:pPr marL="0" indent="0">
              <a:buNone/>
            </a:pPr>
            <a:r>
              <a:rPr lang="en-IE" dirty="0"/>
              <a:t>The &lt;</a:t>
            </a:r>
            <a:r>
              <a:rPr lang="en-IE" dirty="0" err="1"/>
              <a:t>figcaption</a:t>
            </a:r>
            <a:r>
              <a:rPr lang="en-IE" dirty="0"/>
              <a:t>&gt; element can be placed as the first or last child of the &lt;figure&gt; element</a:t>
            </a:r>
            <a:r>
              <a:rPr lang="en-IE" dirty="0" smtClean="0"/>
              <a:t>.</a:t>
            </a:r>
            <a:endParaRPr lang="en-IE" dirty="0"/>
          </a:p>
        </p:txBody>
      </p:sp>
      <p:sp>
        <p:nvSpPr>
          <p:cNvPr id="5" name="Rectangle 4"/>
          <p:cNvSpPr/>
          <p:nvPr/>
        </p:nvSpPr>
        <p:spPr>
          <a:xfrm>
            <a:off x="381720" y="6172944"/>
            <a:ext cx="12457384" cy="1815882"/>
          </a:xfrm>
          <a:prstGeom prst="rect">
            <a:avLst/>
          </a:prstGeom>
          <a:ln>
            <a:solidFill>
              <a:schemeClr val="accent1"/>
            </a:solidFill>
          </a:ln>
        </p:spPr>
        <p:txBody>
          <a:bodyPr wrap="square">
            <a:spAutoFit/>
          </a:bodyPr>
          <a:lstStyle/>
          <a:p>
            <a:pPr algn="l"/>
            <a:r>
              <a:rPr lang="en-IE" sz="2800" dirty="0">
                <a:solidFill>
                  <a:srgbClr val="009193"/>
                </a:solidFill>
                <a:latin typeface="Monaco"/>
                <a:ea typeface="Monaco"/>
                <a:cs typeface="Monaco"/>
              </a:rPr>
              <a:t>&lt;figure&gt;</a:t>
            </a:r>
            <a:r>
              <a:rPr lang="en-IE" sz="2800" dirty="0"/>
              <a:t/>
            </a:r>
            <a:br>
              <a:rPr lang="en-IE" sz="2800" dirty="0"/>
            </a:br>
            <a:r>
              <a:rPr lang="en-IE" sz="2800" dirty="0"/>
              <a:t>  </a:t>
            </a:r>
            <a:r>
              <a:rPr lang="en-IE" sz="2800" dirty="0">
                <a:solidFill>
                  <a:srgbClr val="009193"/>
                </a:solidFill>
                <a:latin typeface="Monaco"/>
                <a:ea typeface="Monaco"/>
                <a:cs typeface="Monaco"/>
              </a:rPr>
              <a:t>&lt;</a:t>
            </a:r>
            <a:r>
              <a:rPr lang="en-IE" sz="2800" dirty="0" err="1">
                <a:solidFill>
                  <a:srgbClr val="009193"/>
                </a:solidFill>
                <a:latin typeface="Monaco"/>
                <a:ea typeface="Monaco"/>
                <a:cs typeface="Monaco"/>
              </a:rPr>
              <a:t>img</a:t>
            </a:r>
            <a:r>
              <a:rPr lang="en-IE" sz="2800" dirty="0">
                <a:solidFill>
                  <a:srgbClr val="009193"/>
                </a:solidFill>
                <a:latin typeface="Monaco"/>
                <a:ea typeface="Monaco"/>
                <a:cs typeface="Monaco"/>
              </a:rPr>
              <a:t> </a:t>
            </a:r>
            <a:r>
              <a:rPr lang="en-IE" sz="2800" dirty="0" err="1"/>
              <a:t>src</a:t>
            </a:r>
            <a:r>
              <a:rPr lang="en-IE" sz="2800" dirty="0">
                <a:solidFill>
                  <a:srgbClr val="3933FF"/>
                </a:solidFill>
                <a:latin typeface="Monaco"/>
                <a:ea typeface="Monaco"/>
                <a:cs typeface="Monaco"/>
              </a:rPr>
              <a:t>="img_pulpit.jpg" </a:t>
            </a:r>
            <a:r>
              <a:rPr lang="en-IE" sz="2800" dirty="0"/>
              <a:t>alt</a:t>
            </a:r>
            <a:r>
              <a:rPr lang="en-IE" sz="2800" dirty="0">
                <a:solidFill>
                  <a:srgbClr val="3933FF"/>
                </a:solidFill>
                <a:latin typeface="Monaco"/>
                <a:ea typeface="Monaco"/>
                <a:cs typeface="Monaco"/>
              </a:rPr>
              <a:t>="The Pulpit Rock"</a:t>
            </a:r>
            <a:r>
              <a:rPr lang="en-IE" sz="2800" dirty="0"/>
              <a:t> width</a:t>
            </a:r>
            <a:r>
              <a:rPr lang="en-IE" sz="2800" dirty="0">
                <a:solidFill>
                  <a:srgbClr val="3933FF"/>
                </a:solidFill>
                <a:latin typeface="Monaco"/>
                <a:ea typeface="Monaco"/>
                <a:cs typeface="Monaco"/>
              </a:rPr>
              <a:t>="304"</a:t>
            </a:r>
            <a:r>
              <a:rPr lang="en-IE" sz="2800" dirty="0"/>
              <a:t> height</a:t>
            </a:r>
            <a:r>
              <a:rPr lang="en-IE" sz="2800" dirty="0">
                <a:solidFill>
                  <a:srgbClr val="3933FF"/>
                </a:solidFill>
                <a:latin typeface="Monaco"/>
                <a:ea typeface="Monaco"/>
                <a:cs typeface="Monaco"/>
              </a:rPr>
              <a:t>="228"</a:t>
            </a:r>
            <a:r>
              <a:rPr lang="en-IE" sz="2800" dirty="0">
                <a:solidFill>
                  <a:srgbClr val="009193"/>
                </a:solidFill>
                <a:latin typeface="Monaco"/>
                <a:ea typeface="Monaco"/>
                <a:cs typeface="Monaco"/>
              </a:rPr>
              <a:t>&gt;</a:t>
            </a:r>
            <a:r>
              <a:rPr lang="en-IE" sz="2800" dirty="0"/>
              <a:t/>
            </a:r>
            <a:br>
              <a:rPr lang="en-IE" sz="2800" dirty="0"/>
            </a:br>
            <a:r>
              <a:rPr lang="en-IE" sz="2800" dirty="0"/>
              <a:t>  </a:t>
            </a:r>
            <a:r>
              <a:rPr lang="en-IE" sz="2800" dirty="0">
                <a:solidFill>
                  <a:srgbClr val="009193"/>
                </a:solidFill>
                <a:latin typeface="Monaco"/>
                <a:ea typeface="Monaco"/>
                <a:cs typeface="Monaco"/>
              </a:rPr>
              <a:t>&lt;</a:t>
            </a:r>
            <a:r>
              <a:rPr lang="en-IE" sz="2800" dirty="0" err="1">
                <a:solidFill>
                  <a:srgbClr val="009193"/>
                </a:solidFill>
                <a:latin typeface="Monaco"/>
                <a:ea typeface="Monaco"/>
                <a:cs typeface="Monaco"/>
              </a:rPr>
              <a:t>figcaption</a:t>
            </a:r>
            <a:r>
              <a:rPr lang="en-IE" sz="2800" dirty="0">
                <a:solidFill>
                  <a:srgbClr val="009193"/>
                </a:solidFill>
                <a:latin typeface="Monaco"/>
                <a:ea typeface="Monaco"/>
                <a:cs typeface="Monaco"/>
              </a:rPr>
              <a:t>&gt;</a:t>
            </a:r>
            <a:r>
              <a:rPr lang="en-IE" sz="2800" dirty="0"/>
              <a:t>Fig1. - A view of the pulpit rock in Norway</a:t>
            </a:r>
            <a:r>
              <a:rPr lang="en-IE" sz="2800" dirty="0">
                <a:solidFill>
                  <a:srgbClr val="009193"/>
                </a:solidFill>
                <a:latin typeface="Monaco"/>
                <a:ea typeface="Monaco"/>
                <a:cs typeface="Monaco"/>
              </a:rPr>
              <a:t>.&lt;/</a:t>
            </a:r>
            <a:r>
              <a:rPr lang="en-IE" sz="2800" dirty="0" err="1">
                <a:solidFill>
                  <a:srgbClr val="009193"/>
                </a:solidFill>
                <a:latin typeface="Monaco"/>
                <a:ea typeface="Monaco"/>
                <a:cs typeface="Monaco"/>
              </a:rPr>
              <a:t>figcaption</a:t>
            </a:r>
            <a:r>
              <a:rPr lang="en-IE" sz="2800" dirty="0">
                <a:solidFill>
                  <a:srgbClr val="009193"/>
                </a:solidFill>
                <a:latin typeface="Monaco"/>
                <a:ea typeface="Monaco"/>
                <a:cs typeface="Monaco"/>
              </a:rPr>
              <a:t>&gt;</a:t>
            </a:r>
            <a:br>
              <a:rPr lang="en-IE" sz="2800" dirty="0">
                <a:solidFill>
                  <a:srgbClr val="009193"/>
                </a:solidFill>
                <a:latin typeface="Monaco"/>
                <a:ea typeface="Monaco"/>
                <a:cs typeface="Monaco"/>
              </a:rPr>
            </a:br>
            <a:r>
              <a:rPr lang="en-IE" sz="2800" dirty="0">
                <a:solidFill>
                  <a:srgbClr val="009193"/>
                </a:solidFill>
                <a:latin typeface="Monaco"/>
                <a:ea typeface="Monaco"/>
                <a:cs typeface="Monaco"/>
              </a:rPr>
              <a:t>&lt;/figure&gt;</a:t>
            </a:r>
          </a:p>
        </p:txBody>
      </p:sp>
      <p:sp>
        <p:nvSpPr>
          <p:cNvPr id="6" name="Rectangle 5"/>
          <p:cNvSpPr/>
          <p:nvPr/>
        </p:nvSpPr>
        <p:spPr>
          <a:xfrm>
            <a:off x="6502400" y="9373234"/>
            <a:ext cx="6502400" cy="400110"/>
          </a:xfrm>
          <a:prstGeom prst="rect">
            <a:avLst/>
          </a:prstGeom>
        </p:spPr>
        <p:txBody>
          <a:bodyPr>
            <a:spAutoFit/>
          </a:bodyPr>
          <a:lstStyle/>
          <a:p>
            <a:pPr algn="r"/>
            <a:r>
              <a:rPr lang="en-IE" sz="2000" dirty="0"/>
              <a:t>http://www.w3schools.com/tags/tag_figcaption.asp</a:t>
            </a:r>
          </a:p>
        </p:txBody>
      </p:sp>
    </p:spTree>
    <p:extLst>
      <p:ext uri="{BB962C8B-B14F-4D97-AF65-F5344CB8AC3E}">
        <p14:creationId xmlns:p14="http://schemas.microsoft.com/office/powerpoint/2010/main" val="38588198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Semantic UI</a:t>
            </a:r>
          </a:p>
        </p:txBody>
      </p:sp>
      <p:sp>
        <p:nvSpPr>
          <p:cNvPr id="201" name="Shape 201"/>
          <p:cNvSpPr/>
          <p:nvPr/>
        </p:nvSpPr>
        <p:spPr>
          <a:xfrm>
            <a:off x="3833545" y="8953499"/>
            <a:ext cx="4753510" cy="64713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http://semantic-ui.com/</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68" t="10937" r="3953" b="8073"/>
          <a:stretch/>
        </p:blipFill>
        <p:spPr bwMode="auto">
          <a:xfrm>
            <a:off x="454794" y="2212504"/>
            <a:ext cx="12058650" cy="592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Installing Semantic UI as a project dependency</a:t>
            </a:r>
            <a:endParaRPr lang="en-IE" dirty="0"/>
          </a:p>
        </p:txBody>
      </p:sp>
      <p:sp>
        <p:nvSpPr>
          <p:cNvPr id="4" name="Text Placeholder 3"/>
          <p:cNvSpPr>
            <a:spLocks noGrp="1"/>
          </p:cNvSpPr>
          <p:nvPr>
            <p:ph type="body" idx="1"/>
          </p:nvPr>
        </p:nvSpPr>
        <p:spPr>
          <a:xfrm>
            <a:off x="571500" y="6840264"/>
            <a:ext cx="8091140" cy="2429024"/>
          </a:xfrm>
        </p:spPr>
        <p:txBody>
          <a:bodyPr/>
          <a:lstStyle/>
          <a:p>
            <a:r>
              <a:rPr lang="en-IE" dirty="0" smtClean="0"/>
              <a:t>Download and expand the zip file.  </a:t>
            </a:r>
          </a:p>
          <a:p>
            <a:r>
              <a:rPr lang="en-IE" dirty="0" smtClean="0"/>
              <a:t>You should have this file structure </a:t>
            </a:r>
            <a:r>
              <a:rPr lang="en-IE" dirty="0" smtClean="0">
                <a:sym typeface="Wingdings" panose="05000000000000000000" pitchFamily="2" charset="2"/>
              </a:rPr>
              <a:t></a:t>
            </a:r>
            <a:endParaRPr lang="en-IE"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2928" b="54464"/>
          <a:stretch/>
        </p:blipFill>
        <p:spPr bwMode="auto">
          <a:xfrm>
            <a:off x="597744" y="2212504"/>
            <a:ext cx="11881320" cy="39945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descr="C:\Users\Siobhan\Documents\agile-siobhan\public-site\topic11\book\img\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6696" y="6532984"/>
            <a:ext cx="3312368" cy="273537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1209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Installing Semantic UI as a project dependency</a:t>
            </a:r>
            <a:endParaRPr lang="en-IE" dirty="0"/>
          </a:p>
        </p:txBody>
      </p:sp>
      <p:sp>
        <p:nvSpPr>
          <p:cNvPr id="4" name="Text Placeholder 3"/>
          <p:cNvSpPr>
            <a:spLocks noGrp="1"/>
          </p:cNvSpPr>
          <p:nvPr>
            <p:ph type="body" idx="1"/>
          </p:nvPr>
        </p:nvSpPr>
        <p:spPr>
          <a:xfrm>
            <a:off x="597744" y="2284512"/>
            <a:ext cx="11881320" cy="5832648"/>
          </a:xfrm>
        </p:spPr>
        <p:txBody>
          <a:bodyPr>
            <a:normAutofit fontScale="92500" lnSpcReduction="10000"/>
          </a:bodyPr>
          <a:lstStyle/>
          <a:p>
            <a:r>
              <a:rPr lang="en-IE" dirty="0" smtClean="0"/>
              <a:t>Open your eclipse project and drag the </a:t>
            </a:r>
            <a:r>
              <a:rPr lang="en-IE" b="1" dirty="0" err="1" smtClean="0"/>
              <a:t>dist</a:t>
            </a:r>
            <a:r>
              <a:rPr lang="en-IE" b="1" dirty="0" smtClean="0"/>
              <a:t> </a:t>
            </a:r>
            <a:r>
              <a:rPr lang="en-IE" dirty="0" smtClean="0"/>
              <a:t>folder and drop it into the </a:t>
            </a:r>
            <a:r>
              <a:rPr lang="en-IE" b="1" dirty="0" smtClean="0"/>
              <a:t>public </a:t>
            </a:r>
            <a:r>
              <a:rPr lang="en-IE" dirty="0" smtClean="0"/>
              <a:t>folder.</a:t>
            </a:r>
          </a:p>
          <a:p>
            <a:r>
              <a:rPr lang="en-IE" dirty="0" smtClean="0"/>
              <a:t>When prompted, select the </a:t>
            </a:r>
            <a:br>
              <a:rPr lang="en-IE" dirty="0" smtClean="0"/>
            </a:br>
            <a:r>
              <a:rPr lang="en-IE" dirty="0" smtClean="0"/>
              <a:t>copy files and folders option:</a:t>
            </a:r>
          </a:p>
          <a:p>
            <a:pPr marL="0" indent="0">
              <a:buNone/>
            </a:pPr>
            <a:endParaRPr lang="en-IE" dirty="0" smtClean="0"/>
          </a:p>
          <a:p>
            <a:r>
              <a:rPr lang="en-IE" dirty="0" smtClean="0"/>
              <a:t>Once the folder is copied over</a:t>
            </a:r>
            <a:br>
              <a:rPr lang="en-IE" dirty="0" smtClean="0"/>
            </a:br>
            <a:r>
              <a:rPr lang="en-IE" dirty="0" smtClean="0"/>
              <a:t>rename it from </a:t>
            </a:r>
            <a:r>
              <a:rPr lang="en-IE" b="1" dirty="0" err="1" smtClean="0"/>
              <a:t>dist</a:t>
            </a:r>
            <a:r>
              <a:rPr lang="en-IE" b="1" dirty="0" smtClean="0"/>
              <a:t> </a:t>
            </a:r>
            <a:r>
              <a:rPr lang="en-IE" dirty="0" smtClean="0"/>
              <a:t>to </a:t>
            </a:r>
            <a:r>
              <a:rPr lang="en-IE" b="1" dirty="0" smtClean="0"/>
              <a:t>semantic</a:t>
            </a:r>
            <a:r>
              <a:rPr lang="en-IE" dirty="0" smtClean="0"/>
              <a:t>.  </a:t>
            </a:r>
            <a:br>
              <a:rPr lang="en-IE" dirty="0" smtClean="0"/>
            </a:br>
            <a:r>
              <a:rPr lang="en-IE" dirty="0" smtClean="0"/>
              <a:t>Your </a:t>
            </a:r>
            <a:r>
              <a:rPr lang="en-IE" b="1" dirty="0" smtClean="0"/>
              <a:t>public </a:t>
            </a:r>
            <a:r>
              <a:rPr lang="en-IE" dirty="0" smtClean="0"/>
              <a:t>folder structure </a:t>
            </a:r>
            <a:br>
              <a:rPr lang="en-IE" dirty="0" smtClean="0"/>
            </a:br>
            <a:r>
              <a:rPr lang="en-IE" dirty="0" smtClean="0"/>
              <a:t>should now look similar to this:</a:t>
            </a:r>
          </a:p>
        </p:txBody>
      </p:sp>
      <p:pic>
        <p:nvPicPr>
          <p:cNvPr id="3074" name="Picture 2" descr="C:\Users\Siobhan\Documents\agile-siobhan\public-site\topic11\book\img\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504" y="3185576"/>
            <a:ext cx="4724772" cy="262732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6" name="Picture 4" descr="C:\Users\Siobhan\Documents\agile-siobhan\public-site\topic11\book\img\04.png"/>
          <p:cNvPicPr>
            <a:picLocks noChangeAspect="1" noChangeArrowheads="1"/>
          </p:cNvPicPr>
          <p:nvPr/>
        </p:nvPicPr>
        <p:blipFill rotWithShape="1">
          <a:blip r:embed="rId3">
            <a:extLst>
              <a:ext uri="{28A0092B-C50C-407E-A947-70E740481C1C}">
                <a14:useLocalDpi xmlns:a14="http://schemas.microsoft.com/office/drawing/2010/main" val="0"/>
              </a:ext>
            </a:extLst>
          </a:blip>
          <a:srcRect t="34928" b="16268"/>
          <a:stretch/>
        </p:blipFill>
        <p:spPr bwMode="auto">
          <a:xfrm>
            <a:off x="7439496" y="6028928"/>
            <a:ext cx="4723780" cy="350418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6040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Terminology – Definitions and Components</a:t>
            </a:r>
            <a:endParaRPr lang="en-IE" dirty="0"/>
          </a:p>
        </p:txBody>
      </p:sp>
      <p:sp>
        <p:nvSpPr>
          <p:cNvPr id="3" name="Text Placeholder 2"/>
          <p:cNvSpPr>
            <a:spLocks noGrp="1"/>
          </p:cNvSpPr>
          <p:nvPr>
            <p:ph type="body" idx="1"/>
          </p:nvPr>
        </p:nvSpPr>
        <p:spPr/>
        <p:txBody>
          <a:bodyPr>
            <a:normAutofit fontScale="92500" lnSpcReduction="20000"/>
          </a:bodyPr>
          <a:lstStyle/>
          <a:p>
            <a:r>
              <a:rPr lang="en-IE" dirty="0" smtClean="0"/>
              <a:t>A </a:t>
            </a:r>
            <a:r>
              <a:rPr lang="en-IE" b="1" dirty="0"/>
              <a:t>definition </a:t>
            </a:r>
            <a:r>
              <a:rPr lang="en-IE" dirty="0"/>
              <a:t>is a set of CSS and </a:t>
            </a:r>
            <a:r>
              <a:rPr lang="en-IE" dirty="0" err="1"/>
              <a:t>Javascript</a:t>
            </a:r>
            <a:r>
              <a:rPr lang="en-IE" dirty="0"/>
              <a:t> which describe a component's essential qualities</a:t>
            </a:r>
            <a:r>
              <a:rPr lang="en-IE" dirty="0" smtClean="0"/>
              <a:t>.</a:t>
            </a:r>
          </a:p>
          <a:p>
            <a:r>
              <a:rPr lang="en-IE" dirty="0"/>
              <a:t>A </a:t>
            </a:r>
            <a:r>
              <a:rPr lang="en-IE" b="1" dirty="0"/>
              <a:t>component </a:t>
            </a:r>
            <a:r>
              <a:rPr lang="en-IE" dirty="0"/>
              <a:t>is a general term used to refer to any user interface element packaged for distribution.</a:t>
            </a:r>
            <a:endParaRPr lang="en-IE" dirty="0" smtClean="0"/>
          </a:p>
          <a:p>
            <a:r>
              <a:rPr lang="en-IE" dirty="0" smtClean="0"/>
              <a:t>Semantic </a:t>
            </a:r>
            <a:r>
              <a:rPr lang="en-IE" dirty="0"/>
              <a:t>UI classifies </a:t>
            </a:r>
            <a:r>
              <a:rPr lang="en-IE" b="1" dirty="0"/>
              <a:t>components</a:t>
            </a:r>
            <a:r>
              <a:rPr lang="en-IE" dirty="0"/>
              <a:t> into </a:t>
            </a:r>
            <a:r>
              <a:rPr lang="en-IE" dirty="0" smtClean="0"/>
              <a:t>five different </a:t>
            </a:r>
            <a:r>
              <a:rPr lang="en-IE" b="1" dirty="0"/>
              <a:t>definition types </a:t>
            </a:r>
            <a:r>
              <a:rPr lang="en-IE" dirty="0"/>
              <a:t>depending on its </a:t>
            </a:r>
            <a:r>
              <a:rPr lang="en-IE" dirty="0" smtClean="0"/>
              <a:t>qualities:</a:t>
            </a:r>
          </a:p>
          <a:p>
            <a:pPr lvl="2">
              <a:spcBef>
                <a:spcPts val="1200"/>
              </a:spcBef>
            </a:pPr>
            <a:r>
              <a:rPr lang="en-IE" dirty="0" smtClean="0"/>
              <a:t>Element</a:t>
            </a:r>
          </a:p>
          <a:p>
            <a:pPr lvl="2">
              <a:spcBef>
                <a:spcPts val="1200"/>
              </a:spcBef>
            </a:pPr>
            <a:r>
              <a:rPr lang="en-IE" dirty="0" smtClean="0"/>
              <a:t>Collection</a:t>
            </a:r>
          </a:p>
          <a:p>
            <a:pPr lvl="2">
              <a:spcBef>
                <a:spcPts val="1200"/>
              </a:spcBef>
            </a:pPr>
            <a:r>
              <a:rPr lang="en-IE" dirty="0" smtClean="0"/>
              <a:t>Views </a:t>
            </a:r>
          </a:p>
          <a:p>
            <a:pPr lvl="2">
              <a:spcBef>
                <a:spcPts val="1200"/>
              </a:spcBef>
            </a:pPr>
            <a:r>
              <a:rPr lang="en-IE" dirty="0" smtClean="0"/>
              <a:t>Modules</a:t>
            </a:r>
          </a:p>
          <a:p>
            <a:pPr lvl="2">
              <a:spcBef>
                <a:spcPts val="1200"/>
              </a:spcBef>
            </a:pPr>
            <a:r>
              <a:rPr lang="en-IE" dirty="0" err="1" smtClean="0"/>
              <a:t>Behavior</a:t>
            </a:r>
            <a:endParaRPr lang="en-IE" dirty="0" smtClean="0"/>
          </a:p>
        </p:txBody>
      </p:sp>
      <p:sp>
        <p:nvSpPr>
          <p:cNvPr id="5" name="Rectangle 4"/>
          <p:cNvSpPr/>
          <p:nvPr/>
        </p:nvSpPr>
        <p:spPr>
          <a:xfrm>
            <a:off x="3910112" y="9341296"/>
            <a:ext cx="9113242" cy="400110"/>
          </a:xfrm>
          <a:prstGeom prst="rect">
            <a:avLst/>
          </a:prstGeom>
        </p:spPr>
        <p:txBody>
          <a:bodyPr wrap="square">
            <a:spAutoFit/>
          </a:bodyPr>
          <a:lstStyle/>
          <a:p>
            <a:pPr algn="r"/>
            <a:r>
              <a:rPr lang="en-IE" sz="2000" dirty="0"/>
              <a:t>http://semantic-ui.com/introduction/glossary.html</a:t>
            </a:r>
          </a:p>
        </p:txBody>
      </p:sp>
    </p:spTree>
    <p:extLst>
      <p:ext uri="{BB962C8B-B14F-4D97-AF65-F5344CB8AC3E}">
        <p14:creationId xmlns:p14="http://schemas.microsoft.com/office/powerpoint/2010/main" val="108409216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Terminology </a:t>
            </a:r>
            <a:r>
              <a:rPr lang="en-IE" dirty="0" smtClean="0"/>
              <a:t>– Global &amp; Five Component Types</a:t>
            </a: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1525459414"/>
              </p:ext>
            </p:extLst>
          </p:nvPr>
        </p:nvGraphicFramePr>
        <p:xfrm>
          <a:off x="525736" y="2310545"/>
          <a:ext cx="11953328" cy="7141966"/>
        </p:xfrm>
        <a:graphic>
          <a:graphicData uri="http://schemas.openxmlformats.org/drawingml/2006/table">
            <a:tbl>
              <a:tblPr>
                <a:tableStyleId>{33BA23B1-9221-436E-865A-0063620EA4FD}</a:tableStyleId>
              </a:tblPr>
              <a:tblGrid>
                <a:gridCol w="1656184"/>
                <a:gridCol w="10297144"/>
              </a:tblGrid>
              <a:tr h="1176611">
                <a:tc>
                  <a:txBody>
                    <a:bodyPr/>
                    <a:lstStyle/>
                    <a:p>
                      <a:pPr algn="l"/>
                      <a:r>
                        <a:rPr lang="en-IE" sz="2300" b="1" dirty="0" err="1">
                          <a:effectLst/>
                        </a:rPr>
                        <a:t>Globals</a:t>
                      </a:r>
                      <a:endParaRPr lang="en-IE" sz="2300" b="1" dirty="0">
                        <a:effectLst/>
                      </a:endParaRPr>
                    </a:p>
                  </a:txBody>
                  <a:tcPr anchor="ctr"/>
                </a:tc>
                <a:tc>
                  <a:txBody>
                    <a:bodyPr/>
                    <a:lstStyle/>
                    <a:p>
                      <a:pPr algn="l"/>
                      <a:r>
                        <a:rPr lang="en-IE" sz="2300" dirty="0" err="1">
                          <a:effectLst/>
                        </a:rPr>
                        <a:t>Globals</a:t>
                      </a:r>
                      <a:r>
                        <a:rPr lang="en-IE" sz="2300" dirty="0">
                          <a:effectLst/>
                        </a:rPr>
                        <a:t> are styles that are applied across a site. These include things like </a:t>
                      </a:r>
                      <a:r>
                        <a:rPr lang="en-IE" sz="2300" dirty="0" err="1" smtClean="0">
                          <a:effectLst/>
                        </a:rPr>
                        <a:t>sitewide</a:t>
                      </a:r>
                      <a:r>
                        <a:rPr lang="en-IE" sz="2300" dirty="0" smtClean="0">
                          <a:effectLst/>
                        </a:rPr>
                        <a:t> </a:t>
                      </a:r>
                      <a:r>
                        <a:rPr lang="en-IE" sz="2300" dirty="0">
                          <a:effectLst/>
                        </a:rPr>
                        <a:t>font, link and sizing defaults</a:t>
                      </a:r>
                      <a:r>
                        <a:rPr lang="en-IE" sz="2300" dirty="0" smtClean="0">
                          <a:effectLst/>
                        </a:rPr>
                        <a:t>.</a:t>
                      </a:r>
                      <a:endParaRPr lang="en-IE" sz="2300" dirty="0">
                        <a:effectLst/>
                      </a:endParaRPr>
                    </a:p>
                  </a:txBody>
                  <a:tcPr anchor="ctr"/>
                </a:tc>
              </a:tr>
              <a:tr h="1176611">
                <a:tc>
                  <a:txBody>
                    <a:bodyPr/>
                    <a:lstStyle/>
                    <a:p>
                      <a:pPr algn="l"/>
                      <a:r>
                        <a:rPr lang="en-IE" sz="2300" b="1" dirty="0">
                          <a:effectLst/>
                        </a:rPr>
                        <a:t>Element</a:t>
                      </a:r>
                    </a:p>
                  </a:txBody>
                  <a:tcPr anchor="ctr"/>
                </a:tc>
                <a:tc>
                  <a:txBody>
                    <a:bodyPr/>
                    <a:lstStyle/>
                    <a:p>
                      <a:pPr algn="l"/>
                      <a:r>
                        <a:rPr lang="en-IE" sz="2300" dirty="0">
                          <a:effectLst/>
                        </a:rPr>
                        <a:t>UI elements are page elements with a single function. They can exist alone or in a plural form with elements sharing </a:t>
                      </a:r>
                      <a:r>
                        <a:rPr lang="en-IE" sz="2300" dirty="0" smtClean="0">
                          <a:effectLst/>
                        </a:rPr>
                        <a:t>qualities</a:t>
                      </a:r>
                      <a:r>
                        <a:rPr lang="en-IE" sz="2300" baseline="0" dirty="0" smtClean="0">
                          <a:effectLst/>
                        </a:rPr>
                        <a:t> e.g.:</a:t>
                      </a:r>
                      <a:endParaRPr lang="en-IE" sz="2300" dirty="0">
                        <a:effectLst/>
                      </a:endParaRPr>
                    </a:p>
                    <a:p>
                      <a:pPr algn="l"/>
                      <a:r>
                        <a:rPr lang="en-IE" sz="2300" dirty="0" smtClean="0">
                          <a:effectLst/>
                        </a:rPr>
                        <a:t>A </a:t>
                      </a:r>
                      <a:r>
                        <a:rPr lang="en-IE" sz="2300" dirty="0">
                          <a:effectLst/>
                        </a:rPr>
                        <a:t>group of </a:t>
                      </a:r>
                      <a:r>
                        <a:rPr lang="en-IE" sz="2300" u="none" strike="noStrike" dirty="0">
                          <a:effectLst/>
                          <a:hlinkClick r:id="rId2"/>
                        </a:rPr>
                        <a:t>buttons</a:t>
                      </a:r>
                      <a:r>
                        <a:rPr lang="en-IE" sz="2300" dirty="0">
                          <a:effectLst/>
                        </a:rPr>
                        <a:t> may use </a:t>
                      </a:r>
                      <a:r>
                        <a:rPr lang="en-IE" sz="2300" dirty="0" err="1">
                          <a:effectLst/>
                        </a:rPr>
                        <a:t>ui</a:t>
                      </a:r>
                      <a:r>
                        <a:rPr lang="en-IE" sz="2300" dirty="0">
                          <a:effectLst/>
                        </a:rPr>
                        <a:t> red buttons as a grouping with individual </a:t>
                      </a:r>
                      <a:r>
                        <a:rPr lang="en-IE" sz="2300" dirty="0" err="1" smtClean="0">
                          <a:effectLst/>
                        </a:rPr>
                        <a:t>ui</a:t>
                      </a:r>
                      <a:r>
                        <a:rPr lang="en-IE" sz="2300" baseline="0" dirty="0" smtClean="0">
                          <a:effectLst/>
                        </a:rPr>
                        <a:t> </a:t>
                      </a:r>
                      <a:r>
                        <a:rPr lang="en-IE" sz="2300" dirty="0" smtClean="0">
                          <a:effectLst/>
                        </a:rPr>
                        <a:t>button</a:t>
                      </a:r>
                      <a:r>
                        <a:rPr lang="en-IE" sz="2300" dirty="0">
                          <a:effectLst/>
                        </a:rPr>
                        <a:t> children.</a:t>
                      </a:r>
                    </a:p>
                  </a:txBody>
                  <a:tcPr anchor="ctr"/>
                </a:tc>
              </a:tr>
              <a:tr h="1393355">
                <a:tc>
                  <a:txBody>
                    <a:bodyPr/>
                    <a:lstStyle/>
                    <a:p>
                      <a:pPr algn="l"/>
                      <a:r>
                        <a:rPr lang="en-IE" sz="2300" b="1" dirty="0">
                          <a:effectLst/>
                        </a:rPr>
                        <a:t>Collection</a:t>
                      </a:r>
                    </a:p>
                  </a:txBody>
                  <a:tcPr anchor="ctr"/>
                </a:tc>
                <a:tc>
                  <a:txBody>
                    <a:bodyPr/>
                    <a:lstStyle/>
                    <a:p>
                      <a:pPr algn="l"/>
                      <a:r>
                        <a:rPr lang="en-IE" sz="2300" dirty="0">
                          <a:effectLst/>
                        </a:rPr>
                        <a:t>Collections are heterogeneous groups of components which are usually found together. They describe a list of "usual suspects" which appear in a certain context</a:t>
                      </a:r>
                      <a:r>
                        <a:rPr lang="en-IE" sz="2300" dirty="0" smtClean="0">
                          <a:effectLst/>
                        </a:rPr>
                        <a:t>.</a:t>
                      </a:r>
                      <a:endParaRPr lang="en-IE" sz="2300" dirty="0">
                        <a:effectLst/>
                      </a:endParaRPr>
                    </a:p>
                  </a:txBody>
                  <a:tcPr anchor="ctr"/>
                </a:tc>
              </a:tr>
              <a:tr h="743123">
                <a:tc>
                  <a:txBody>
                    <a:bodyPr/>
                    <a:lstStyle/>
                    <a:p>
                      <a:pPr algn="l"/>
                      <a:r>
                        <a:rPr lang="en-IE" sz="2300" b="1">
                          <a:effectLst/>
                        </a:rPr>
                        <a:t>Views</a:t>
                      </a:r>
                    </a:p>
                  </a:txBody>
                  <a:tcPr anchor="ctr"/>
                </a:tc>
                <a:tc>
                  <a:txBody>
                    <a:bodyPr/>
                    <a:lstStyle/>
                    <a:p>
                      <a:pPr algn="l"/>
                      <a:r>
                        <a:rPr lang="en-IE" sz="2300" dirty="0">
                          <a:effectLst/>
                        </a:rPr>
                        <a:t>A view is a convention for presenting specific types of content that is usually consistent across a website. These include things like </a:t>
                      </a:r>
                      <a:r>
                        <a:rPr lang="en-IE" sz="2300" u="none" strike="noStrike" dirty="0">
                          <a:effectLst/>
                          <a:hlinkClick r:id="rId3"/>
                        </a:rPr>
                        <a:t>comments</a:t>
                      </a:r>
                      <a:r>
                        <a:rPr lang="en-IE" sz="2300" dirty="0" smtClean="0">
                          <a:effectLst/>
                        </a:rPr>
                        <a:t>, </a:t>
                      </a:r>
                      <a:r>
                        <a:rPr lang="en-IE" sz="2300" u="none" strike="noStrike" dirty="0" smtClean="0">
                          <a:effectLst/>
                          <a:hlinkClick r:id="rId4"/>
                        </a:rPr>
                        <a:t>activity feeds</a:t>
                      </a:r>
                      <a:r>
                        <a:rPr lang="en-IE" sz="2300" u="none" strike="noStrike" dirty="0" smtClean="0">
                          <a:effectLst/>
                        </a:rPr>
                        <a:t>,</a:t>
                      </a:r>
                      <a:r>
                        <a:rPr lang="en-IE" sz="2300" u="none" strike="noStrike" baseline="0" dirty="0" smtClean="0">
                          <a:effectLst/>
                        </a:rPr>
                        <a:t> etc.</a:t>
                      </a:r>
                      <a:endParaRPr lang="en-IE" sz="2300" dirty="0">
                        <a:effectLst/>
                      </a:endParaRPr>
                    </a:p>
                  </a:txBody>
                  <a:tcPr anchor="ctr"/>
                </a:tc>
              </a:tr>
              <a:tr h="743123">
                <a:tc>
                  <a:txBody>
                    <a:bodyPr/>
                    <a:lstStyle/>
                    <a:p>
                      <a:pPr algn="l"/>
                      <a:r>
                        <a:rPr lang="en-IE" sz="2300" b="1">
                          <a:effectLst/>
                        </a:rPr>
                        <a:t>Modules</a:t>
                      </a:r>
                    </a:p>
                  </a:txBody>
                  <a:tcPr anchor="ctr"/>
                </a:tc>
                <a:tc>
                  <a:txBody>
                    <a:bodyPr/>
                    <a:lstStyle/>
                    <a:p>
                      <a:pPr algn="l"/>
                      <a:r>
                        <a:rPr lang="en-IE" sz="2300" dirty="0">
                          <a:effectLst/>
                        </a:rPr>
                        <a:t>Modules are components that include both a definition of how they appear and how they behave. These include components </a:t>
                      </a:r>
                      <a:r>
                        <a:rPr lang="en-IE" sz="2300" dirty="0" smtClean="0">
                          <a:effectLst/>
                        </a:rPr>
                        <a:t>like</a:t>
                      </a:r>
                      <a:r>
                        <a:rPr lang="en-IE" sz="2300" baseline="0" dirty="0" smtClean="0">
                          <a:effectLst/>
                        </a:rPr>
                        <a:t> </a:t>
                      </a:r>
                      <a:r>
                        <a:rPr lang="en-IE" sz="2300" dirty="0" smtClean="0">
                          <a:effectLst/>
                        </a:rPr>
                        <a:t>dropdowns,</a:t>
                      </a:r>
                      <a:r>
                        <a:rPr lang="en-IE" sz="2300" baseline="0" dirty="0" smtClean="0">
                          <a:effectLst/>
                        </a:rPr>
                        <a:t> </a:t>
                      </a:r>
                      <a:r>
                        <a:rPr lang="en-IE" sz="2300" dirty="0" smtClean="0">
                          <a:effectLst/>
                        </a:rPr>
                        <a:t>popups, etc.</a:t>
                      </a:r>
                      <a:endParaRPr lang="en-IE" sz="2300" dirty="0">
                        <a:effectLst/>
                      </a:endParaRPr>
                    </a:p>
                  </a:txBody>
                  <a:tcPr anchor="ctr"/>
                </a:tc>
              </a:tr>
              <a:tr h="959867">
                <a:tc>
                  <a:txBody>
                    <a:bodyPr/>
                    <a:lstStyle/>
                    <a:p>
                      <a:pPr algn="l"/>
                      <a:r>
                        <a:rPr lang="en-IE" sz="2300" b="1" dirty="0" err="1">
                          <a:effectLst/>
                        </a:rPr>
                        <a:t>Behaviors</a:t>
                      </a:r>
                      <a:endParaRPr lang="en-IE" sz="2300" b="1" dirty="0">
                        <a:effectLst/>
                      </a:endParaRPr>
                    </a:p>
                  </a:txBody>
                  <a:tcPr anchor="ctr"/>
                </a:tc>
                <a:tc>
                  <a:txBody>
                    <a:bodyPr/>
                    <a:lstStyle/>
                    <a:p>
                      <a:pPr algn="l"/>
                      <a:r>
                        <a:rPr lang="en-IE" sz="2300" dirty="0" err="1">
                          <a:effectLst/>
                        </a:rPr>
                        <a:t>Behaviors</a:t>
                      </a:r>
                      <a:r>
                        <a:rPr lang="en-IE" sz="2300" dirty="0">
                          <a:effectLst/>
                        </a:rPr>
                        <a:t> are standalone </a:t>
                      </a:r>
                      <a:r>
                        <a:rPr lang="en-IE" sz="2300" dirty="0" err="1">
                          <a:effectLst/>
                        </a:rPr>
                        <a:t>Javascript</a:t>
                      </a:r>
                      <a:r>
                        <a:rPr lang="en-IE" sz="2300" dirty="0">
                          <a:effectLst/>
                        </a:rPr>
                        <a:t> components that describe how page elements should act, but not how they should appear. </a:t>
                      </a:r>
                      <a:r>
                        <a:rPr lang="en-IE" sz="2300" dirty="0" err="1">
                          <a:effectLst/>
                        </a:rPr>
                        <a:t>Behaviors</a:t>
                      </a:r>
                      <a:r>
                        <a:rPr lang="en-IE" sz="2300" dirty="0">
                          <a:effectLst/>
                        </a:rPr>
                        <a:t> include things like form validation, state management, and API request routing.</a:t>
                      </a:r>
                    </a:p>
                  </a:txBody>
                  <a:tcPr anchor="ctr"/>
                </a:tc>
              </a:tr>
            </a:tbl>
          </a:graphicData>
        </a:graphic>
      </p:graphicFrame>
      <p:sp>
        <p:nvSpPr>
          <p:cNvPr id="5" name="Rectangle 4"/>
          <p:cNvSpPr/>
          <p:nvPr/>
        </p:nvSpPr>
        <p:spPr>
          <a:xfrm>
            <a:off x="3910112" y="9341296"/>
            <a:ext cx="9113242" cy="400110"/>
          </a:xfrm>
          <a:prstGeom prst="rect">
            <a:avLst/>
          </a:prstGeom>
        </p:spPr>
        <p:txBody>
          <a:bodyPr wrap="square">
            <a:spAutoFit/>
          </a:bodyPr>
          <a:lstStyle/>
          <a:p>
            <a:pPr algn="r"/>
            <a:r>
              <a:rPr lang="en-IE" sz="2000" dirty="0"/>
              <a:t>http://semantic-ui.com/introduction/glossary.html</a:t>
            </a:r>
          </a:p>
        </p:txBody>
      </p:sp>
    </p:spTree>
    <p:extLst>
      <p:ext uri="{BB962C8B-B14F-4D97-AF65-F5344CB8AC3E}">
        <p14:creationId xmlns:p14="http://schemas.microsoft.com/office/powerpoint/2010/main" val="409472712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xfrm>
            <a:off x="571500" y="317628"/>
            <a:ext cx="11861800" cy="1397001"/>
          </a:xfrm>
          <a:prstGeom prst="rect">
            <a:avLst/>
          </a:prstGeom>
        </p:spPr>
        <p:txBody>
          <a:bodyPr/>
          <a:lstStyle/>
          <a:p>
            <a:r>
              <a:rPr lang="en-IE" dirty="0" smtClean="0"/>
              <a:t>Component </a:t>
            </a:r>
            <a:r>
              <a:rPr dirty="0" smtClean="0"/>
              <a:t>Types Catalogue</a:t>
            </a:r>
            <a:endParaRPr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991" r="91493" b="33443"/>
          <a:stretch/>
        </p:blipFill>
        <p:spPr bwMode="auto">
          <a:xfrm>
            <a:off x="957784" y="2317525"/>
            <a:ext cx="1872208" cy="7122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 t="15014" r="90914" b="58772"/>
          <a:stretch/>
        </p:blipFill>
        <p:spPr bwMode="auto">
          <a:xfrm>
            <a:off x="3190032" y="2356519"/>
            <a:ext cx="2016224" cy="3279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2215" r="90913" b="31798"/>
          <a:stretch/>
        </p:blipFill>
        <p:spPr bwMode="auto">
          <a:xfrm>
            <a:off x="5566296" y="2356520"/>
            <a:ext cx="2016224" cy="324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4" t="15548" r="92615" b="22258"/>
          <a:stretch/>
        </p:blipFill>
        <p:spPr bwMode="auto">
          <a:xfrm>
            <a:off x="7942560" y="2356520"/>
            <a:ext cx="1512168" cy="7183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24" t="78399" r="90544" b="5482"/>
          <a:stretch/>
        </p:blipFill>
        <p:spPr bwMode="auto">
          <a:xfrm>
            <a:off x="9742760" y="2364940"/>
            <a:ext cx="2088232" cy="2006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ctrTitle"/>
          </p:nvPr>
        </p:nvSpPr>
        <p:spPr>
          <a:prstGeom prst="rect">
            <a:avLst/>
          </a:prstGeom>
        </p:spPr>
        <p:txBody>
          <a:bodyPr/>
          <a:lstStyle/>
          <a:p>
            <a:r>
              <a:t>Semantic HTML + UI</a:t>
            </a:r>
          </a:p>
        </p:txBody>
      </p:sp>
      <p:sp>
        <p:nvSpPr>
          <p:cNvPr id="149" name="Shape 149"/>
          <p:cNvSpPr>
            <a:spLocks noGrp="1"/>
          </p:cNvSpPr>
          <p:nvPr>
            <p:ph type="subTitle" sz="quarter" idx="1"/>
          </p:nvPr>
        </p:nvSpPr>
        <p:spPr>
          <a:prstGeom prst="rect">
            <a:avLst/>
          </a:prstGeom>
        </p:spPr>
        <p:txBody>
          <a:bodyPr/>
          <a:lstStyle/>
          <a:p>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rPr lang="en-IE" dirty="0" smtClean="0"/>
              <a:t>Terminology - </a:t>
            </a:r>
            <a:r>
              <a:rPr dirty="0" smtClean="0"/>
              <a:t>Definition </a:t>
            </a:r>
            <a:r>
              <a:rPr dirty="0"/>
              <a:t>Sections</a:t>
            </a:r>
          </a:p>
        </p:txBody>
      </p:sp>
      <p:sp>
        <p:nvSpPr>
          <p:cNvPr id="208" name="Shape 208"/>
          <p:cNvSpPr>
            <a:spLocks noGrp="1"/>
          </p:cNvSpPr>
          <p:nvPr>
            <p:ph type="body" idx="1"/>
          </p:nvPr>
        </p:nvSpPr>
        <p:spPr>
          <a:prstGeom prst="rect">
            <a:avLst/>
          </a:prstGeom>
        </p:spPr>
        <p:txBody>
          <a:bodyPr/>
          <a:lstStyle/>
          <a:p>
            <a:r>
              <a:rPr dirty="0"/>
              <a:t>All UI components of a single type are defined similarly</a:t>
            </a:r>
          </a:p>
        </p:txBody>
      </p:sp>
      <p:graphicFrame>
        <p:nvGraphicFramePr>
          <p:cNvPr id="2" name="Table 1"/>
          <p:cNvGraphicFramePr>
            <a:graphicFrameLocks noGrp="1"/>
          </p:cNvGraphicFramePr>
          <p:nvPr>
            <p:extLst>
              <p:ext uri="{D42A27DB-BD31-4B8C-83A1-F6EECF244321}">
                <p14:modId xmlns:p14="http://schemas.microsoft.com/office/powerpoint/2010/main" val="2885288460"/>
              </p:ext>
            </p:extLst>
          </p:nvPr>
        </p:nvGraphicFramePr>
        <p:xfrm>
          <a:off x="597744" y="3152551"/>
          <a:ext cx="11881320" cy="6044729"/>
        </p:xfrm>
        <a:graphic>
          <a:graphicData uri="http://schemas.openxmlformats.org/drawingml/2006/table">
            <a:tbl>
              <a:tblPr>
                <a:tableStyleId>{33BA23B1-9221-436E-865A-0063620EA4FD}</a:tableStyleId>
              </a:tblPr>
              <a:tblGrid>
                <a:gridCol w="1440160"/>
                <a:gridCol w="10441160"/>
              </a:tblGrid>
              <a:tr h="1197036">
                <a:tc>
                  <a:txBody>
                    <a:bodyPr/>
                    <a:lstStyle/>
                    <a:p>
                      <a:pPr algn="l"/>
                      <a:r>
                        <a:rPr lang="en-IE" sz="2000" b="1" dirty="0">
                          <a:effectLst/>
                        </a:rPr>
                        <a:t>Types</a:t>
                      </a:r>
                    </a:p>
                  </a:txBody>
                  <a:tcPr marL="73002" marR="73002" marT="36501" marB="36501" anchor="ctr"/>
                </a:tc>
                <a:tc>
                  <a:txBody>
                    <a:bodyPr/>
                    <a:lstStyle/>
                    <a:p>
                      <a:pPr algn="l"/>
                      <a:r>
                        <a:rPr lang="en-IE" sz="2400" dirty="0" smtClean="0">
                          <a:effectLst/>
                        </a:rPr>
                        <a:t>Types are mutually exclusive versions of </a:t>
                      </a:r>
                      <a:r>
                        <a:rPr lang="en-IE" sz="2400" dirty="0">
                          <a:effectLst/>
                        </a:rPr>
                        <a:t>an element that modify the element's standard appearance</a:t>
                      </a:r>
                      <a:r>
                        <a:rPr lang="en-IE" sz="2400" dirty="0" smtClean="0">
                          <a:effectLst/>
                        </a:rPr>
                        <a:t>.</a:t>
                      </a:r>
                      <a:endParaRPr lang="en-IE" sz="2400" dirty="0">
                        <a:effectLst/>
                      </a:endParaRPr>
                    </a:p>
                  </a:txBody>
                  <a:tcPr marL="73002" marR="73002" marT="36501" marB="36501" anchor="ctr"/>
                </a:tc>
              </a:tr>
              <a:tr h="874757">
                <a:tc>
                  <a:txBody>
                    <a:bodyPr/>
                    <a:lstStyle/>
                    <a:p>
                      <a:pPr algn="l"/>
                      <a:r>
                        <a:rPr lang="en-IE" sz="2000" b="1" dirty="0">
                          <a:effectLst/>
                        </a:rPr>
                        <a:t>Variations</a:t>
                      </a:r>
                    </a:p>
                  </a:txBody>
                  <a:tcPr marL="73002" marR="73002" marT="36501" marB="36501" anchor="ctr"/>
                </a:tc>
                <a:tc>
                  <a:txBody>
                    <a:bodyPr/>
                    <a:lstStyle/>
                    <a:p>
                      <a:pPr algn="l"/>
                      <a:r>
                        <a:rPr lang="en-IE" sz="2400" dirty="0">
                          <a:effectLst/>
                        </a:rPr>
                        <a:t>Variations modify qualities of an element like size, or </a:t>
                      </a:r>
                      <a:r>
                        <a:rPr lang="en-IE" sz="2400" dirty="0" err="1">
                          <a:effectLst/>
                        </a:rPr>
                        <a:t>color</a:t>
                      </a:r>
                      <a:r>
                        <a:rPr lang="en-IE" sz="2400" dirty="0" smtClean="0">
                          <a:effectLst/>
                        </a:rPr>
                        <a:t>.  Variations </a:t>
                      </a:r>
                      <a:r>
                        <a:rPr lang="en-IE" sz="2400" dirty="0">
                          <a:effectLst/>
                        </a:rPr>
                        <a:t>are mutually inclusive, and can be used together to modify an element.</a:t>
                      </a:r>
                    </a:p>
                  </a:txBody>
                  <a:tcPr marL="73002" marR="73002" marT="36501" marB="36501" anchor="ctr"/>
                </a:tc>
              </a:tr>
              <a:tr h="1283339">
                <a:tc>
                  <a:txBody>
                    <a:bodyPr/>
                    <a:lstStyle/>
                    <a:p>
                      <a:pPr algn="l"/>
                      <a:r>
                        <a:rPr lang="en-IE" sz="2000" b="1" dirty="0">
                          <a:effectLst/>
                        </a:rPr>
                        <a:t>Content</a:t>
                      </a:r>
                    </a:p>
                  </a:txBody>
                  <a:tcPr marL="73002" marR="73002" marT="36501" marB="36501" anchor="ctr"/>
                </a:tc>
                <a:tc>
                  <a:txBody>
                    <a:bodyPr/>
                    <a:lstStyle/>
                    <a:p>
                      <a:pPr algn="l"/>
                      <a:r>
                        <a:rPr lang="en-IE" sz="2400" dirty="0">
                          <a:effectLst/>
                        </a:rPr>
                        <a:t>Content are parts which only have meaning in the context of a component. Content use names which describe the type of expected content like header, description, menu, or item</a:t>
                      </a:r>
                      <a:r>
                        <a:rPr lang="en-IE" sz="2400" dirty="0" smtClean="0">
                          <a:effectLst/>
                        </a:rPr>
                        <a:t>.</a:t>
                      </a:r>
                      <a:endParaRPr lang="en-IE" sz="2400" dirty="0">
                        <a:effectLst/>
                      </a:endParaRPr>
                    </a:p>
                  </a:txBody>
                  <a:tcPr marL="73002" marR="73002" marT="36501" marB="36501" anchor="ctr"/>
                </a:tc>
              </a:tr>
              <a:tr h="713618">
                <a:tc>
                  <a:txBody>
                    <a:bodyPr/>
                    <a:lstStyle/>
                    <a:p>
                      <a:pPr algn="l"/>
                      <a:r>
                        <a:rPr lang="en-IE" sz="2000" b="1" dirty="0">
                          <a:effectLst/>
                        </a:rPr>
                        <a:t>States</a:t>
                      </a:r>
                    </a:p>
                  </a:txBody>
                  <a:tcPr marL="73002" marR="73002" marT="36501" marB="36501" anchor="ctr"/>
                </a:tc>
                <a:tc>
                  <a:txBody>
                    <a:bodyPr/>
                    <a:lstStyle/>
                    <a:p>
                      <a:pPr algn="l"/>
                      <a:r>
                        <a:rPr lang="en-IE" sz="2400" dirty="0">
                          <a:effectLst/>
                        </a:rPr>
                        <a:t>States are modifications to an element that help indicate a change </a:t>
                      </a:r>
                      <a:r>
                        <a:rPr lang="en-IE" sz="2400" dirty="0" err="1">
                          <a:effectLst/>
                        </a:rPr>
                        <a:t>in</a:t>
                      </a:r>
                      <a:r>
                        <a:rPr lang="en-IE" sz="2400" u="none" strike="noStrike" dirty="0" err="1">
                          <a:effectLst/>
                          <a:hlinkClick r:id="rId2"/>
                        </a:rPr>
                        <a:t>affordances</a:t>
                      </a:r>
                      <a:r>
                        <a:rPr lang="en-IE" sz="2400" dirty="0">
                          <a:effectLst/>
                        </a:rPr>
                        <a:t>. Common states include loading, disabled, </a:t>
                      </a:r>
                      <a:r>
                        <a:rPr lang="en-IE" sz="2400" dirty="0" smtClean="0">
                          <a:effectLst/>
                        </a:rPr>
                        <a:t>hovered</a:t>
                      </a:r>
                      <a:r>
                        <a:rPr lang="en-IE" sz="2400" baseline="0" dirty="0" smtClean="0">
                          <a:effectLst/>
                        </a:rPr>
                        <a:t> </a:t>
                      </a:r>
                      <a:r>
                        <a:rPr lang="en-IE" sz="2400" dirty="0" smtClean="0">
                          <a:effectLst/>
                        </a:rPr>
                        <a:t>and</a:t>
                      </a:r>
                      <a:r>
                        <a:rPr lang="en-IE" sz="2400" dirty="0">
                          <a:effectLst/>
                        </a:rPr>
                        <a:t> </a:t>
                      </a:r>
                      <a:r>
                        <a:rPr lang="en-IE" sz="2400" dirty="0" smtClean="0">
                          <a:effectLst/>
                        </a:rPr>
                        <a:t>active.</a:t>
                      </a:r>
                      <a:endParaRPr lang="en-IE" sz="2400" dirty="0">
                        <a:effectLst/>
                      </a:endParaRPr>
                    </a:p>
                  </a:txBody>
                  <a:tcPr marL="73002" marR="73002" marT="36501" marB="36501" anchor="ctr"/>
                </a:tc>
              </a:tr>
              <a:tr h="1519315">
                <a:tc>
                  <a:txBody>
                    <a:bodyPr/>
                    <a:lstStyle/>
                    <a:p>
                      <a:pPr algn="l"/>
                      <a:r>
                        <a:rPr lang="en-IE" sz="2000" b="1" dirty="0" err="1">
                          <a:effectLst/>
                        </a:rPr>
                        <a:t>Behaviors</a:t>
                      </a:r>
                      <a:endParaRPr lang="en-IE" sz="2000" b="1" dirty="0">
                        <a:effectLst/>
                      </a:endParaRPr>
                    </a:p>
                  </a:txBody>
                  <a:tcPr marL="73002" marR="73002" marT="36501" marB="36501" anchor="ctr"/>
                </a:tc>
                <a:tc>
                  <a:txBody>
                    <a:bodyPr/>
                    <a:lstStyle/>
                    <a:p>
                      <a:pPr algn="l"/>
                      <a:r>
                        <a:rPr lang="en-IE" sz="2400" dirty="0" err="1">
                          <a:effectLst/>
                        </a:rPr>
                        <a:t>Behaviors</a:t>
                      </a:r>
                      <a:r>
                        <a:rPr lang="en-IE" sz="2400" dirty="0">
                          <a:effectLst/>
                        </a:rPr>
                        <a:t> are actions that a component can perform. </a:t>
                      </a:r>
                      <a:r>
                        <a:rPr lang="en-IE" sz="2400" dirty="0" err="1">
                          <a:effectLst/>
                        </a:rPr>
                        <a:t>Behaviors</a:t>
                      </a:r>
                      <a:r>
                        <a:rPr lang="en-IE" sz="2400" dirty="0">
                          <a:effectLst/>
                        </a:rPr>
                        <a:t> are represented by simple phrases like "set value" or "increment", that can be invoked in </a:t>
                      </a:r>
                      <a:r>
                        <a:rPr lang="en-IE" sz="2400" dirty="0" err="1">
                          <a:effectLst/>
                        </a:rPr>
                        <a:t>Javascript</a:t>
                      </a:r>
                      <a:r>
                        <a:rPr lang="en-IE" sz="2400" dirty="0" smtClean="0">
                          <a:effectLst/>
                        </a:rPr>
                        <a:t>..</a:t>
                      </a:r>
                      <a:endParaRPr lang="en-IE" sz="2400" dirty="0">
                        <a:effectLst/>
                      </a:endParaRPr>
                    </a:p>
                  </a:txBody>
                  <a:tcPr marL="73002" marR="73002" marT="36501" marB="36501" anchor="ctr"/>
                </a:tc>
              </a:tr>
            </a:tbl>
          </a:graphicData>
        </a:graphic>
      </p:graphicFrame>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prstGeom prst="rect">
            <a:avLst/>
          </a:prstGeom>
        </p:spPr>
        <p:txBody>
          <a:bodyPr/>
          <a:lstStyle/>
          <a:p>
            <a:r>
              <a:rPr lang="en-IE" dirty="0" smtClean="0"/>
              <a:t>Components (</a:t>
            </a:r>
            <a:r>
              <a:rPr dirty="0" smtClean="0"/>
              <a:t>Elements </a:t>
            </a:r>
            <a:r>
              <a:rPr dirty="0"/>
              <a:t>&amp; </a:t>
            </a:r>
            <a:r>
              <a:rPr dirty="0" smtClean="0"/>
              <a:t>Collections</a:t>
            </a:r>
            <a:r>
              <a:rPr lang="en-IE" dirty="0" smtClean="0"/>
              <a:t>)</a:t>
            </a:r>
            <a:endParaRPr dirty="0"/>
          </a:p>
        </p:txBody>
      </p:sp>
      <p:sp>
        <p:nvSpPr>
          <p:cNvPr id="212" name="Shape 212"/>
          <p:cNvSpPr>
            <a:spLocks noGrp="1"/>
          </p:cNvSpPr>
          <p:nvPr>
            <p:ph type="body" idx="1"/>
          </p:nvPr>
        </p:nvSpPr>
        <p:spPr>
          <a:prstGeom prst="rect">
            <a:avLst/>
          </a:prstGeom>
        </p:spPr>
        <p:txBody>
          <a:bodyPr/>
          <a:lstStyle/>
          <a:p>
            <a:endParaRPr/>
          </a:p>
        </p:txBody>
      </p:sp>
      <p:pic>
        <p:nvPicPr>
          <p:cNvPr id="213" name="Screen Shot 2013-11-26 at 08.25.25.png"/>
          <p:cNvPicPr>
            <a:picLocks noChangeAspect="1"/>
          </p:cNvPicPr>
          <p:nvPr/>
        </p:nvPicPr>
        <p:blipFill>
          <a:blip r:embed="rId2">
            <a:extLst/>
          </a:blip>
          <a:stretch>
            <a:fillRect/>
          </a:stretch>
        </p:blipFill>
        <p:spPr>
          <a:xfrm>
            <a:off x="409596" y="2602042"/>
            <a:ext cx="12357499" cy="4955235"/>
          </a:xfrm>
          <a:prstGeom prst="rect">
            <a:avLst/>
          </a:prstGeom>
          <a:ln w="12700">
            <a:solidFill>
              <a:schemeClr val="accent1"/>
            </a:solidFill>
            <a:miter lim="400000"/>
          </a:ln>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prstGeom prst="rect">
            <a:avLst/>
          </a:prstGeom>
        </p:spPr>
        <p:txBody>
          <a:bodyPr/>
          <a:lstStyle/>
          <a:p>
            <a:r>
              <a:rPr lang="en-IE" dirty="0" smtClean="0"/>
              <a:t>Components (</a:t>
            </a:r>
            <a:r>
              <a:rPr dirty="0" smtClean="0"/>
              <a:t>Views</a:t>
            </a:r>
            <a:r>
              <a:rPr dirty="0"/>
              <a:t>, Modules &amp; </a:t>
            </a:r>
            <a:r>
              <a:rPr dirty="0" err="1" smtClean="0"/>
              <a:t>Behaviours</a:t>
            </a:r>
            <a:r>
              <a:rPr lang="en-IE" dirty="0" smtClean="0"/>
              <a:t>)</a:t>
            </a:r>
            <a:endParaRPr dirty="0"/>
          </a:p>
        </p:txBody>
      </p:sp>
      <p:sp>
        <p:nvSpPr>
          <p:cNvPr id="216" name="Shape 216"/>
          <p:cNvSpPr>
            <a:spLocks noGrp="1"/>
          </p:cNvSpPr>
          <p:nvPr>
            <p:ph type="body" idx="1"/>
          </p:nvPr>
        </p:nvSpPr>
        <p:spPr>
          <a:prstGeom prst="rect">
            <a:avLst/>
          </a:prstGeom>
        </p:spPr>
        <p:txBody>
          <a:bodyPr/>
          <a:lstStyle/>
          <a:p>
            <a:endParaRPr/>
          </a:p>
        </p:txBody>
      </p:sp>
      <p:pic>
        <p:nvPicPr>
          <p:cNvPr id="217" name="Screen Shot 2013-11-26 at 08.26.10.png"/>
          <p:cNvPicPr>
            <a:picLocks noChangeAspect="1"/>
          </p:cNvPicPr>
          <p:nvPr/>
        </p:nvPicPr>
        <p:blipFill>
          <a:blip r:embed="rId2">
            <a:extLst/>
          </a:blip>
          <a:stretch>
            <a:fillRect/>
          </a:stretch>
        </p:blipFill>
        <p:spPr>
          <a:xfrm>
            <a:off x="550575" y="2463800"/>
            <a:ext cx="11903650" cy="6362700"/>
          </a:xfrm>
          <a:prstGeom prst="rect">
            <a:avLst/>
          </a:prstGeom>
          <a:ln w="12700">
            <a:solidFill>
              <a:schemeClr val="accent1"/>
            </a:solidFill>
            <a:miter lim="400000"/>
          </a:ln>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xfrm>
            <a:off x="571500" y="317628"/>
            <a:ext cx="11861800" cy="1397001"/>
          </a:xfrm>
          <a:prstGeom prst="rect">
            <a:avLst/>
          </a:prstGeom>
        </p:spPr>
        <p:txBody>
          <a:bodyPr/>
          <a:lstStyle/>
          <a:p>
            <a:r>
              <a:rPr lang="en-IE" dirty="0" smtClean="0"/>
              <a:t>Component </a:t>
            </a:r>
            <a:r>
              <a:rPr dirty="0" smtClean="0"/>
              <a:t>Types Catalogue</a:t>
            </a:r>
            <a:endParaRPr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991" r="91493" b="33443"/>
          <a:stretch/>
        </p:blipFill>
        <p:spPr bwMode="auto">
          <a:xfrm>
            <a:off x="957784" y="2317525"/>
            <a:ext cx="1872208" cy="7122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 t="15014" r="90914" b="58772"/>
          <a:stretch/>
        </p:blipFill>
        <p:spPr bwMode="auto">
          <a:xfrm>
            <a:off x="3190032" y="2356519"/>
            <a:ext cx="2016224" cy="3279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2215" r="90913" b="31798"/>
          <a:stretch/>
        </p:blipFill>
        <p:spPr bwMode="auto">
          <a:xfrm>
            <a:off x="5566296" y="2356520"/>
            <a:ext cx="2016224" cy="324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4" t="15548" r="92615" b="22258"/>
          <a:stretch/>
        </p:blipFill>
        <p:spPr bwMode="auto">
          <a:xfrm>
            <a:off x="7942560" y="2356520"/>
            <a:ext cx="1512168" cy="7183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24" t="78399" r="90544" b="5482"/>
          <a:stretch/>
        </p:blipFill>
        <p:spPr bwMode="auto">
          <a:xfrm>
            <a:off x="9742760" y="2364940"/>
            <a:ext cx="2088232" cy="2006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251172"/>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Screen Shot 2013-11-26 at 08.30.51.png"/>
          <p:cNvPicPr>
            <a:picLocks noChangeAspect="1"/>
          </p:cNvPicPr>
          <p:nvPr/>
        </p:nvPicPr>
        <p:blipFill rotWithShape="1">
          <a:blip r:embed="rId2">
            <a:extLst/>
          </a:blip>
          <a:srcRect b="50123"/>
          <a:stretch/>
        </p:blipFill>
        <p:spPr>
          <a:xfrm>
            <a:off x="6520182" y="3072321"/>
            <a:ext cx="5984283" cy="2067695"/>
          </a:xfrm>
          <a:prstGeom prst="rect">
            <a:avLst/>
          </a:prstGeom>
          <a:ln w="12700">
            <a:miter lim="400000"/>
          </a:ln>
        </p:spPr>
      </p:pic>
      <p:pic>
        <p:nvPicPr>
          <p:cNvPr id="225" name="Screen Shot 2013-11-26 at 08.31.09.png"/>
          <p:cNvPicPr>
            <a:picLocks noChangeAspect="1"/>
          </p:cNvPicPr>
          <p:nvPr/>
        </p:nvPicPr>
        <p:blipFill rotWithShape="1">
          <a:blip r:embed="rId3">
            <a:extLst/>
          </a:blip>
          <a:srcRect b="31880"/>
          <a:stretch/>
        </p:blipFill>
        <p:spPr>
          <a:xfrm>
            <a:off x="116865" y="3076600"/>
            <a:ext cx="6357552" cy="4541921"/>
          </a:xfrm>
          <a:prstGeom prst="rect">
            <a:avLst/>
          </a:prstGeom>
          <a:ln w="12700">
            <a:miter lim="400000"/>
          </a:ln>
        </p:spPr>
      </p:pic>
      <p:pic>
        <p:nvPicPr>
          <p:cNvPr id="5" name="Screen Shot 2013-11-26 at 08.30.51.png"/>
          <p:cNvPicPr>
            <a:picLocks noChangeAspect="1"/>
          </p:cNvPicPr>
          <p:nvPr/>
        </p:nvPicPr>
        <p:blipFill rotWithShape="1">
          <a:blip r:embed="rId2">
            <a:extLst/>
          </a:blip>
          <a:srcRect t="50000" r="50000"/>
          <a:stretch/>
        </p:blipFill>
        <p:spPr>
          <a:xfrm>
            <a:off x="6520182" y="5144807"/>
            <a:ext cx="2992141" cy="2072808"/>
          </a:xfrm>
          <a:prstGeom prst="rect">
            <a:avLst/>
          </a:prstGeom>
          <a:ln w="12700">
            <a:miter lim="400000"/>
          </a:ln>
        </p:spPr>
      </p:pic>
      <p:pic>
        <p:nvPicPr>
          <p:cNvPr id="6" name="Screen Shot 2013-11-26 at 08.31.09.png"/>
          <p:cNvPicPr>
            <a:picLocks noChangeAspect="1"/>
          </p:cNvPicPr>
          <p:nvPr/>
        </p:nvPicPr>
        <p:blipFill rotWithShape="1">
          <a:blip r:embed="rId3">
            <a:extLst/>
          </a:blip>
          <a:srcRect t="67639" r="50000"/>
          <a:stretch/>
        </p:blipFill>
        <p:spPr>
          <a:xfrm>
            <a:off x="9512323" y="5102379"/>
            <a:ext cx="3178776" cy="2157663"/>
          </a:xfrm>
          <a:prstGeom prst="rect">
            <a:avLst/>
          </a:prstGeom>
          <a:ln w="12700">
            <a:miter lim="400000"/>
          </a:ln>
        </p:spPr>
      </p:pic>
      <p:sp>
        <p:nvSpPr>
          <p:cNvPr id="2" name="Title 1"/>
          <p:cNvSpPr>
            <a:spLocks noGrp="1"/>
          </p:cNvSpPr>
          <p:nvPr>
            <p:ph type="title"/>
          </p:nvPr>
        </p:nvSpPr>
        <p:spPr/>
        <p:txBody>
          <a:bodyPr/>
          <a:lstStyle/>
          <a:p>
            <a:r>
              <a:rPr lang="en-IE" dirty="0" smtClean="0"/>
              <a:t>Elements</a:t>
            </a:r>
            <a:endParaRPr lang="en-IE" dirty="0"/>
          </a:p>
        </p:txBody>
      </p:sp>
      <p:graphicFrame>
        <p:nvGraphicFramePr>
          <p:cNvPr id="3" name="Table 2"/>
          <p:cNvGraphicFramePr>
            <a:graphicFrameLocks noGrp="1"/>
          </p:cNvGraphicFramePr>
          <p:nvPr>
            <p:extLst>
              <p:ext uri="{D42A27DB-BD31-4B8C-83A1-F6EECF244321}">
                <p14:modId xmlns:p14="http://schemas.microsoft.com/office/powerpoint/2010/main" val="366538012"/>
              </p:ext>
            </p:extLst>
          </p:nvPr>
        </p:nvGraphicFramePr>
        <p:xfrm>
          <a:off x="116866" y="3072320"/>
          <a:ext cx="12574234" cy="4546201"/>
        </p:xfrm>
        <a:graphic>
          <a:graphicData uri="http://schemas.openxmlformats.org/drawingml/2006/table">
            <a:tbl>
              <a:tblPr firstRow="1" bandRow="1">
                <a:tableStyleId>{5940675A-B579-460E-94D1-54222C63F5DA}</a:tableStyleId>
              </a:tblPr>
              <a:tblGrid>
                <a:gridCol w="12574234"/>
              </a:tblGrid>
              <a:tr h="4546201">
                <a:tc>
                  <a:txBody>
                    <a:bodyPr/>
                    <a:lstStyle/>
                    <a:p>
                      <a:endParaRPr lang="en-IE" dirty="0"/>
                    </a:p>
                  </a:txBody>
                  <a:tcPr/>
                </a:tc>
              </a:tr>
            </a:tbl>
          </a:graphicData>
        </a:graphic>
      </p:graphicFrame>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p:nvPr>
        </p:nvSpPr>
        <p:spPr>
          <a:prstGeom prst="rect">
            <a:avLst/>
          </a:prstGeom>
        </p:spPr>
        <p:txBody>
          <a:bodyPr/>
          <a:lstStyle/>
          <a:p>
            <a:r>
              <a:rPr dirty="0"/>
              <a:t>Collections</a:t>
            </a:r>
          </a:p>
        </p:txBody>
      </p:sp>
      <p:sp>
        <p:nvSpPr>
          <p:cNvPr id="228" name="Shape 228"/>
          <p:cNvSpPr>
            <a:spLocks noGrp="1"/>
          </p:cNvSpPr>
          <p:nvPr>
            <p:ph type="body" idx="1"/>
          </p:nvPr>
        </p:nvSpPr>
        <p:spPr>
          <a:prstGeom prst="rect">
            <a:avLst/>
          </a:prstGeom>
        </p:spPr>
        <p:txBody>
          <a:bodyPr/>
          <a:lstStyle/>
          <a:p>
            <a:endParaRPr/>
          </a:p>
        </p:txBody>
      </p:sp>
      <p:pic>
        <p:nvPicPr>
          <p:cNvPr id="229" name="Screen Shot 2013-11-26 at 08.32.22.png"/>
          <p:cNvPicPr>
            <a:picLocks noChangeAspect="1"/>
          </p:cNvPicPr>
          <p:nvPr/>
        </p:nvPicPr>
        <p:blipFill rotWithShape="1">
          <a:blip r:embed="rId2">
            <a:extLst/>
          </a:blip>
          <a:srcRect b="3125"/>
          <a:stretch/>
        </p:blipFill>
        <p:spPr>
          <a:xfrm>
            <a:off x="4998231" y="124272"/>
            <a:ext cx="7552841" cy="9448800"/>
          </a:xfrm>
          <a:prstGeom prst="rect">
            <a:avLst/>
          </a:prstGeom>
          <a:ln w="12700">
            <a:solidFill>
              <a:schemeClr val="accent1"/>
            </a:solidFill>
            <a:miter lim="400000"/>
          </a:ln>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u</a:t>
            </a:r>
            <a:r>
              <a:rPr lang="en-IE" dirty="0" err="1" smtClean="0"/>
              <a:t>i</a:t>
            </a:r>
            <a:r>
              <a:rPr lang="en-IE" dirty="0" smtClean="0"/>
              <a:t> – Special Class</a:t>
            </a:r>
            <a:endParaRPr lang="en-IE" dirty="0"/>
          </a:p>
        </p:txBody>
      </p:sp>
      <p:sp>
        <p:nvSpPr>
          <p:cNvPr id="3" name="Text Placeholder 2"/>
          <p:cNvSpPr>
            <a:spLocks noGrp="1"/>
          </p:cNvSpPr>
          <p:nvPr>
            <p:ph type="body" idx="1"/>
          </p:nvPr>
        </p:nvSpPr>
        <p:spPr>
          <a:xfrm>
            <a:off x="571500" y="2222500"/>
            <a:ext cx="6578972" cy="7046788"/>
          </a:xfrm>
        </p:spPr>
        <p:txBody>
          <a:bodyPr>
            <a:normAutofit fontScale="77500" lnSpcReduction="20000"/>
          </a:bodyPr>
          <a:lstStyle/>
          <a:p>
            <a:r>
              <a:rPr lang="en-IE" b="1" dirty="0" err="1"/>
              <a:t>ui</a:t>
            </a:r>
            <a:r>
              <a:rPr lang="en-IE" dirty="0"/>
              <a:t> is a special class name used to distinguish parts of components from </a:t>
            </a:r>
            <a:r>
              <a:rPr lang="en-IE" dirty="0" smtClean="0"/>
              <a:t>components e.g.</a:t>
            </a:r>
            <a:endParaRPr lang="en-IE" dirty="0"/>
          </a:p>
          <a:p>
            <a:pPr lvl="1"/>
            <a:r>
              <a:rPr lang="en-IE" dirty="0" smtClean="0"/>
              <a:t>a</a:t>
            </a:r>
            <a:r>
              <a:rPr lang="en-IE" dirty="0"/>
              <a:t> </a:t>
            </a:r>
            <a:r>
              <a:rPr lang="en-IE" dirty="0">
                <a:hlinkClick r:id="rId2"/>
              </a:rPr>
              <a:t>list</a:t>
            </a:r>
            <a:r>
              <a:rPr lang="en-IE" dirty="0"/>
              <a:t> will receive the class </a:t>
            </a:r>
            <a:r>
              <a:rPr lang="en-IE" b="1" dirty="0" err="1"/>
              <a:t>ui</a:t>
            </a:r>
            <a:r>
              <a:rPr lang="en-IE" b="1" dirty="0"/>
              <a:t> list</a:t>
            </a:r>
            <a:r>
              <a:rPr lang="en-IE" dirty="0"/>
              <a:t> </a:t>
            </a:r>
            <a:r>
              <a:rPr lang="en-IE" dirty="0" smtClean="0"/>
              <a:t>because </a:t>
            </a:r>
            <a:r>
              <a:rPr lang="en-IE" dirty="0"/>
              <a:t>it has a corresponding definition, however a list item, will receive just the class </a:t>
            </a:r>
            <a:r>
              <a:rPr lang="en-IE" b="1" dirty="0"/>
              <a:t>item</a:t>
            </a:r>
            <a:r>
              <a:rPr lang="en-IE" dirty="0"/>
              <a:t>.</a:t>
            </a:r>
          </a:p>
          <a:p>
            <a:r>
              <a:rPr lang="en-IE" dirty="0"/>
              <a:t>The </a:t>
            </a:r>
            <a:r>
              <a:rPr lang="en-IE" b="1" dirty="0" err="1"/>
              <a:t>ui</a:t>
            </a:r>
            <a:r>
              <a:rPr lang="en-IE" dirty="0"/>
              <a:t> class name helps encapsulate CSS rules by making sure all 'parts of a component' are defined in context to a 'whole' component.</a:t>
            </a:r>
          </a:p>
          <a:p>
            <a:r>
              <a:rPr lang="en-IE" dirty="0"/>
              <a:t>It also helps make scanning unknown code simpler. If you see </a:t>
            </a:r>
            <a:r>
              <a:rPr lang="en-IE" b="1" dirty="0" err="1"/>
              <a:t>ui</a:t>
            </a:r>
            <a:r>
              <a:rPr lang="en-IE" b="1" dirty="0"/>
              <a:t> </a:t>
            </a:r>
            <a:r>
              <a:rPr lang="en-IE" dirty="0"/>
              <a:t>you know you are looking at a component</a:t>
            </a:r>
            <a:r>
              <a:rPr lang="en-IE" dirty="0" smtClean="0"/>
              <a:t>.</a:t>
            </a:r>
            <a:endParaRPr lang="en-IE"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862" t="28646" r="57394" b="19531"/>
          <a:stretch/>
        </p:blipFill>
        <p:spPr bwMode="auto">
          <a:xfrm>
            <a:off x="7294487" y="2644552"/>
            <a:ext cx="5205925" cy="61300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1819945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lstStyle/>
          <a:p>
            <a:r>
              <a:t>Changing an Element</a:t>
            </a:r>
          </a:p>
        </p:txBody>
      </p:sp>
      <p:sp>
        <p:nvSpPr>
          <p:cNvPr id="236" name="Shape 236"/>
          <p:cNvSpPr>
            <a:spLocks noGrp="1"/>
          </p:cNvSpPr>
          <p:nvPr>
            <p:ph type="body" sz="half" idx="1"/>
          </p:nvPr>
        </p:nvSpPr>
        <p:spPr>
          <a:xfrm>
            <a:off x="177799" y="2063750"/>
            <a:ext cx="4879431" cy="7320757"/>
          </a:xfrm>
          <a:prstGeom prst="rect">
            <a:avLst/>
          </a:prstGeom>
        </p:spPr>
        <p:txBody>
          <a:bodyPr>
            <a:normAutofit lnSpcReduction="10000"/>
          </a:bodyPr>
          <a:lstStyle/>
          <a:p>
            <a:pPr marL="406908" indent="-406908" defTabSz="519937">
              <a:spcBef>
                <a:spcPts val="3700"/>
              </a:spcBef>
              <a:defRPr sz="3204"/>
            </a:pPr>
            <a:r>
              <a:t>Class names in Semantic always use single english words. </a:t>
            </a:r>
          </a:p>
          <a:p>
            <a:pPr marL="406908" indent="-406908" defTabSz="519937">
              <a:spcBef>
                <a:spcPts val="3700"/>
              </a:spcBef>
              <a:defRPr sz="3204"/>
            </a:pPr>
            <a:r>
              <a:t>If a class name is an adjective it is either a type of element or variation of an element. </a:t>
            </a:r>
          </a:p>
          <a:p>
            <a:pPr marL="406908" indent="-406908" defTabSz="519937">
              <a:spcBef>
                <a:spcPts val="3700"/>
              </a:spcBef>
              <a:defRPr sz="3204"/>
            </a:pPr>
            <a:r>
              <a:t>CSS definitions always define adjectives in the context of a noun. In this way class names cannot pollute the namespace.</a:t>
            </a:r>
          </a:p>
        </p:txBody>
      </p:sp>
      <p:pic>
        <p:nvPicPr>
          <p:cNvPr id="237" name="Screen Shot 2013-11-26 at 08.37.47.png"/>
          <p:cNvPicPr>
            <a:picLocks noChangeAspect="1"/>
          </p:cNvPicPr>
          <p:nvPr/>
        </p:nvPicPr>
        <p:blipFill>
          <a:blip r:embed="rId2">
            <a:extLst/>
          </a:blip>
          <a:stretch>
            <a:fillRect/>
          </a:stretch>
        </p:blipFill>
        <p:spPr>
          <a:xfrm>
            <a:off x="5016500" y="3086100"/>
            <a:ext cx="7493000" cy="4013200"/>
          </a:xfrm>
          <a:prstGeom prst="rect">
            <a:avLst/>
          </a:prstGeom>
          <a:ln w="12700">
            <a:solidFill>
              <a:schemeClr val="accent1"/>
            </a:solidFill>
            <a:miter lim="400000"/>
          </a:ln>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p>
            <a:r>
              <a:t>Combining an Element</a:t>
            </a:r>
          </a:p>
        </p:txBody>
      </p:sp>
      <p:sp>
        <p:nvSpPr>
          <p:cNvPr id="240" name="Shape 240"/>
          <p:cNvSpPr>
            <a:spLocks noGrp="1"/>
          </p:cNvSpPr>
          <p:nvPr>
            <p:ph type="body" sz="half" idx="1"/>
          </p:nvPr>
        </p:nvSpPr>
        <p:spPr>
          <a:xfrm>
            <a:off x="101600" y="2019428"/>
            <a:ext cx="4932512" cy="7390409"/>
          </a:xfrm>
          <a:prstGeom prst="rect">
            <a:avLst/>
          </a:prstGeom>
        </p:spPr>
        <p:txBody>
          <a:bodyPr>
            <a:normAutofit lnSpcReduction="10000"/>
          </a:bodyPr>
          <a:lstStyle/>
          <a:p>
            <a:pPr marL="384047" indent="-384047" defTabSz="490727">
              <a:spcBef>
                <a:spcPts val="3500"/>
              </a:spcBef>
              <a:defRPr sz="3024"/>
            </a:pPr>
            <a:r>
              <a:t>All UI definitions in semantic are stand-alone, and do not require other components to function. </a:t>
            </a:r>
          </a:p>
          <a:p>
            <a:pPr marL="384047" indent="-384047" defTabSz="490727">
              <a:spcBef>
                <a:spcPts val="3500"/>
              </a:spcBef>
              <a:defRPr sz="3024"/>
            </a:pPr>
            <a:r>
              <a:t>However, components can choose to have optional couplings with other components.</a:t>
            </a:r>
          </a:p>
          <a:p>
            <a:pPr marL="384047" indent="-384047" defTabSz="490727">
              <a:spcBef>
                <a:spcPts val="3500"/>
              </a:spcBef>
              <a:defRPr sz="3024"/>
            </a:pPr>
            <a:r>
              <a:t>For example you might want to include a badge inside a menu. A label inside of a menu will automatically function as a badge</a:t>
            </a:r>
          </a:p>
        </p:txBody>
      </p:sp>
      <p:pic>
        <p:nvPicPr>
          <p:cNvPr id="241" name="Screen Shot 2013-11-26 at 08.38.43.png"/>
          <p:cNvPicPr>
            <a:picLocks noChangeAspect="1"/>
          </p:cNvPicPr>
          <p:nvPr/>
        </p:nvPicPr>
        <p:blipFill>
          <a:blip r:embed="rId2">
            <a:extLst/>
          </a:blip>
          <a:stretch>
            <a:fillRect/>
          </a:stretch>
        </p:blipFill>
        <p:spPr>
          <a:xfrm>
            <a:off x="5219700" y="2730500"/>
            <a:ext cx="7505700" cy="5207000"/>
          </a:xfrm>
          <a:prstGeom prst="rect">
            <a:avLst/>
          </a:prstGeom>
          <a:ln w="12700">
            <a:solidFill>
              <a:schemeClr val="accent1"/>
            </a:solidFill>
            <a:miter lim="400000"/>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prstGeom prst="rect">
            <a:avLst/>
          </a:prstGeom>
        </p:spPr>
        <p:txBody>
          <a:bodyPr/>
          <a:lstStyle/>
          <a:p>
            <a:r>
              <a:t>Types / Variations</a:t>
            </a:r>
          </a:p>
        </p:txBody>
      </p:sp>
      <p:sp>
        <p:nvSpPr>
          <p:cNvPr id="244" name="Shape 244"/>
          <p:cNvSpPr>
            <a:spLocks noGrp="1"/>
          </p:cNvSpPr>
          <p:nvPr>
            <p:ph type="body" sz="half" idx="1"/>
          </p:nvPr>
        </p:nvSpPr>
        <p:spPr>
          <a:xfrm>
            <a:off x="139700" y="1968564"/>
            <a:ext cx="3901728" cy="6946057"/>
          </a:xfrm>
          <a:prstGeom prst="rect">
            <a:avLst/>
          </a:prstGeom>
        </p:spPr>
        <p:txBody>
          <a:bodyPr/>
          <a:lstStyle/>
          <a:p>
            <a:pPr marL="438911" indent="-438911" defTabSz="560831">
              <a:spcBef>
                <a:spcPts val="4000"/>
              </a:spcBef>
              <a:defRPr sz="3455"/>
            </a:pPr>
            <a:r>
              <a:t>A ui definition in Semantic usually contains a list of mutually exclusive variations on an element design. </a:t>
            </a:r>
          </a:p>
          <a:p>
            <a:pPr marL="438911" indent="-438911" defTabSz="560831">
              <a:spcBef>
                <a:spcPts val="4000"/>
              </a:spcBef>
              <a:defRPr sz="3455"/>
            </a:pPr>
            <a:r>
              <a:t>A type is designated by an additional class name on a UI element</a:t>
            </a:r>
          </a:p>
        </p:txBody>
      </p:sp>
      <p:pic>
        <p:nvPicPr>
          <p:cNvPr id="245" name="Screen Shot 2013-11-26 at 08.40.21.png"/>
          <p:cNvPicPr>
            <a:picLocks noChangeAspect="1"/>
          </p:cNvPicPr>
          <p:nvPr/>
        </p:nvPicPr>
        <p:blipFill>
          <a:blip r:embed="rId2">
            <a:extLst/>
          </a:blip>
          <a:stretch>
            <a:fillRect/>
          </a:stretch>
        </p:blipFill>
        <p:spPr>
          <a:xfrm>
            <a:off x="4192559" y="2209928"/>
            <a:ext cx="8583641" cy="5959147"/>
          </a:xfrm>
          <a:prstGeom prst="rect">
            <a:avLst/>
          </a:prstGeom>
          <a:ln w="12700">
            <a:solidFill>
              <a:schemeClr val="accent1"/>
            </a:solidFill>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r>
              <a:t>HTML5</a:t>
            </a:r>
          </a:p>
        </p:txBody>
      </p:sp>
      <p:sp>
        <p:nvSpPr>
          <p:cNvPr id="152" name="Shape 152"/>
          <p:cNvSpPr>
            <a:spLocks noGrp="1"/>
          </p:cNvSpPr>
          <p:nvPr>
            <p:ph type="body" sz="quarter" idx="1"/>
          </p:nvPr>
        </p:nvSpPr>
        <p:spPr>
          <a:xfrm>
            <a:off x="525736" y="3191767"/>
            <a:ext cx="3200511" cy="2261097"/>
          </a:xfrm>
          <a:prstGeom prst="rect">
            <a:avLst/>
          </a:prstGeom>
        </p:spPr>
        <p:txBody>
          <a:bodyPr>
            <a:normAutofit/>
          </a:bodyPr>
          <a:lstStyle/>
          <a:p>
            <a:pPr marL="0" indent="0" algn="ctr" defTabSz="449833">
              <a:lnSpc>
                <a:spcPct val="160000"/>
              </a:lnSpc>
              <a:spcBef>
                <a:spcPts val="3200"/>
              </a:spcBef>
              <a:buSzTx/>
              <a:buFontTx/>
              <a:buNone/>
              <a:defRPr sz="2925"/>
            </a:pPr>
            <a:r>
              <a:rPr lang="en-IE" dirty="0" smtClean="0"/>
              <a:t>A subset of </a:t>
            </a:r>
            <a:r>
              <a:rPr dirty="0" smtClean="0"/>
              <a:t>Section 4</a:t>
            </a:r>
            <a:r>
              <a:rPr lang="en-IE" dirty="0"/>
              <a:t> </a:t>
            </a:r>
            <a:r>
              <a:rPr lang="en-IE" dirty="0" smtClean="0"/>
              <a:t>of the HTML5 spec…</a:t>
            </a:r>
            <a:endParaRP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85" t="12926" r="51523" b="55442"/>
          <a:stretch/>
        </p:blipFill>
        <p:spPr bwMode="auto">
          <a:xfrm>
            <a:off x="273674" y="7037040"/>
            <a:ext cx="5819846" cy="23056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479" t="7451" r="53219" b="16922"/>
          <a:stretch/>
        </p:blipFill>
        <p:spPr bwMode="auto">
          <a:xfrm>
            <a:off x="4841093" y="78209"/>
            <a:ext cx="5981787" cy="63107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9981" t="9635" r="66739" b="12240"/>
          <a:stretch/>
        </p:blipFill>
        <p:spPr bwMode="auto">
          <a:xfrm>
            <a:off x="9380412" y="3004592"/>
            <a:ext cx="3530700" cy="66616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p>
            <a:r>
              <a:t>Types / Content</a:t>
            </a:r>
          </a:p>
        </p:txBody>
      </p:sp>
      <p:sp>
        <p:nvSpPr>
          <p:cNvPr id="248" name="Shape 248"/>
          <p:cNvSpPr>
            <a:spLocks noGrp="1"/>
          </p:cNvSpPr>
          <p:nvPr>
            <p:ph type="body" sz="half" idx="1"/>
          </p:nvPr>
        </p:nvSpPr>
        <p:spPr>
          <a:xfrm>
            <a:off x="203200" y="2076450"/>
            <a:ext cx="3682951" cy="7210277"/>
          </a:xfrm>
          <a:prstGeom prst="rect">
            <a:avLst/>
          </a:prstGeom>
        </p:spPr>
        <p:txBody>
          <a:bodyPr>
            <a:normAutofit lnSpcReduction="10000"/>
          </a:bodyPr>
          <a:lstStyle/>
          <a:p>
            <a:pPr marL="425195" indent="-425195" defTabSz="543305">
              <a:spcBef>
                <a:spcPts val="3900"/>
              </a:spcBef>
              <a:defRPr sz="3348"/>
            </a:pPr>
            <a:r>
              <a:t>Types may require different html structures to work correctly. </a:t>
            </a:r>
          </a:p>
          <a:p>
            <a:pPr marL="425195" indent="-425195" defTabSz="543305">
              <a:spcBef>
                <a:spcPts val="3900"/>
              </a:spcBef>
              <a:defRPr sz="3348"/>
            </a:pPr>
            <a:r>
              <a:t>For example, an icon menu might expect different content like icons glyphs instead of text to be formatted correctly</a:t>
            </a:r>
          </a:p>
        </p:txBody>
      </p:sp>
      <p:pic>
        <p:nvPicPr>
          <p:cNvPr id="249" name="Screen Shot 2013-11-26 at 08.43.27.png"/>
          <p:cNvPicPr>
            <a:picLocks noChangeAspect="1"/>
          </p:cNvPicPr>
          <p:nvPr/>
        </p:nvPicPr>
        <p:blipFill>
          <a:blip r:embed="rId2">
            <a:extLst/>
          </a:blip>
          <a:stretch>
            <a:fillRect/>
          </a:stretch>
        </p:blipFill>
        <p:spPr>
          <a:xfrm>
            <a:off x="4069553" y="2209928"/>
            <a:ext cx="8820947" cy="5837708"/>
          </a:xfrm>
          <a:prstGeom prst="rect">
            <a:avLst/>
          </a:prstGeom>
          <a:ln w="12700">
            <a:solidFill>
              <a:schemeClr val="accent1"/>
            </a:solidFill>
            <a:miter lim="400000"/>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lstStyle/>
          <a:p>
            <a:r>
              <a:t>Types / HTML Differences</a:t>
            </a:r>
          </a:p>
        </p:txBody>
      </p:sp>
      <p:sp>
        <p:nvSpPr>
          <p:cNvPr id="252" name="Shape 252"/>
          <p:cNvSpPr>
            <a:spLocks noGrp="1"/>
          </p:cNvSpPr>
          <p:nvPr>
            <p:ph type="body" sz="half" idx="1"/>
          </p:nvPr>
        </p:nvSpPr>
        <p:spPr>
          <a:xfrm>
            <a:off x="241300" y="2032128"/>
            <a:ext cx="4006255" cy="6596758"/>
          </a:xfrm>
          <a:prstGeom prst="rect">
            <a:avLst/>
          </a:prstGeom>
        </p:spPr>
        <p:txBody>
          <a:bodyPr/>
          <a:lstStyle/>
          <a:p>
            <a:pPr marL="443484" indent="-443484" defTabSz="566674">
              <a:spcBef>
                <a:spcPts val="4000"/>
              </a:spcBef>
              <a:defRPr sz="3492"/>
            </a:pPr>
            <a:r>
              <a:t>Types may also each require slightly different html. </a:t>
            </a:r>
          </a:p>
          <a:p>
            <a:pPr marL="443484" indent="-443484" defTabSz="566674">
              <a:spcBef>
                <a:spcPts val="4000"/>
              </a:spcBef>
              <a:defRPr sz="3492"/>
            </a:pPr>
            <a:r>
              <a:t>For example, a tiered menu needs html specified for a sub menu to display itself correctly</a:t>
            </a:r>
          </a:p>
        </p:txBody>
      </p:sp>
      <p:pic>
        <p:nvPicPr>
          <p:cNvPr id="253" name="Screen Shot 2013-11-26 at 08.42.23.png"/>
          <p:cNvPicPr>
            <a:picLocks noChangeAspect="1"/>
          </p:cNvPicPr>
          <p:nvPr/>
        </p:nvPicPr>
        <p:blipFill>
          <a:blip r:embed="rId2">
            <a:extLst/>
          </a:blip>
          <a:stretch>
            <a:fillRect/>
          </a:stretch>
        </p:blipFill>
        <p:spPr>
          <a:xfrm>
            <a:off x="4054128" y="2068488"/>
            <a:ext cx="8411901" cy="7489769"/>
          </a:xfrm>
          <a:prstGeom prst="rect">
            <a:avLst/>
          </a:prstGeom>
          <a:ln w="12700">
            <a:solidFill>
              <a:schemeClr val="accent1"/>
            </a:solidFill>
            <a:miter lim="400000"/>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Variations</a:t>
            </a:r>
          </a:p>
        </p:txBody>
      </p:sp>
      <p:sp>
        <p:nvSpPr>
          <p:cNvPr id="256" name="Shape 256"/>
          <p:cNvSpPr>
            <a:spLocks noGrp="1"/>
          </p:cNvSpPr>
          <p:nvPr>
            <p:ph type="body" sz="half" idx="1"/>
          </p:nvPr>
        </p:nvSpPr>
        <p:spPr>
          <a:xfrm>
            <a:off x="561997" y="1924322"/>
            <a:ext cx="11880806" cy="4055419"/>
          </a:xfrm>
          <a:prstGeom prst="rect">
            <a:avLst/>
          </a:prstGeom>
        </p:spPr>
        <p:txBody>
          <a:bodyPr>
            <a:normAutofit fontScale="92500"/>
          </a:bodyPr>
          <a:lstStyle/>
          <a:p>
            <a:pPr marL="370331" indent="-370331" defTabSz="473201">
              <a:spcBef>
                <a:spcPts val="3400"/>
              </a:spcBef>
              <a:defRPr sz="2916"/>
            </a:pPr>
            <a:r>
              <a:rPr dirty="0"/>
              <a:t>A variation alters the design of an element but is not mutually exclusive. </a:t>
            </a:r>
          </a:p>
          <a:p>
            <a:pPr marL="370331" indent="-370331" defTabSz="473201">
              <a:spcBef>
                <a:spcPts val="3400"/>
              </a:spcBef>
              <a:defRPr sz="2916"/>
            </a:pPr>
            <a:r>
              <a:rPr dirty="0"/>
              <a:t>Variations can be stacked together, or be used along with altering an element's type.</a:t>
            </a:r>
          </a:p>
          <a:p>
            <a:pPr marL="370331" indent="-370331" defTabSz="473201">
              <a:spcBef>
                <a:spcPts val="3400"/>
              </a:spcBef>
              <a:defRPr sz="2916"/>
            </a:pPr>
            <a:r>
              <a:rPr dirty="0"/>
              <a:t>For example, having wide menus that take up the full width of its parent may sometimes be overwhelming. You can use the compact variation of a menu to alter its format to only take up the necessary space.</a:t>
            </a:r>
          </a:p>
        </p:txBody>
      </p:sp>
      <p:pic>
        <p:nvPicPr>
          <p:cNvPr id="257" name="Screen Shot 2013-11-26 at 08.47.20.png"/>
          <p:cNvPicPr>
            <a:picLocks noChangeAspect="1"/>
          </p:cNvPicPr>
          <p:nvPr/>
        </p:nvPicPr>
        <p:blipFill>
          <a:blip r:embed="rId2">
            <a:extLst/>
          </a:blip>
          <a:stretch>
            <a:fillRect/>
          </a:stretch>
        </p:blipFill>
        <p:spPr>
          <a:xfrm>
            <a:off x="1460500" y="5689600"/>
            <a:ext cx="10388600" cy="3746500"/>
          </a:xfrm>
          <a:prstGeom prst="rect">
            <a:avLst/>
          </a:prstGeom>
          <a:ln w="12700">
            <a:solidFill>
              <a:schemeClr val="accent1"/>
            </a:solidFill>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lstStyle/>
          <a:p>
            <a:r>
              <a:t>Intersecting Variations</a:t>
            </a:r>
          </a:p>
        </p:txBody>
      </p:sp>
      <p:sp>
        <p:nvSpPr>
          <p:cNvPr id="260" name="Shape 260"/>
          <p:cNvSpPr>
            <a:spLocks noGrp="1"/>
          </p:cNvSpPr>
          <p:nvPr>
            <p:ph type="body" sz="half" idx="1"/>
          </p:nvPr>
        </p:nvSpPr>
        <p:spPr>
          <a:xfrm>
            <a:off x="571500" y="2222500"/>
            <a:ext cx="11265397" cy="2652663"/>
          </a:xfrm>
          <a:prstGeom prst="rect">
            <a:avLst/>
          </a:prstGeom>
        </p:spPr>
        <p:txBody>
          <a:bodyPr/>
          <a:lstStyle/>
          <a:p>
            <a:r>
              <a:t>The definition for the variation red contains css specifically for describing the intersection of both red and inverted.</a:t>
            </a:r>
          </a:p>
        </p:txBody>
      </p:sp>
      <p:pic>
        <p:nvPicPr>
          <p:cNvPr id="261" name="Screen Shot 2013-11-26 at 08.48.41.png"/>
          <p:cNvPicPr>
            <a:picLocks noChangeAspect="1"/>
          </p:cNvPicPr>
          <p:nvPr/>
        </p:nvPicPr>
        <p:blipFill>
          <a:blip r:embed="rId2">
            <a:extLst/>
          </a:blip>
          <a:stretch>
            <a:fillRect/>
          </a:stretch>
        </p:blipFill>
        <p:spPr>
          <a:xfrm>
            <a:off x="1327150" y="4610100"/>
            <a:ext cx="10350500" cy="3657600"/>
          </a:xfrm>
          <a:prstGeom prst="rect">
            <a:avLst/>
          </a:prstGeom>
          <a:ln w="12700">
            <a:solidFill>
              <a:schemeClr val="accent1"/>
            </a:solidFill>
            <a:miter lim="400000"/>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264" name="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grpSp>
        <p:nvGrpSpPr>
          <p:cNvPr id="267" name="Group 267"/>
          <p:cNvGrpSpPr/>
          <p:nvPr/>
        </p:nvGrpSpPr>
        <p:grpSpPr>
          <a:xfrm>
            <a:off x="4419600" y="3209759"/>
            <a:ext cx="4267200" cy="2893252"/>
            <a:chOff x="0" y="0"/>
            <a:chExt cx="4267200" cy="2893250"/>
          </a:xfrm>
        </p:grpSpPr>
        <p:pic>
          <p:nvPicPr>
            <p:cNvPr id="265" name="by-nc.eu.png"/>
            <p:cNvPicPr>
              <a:picLocks noChangeAspect="1"/>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266" name="Shape 266"/>
            <p:cNvSpPr/>
            <p:nvPr/>
          </p:nvSpPr>
          <p:spPr>
            <a:xfrm>
              <a:off x="0" y="1202830"/>
              <a:ext cx="4267200" cy="16904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algn="l">
                <a:lnSpc>
                  <a:spcPct val="120000"/>
                </a:lnSpc>
                <a:defRPr sz="1600">
                  <a:latin typeface="Helvetica Neue"/>
                  <a:ea typeface="Helvetica Neue"/>
                  <a:cs typeface="Helvetica Neue"/>
                  <a:sym typeface="Helvetica Neue"/>
                </a:defRPr>
              </a:pPr>
              <a:r>
                <a:t>Except where otherwise noted, this content is licensed under a </a:t>
              </a:r>
              <a:r>
                <a:rPr>
                  <a:hlinkClick r:id="rId5"/>
                </a:rPr>
                <a:t>Creative Commons Attribution-NonCommercial 3.0 License</a:t>
              </a:r>
              <a:r>
                <a:t>. </a:t>
              </a:r>
            </a:p>
            <a:p>
              <a:pPr algn="l">
                <a:lnSpc>
                  <a:spcPct val="120000"/>
                </a:lnSpc>
                <a:defRPr sz="1600">
                  <a:latin typeface="Helvetica Neue"/>
                  <a:ea typeface="Helvetica Neue"/>
                  <a:cs typeface="Helvetica Neue"/>
                  <a:sym typeface="Helvetica Neue"/>
                </a:defRPr>
              </a:pPr>
              <a:endParaRPr/>
            </a:p>
            <a:p>
              <a:pPr algn="l">
                <a:lnSpc>
                  <a:spcPct val="120000"/>
                </a:lnSpc>
                <a:defRPr sz="1600">
                  <a:latin typeface="Helvetica Neue"/>
                  <a:ea typeface="Helvetica Neue"/>
                  <a:cs typeface="Helvetica Neue"/>
                  <a:sym typeface="Helvetica Neue"/>
                </a:defRPr>
              </a:pPr>
              <a:r>
                <a:t>For more information, please see </a:t>
              </a:r>
              <a:r>
                <a:rPr>
                  <a:hlinkClick r:id="rId5"/>
                </a:rPr>
                <a:t>http://creativecommons.org/licenses/by-nc/3.0/</a:t>
              </a:r>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body" sz="quarter" idx="1"/>
          </p:nvPr>
        </p:nvSpPr>
        <p:spPr>
          <a:xfrm>
            <a:off x="237704" y="7597295"/>
            <a:ext cx="11439178" cy="885727"/>
          </a:xfrm>
          <a:prstGeom prst="rect">
            <a:avLst/>
          </a:prstGeom>
        </p:spPr>
        <p:txBody>
          <a:bodyPr/>
          <a:lstStyle/>
          <a:p>
            <a:pPr marL="0" indent="0">
              <a:buNone/>
            </a:pPr>
            <a:r>
              <a:rPr dirty="0"/>
              <a:t>+ attribute syntax:</a:t>
            </a:r>
          </a:p>
        </p:txBody>
      </p:sp>
      <p:sp>
        <p:nvSpPr>
          <p:cNvPr id="157" name="Shape 157"/>
          <p:cNvSpPr/>
          <p:nvPr/>
        </p:nvSpPr>
        <p:spPr>
          <a:xfrm>
            <a:off x="2244453" y="732536"/>
            <a:ext cx="10450635" cy="4720328"/>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oAutofit/>
          </a:bodyPr>
          <a:lstStyle/>
          <a:p>
            <a:pPr marL="278892" indent="-278892" algn="l" defTabSz="356362">
              <a:spcBef>
                <a:spcPts val="2500"/>
              </a:spcBef>
              <a:buSzPct val="75000"/>
              <a:buFont typeface="Helvetica Neue"/>
              <a:buChar char="•"/>
              <a:defRPr sz="2196"/>
            </a:pPr>
            <a:r>
              <a:rPr sz="2400" dirty="0"/>
              <a:t>&lt;html&gt; &lt;head&gt; </a:t>
            </a:r>
          </a:p>
          <a:p>
            <a:pPr marL="278892" indent="-278892" algn="l" defTabSz="356362">
              <a:spcBef>
                <a:spcPts val="2500"/>
              </a:spcBef>
              <a:buSzPct val="75000"/>
              <a:buFont typeface="Helvetica Neue"/>
              <a:buChar char="•"/>
              <a:defRPr sz="2196"/>
            </a:pPr>
            <a:r>
              <a:rPr sz="2400" dirty="0"/>
              <a:t>&lt;body</a:t>
            </a:r>
            <a:r>
              <a:rPr sz="2400" dirty="0" smtClean="0"/>
              <a:t>&gt;&lt;</a:t>
            </a:r>
            <a:r>
              <a:rPr sz="2400" dirty="0"/>
              <a:t>section&gt;&lt;article&gt;&lt;</a:t>
            </a:r>
            <a:r>
              <a:rPr sz="2400" dirty="0" err="1"/>
              <a:t>nav</a:t>
            </a:r>
            <a:r>
              <a:rPr sz="2400" dirty="0"/>
              <a:t>&gt;&lt;aside</a:t>
            </a:r>
            <a:r>
              <a:rPr sz="2400" dirty="0" smtClean="0"/>
              <a:t>&gt;&lt;</a:t>
            </a:r>
            <a:r>
              <a:rPr sz="2400" dirty="0"/>
              <a:t>header&gt;&lt;footer&gt;&lt;h1&gt;&lt;h2&gt;&lt;h3&gt;</a:t>
            </a:r>
          </a:p>
          <a:p>
            <a:pPr marL="278892" indent="-278892" algn="l" defTabSz="356362">
              <a:spcBef>
                <a:spcPts val="2500"/>
              </a:spcBef>
              <a:buSzPct val="75000"/>
              <a:buFont typeface="Helvetica Neue"/>
              <a:buChar char="•"/>
              <a:defRPr sz="2196"/>
            </a:pPr>
            <a:r>
              <a:rPr sz="2400" dirty="0"/>
              <a:t>&lt;p&gt;&lt;</a:t>
            </a:r>
            <a:r>
              <a:rPr sz="2400" dirty="0" err="1"/>
              <a:t>ul</a:t>
            </a:r>
            <a:r>
              <a:rPr sz="2400" dirty="0"/>
              <a:t>&gt; &lt;</a:t>
            </a:r>
            <a:r>
              <a:rPr sz="2400" dirty="0" err="1"/>
              <a:t>ol</a:t>
            </a:r>
            <a:r>
              <a:rPr sz="2400" dirty="0"/>
              <a:t>&gt; &lt;li&gt; &lt;div&gt;</a:t>
            </a:r>
          </a:p>
          <a:p>
            <a:pPr marL="278892" indent="-278892" algn="l" defTabSz="356362">
              <a:spcBef>
                <a:spcPts val="2500"/>
              </a:spcBef>
              <a:buSzPct val="75000"/>
              <a:buFont typeface="Helvetica Neue"/>
              <a:buChar char="•"/>
              <a:defRPr sz="2196"/>
            </a:pPr>
            <a:r>
              <a:rPr sz="2400" dirty="0"/>
              <a:t>&lt;a&gt; </a:t>
            </a:r>
          </a:p>
          <a:p>
            <a:pPr marL="278892" indent="-278892" algn="l" defTabSz="356362">
              <a:spcBef>
                <a:spcPts val="2500"/>
              </a:spcBef>
              <a:buSzPct val="75000"/>
              <a:buFont typeface="Helvetica Neue"/>
              <a:buChar char="•"/>
              <a:defRPr sz="2196"/>
            </a:pPr>
            <a:r>
              <a:rPr sz="2400" dirty="0"/>
              <a:t>&lt;</a:t>
            </a:r>
            <a:r>
              <a:rPr sz="2400" dirty="0" err="1"/>
              <a:t>img</a:t>
            </a:r>
            <a:r>
              <a:rPr sz="2400" dirty="0"/>
              <a:t>&gt;</a:t>
            </a:r>
          </a:p>
          <a:p>
            <a:pPr marL="278892" indent="-278892" algn="l" defTabSz="356362">
              <a:spcBef>
                <a:spcPts val="2500"/>
              </a:spcBef>
              <a:buSzPct val="75000"/>
              <a:buFont typeface="Helvetica Neue"/>
              <a:buChar char="•"/>
              <a:defRPr sz="2196"/>
            </a:pPr>
            <a:r>
              <a:rPr sz="2400" dirty="0"/>
              <a:t>&lt;form&gt;</a:t>
            </a:r>
          </a:p>
          <a:p>
            <a:pPr marL="278892" indent="-278892" algn="l" defTabSz="356362">
              <a:spcBef>
                <a:spcPts val="2500"/>
              </a:spcBef>
              <a:buSzPct val="75000"/>
              <a:buFont typeface="Helvetica Neue"/>
              <a:buChar char="•"/>
              <a:defRPr sz="2196"/>
            </a:pPr>
            <a:r>
              <a:rPr sz="2400" dirty="0"/>
              <a:t>&lt;table&gt;</a:t>
            </a:r>
          </a:p>
        </p:txBody>
      </p:sp>
      <p:sp>
        <p:nvSpPr>
          <p:cNvPr id="158" name="Shape 158"/>
          <p:cNvSpPr/>
          <p:nvPr/>
        </p:nvSpPr>
        <p:spPr>
          <a:xfrm>
            <a:off x="453728" y="732536"/>
            <a:ext cx="1718717" cy="4720328"/>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ormAutofit/>
          </a:bodyPr>
          <a:lstStyle/>
          <a:p>
            <a:pPr algn="r" defTabSz="362204">
              <a:spcBef>
                <a:spcPts val="2600"/>
              </a:spcBef>
              <a:defRPr sz="2232" i="1"/>
            </a:pPr>
            <a:r>
              <a:rPr dirty="0"/>
              <a:t>metadata</a:t>
            </a:r>
          </a:p>
          <a:p>
            <a:pPr algn="r" defTabSz="362204">
              <a:spcBef>
                <a:spcPts val="2600"/>
              </a:spcBef>
              <a:defRPr sz="2232" i="1"/>
            </a:pPr>
            <a:r>
              <a:rPr dirty="0"/>
              <a:t>sections</a:t>
            </a:r>
          </a:p>
          <a:p>
            <a:pPr algn="r" defTabSz="362204">
              <a:spcBef>
                <a:spcPts val="2600"/>
              </a:spcBef>
              <a:defRPr sz="2232" i="1"/>
            </a:pPr>
            <a:r>
              <a:rPr dirty="0" smtClean="0"/>
              <a:t>grouping</a:t>
            </a:r>
            <a:endParaRPr dirty="0"/>
          </a:p>
          <a:p>
            <a:pPr algn="r" defTabSz="362204">
              <a:spcBef>
                <a:spcPts val="2600"/>
              </a:spcBef>
              <a:defRPr sz="2232" i="1"/>
            </a:pPr>
            <a:r>
              <a:rPr dirty="0"/>
              <a:t>links</a:t>
            </a:r>
          </a:p>
          <a:p>
            <a:pPr algn="r" defTabSz="362204">
              <a:spcBef>
                <a:spcPts val="2600"/>
              </a:spcBef>
              <a:defRPr sz="2232" i="1"/>
            </a:pPr>
            <a:r>
              <a:rPr dirty="0"/>
              <a:t>embedding</a:t>
            </a:r>
          </a:p>
          <a:p>
            <a:pPr algn="r" defTabSz="362204">
              <a:spcBef>
                <a:spcPts val="2600"/>
              </a:spcBef>
              <a:defRPr sz="2232" i="1"/>
            </a:pPr>
            <a:r>
              <a:rPr dirty="0"/>
              <a:t>forms</a:t>
            </a:r>
          </a:p>
          <a:p>
            <a:pPr algn="r" defTabSz="362204">
              <a:spcBef>
                <a:spcPts val="2600"/>
              </a:spcBef>
              <a:defRPr sz="2232" i="1"/>
            </a:pPr>
            <a:r>
              <a:rPr dirty="0"/>
              <a:t>tabular data </a:t>
            </a:r>
          </a:p>
        </p:txBody>
      </p:sp>
      <p:sp>
        <p:nvSpPr>
          <p:cNvPr id="159" name="Shape 159"/>
          <p:cNvSpPr/>
          <p:nvPr/>
        </p:nvSpPr>
        <p:spPr>
          <a:xfrm>
            <a:off x="3982120" y="7250200"/>
            <a:ext cx="8043869" cy="1579920"/>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defRPr sz="1900">
                <a:solidFill>
                  <a:srgbClr val="3933FF"/>
                </a:solidFill>
                <a:latin typeface="Monaco"/>
                <a:ea typeface="Monaco"/>
                <a:cs typeface="Monaco"/>
                <a:sym typeface="Monaco"/>
              </a:defRPr>
            </a:pPr>
            <a:r>
              <a:rPr sz="2400" dirty="0">
                <a:solidFill>
                  <a:srgbClr val="000000"/>
                </a:solidFill>
              </a:rPr>
              <a:t>    </a:t>
            </a:r>
            <a:r>
              <a:rPr sz="2400" dirty="0">
                <a:solidFill>
                  <a:srgbClr val="009193"/>
                </a:solidFill>
              </a:rPr>
              <a:t>&lt;</a:t>
            </a:r>
            <a:r>
              <a:rPr sz="2400" dirty="0">
                <a:solidFill>
                  <a:srgbClr val="4E9192"/>
                </a:solidFill>
              </a:rPr>
              <a:t>article</a:t>
            </a:r>
            <a:r>
              <a:rPr sz="2400" dirty="0">
                <a:solidFill>
                  <a:srgbClr val="000000"/>
                </a:solidFill>
              </a:rPr>
              <a:t> </a:t>
            </a:r>
            <a:r>
              <a:rPr sz="2400" dirty="0">
                <a:solidFill>
                  <a:srgbClr val="932192"/>
                </a:solidFill>
              </a:rPr>
              <a:t>class</a:t>
            </a:r>
            <a:r>
              <a:rPr sz="2400" dirty="0">
                <a:solidFill>
                  <a:srgbClr val="000000"/>
                </a:solidFill>
              </a:rPr>
              <a:t>=</a:t>
            </a:r>
            <a:r>
              <a:rPr sz="2400" dirty="0"/>
              <a:t>"ten wide column"</a:t>
            </a:r>
            <a:r>
              <a:rPr sz="2400" dirty="0">
                <a:solidFill>
                  <a:srgbClr val="009193"/>
                </a:solidFill>
              </a:rPr>
              <a:t>&gt;</a:t>
            </a:r>
            <a:endParaRPr sz="2400" dirty="0">
              <a:solidFill>
                <a:srgbClr val="000000"/>
              </a:solidFill>
            </a:endParaRPr>
          </a:p>
          <a:p>
            <a:pPr algn="l" defTabSz="457200">
              <a:defRPr sz="1900">
                <a:latin typeface="Monaco"/>
                <a:ea typeface="Monaco"/>
                <a:cs typeface="Monaco"/>
                <a:sym typeface="Monaco"/>
              </a:defRPr>
            </a:pPr>
            <a:r>
              <a:rPr sz="2400" dirty="0"/>
              <a:t>      </a:t>
            </a:r>
            <a:r>
              <a:rPr sz="2400" dirty="0">
                <a:solidFill>
                  <a:srgbClr val="009193"/>
                </a:solidFill>
              </a:rPr>
              <a:t>&lt;</a:t>
            </a:r>
            <a:r>
              <a:rPr sz="2400" dirty="0">
                <a:solidFill>
                  <a:srgbClr val="4E9192"/>
                </a:solidFill>
              </a:rPr>
              <a:t>h1</a:t>
            </a:r>
            <a:r>
              <a:rPr sz="2400" dirty="0"/>
              <a:t> </a:t>
            </a:r>
            <a:r>
              <a:rPr sz="2400" dirty="0">
                <a:solidFill>
                  <a:srgbClr val="932192"/>
                </a:solidFill>
              </a:rPr>
              <a:t>class</a:t>
            </a:r>
            <a:r>
              <a:rPr sz="2400" dirty="0"/>
              <a:t>=</a:t>
            </a:r>
            <a:r>
              <a:rPr sz="2400" dirty="0">
                <a:solidFill>
                  <a:srgbClr val="3933FF"/>
                </a:solidFill>
              </a:rPr>
              <a:t>"</a:t>
            </a:r>
            <a:r>
              <a:rPr sz="2400" dirty="0" err="1">
                <a:solidFill>
                  <a:srgbClr val="3933FF"/>
                </a:solidFill>
              </a:rPr>
              <a:t>ui</a:t>
            </a:r>
            <a:r>
              <a:rPr sz="2400" dirty="0">
                <a:solidFill>
                  <a:srgbClr val="3933FF"/>
                </a:solidFill>
              </a:rPr>
              <a:t>  header"</a:t>
            </a:r>
            <a:r>
              <a:rPr sz="2400" dirty="0">
                <a:solidFill>
                  <a:srgbClr val="009193"/>
                </a:solidFill>
              </a:rPr>
              <a:t>&gt;</a:t>
            </a:r>
            <a:r>
              <a:rPr sz="2400" dirty="0"/>
              <a:t> Sign up for Pacemaker  </a:t>
            </a:r>
            <a:r>
              <a:rPr sz="2400" dirty="0">
                <a:solidFill>
                  <a:srgbClr val="009193"/>
                </a:solidFill>
              </a:rPr>
              <a:t>&lt;/</a:t>
            </a:r>
            <a:r>
              <a:rPr sz="2400" dirty="0">
                <a:solidFill>
                  <a:srgbClr val="4E9192"/>
                </a:solidFill>
              </a:rPr>
              <a:t>h1</a:t>
            </a:r>
            <a:r>
              <a:rPr sz="2400" dirty="0">
                <a:solidFill>
                  <a:srgbClr val="009193"/>
                </a:solidFill>
              </a:rPr>
              <a:t>&gt;</a:t>
            </a:r>
          </a:p>
          <a:p>
            <a:pPr algn="l" defTabSz="457200">
              <a:defRPr sz="1900">
                <a:latin typeface="Monaco"/>
                <a:ea typeface="Monaco"/>
                <a:cs typeface="Monaco"/>
                <a:sym typeface="Monaco"/>
              </a:defRPr>
            </a:pPr>
            <a:r>
              <a:rPr sz="2400" dirty="0"/>
              <a:t>      </a:t>
            </a:r>
            <a:r>
              <a:rPr sz="2400" dirty="0">
                <a:solidFill>
                  <a:srgbClr val="009193"/>
                </a:solidFill>
              </a:rPr>
              <a:t>&lt;</a:t>
            </a:r>
            <a:r>
              <a:rPr sz="2400" dirty="0">
                <a:solidFill>
                  <a:srgbClr val="4E9192"/>
                </a:solidFill>
              </a:rPr>
              <a:t>p</a:t>
            </a:r>
            <a:r>
              <a:rPr sz="2400" dirty="0">
                <a:solidFill>
                  <a:srgbClr val="009193"/>
                </a:solidFill>
              </a:rPr>
              <a:t>&gt;</a:t>
            </a:r>
            <a:r>
              <a:rPr sz="2400" dirty="0"/>
              <a:t> No Bitcoins accepted! </a:t>
            </a:r>
            <a:r>
              <a:rPr sz="2400" dirty="0">
                <a:solidFill>
                  <a:srgbClr val="009193"/>
                </a:solidFill>
              </a:rPr>
              <a:t>&lt;/</a:t>
            </a:r>
            <a:r>
              <a:rPr sz="2400" dirty="0">
                <a:solidFill>
                  <a:srgbClr val="4E9192"/>
                </a:solidFill>
              </a:rPr>
              <a:t>p</a:t>
            </a:r>
            <a:r>
              <a:rPr sz="2400" dirty="0">
                <a:solidFill>
                  <a:srgbClr val="009193"/>
                </a:solidFill>
              </a:rPr>
              <a:t>&gt;</a:t>
            </a:r>
          </a:p>
          <a:p>
            <a:pPr algn="l" defTabSz="457200">
              <a:defRPr sz="1900">
                <a:solidFill>
                  <a:srgbClr val="4E9192"/>
                </a:solidFill>
                <a:latin typeface="Monaco"/>
                <a:ea typeface="Monaco"/>
                <a:cs typeface="Monaco"/>
                <a:sym typeface="Monaco"/>
              </a:defRPr>
            </a:pPr>
            <a:r>
              <a:rPr sz="2400" dirty="0">
                <a:solidFill>
                  <a:srgbClr val="000000"/>
                </a:solidFill>
              </a:rPr>
              <a:t>    </a:t>
            </a:r>
            <a:r>
              <a:rPr sz="2400" dirty="0">
                <a:solidFill>
                  <a:srgbClr val="009193"/>
                </a:solidFill>
              </a:rPr>
              <a:t>&lt;/</a:t>
            </a:r>
            <a:r>
              <a:rPr sz="2400" dirty="0"/>
              <a:t>article</a:t>
            </a:r>
            <a:r>
              <a:rPr sz="2400" dirty="0">
                <a:solidFill>
                  <a:srgbClr val="009193"/>
                </a:solidFill>
              </a:rPr>
              <a:t>&gt;</a:t>
            </a:r>
          </a:p>
        </p:txBody>
      </p:sp>
      <p:sp>
        <p:nvSpPr>
          <p:cNvPr id="160" name="Shape 160"/>
          <p:cNvSpPr/>
          <p:nvPr/>
        </p:nvSpPr>
        <p:spPr>
          <a:xfrm>
            <a:off x="2402281" y="6191530"/>
            <a:ext cx="1672438" cy="64714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element</a:t>
            </a:r>
          </a:p>
        </p:txBody>
      </p:sp>
      <p:sp>
        <p:nvSpPr>
          <p:cNvPr id="161" name="Shape 161"/>
          <p:cNvSpPr/>
          <p:nvPr/>
        </p:nvSpPr>
        <p:spPr>
          <a:xfrm>
            <a:off x="5207884" y="5885845"/>
            <a:ext cx="1731418" cy="64713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attribute</a:t>
            </a:r>
          </a:p>
        </p:txBody>
      </p:sp>
      <p:sp>
        <p:nvSpPr>
          <p:cNvPr id="162" name="Shape 162"/>
          <p:cNvSpPr/>
          <p:nvPr/>
        </p:nvSpPr>
        <p:spPr>
          <a:xfrm>
            <a:off x="3262040" y="6749008"/>
            <a:ext cx="1255877" cy="641487"/>
          </a:xfrm>
          <a:prstGeom prst="line">
            <a:avLst/>
          </a:prstGeom>
          <a:ln w="25400">
            <a:solidFill>
              <a:srgbClr val="656837"/>
            </a:solidFill>
            <a:miter lim="400000"/>
            <a:tailEnd type="triangle"/>
          </a:ln>
        </p:spPr>
        <p:txBody>
          <a:bodyPr lIns="50800" tIns="50800" rIns="50800" bIns="50800" anchor="ctr"/>
          <a:lstStyle/>
          <a:p>
            <a:endParaRPr/>
          </a:p>
        </p:txBody>
      </p:sp>
      <p:sp>
        <p:nvSpPr>
          <p:cNvPr id="163" name="Shape 163"/>
          <p:cNvSpPr/>
          <p:nvPr/>
        </p:nvSpPr>
        <p:spPr>
          <a:xfrm>
            <a:off x="3262040" y="6727326"/>
            <a:ext cx="1299579" cy="1677866"/>
          </a:xfrm>
          <a:prstGeom prst="line">
            <a:avLst/>
          </a:prstGeom>
          <a:ln w="25400">
            <a:solidFill>
              <a:srgbClr val="656837"/>
            </a:solidFill>
            <a:miter lim="400000"/>
            <a:tailEnd type="triangle"/>
          </a:ln>
        </p:spPr>
        <p:txBody>
          <a:bodyPr lIns="50800" tIns="50800" rIns="50800" bIns="50800" anchor="ctr"/>
          <a:lstStyle/>
          <a:p>
            <a:endParaRPr/>
          </a:p>
        </p:txBody>
      </p:sp>
      <p:sp>
        <p:nvSpPr>
          <p:cNvPr id="164" name="Shape 164"/>
          <p:cNvSpPr/>
          <p:nvPr/>
        </p:nvSpPr>
        <p:spPr>
          <a:xfrm>
            <a:off x="5854327" y="6511727"/>
            <a:ext cx="1" cy="885353"/>
          </a:xfrm>
          <a:prstGeom prst="line">
            <a:avLst/>
          </a:prstGeom>
          <a:ln w="25400">
            <a:solidFill>
              <a:srgbClr val="656837"/>
            </a:solidFill>
            <a:miter lim="400000"/>
            <a:tailEnd type="triangle"/>
          </a:ln>
        </p:spPr>
        <p:txBody>
          <a:bodyPr lIns="50800" tIns="50800" rIns="50800" bIns="50800" anchor="ctr"/>
          <a:lstStyle/>
          <a:p>
            <a:endParaRPr/>
          </a:p>
        </p:txBody>
      </p:sp>
      <p:sp>
        <p:nvSpPr>
          <p:cNvPr id="165" name="Shape 165"/>
          <p:cNvSpPr/>
          <p:nvPr/>
        </p:nvSpPr>
        <p:spPr>
          <a:xfrm>
            <a:off x="5869235" y="6511621"/>
            <a:ext cx="1209229" cy="885459"/>
          </a:xfrm>
          <a:prstGeom prst="line">
            <a:avLst/>
          </a:prstGeom>
          <a:ln w="25400">
            <a:solidFill>
              <a:srgbClr val="656837"/>
            </a:solidFill>
            <a:miter lim="400000"/>
            <a:tailEnd type="triangle"/>
          </a:ln>
        </p:spPr>
        <p:txBody>
          <a:bodyPr lIns="50800" tIns="50800" rIns="50800" bIns="50800" anchor="ctr"/>
          <a:lstStyle/>
          <a:p>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The Need for Semantic Elements</a:t>
            </a:r>
          </a:p>
        </p:txBody>
      </p:sp>
      <p:sp>
        <p:nvSpPr>
          <p:cNvPr id="168" name="Shape 168"/>
          <p:cNvSpPr>
            <a:spLocks noGrp="1"/>
          </p:cNvSpPr>
          <p:nvPr>
            <p:ph type="body" sz="quarter" idx="1"/>
          </p:nvPr>
        </p:nvSpPr>
        <p:spPr>
          <a:xfrm>
            <a:off x="774700" y="2209928"/>
            <a:ext cx="11861800" cy="2057451"/>
          </a:xfrm>
          <a:prstGeom prst="rect">
            <a:avLst/>
          </a:prstGeom>
        </p:spPr>
        <p:txBody>
          <a:bodyPr/>
          <a:lstStyle/>
          <a:p>
            <a:pPr marL="411479" indent="-411479" defTabSz="525779">
              <a:spcBef>
                <a:spcPts val="3700"/>
              </a:spcBef>
              <a:defRPr sz="3239"/>
            </a:pPr>
            <a:r>
              <a:rPr dirty="0"/>
              <a:t>Give content on the page </a:t>
            </a:r>
            <a:r>
              <a:rPr b="1" dirty="0"/>
              <a:t>meaning</a:t>
            </a:r>
            <a:r>
              <a:rPr dirty="0"/>
              <a:t> and </a:t>
            </a:r>
            <a:r>
              <a:rPr b="1" dirty="0" smtClean="0"/>
              <a:t>structure</a:t>
            </a:r>
            <a:r>
              <a:rPr lang="en-IE" b="1" dirty="0" smtClean="0"/>
              <a:t>.</a:t>
            </a:r>
            <a:endParaRPr b="1" dirty="0"/>
          </a:p>
          <a:p>
            <a:pPr marL="411479" indent="-411479" defTabSz="525779">
              <a:spcBef>
                <a:spcPts val="3700"/>
              </a:spcBef>
              <a:defRPr sz="3239"/>
            </a:pPr>
            <a:r>
              <a:rPr dirty="0"/>
              <a:t>Semantics portray the value of content on a page, and are not just its </a:t>
            </a:r>
            <a:r>
              <a:rPr dirty="0" smtClean="0"/>
              <a:t>style</a:t>
            </a:r>
            <a:r>
              <a:rPr lang="en-IE" dirty="0" smtClean="0"/>
              <a:t>.</a:t>
            </a:r>
            <a:endParaRPr dirty="0"/>
          </a:p>
        </p:txBody>
      </p:sp>
      <p:sp>
        <p:nvSpPr>
          <p:cNvPr id="169" name="Shape 169"/>
          <p:cNvSpPr/>
          <p:nvPr/>
        </p:nvSpPr>
        <p:spPr>
          <a:xfrm>
            <a:off x="685800" y="4867622"/>
            <a:ext cx="5275313" cy="4115644"/>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ormAutofit/>
          </a:bodyPr>
          <a:lstStyle/>
          <a:p>
            <a:pPr marL="411479" indent="-411479" algn="l" defTabSz="525779">
              <a:spcBef>
                <a:spcPts val="3700"/>
              </a:spcBef>
              <a:buSzPct val="75000"/>
              <a:buFont typeface="Helvetica Neue"/>
              <a:buChar char="•"/>
              <a:defRPr sz="3239"/>
            </a:pPr>
            <a:r>
              <a:rPr dirty="0"/>
              <a:t>Semantic markup can be interpreted by tools for the visually </a:t>
            </a:r>
            <a:r>
              <a:rPr dirty="0" smtClean="0"/>
              <a:t>impaired</a:t>
            </a:r>
            <a:r>
              <a:rPr lang="en-IE" dirty="0" smtClean="0"/>
              <a:t>.</a:t>
            </a:r>
            <a:endParaRPr dirty="0"/>
          </a:p>
          <a:p>
            <a:pPr marL="411479" indent="-411479" algn="l" defTabSz="525779">
              <a:spcBef>
                <a:spcPts val="3700"/>
              </a:spcBef>
              <a:buSzPct val="75000"/>
              <a:buFont typeface="Helvetica Neue"/>
              <a:buChar char="•"/>
              <a:defRPr sz="3239"/>
            </a:pPr>
            <a:r>
              <a:rPr dirty="0"/>
              <a:t>Search Engines can use semantic markup to better </a:t>
            </a:r>
            <a:r>
              <a:rPr dirty="0" err="1"/>
              <a:t>categorise</a:t>
            </a:r>
            <a:r>
              <a:rPr dirty="0"/>
              <a:t> and classify </a:t>
            </a:r>
            <a:r>
              <a:rPr dirty="0" smtClean="0"/>
              <a:t>content</a:t>
            </a:r>
            <a:r>
              <a:rPr lang="en-IE" dirty="0" smtClean="0"/>
              <a:t>.</a:t>
            </a:r>
            <a:endParaRPr dirty="0"/>
          </a:p>
        </p:txBody>
      </p:sp>
      <p:sp>
        <p:nvSpPr>
          <p:cNvPr id="170" name="Shape 170"/>
          <p:cNvSpPr/>
          <p:nvPr/>
        </p:nvSpPr>
        <p:spPr>
          <a:xfrm>
            <a:off x="7039173" y="4867622"/>
            <a:ext cx="5275313" cy="4115644"/>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ormAutofit lnSpcReduction="10000"/>
          </a:bodyPr>
          <a:lstStyle/>
          <a:p>
            <a:pPr marL="388620" indent="-388620" algn="l" defTabSz="496570">
              <a:spcBef>
                <a:spcPts val="3500"/>
              </a:spcBef>
              <a:buSzPct val="75000"/>
              <a:buFont typeface="Helvetica Neue"/>
              <a:buChar char="•"/>
              <a:defRPr sz="3060"/>
            </a:pPr>
            <a:r>
              <a:rPr dirty="0"/>
              <a:t>Semantic markup can make site maintenance easier as new developers can quickly grasp the site </a:t>
            </a:r>
            <a:r>
              <a:rPr dirty="0" smtClean="0"/>
              <a:t>structure</a:t>
            </a:r>
            <a:r>
              <a:rPr lang="en-IE" dirty="0" smtClean="0"/>
              <a:t>.</a:t>
            </a:r>
            <a:endParaRPr dirty="0"/>
          </a:p>
          <a:p>
            <a:pPr marL="388620" indent="-388620" algn="l" defTabSz="496570">
              <a:spcBef>
                <a:spcPts val="3500"/>
              </a:spcBef>
              <a:buSzPct val="75000"/>
              <a:buFont typeface="Helvetica Neue"/>
              <a:buChar char="•"/>
              <a:defRPr sz="3060"/>
            </a:pPr>
            <a:r>
              <a:rPr dirty="0"/>
              <a:t>Updating / Restyling may </a:t>
            </a:r>
            <a:r>
              <a:rPr dirty="0" smtClean="0"/>
              <a:t>b</a:t>
            </a:r>
            <a:r>
              <a:rPr lang="en-IE" dirty="0" smtClean="0"/>
              <a:t>e</a:t>
            </a:r>
            <a:r>
              <a:rPr dirty="0" smtClean="0"/>
              <a:t> </a:t>
            </a:r>
            <a:r>
              <a:rPr dirty="0"/>
              <a:t>streamlined by using semantic </a:t>
            </a:r>
            <a:r>
              <a:rPr dirty="0" smtClean="0"/>
              <a:t>elements</a:t>
            </a:r>
            <a:r>
              <a:rPr lang="en-IE" dirty="0" smtClean="0"/>
              <a:t>.</a:t>
            </a:r>
            <a:endParaRPr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prstGeom prst="rect">
            <a:avLst/>
          </a:prstGeom>
        </p:spPr>
        <p:txBody>
          <a:bodyPr/>
          <a:lstStyle/>
          <a:p>
            <a:r>
              <a:t>The HTML5 Semantic Elements</a:t>
            </a:r>
          </a:p>
        </p:txBody>
      </p:sp>
      <p:sp>
        <p:nvSpPr>
          <p:cNvPr id="173" name="Shape 173"/>
          <p:cNvSpPr>
            <a:spLocks noGrp="1"/>
          </p:cNvSpPr>
          <p:nvPr>
            <p:ph type="body" sz="quarter" idx="1"/>
          </p:nvPr>
        </p:nvSpPr>
        <p:spPr>
          <a:xfrm>
            <a:off x="2247900" y="2175519"/>
            <a:ext cx="2754958" cy="6774162"/>
          </a:xfrm>
          <a:prstGeom prst="rect">
            <a:avLst/>
          </a:prstGeom>
        </p:spPr>
        <p:txBody>
          <a:bodyPr>
            <a:normAutofit/>
          </a:bodyPr>
          <a:lstStyle/>
          <a:p>
            <a:pPr marL="0" indent="0" defTabSz="473201">
              <a:spcBef>
                <a:spcPts val="3400"/>
              </a:spcBef>
              <a:buSzTx/>
              <a:buFontTx/>
              <a:buNone/>
              <a:defRPr sz="2916"/>
            </a:pPr>
            <a:r>
              <a:rPr dirty="0"/>
              <a:t>&lt;header&gt;</a:t>
            </a:r>
          </a:p>
          <a:p>
            <a:pPr marL="0" indent="0" defTabSz="473201">
              <a:spcBef>
                <a:spcPts val="3400"/>
              </a:spcBef>
              <a:buSzTx/>
              <a:buFontTx/>
              <a:buNone/>
              <a:defRPr sz="2916"/>
            </a:pPr>
            <a:r>
              <a:rPr dirty="0"/>
              <a:t>&lt;</a:t>
            </a:r>
            <a:r>
              <a:rPr dirty="0" err="1"/>
              <a:t>nav</a:t>
            </a:r>
            <a:r>
              <a:rPr dirty="0"/>
              <a:t>&gt;</a:t>
            </a:r>
          </a:p>
          <a:p>
            <a:pPr marL="0" indent="0" defTabSz="473201">
              <a:spcBef>
                <a:spcPts val="3400"/>
              </a:spcBef>
              <a:buSzTx/>
              <a:buFontTx/>
              <a:buNone/>
              <a:defRPr sz="2916"/>
            </a:pPr>
            <a:r>
              <a:rPr dirty="0"/>
              <a:t>&lt;section&gt;</a:t>
            </a:r>
          </a:p>
          <a:p>
            <a:pPr marL="0" indent="0" defTabSz="473201">
              <a:spcBef>
                <a:spcPts val="3400"/>
              </a:spcBef>
              <a:buSzTx/>
              <a:buFontTx/>
              <a:buNone/>
              <a:defRPr sz="2916"/>
            </a:pPr>
            <a:r>
              <a:rPr dirty="0"/>
              <a:t>&lt;article&gt;</a:t>
            </a:r>
          </a:p>
          <a:p>
            <a:pPr marL="0" indent="0" defTabSz="473201">
              <a:spcBef>
                <a:spcPts val="3400"/>
              </a:spcBef>
              <a:buSzTx/>
              <a:buFontTx/>
              <a:buNone/>
              <a:defRPr sz="2916"/>
            </a:pPr>
            <a:r>
              <a:rPr dirty="0"/>
              <a:t>&lt;aside&gt;</a:t>
            </a:r>
          </a:p>
          <a:p>
            <a:pPr marL="0" indent="0" defTabSz="473201">
              <a:spcBef>
                <a:spcPts val="3400"/>
              </a:spcBef>
              <a:buSzTx/>
              <a:buFontTx/>
              <a:buNone/>
              <a:defRPr sz="2916"/>
            </a:pPr>
            <a:r>
              <a:rPr dirty="0"/>
              <a:t>&lt;</a:t>
            </a:r>
            <a:r>
              <a:rPr dirty="0" err="1"/>
              <a:t>figcaption</a:t>
            </a:r>
            <a:r>
              <a:rPr dirty="0"/>
              <a:t>&gt;</a:t>
            </a:r>
          </a:p>
          <a:p>
            <a:pPr marL="0" indent="0" defTabSz="473201">
              <a:spcBef>
                <a:spcPts val="3400"/>
              </a:spcBef>
              <a:buSzTx/>
              <a:buFontTx/>
              <a:buNone/>
              <a:defRPr sz="2916"/>
            </a:pPr>
            <a:r>
              <a:rPr dirty="0"/>
              <a:t>&lt;</a:t>
            </a:r>
            <a:r>
              <a:rPr dirty="0" smtClean="0"/>
              <a:t>figure</a:t>
            </a:r>
            <a:r>
              <a:rPr dirty="0"/>
              <a:t>&gt;</a:t>
            </a:r>
          </a:p>
          <a:p>
            <a:pPr marL="0" indent="0" defTabSz="473201">
              <a:spcBef>
                <a:spcPts val="3400"/>
              </a:spcBef>
              <a:buSzTx/>
              <a:buFontTx/>
              <a:buNone/>
              <a:defRPr sz="2916"/>
            </a:pPr>
            <a:r>
              <a:rPr dirty="0"/>
              <a:t>&lt;footer&gt;</a:t>
            </a:r>
          </a:p>
        </p:txBody>
      </p:sp>
      <p:pic>
        <p:nvPicPr>
          <p:cNvPr id="174" name="Screen Shot 2013-11-27 at 06.10.35.png"/>
          <p:cNvPicPr>
            <a:picLocks noChangeAspect="1"/>
          </p:cNvPicPr>
          <p:nvPr/>
        </p:nvPicPr>
        <p:blipFill>
          <a:blip r:embed="rId2">
            <a:extLst/>
          </a:blip>
          <a:stretch>
            <a:fillRect/>
          </a:stretch>
        </p:blipFill>
        <p:spPr>
          <a:xfrm>
            <a:off x="6718300" y="2832100"/>
            <a:ext cx="3848100" cy="4292600"/>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lstStyle/>
          <a:p>
            <a:r>
              <a:t>&lt;nav&gt;</a:t>
            </a:r>
          </a:p>
        </p:txBody>
      </p:sp>
      <p:sp>
        <p:nvSpPr>
          <p:cNvPr id="177" name="Shape 177"/>
          <p:cNvSpPr>
            <a:spLocks noGrp="1"/>
          </p:cNvSpPr>
          <p:nvPr>
            <p:ph type="body" sz="quarter" idx="1"/>
          </p:nvPr>
        </p:nvSpPr>
        <p:spPr>
          <a:xfrm>
            <a:off x="2685976" y="5643214"/>
            <a:ext cx="7811592" cy="2545954"/>
          </a:xfrm>
          <a:prstGeom prst="rect">
            <a:avLst/>
          </a:prstGeom>
        </p:spPr>
        <p:txBody>
          <a:bodyPr/>
          <a:lstStyle>
            <a:lvl1pPr marL="0" indent="0">
              <a:buSzTx/>
              <a:buFontTx/>
              <a:buNone/>
              <a:defRPr i="1"/>
            </a:lvl1pPr>
          </a:lstStyle>
          <a:p>
            <a:r>
              <a:rPr dirty="0"/>
              <a:t>"The </a:t>
            </a:r>
            <a:r>
              <a:rPr dirty="0" err="1"/>
              <a:t>nav</a:t>
            </a:r>
            <a:r>
              <a:rPr dirty="0"/>
              <a:t> element represents a section of a page that links to other pages or to parts within the page: a section with navigation links.”</a:t>
            </a:r>
          </a:p>
        </p:txBody>
      </p:sp>
      <p:sp>
        <p:nvSpPr>
          <p:cNvPr id="178" name="Shape 178"/>
          <p:cNvSpPr/>
          <p:nvPr/>
        </p:nvSpPr>
        <p:spPr>
          <a:xfrm>
            <a:off x="1084333" y="2140496"/>
            <a:ext cx="10818667" cy="3057247"/>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defRPr sz="1800">
                <a:solidFill>
                  <a:srgbClr val="4E9192"/>
                </a:solidFill>
                <a:latin typeface="Monaco"/>
                <a:ea typeface="Monaco"/>
                <a:cs typeface="Monaco"/>
                <a:sym typeface="Monaco"/>
              </a:defRPr>
            </a:pPr>
            <a:r>
              <a:rPr sz="2400">
                <a:solidFill>
                  <a:srgbClr val="000000"/>
                </a:solidFill>
              </a:rPr>
              <a:t>  </a:t>
            </a:r>
            <a:r>
              <a:rPr sz="2400">
                <a:solidFill>
                  <a:srgbClr val="009193"/>
                </a:solidFill>
              </a:rPr>
              <a:t>&lt;</a:t>
            </a:r>
            <a:r>
              <a:rPr sz="2400"/>
              <a:t>nav</a:t>
            </a:r>
            <a:r>
              <a:rPr sz="2400">
                <a:solidFill>
                  <a:srgbClr val="009193"/>
                </a:solidFill>
              </a:rPr>
              <a:t>&gt;</a:t>
            </a:r>
            <a:endParaRPr sz="2400">
              <a:solidFill>
                <a:srgbClr val="000000"/>
              </a:solidFill>
            </a:endParaRPr>
          </a:p>
          <a:p>
            <a:pPr algn="l" defTabSz="457200">
              <a:defRPr sz="1800">
                <a:latin typeface="Monaco"/>
                <a:ea typeface="Monaco"/>
                <a:cs typeface="Monaco"/>
                <a:sym typeface="Monaco"/>
              </a:defRPr>
            </a:pPr>
            <a:r>
              <a:rPr sz="2400"/>
              <a:t>   </a:t>
            </a:r>
            <a:r>
              <a:rPr sz="2400">
                <a:solidFill>
                  <a:srgbClr val="009193"/>
                </a:solidFill>
              </a:rPr>
              <a:t>&lt;</a:t>
            </a:r>
            <a:r>
              <a:rPr sz="2400">
                <a:solidFill>
                  <a:srgbClr val="4E9192"/>
                </a:solidFill>
              </a:rPr>
              <a:t>h1</a:t>
            </a:r>
            <a:r>
              <a:rPr sz="2400">
                <a:solidFill>
                  <a:srgbClr val="009193"/>
                </a:solidFill>
              </a:rPr>
              <a:t>&gt;</a:t>
            </a:r>
            <a:r>
              <a:rPr sz="2400"/>
              <a:t>Navigation</a:t>
            </a:r>
            <a:r>
              <a:rPr sz="2400">
                <a:solidFill>
                  <a:srgbClr val="009193"/>
                </a:solidFill>
              </a:rPr>
              <a:t>&lt;/</a:t>
            </a:r>
            <a:r>
              <a:rPr sz="2400">
                <a:solidFill>
                  <a:srgbClr val="4E9192"/>
                </a:solidFill>
              </a:rPr>
              <a:t>h1</a:t>
            </a:r>
            <a:r>
              <a:rPr sz="2400">
                <a:solidFill>
                  <a:srgbClr val="009193"/>
                </a:solidFill>
              </a:rPr>
              <a:t>&gt;</a:t>
            </a:r>
          </a:p>
          <a:p>
            <a:pPr algn="l" defTabSz="457200">
              <a:defRPr sz="1800">
                <a:latin typeface="Monaco"/>
                <a:ea typeface="Monaco"/>
                <a:cs typeface="Monaco"/>
                <a:sym typeface="Monaco"/>
              </a:defRPr>
            </a:pPr>
            <a:r>
              <a:rPr sz="2400"/>
              <a:t>   </a:t>
            </a:r>
            <a:r>
              <a:rPr sz="2400">
                <a:solidFill>
                  <a:srgbClr val="009193"/>
                </a:solidFill>
              </a:rPr>
              <a:t>&lt;</a:t>
            </a:r>
            <a:r>
              <a:rPr sz="2400">
                <a:solidFill>
                  <a:srgbClr val="4E9192"/>
                </a:solidFill>
              </a:rPr>
              <a:t>ul</a:t>
            </a:r>
            <a:r>
              <a:rPr sz="2400">
                <a:solidFill>
                  <a:srgbClr val="009193"/>
                </a:solidFill>
              </a:rPr>
              <a:t>&gt;</a:t>
            </a:r>
          </a:p>
          <a:p>
            <a:pPr algn="l" defTabSz="457200">
              <a:defRPr sz="1800">
                <a:latin typeface="Monaco"/>
                <a:ea typeface="Monaco"/>
                <a:cs typeface="Monaco"/>
                <a:sym typeface="Monaco"/>
              </a:defRPr>
            </a:pPr>
            <a:r>
              <a:rPr sz="2400"/>
              <a:t>    </a:t>
            </a:r>
            <a:r>
              <a:rPr sz="2400">
                <a:solidFill>
                  <a:srgbClr val="009193"/>
                </a:solidFill>
              </a:rPr>
              <a:t>&lt;</a:t>
            </a:r>
            <a:r>
              <a:rPr sz="2400">
                <a:solidFill>
                  <a:srgbClr val="4E9192"/>
                </a:solidFill>
              </a:rPr>
              <a:t>li</a:t>
            </a:r>
            <a:r>
              <a:rPr sz="2400">
                <a:solidFill>
                  <a:srgbClr val="009193"/>
                </a:solidFill>
              </a:rPr>
              <a:t>&gt;&lt;</a:t>
            </a:r>
            <a:r>
              <a:rPr sz="2400">
                <a:solidFill>
                  <a:srgbClr val="4E9192"/>
                </a:solidFill>
              </a:rPr>
              <a:t>a</a:t>
            </a:r>
            <a:r>
              <a:rPr sz="2400"/>
              <a:t> </a:t>
            </a:r>
            <a:r>
              <a:rPr sz="2400">
                <a:solidFill>
                  <a:srgbClr val="932192"/>
                </a:solidFill>
              </a:rPr>
              <a:t>href</a:t>
            </a:r>
            <a:r>
              <a:rPr sz="2400"/>
              <a:t>=</a:t>
            </a:r>
            <a:r>
              <a:rPr sz="2400">
                <a:solidFill>
                  <a:srgbClr val="3933FF"/>
                </a:solidFill>
              </a:rPr>
              <a:t>"articles.html"</a:t>
            </a:r>
            <a:r>
              <a:rPr sz="2400">
                <a:solidFill>
                  <a:srgbClr val="009193"/>
                </a:solidFill>
              </a:rPr>
              <a:t>&gt;</a:t>
            </a:r>
            <a:r>
              <a:rPr sz="2400"/>
              <a:t>Index of all articles</a:t>
            </a:r>
            <a:r>
              <a:rPr sz="2400">
                <a:solidFill>
                  <a:srgbClr val="009193"/>
                </a:solidFill>
              </a:rPr>
              <a:t>&lt;/</a:t>
            </a:r>
            <a:r>
              <a:rPr sz="2400">
                <a:solidFill>
                  <a:srgbClr val="4E9192"/>
                </a:solidFill>
              </a:rPr>
              <a:t>a</a:t>
            </a:r>
            <a:r>
              <a:rPr sz="2400">
                <a:solidFill>
                  <a:srgbClr val="009193"/>
                </a:solidFill>
              </a:rPr>
              <a:t>&gt;&lt;/</a:t>
            </a:r>
            <a:r>
              <a:rPr sz="2400">
                <a:solidFill>
                  <a:srgbClr val="4E9192"/>
                </a:solidFill>
              </a:rPr>
              <a:t>li</a:t>
            </a:r>
            <a:r>
              <a:rPr sz="2400">
                <a:solidFill>
                  <a:srgbClr val="009193"/>
                </a:solidFill>
              </a:rPr>
              <a:t>&gt;</a:t>
            </a:r>
          </a:p>
          <a:p>
            <a:pPr algn="l" defTabSz="457200">
              <a:defRPr sz="1800">
                <a:latin typeface="Monaco"/>
                <a:ea typeface="Monaco"/>
                <a:cs typeface="Monaco"/>
                <a:sym typeface="Monaco"/>
              </a:defRPr>
            </a:pPr>
            <a:r>
              <a:rPr sz="2400"/>
              <a:t>    </a:t>
            </a:r>
            <a:r>
              <a:rPr sz="2400">
                <a:solidFill>
                  <a:srgbClr val="009193"/>
                </a:solidFill>
              </a:rPr>
              <a:t>&lt;</a:t>
            </a:r>
            <a:r>
              <a:rPr sz="2400">
                <a:solidFill>
                  <a:srgbClr val="4E9192"/>
                </a:solidFill>
              </a:rPr>
              <a:t>li</a:t>
            </a:r>
            <a:r>
              <a:rPr sz="2400">
                <a:solidFill>
                  <a:srgbClr val="009193"/>
                </a:solidFill>
              </a:rPr>
              <a:t>&gt;&lt;</a:t>
            </a:r>
            <a:r>
              <a:rPr sz="2400">
                <a:solidFill>
                  <a:srgbClr val="4E9192"/>
                </a:solidFill>
              </a:rPr>
              <a:t>a</a:t>
            </a:r>
            <a:r>
              <a:rPr sz="2400"/>
              <a:t> </a:t>
            </a:r>
            <a:r>
              <a:rPr sz="2400">
                <a:solidFill>
                  <a:srgbClr val="932192"/>
                </a:solidFill>
              </a:rPr>
              <a:t>href</a:t>
            </a:r>
            <a:r>
              <a:rPr sz="2400"/>
              <a:t>=</a:t>
            </a:r>
            <a:r>
              <a:rPr sz="2400">
                <a:solidFill>
                  <a:srgbClr val="3933FF"/>
                </a:solidFill>
              </a:rPr>
              <a:t>"today.html"</a:t>
            </a:r>
            <a:r>
              <a:rPr sz="2400">
                <a:solidFill>
                  <a:srgbClr val="009193"/>
                </a:solidFill>
              </a:rPr>
              <a:t>&gt;</a:t>
            </a:r>
            <a:r>
              <a:rPr sz="2400"/>
              <a:t>Things sheeple need to wake up for today</a:t>
            </a:r>
            <a:r>
              <a:rPr sz="2400">
                <a:solidFill>
                  <a:srgbClr val="009193"/>
                </a:solidFill>
              </a:rPr>
              <a:t>&lt;/</a:t>
            </a:r>
            <a:r>
              <a:rPr sz="2400">
                <a:solidFill>
                  <a:srgbClr val="4E9192"/>
                </a:solidFill>
              </a:rPr>
              <a:t>a</a:t>
            </a:r>
            <a:r>
              <a:rPr sz="2400">
                <a:solidFill>
                  <a:srgbClr val="009193"/>
                </a:solidFill>
              </a:rPr>
              <a:t>&gt;&lt;/</a:t>
            </a:r>
            <a:r>
              <a:rPr sz="2400">
                <a:solidFill>
                  <a:srgbClr val="4E9192"/>
                </a:solidFill>
              </a:rPr>
              <a:t>li</a:t>
            </a:r>
            <a:r>
              <a:rPr sz="2400">
                <a:solidFill>
                  <a:srgbClr val="009193"/>
                </a:solidFill>
              </a:rPr>
              <a:t>&gt;</a:t>
            </a:r>
          </a:p>
          <a:p>
            <a:pPr algn="l" defTabSz="457200">
              <a:defRPr sz="1800">
                <a:latin typeface="Monaco"/>
                <a:ea typeface="Monaco"/>
                <a:cs typeface="Monaco"/>
                <a:sym typeface="Monaco"/>
              </a:defRPr>
            </a:pPr>
            <a:r>
              <a:rPr sz="2400"/>
              <a:t>    </a:t>
            </a:r>
            <a:r>
              <a:rPr sz="2400">
                <a:solidFill>
                  <a:srgbClr val="009193"/>
                </a:solidFill>
              </a:rPr>
              <a:t>&lt;</a:t>
            </a:r>
            <a:r>
              <a:rPr sz="2400">
                <a:solidFill>
                  <a:srgbClr val="4E9192"/>
                </a:solidFill>
              </a:rPr>
              <a:t>li</a:t>
            </a:r>
            <a:r>
              <a:rPr sz="2400">
                <a:solidFill>
                  <a:srgbClr val="009193"/>
                </a:solidFill>
              </a:rPr>
              <a:t>&gt;&lt;</a:t>
            </a:r>
            <a:r>
              <a:rPr sz="2400">
                <a:solidFill>
                  <a:srgbClr val="4E9192"/>
                </a:solidFill>
              </a:rPr>
              <a:t>a</a:t>
            </a:r>
            <a:r>
              <a:rPr sz="2400"/>
              <a:t> </a:t>
            </a:r>
            <a:r>
              <a:rPr sz="2400">
                <a:solidFill>
                  <a:srgbClr val="932192"/>
                </a:solidFill>
              </a:rPr>
              <a:t>href</a:t>
            </a:r>
            <a:r>
              <a:rPr sz="2400"/>
              <a:t>=</a:t>
            </a:r>
            <a:r>
              <a:rPr sz="2400">
                <a:solidFill>
                  <a:srgbClr val="3933FF"/>
                </a:solidFill>
              </a:rPr>
              <a:t>"successes.html"</a:t>
            </a:r>
            <a:r>
              <a:rPr sz="2400">
                <a:solidFill>
                  <a:srgbClr val="009193"/>
                </a:solidFill>
              </a:rPr>
              <a:t>&gt;</a:t>
            </a:r>
            <a:r>
              <a:rPr sz="2400"/>
              <a:t>Sheeple we have managed to wake</a:t>
            </a:r>
            <a:r>
              <a:rPr sz="2400">
                <a:solidFill>
                  <a:srgbClr val="009193"/>
                </a:solidFill>
              </a:rPr>
              <a:t>&lt;/</a:t>
            </a:r>
            <a:r>
              <a:rPr sz="2400">
                <a:solidFill>
                  <a:srgbClr val="4E9192"/>
                </a:solidFill>
              </a:rPr>
              <a:t>a</a:t>
            </a:r>
            <a:r>
              <a:rPr sz="2400">
                <a:solidFill>
                  <a:srgbClr val="009193"/>
                </a:solidFill>
              </a:rPr>
              <a:t>&gt;&lt;/</a:t>
            </a:r>
            <a:r>
              <a:rPr sz="2400">
                <a:solidFill>
                  <a:srgbClr val="4E9192"/>
                </a:solidFill>
              </a:rPr>
              <a:t>li</a:t>
            </a:r>
            <a:r>
              <a:rPr sz="2400">
                <a:solidFill>
                  <a:srgbClr val="009193"/>
                </a:solidFill>
              </a:rPr>
              <a:t>&gt;</a:t>
            </a:r>
          </a:p>
          <a:p>
            <a:pPr algn="l" defTabSz="457200">
              <a:defRPr sz="1800">
                <a:latin typeface="Monaco"/>
                <a:ea typeface="Monaco"/>
                <a:cs typeface="Monaco"/>
                <a:sym typeface="Monaco"/>
              </a:defRPr>
            </a:pPr>
            <a:r>
              <a:rPr sz="2400"/>
              <a:t>   </a:t>
            </a:r>
            <a:r>
              <a:rPr sz="2400">
                <a:solidFill>
                  <a:srgbClr val="009193"/>
                </a:solidFill>
              </a:rPr>
              <a:t>&lt;/</a:t>
            </a:r>
            <a:r>
              <a:rPr sz="2400">
                <a:solidFill>
                  <a:srgbClr val="4E9192"/>
                </a:solidFill>
              </a:rPr>
              <a:t>ul</a:t>
            </a:r>
            <a:r>
              <a:rPr sz="2400">
                <a:solidFill>
                  <a:srgbClr val="009193"/>
                </a:solidFill>
              </a:rPr>
              <a:t>&gt;</a:t>
            </a:r>
          </a:p>
          <a:p>
            <a:pPr algn="l" defTabSz="457200">
              <a:defRPr sz="1800">
                <a:solidFill>
                  <a:srgbClr val="4E9192"/>
                </a:solidFill>
                <a:latin typeface="Monaco"/>
                <a:ea typeface="Monaco"/>
                <a:cs typeface="Monaco"/>
                <a:sym typeface="Monaco"/>
              </a:defRPr>
            </a:pPr>
            <a:r>
              <a:rPr sz="2400">
                <a:solidFill>
                  <a:srgbClr val="000000"/>
                </a:solidFill>
              </a:rPr>
              <a:t>  </a:t>
            </a:r>
            <a:r>
              <a:rPr sz="2400">
                <a:solidFill>
                  <a:srgbClr val="009193"/>
                </a:solidFill>
              </a:rPr>
              <a:t>&lt;/</a:t>
            </a:r>
            <a:r>
              <a:rPr sz="2400"/>
              <a:t>nav</a:t>
            </a:r>
            <a:r>
              <a:rPr sz="2400">
                <a:solidFill>
                  <a:srgbClr val="009193"/>
                </a:solidFill>
              </a:rPr>
              <a:t>&gt;</a:t>
            </a:r>
          </a:p>
        </p:txBody>
      </p:sp>
      <p:pic>
        <p:nvPicPr>
          <p:cNvPr id="5" name="Screen Shot 2013-11-27 at 06.10.35.png"/>
          <p:cNvPicPr>
            <a:picLocks noChangeAspect="1"/>
          </p:cNvPicPr>
          <p:nvPr/>
        </p:nvPicPr>
        <p:blipFill>
          <a:blip r:embed="rId2">
            <a:extLst/>
          </a:blip>
          <a:stretch>
            <a:fillRect/>
          </a:stretch>
        </p:blipFill>
        <p:spPr>
          <a:xfrm>
            <a:off x="10822880" y="72008"/>
            <a:ext cx="1660641" cy="1852464"/>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571499" y="330199"/>
            <a:ext cx="11861801" cy="1397001"/>
          </a:xfrm>
          <a:prstGeom prst="rect">
            <a:avLst/>
          </a:prstGeom>
        </p:spPr>
        <p:txBody>
          <a:bodyPr/>
          <a:lstStyle/>
          <a:p>
            <a:r>
              <a:t>&lt;article&gt;</a:t>
            </a:r>
          </a:p>
        </p:txBody>
      </p:sp>
      <p:sp>
        <p:nvSpPr>
          <p:cNvPr id="181" name="Shape 181"/>
          <p:cNvSpPr>
            <a:spLocks noGrp="1"/>
          </p:cNvSpPr>
          <p:nvPr>
            <p:ph type="body" sz="half" idx="1"/>
          </p:nvPr>
        </p:nvSpPr>
        <p:spPr>
          <a:xfrm>
            <a:off x="669752" y="6316960"/>
            <a:ext cx="11737304" cy="3429001"/>
          </a:xfrm>
          <a:prstGeom prst="rect">
            <a:avLst/>
          </a:prstGeom>
        </p:spPr>
        <p:txBody>
          <a:bodyPr/>
          <a:lstStyle>
            <a:lvl1pPr marL="0" indent="0" defTabSz="502412">
              <a:spcBef>
                <a:spcPts val="3600"/>
              </a:spcBef>
              <a:buSzTx/>
              <a:buFontTx/>
              <a:buNone/>
              <a:defRPr sz="3096" i="1"/>
            </a:lvl1pPr>
          </a:lstStyle>
          <a:p>
            <a:r>
              <a:rPr dirty="0"/>
              <a:t>"The article element represents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p:txBody>
      </p:sp>
      <p:sp>
        <p:nvSpPr>
          <p:cNvPr id="182" name="Shape 182"/>
          <p:cNvSpPr/>
          <p:nvPr/>
        </p:nvSpPr>
        <p:spPr>
          <a:xfrm>
            <a:off x="1173808" y="2069256"/>
            <a:ext cx="10380284" cy="4103688"/>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1600">
                <a:solidFill>
                  <a:srgbClr val="3933FF"/>
                </a:solidFill>
                <a:latin typeface="Monaco"/>
                <a:ea typeface="Monaco"/>
                <a:cs typeface="Monaco"/>
                <a:sym typeface="Monaco"/>
              </a:defRPr>
            </a:pPr>
            <a:r>
              <a:rPr sz="2000" dirty="0">
                <a:solidFill>
                  <a:srgbClr val="009193"/>
                </a:solidFill>
              </a:rPr>
              <a:t>&lt;</a:t>
            </a:r>
            <a:r>
              <a:rPr sz="2000" dirty="0">
                <a:solidFill>
                  <a:srgbClr val="4E9192"/>
                </a:solidFill>
              </a:rPr>
              <a:t>article</a:t>
            </a:r>
            <a:r>
              <a:rPr sz="2000" dirty="0">
                <a:solidFill>
                  <a:srgbClr val="000000"/>
                </a:solidFill>
              </a:rPr>
              <a:t> </a:t>
            </a:r>
            <a:r>
              <a:rPr sz="2000" dirty="0" err="1">
                <a:solidFill>
                  <a:srgbClr val="932192"/>
                </a:solidFill>
              </a:rPr>
              <a:t>itemscope</a:t>
            </a:r>
            <a:r>
              <a:rPr sz="2000" dirty="0">
                <a:solidFill>
                  <a:srgbClr val="000000"/>
                </a:solidFill>
              </a:rPr>
              <a:t> </a:t>
            </a:r>
            <a:r>
              <a:rPr sz="2000" dirty="0" err="1">
                <a:solidFill>
                  <a:srgbClr val="932192"/>
                </a:solidFill>
              </a:rPr>
              <a:t>itemtype</a:t>
            </a:r>
            <a:r>
              <a:rPr sz="2000" dirty="0">
                <a:solidFill>
                  <a:srgbClr val="000000"/>
                </a:solidFill>
              </a:rPr>
              <a:t>=</a:t>
            </a:r>
            <a:r>
              <a:rPr sz="2000" dirty="0"/>
              <a:t>"http://schema.org/</a:t>
            </a:r>
            <a:r>
              <a:rPr sz="2000" dirty="0" err="1"/>
              <a:t>BlogPosting</a:t>
            </a:r>
            <a:r>
              <a:rPr sz="2000" dirty="0"/>
              <a:t>"</a:t>
            </a:r>
            <a:r>
              <a:rPr sz="2000" dirty="0">
                <a:solidFill>
                  <a:srgbClr val="009193"/>
                </a:solidFill>
              </a:rPr>
              <a:t>&gt;</a:t>
            </a:r>
            <a:endParaRPr sz="2000" dirty="0">
              <a:solidFill>
                <a:srgbClr val="000000"/>
              </a:solidFill>
            </a:endParaRPr>
          </a:p>
          <a:p>
            <a:pPr algn="l" defTabSz="457200">
              <a:defRPr sz="1600">
                <a:solidFill>
                  <a:srgbClr val="4E9192"/>
                </a:solidFill>
                <a:latin typeface="Monaco"/>
                <a:ea typeface="Monaco"/>
                <a:cs typeface="Monaco"/>
                <a:sym typeface="Monaco"/>
              </a:defRPr>
            </a:pPr>
            <a:r>
              <a:rPr sz="2000" dirty="0">
                <a:solidFill>
                  <a:srgbClr val="000000"/>
                </a:solidFill>
              </a:rPr>
              <a:t>  </a:t>
            </a:r>
            <a:r>
              <a:rPr sz="2000" dirty="0" smtClean="0">
                <a:solidFill>
                  <a:srgbClr val="009193"/>
                </a:solidFill>
              </a:rPr>
              <a:t>&lt;</a:t>
            </a:r>
            <a:r>
              <a:rPr sz="2000" dirty="0"/>
              <a:t>header</a:t>
            </a:r>
            <a:r>
              <a:rPr sz="2000" dirty="0">
                <a:solidFill>
                  <a:srgbClr val="009193"/>
                </a:solidFill>
              </a:rPr>
              <a:t>&gt;</a:t>
            </a:r>
            <a:endParaRPr sz="2000" dirty="0">
              <a:solidFill>
                <a:srgbClr val="000000"/>
              </a:solidFill>
            </a:endParaRPr>
          </a:p>
          <a:p>
            <a:pPr algn="l" defTabSz="457200">
              <a:defRPr sz="1600">
                <a:latin typeface="Monaco"/>
                <a:ea typeface="Monaco"/>
                <a:cs typeface="Monaco"/>
                <a:sym typeface="Monaco"/>
              </a:defRPr>
            </a:pPr>
            <a:r>
              <a:rPr sz="2000" dirty="0"/>
              <a:t>    </a:t>
            </a:r>
            <a:r>
              <a:rPr sz="2000" dirty="0">
                <a:solidFill>
                  <a:srgbClr val="009193"/>
                </a:solidFill>
              </a:rPr>
              <a:t>&lt;</a:t>
            </a:r>
            <a:r>
              <a:rPr sz="2000" dirty="0">
                <a:solidFill>
                  <a:srgbClr val="4E9192"/>
                </a:solidFill>
              </a:rPr>
              <a:t>h1</a:t>
            </a:r>
            <a:r>
              <a:rPr sz="2000" dirty="0"/>
              <a:t> </a:t>
            </a:r>
            <a:r>
              <a:rPr sz="2000" dirty="0">
                <a:solidFill>
                  <a:srgbClr val="932192"/>
                </a:solidFill>
              </a:rPr>
              <a:t>itemprop</a:t>
            </a:r>
            <a:r>
              <a:rPr sz="2000" dirty="0"/>
              <a:t>=</a:t>
            </a:r>
            <a:r>
              <a:rPr sz="2000" dirty="0">
                <a:solidFill>
                  <a:srgbClr val="3933FF"/>
                </a:solidFill>
              </a:rPr>
              <a:t>"headline"</a:t>
            </a:r>
            <a:r>
              <a:rPr sz="2000" dirty="0">
                <a:solidFill>
                  <a:srgbClr val="009193"/>
                </a:solidFill>
              </a:rPr>
              <a:t>&gt;</a:t>
            </a:r>
            <a:r>
              <a:rPr sz="2000" dirty="0"/>
              <a:t>The Very First Rule of Life</a:t>
            </a:r>
            <a:r>
              <a:rPr sz="2000" dirty="0">
                <a:solidFill>
                  <a:srgbClr val="009193"/>
                </a:solidFill>
              </a:rPr>
              <a:t>&lt;/</a:t>
            </a:r>
            <a:r>
              <a:rPr sz="2000" dirty="0">
                <a:solidFill>
                  <a:srgbClr val="4E9192"/>
                </a:solidFill>
              </a:rPr>
              <a:t>h1</a:t>
            </a:r>
            <a:r>
              <a:rPr sz="2000" dirty="0">
                <a:solidFill>
                  <a:srgbClr val="009193"/>
                </a:solidFill>
              </a:rPr>
              <a:t>&gt;</a:t>
            </a:r>
          </a:p>
          <a:p>
            <a:pPr algn="l" defTabSz="457200">
              <a:defRPr sz="1600">
                <a:solidFill>
                  <a:srgbClr val="3933FF"/>
                </a:solidFill>
                <a:latin typeface="Monaco"/>
                <a:ea typeface="Monaco"/>
                <a:cs typeface="Monaco"/>
                <a:sym typeface="Monaco"/>
              </a:defRPr>
            </a:pPr>
            <a:r>
              <a:rPr sz="2000" dirty="0">
                <a:solidFill>
                  <a:srgbClr val="000000"/>
                </a:solidFill>
              </a:rPr>
              <a:t>    </a:t>
            </a:r>
            <a:r>
              <a:rPr sz="2000" dirty="0">
                <a:solidFill>
                  <a:srgbClr val="009193"/>
                </a:solidFill>
              </a:rPr>
              <a:t>&lt;</a:t>
            </a:r>
            <a:r>
              <a:rPr sz="2000" dirty="0">
                <a:solidFill>
                  <a:srgbClr val="4E9192"/>
                </a:solidFill>
              </a:rPr>
              <a:t>p</a:t>
            </a:r>
            <a:r>
              <a:rPr sz="2000" dirty="0">
                <a:solidFill>
                  <a:srgbClr val="009193"/>
                </a:solidFill>
              </a:rPr>
              <a:t>&gt;&lt;</a:t>
            </a:r>
            <a:r>
              <a:rPr sz="2000" dirty="0">
                <a:solidFill>
                  <a:srgbClr val="4E9192"/>
                </a:solidFill>
              </a:rPr>
              <a:t>time</a:t>
            </a:r>
            <a:r>
              <a:rPr sz="2000" dirty="0">
                <a:solidFill>
                  <a:srgbClr val="000000"/>
                </a:solidFill>
              </a:rPr>
              <a:t> </a:t>
            </a:r>
            <a:r>
              <a:rPr sz="2000" dirty="0">
                <a:solidFill>
                  <a:srgbClr val="932192"/>
                </a:solidFill>
              </a:rPr>
              <a:t>itemprop</a:t>
            </a:r>
            <a:r>
              <a:rPr sz="2000" dirty="0">
                <a:solidFill>
                  <a:srgbClr val="000000"/>
                </a:solidFill>
              </a:rPr>
              <a:t>=</a:t>
            </a:r>
            <a:r>
              <a:rPr sz="2000" dirty="0"/>
              <a:t>"</a:t>
            </a:r>
            <a:r>
              <a:rPr sz="2000" dirty="0" err="1"/>
              <a:t>datePublished</a:t>
            </a:r>
            <a:r>
              <a:rPr sz="2000" dirty="0"/>
              <a:t>"</a:t>
            </a:r>
            <a:r>
              <a:rPr sz="2000" dirty="0">
                <a:solidFill>
                  <a:srgbClr val="000000"/>
                </a:solidFill>
              </a:rPr>
              <a:t> </a:t>
            </a:r>
            <a:r>
              <a:rPr sz="2000" dirty="0" err="1">
                <a:solidFill>
                  <a:srgbClr val="932192"/>
                </a:solidFill>
              </a:rPr>
              <a:t>datetime</a:t>
            </a:r>
            <a:r>
              <a:rPr sz="2000" dirty="0">
                <a:solidFill>
                  <a:srgbClr val="000000"/>
                </a:solidFill>
              </a:rPr>
              <a:t>=</a:t>
            </a:r>
            <a:r>
              <a:rPr sz="2000" dirty="0"/>
              <a:t>"2009-10-09"</a:t>
            </a:r>
            <a:r>
              <a:rPr sz="2000" dirty="0">
                <a:solidFill>
                  <a:srgbClr val="009193"/>
                </a:solidFill>
              </a:rPr>
              <a:t>&gt;</a:t>
            </a:r>
            <a:r>
              <a:rPr sz="2000" dirty="0">
                <a:solidFill>
                  <a:srgbClr val="000000"/>
                </a:solidFill>
              </a:rPr>
              <a:t>3 days ago</a:t>
            </a:r>
            <a:r>
              <a:rPr sz="2000" dirty="0">
                <a:solidFill>
                  <a:srgbClr val="009193"/>
                </a:solidFill>
              </a:rPr>
              <a:t>&lt;/</a:t>
            </a:r>
            <a:r>
              <a:rPr sz="2000" dirty="0">
                <a:solidFill>
                  <a:srgbClr val="4E9192"/>
                </a:solidFill>
              </a:rPr>
              <a:t>time</a:t>
            </a:r>
            <a:r>
              <a:rPr sz="2000" dirty="0">
                <a:solidFill>
                  <a:srgbClr val="009193"/>
                </a:solidFill>
              </a:rPr>
              <a:t>&gt;&lt;/</a:t>
            </a:r>
            <a:r>
              <a:rPr sz="2000" dirty="0">
                <a:solidFill>
                  <a:srgbClr val="4E9192"/>
                </a:solidFill>
              </a:rPr>
              <a:t>p</a:t>
            </a:r>
            <a:r>
              <a:rPr sz="2000" dirty="0">
                <a:solidFill>
                  <a:srgbClr val="009193"/>
                </a:solidFill>
              </a:rPr>
              <a:t>&gt;</a:t>
            </a:r>
            <a:endParaRPr sz="2000" dirty="0">
              <a:solidFill>
                <a:srgbClr val="000000"/>
              </a:solidFill>
            </a:endParaRPr>
          </a:p>
          <a:p>
            <a:pPr algn="l" defTabSz="457200">
              <a:defRPr sz="1600">
                <a:solidFill>
                  <a:srgbClr val="3933FF"/>
                </a:solidFill>
                <a:latin typeface="Monaco"/>
                <a:ea typeface="Monaco"/>
                <a:cs typeface="Monaco"/>
                <a:sym typeface="Monaco"/>
              </a:defRPr>
            </a:pPr>
            <a:r>
              <a:rPr sz="2000" dirty="0">
                <a:solidFill>
                  <a:srgbClr val="000000"/>
                </a:solidFill>
              </a:rPr>
              <a:t>    </a:t>
            </a:r>
            <a:r>
              <a:rPr sz="2000" dirty="0">
                <a:solidFill>
                  <a:srgbClr val="009193"/>
                </a:solidFill>
              </a:rPr>
              <a:t>&lt;</a:t>
            </a:r>
            <a:r>
              <a:rPr sz="2000" dirty="0">
                <a:solidFill>
                  <a:srgbClr val="4E9192"/>
                </a:solidFill>
              </a:rPr>
              <a:t>link</a:t>
            </a:r>
            <a:r>
              <a:rPr sz="2000" dirty="0">
                <a:solidFill>
                  <a:srgbClr val="000000"/>
                </a:solidFill>
              </a:rPr>
              <a:t> </a:t>
            </a:r>
            <a:r>
              <a:rPr sz="2000" dirty="0">
                <a:solidFill>
                  <a:srgbClr val="932192"/>
                </a:solidFill>
              </a:rPr>
              <a:t>itemprop</a:t>
            </a:r>
            <a:r>
              <a:rPr sz="2000" dirty="0">
                <a:solidFill>
                  <a:srgbClr val="000000"/>
                </a:solidFill>
              </a:rPr>
              <a:t>=</a:t>
            </a:r>
            <a:r>
              <a:rPr sz="2000" dirty="0"/>
              <a:t>"</a:t>
            </a:r>
            <a:r>
              <a:rPr sz="2000" dirty="0" err="1"/>
              <a:t>url</a:t>
            </a:r>
            <a:r>
              <a:rPr sz="2000" dirty="0"/>
              <a:t>"</a:t>
            </a:r>
            <a:r>
              <a:rPr sz="2000" dirty="0">
                <a:solidFill>
                  <a:srgbClr val="000000"/>
                </a:solidFill>
              </a:rPr>
              <a:t> </a:t>
            </a:r>
            <a:r>
              <a:rPr sz="2000" dirty="0" err="1">
                <a:solidFill>
                  <a:srgbClr val="932192"/>
                </a:solidFill>
              </a:rPr>
              <a:t>href</a:t>
            </a:r>
            <a:r>
              <a:rPr sz="2000" dirty="0">
                <a:solidFill>
                  <a:srgbClr val="000000"/>
                </a:solidFill>
              </a:rPr>
              <a:t>=</a:t>
            </a:r>
            <a:r>
              <a:rPr sz="2000" dirty="0"/>
              <a:t>"?comments=0"</a:t>
            </a:r>
            <a:r>
              <a:rPr sz="2000" dirty="0">
                <a:solidFill>
                  <a:srgbClr val="009193"/>
                </a:solidFill>
              </a:rPr>
              <a:t>&gt;</a:t>
            </a:r>
            <a:endParaRPr sz="2000" dirty="0">
              <a:solidFill>
                <a:srgbClr val="000000"/>
              </a:solidFill>
            </a:endParaRPr>
          </a:p>
          <a:p>
            <a:pPr algn="l" defTabSz="457200">
              <a:defRPr sz="1600">
                <a:solidFill>
                  <a:srgbClr val="4E9192"/>
                </a:solidFill>
                <a:latin typeface="Monaco"/>
                <a:ea typeface="Monaco"/>
                <a:cs typeface="Monaco"/>
                <a:sym typeface="Monaco"/>
              </a:defRPr>
            </a:pPr>
            <a:r>
              <a:rPr sz="2000" dirty="0">
                <a:solidFill>
                  <a:srgbClr val="000000"/>
                </a:solidFill>
              </a:rPr>
              <a:t>  </a:t>
            </a:r>
            <a:r>
              <a:rPr sz="2000" dirty="0">
                <a:solidFill>
                  <a:srgbClr val="009193"/>
                </a:solidFill>
              </a:rPr>
              <a:t>&lt;/</a:t>
            </a:r>
            <a:r>
              <a:rPr sz="2000" dirty="0"/>
              <a:t>header</a:t>
            </a:r>
            <a:r>
              <a:rPr sz="2000" dirty="0">
                <a:solidFill>
                  <a:srgbClr val="009193"/>
                </a:solidFill>
              </a:rPr>
              <a:t>&gt;</a:t>
            </a:r>
            <a:endParaRPr sz="2000" dirty="0">
              <a:solidFill>
                <a:srgbClr val="000000"/>
              </a:solidFill>
            </a:endParaRPr>
          </a:p>
          <a:p>
            <a:pPr algn="l" defTabSz="457200">
              <a:defRPr sz="1600">
                <a:latin typeface="Monaco"/>
                <a:ea typeface="Monaco"/>
                <a:cs typeface="Monaco"/>
                <a:sym typeface="Monaco"/>
              </a:defRPr>
            </a:pPr>
            <a:r>
              <a:rPr sz="2000" dirty="0"/>
              <a:t>  </a:t>
            </a:r>
            <a:r>
              <a:rPr sz="2000" dirty="0">
                <a:solidFill>
                  <a:srgbClr val="009193"/>
                </a:solidFill>
              </a:rPr>
              <a:t>&lt;</a:t>
            </a:r>
            <a:r>
              <a:rPr sz="2000" dirty="0">
                <a:solidFill>
                  <a:srgbClr val="4E9192"/>
                </a:solidFill>
              </a:rPr>
              <a:t>p</a:t>
            </a:r>
            <a:r>
              <a:rPr sz="2000" dirty="0">
                <a:solidFill>
                  <a:srgbClr val="009193"/>
                </a:solidFill>
              </a:rPr>
              <a:t>&gt;</a:t>
            </a:r>
            <a:r>
              <a:rPr sz="2000" dirty="0"/>
              <a:t>If there's a microphone anywhere near you, assume it's hot and</a:t>
            </a:r>
          </a:p>
          <a:p>
            <a:pPr algn="l" defTabSz="457200">
              <a:defRPr sz="1600">
                <a:latin typeface="Monaco"/>
                <a:ea typeface="Monaco"/>
                <a:cs typeface="Monaco"/>
                <a:sym typeface="Monaco"/>
              </a:defRPr>
            </a:pPr>
            <a:r>
              <a:rPr sz="2000" dirty="0"/>
              <a:t>     sending whatever you're saying to the world. Seriously.</a:t>
            </a:r>
            <a:r>
              <a:rPr sz="2000" dirty="0">
                <a:solidFill>
                  <a:srgbClr val="009193"/>
                </a:solidFill>
              </a:rPr>
              <a:t>&lt;/</a:t>
            </a:r>
            <a:r>
              <a:rPr sz="2000" dirty="0">
                <a:solidFill>
                  <a:srgbClr val="4E9192"/>
                </a:solidFill>
              </a:rPr>
              <a:t>p</a:t>
            </a:r>
            <a:r>
              <a:rPr sz="2000" dirty="0">
                <a:solidFill>
                  <a:srgbClr val="009193"/>
                </a:solidFill>
              </a:rPr>
              <a:t>&gt;</a:t>
            </a:r>
          </a:p>
          <a:p>
            <a:pPr algn="l" defTabSz="457200">
              <a:defRPr sz="1600">
                <a:latin typeface="Monaco"/>
                <a:ea typeface="Monaco"/>
                <a:cs typeface="Monaco"/>
                <a:sym typeface="Monaco"/>
              </a:defRPr>
            </a:pPr>
            <a:r>
              <a:rPr sz="2000" dirty="0"/>
              <a:t>  </a:t>
            </a:r>
            <a:r>
              <a:rPr sz="2000" dirty="0">
                <a:solidFill>
                  <a:srgbClr val="009193"/>
                </a:solidFill>
              </a:rPr>
              <a:t>&lt;</a:t>
            </a:r>
            <a:r>
              <a:rPr sz="2000" dirty="0">
                <a:solidFill>
                  <a:srgbClr val="4E9192"/>
                </a:solidFill>
              </a:rPr>
              <a:t>p</a:t>
            </a:r>
            <a:r>
              <a:rPr sz="2000" dirty="0">
                <a:solidFill>
                  <a:srgbClr val="009193"/>
                </a:solidFill>
              </a:rPr>
              <a:t>&gt;</a:t>
            </a:r>
            <a:r>
              <a:rPr sz="2000" dirty="0"/>
              <a:t>...</a:t>
            </a:r>
            <a:r>
              <a:rPr sz="2000" dirty="0">
                <a:solidFill>
                  <a:srgbClr val="009193"/>
                </a:solidFill>
              </a:rPr>
              <a:t>&lt;/</a:t>
            </a:r>
            <a:r>
              <a:rPr sz="2000" dirty="0">
                <a:solidFill>
                  <a:srgbClr val="4E9192"/>
                </a:solidFill>
              </a:rPr>
              <a:t>p</a:t>
            </a:r>
            <a:r>
              <a:rPr sz="2000" dirty="0">
                <a:solidFill>
                  <a:srgbClr val="009193"/>
                </a:solidFill>
              </a:rPr>
              <a:t>&gt;</a:t>
            </a:r>
          </a:p>
          <a:p>
            <a:pPr algn="l" defTabSz="457200">
              <a:defRPr sz="1600">
                <a:solidFill>
                  <a:srgbClr val="4E9192"/>
                </a:solidFill>
                <a:latin typeface="Monaco"/>
                <a:ea typeface="Monaco"/>
                <a:cs typeface="Monaco"/>
                <a:sym typeface="Monaco"/>
              </a:defRPr>
            </a:pPr>
            <a:r>
              <a:rPr sz="2000" dirty="0">
                <a:solidFill>
                  <a:srgbClr val="000000"/>
                </a:solidFill>
              </a:rPr>
              <a:t>  </a:t>
            </a:r>
            <a:r>
              <a:rPr sz="2000" dirty="0">
                <a:solidFill>
                  <a:srgbClr val="009193"/>
                </a:solidFill>
              </a:rPr>
              <a:t>&lt;</a:t>
            </a:r>
            <a:r>
              <a:rPr sz="2000" dirty="0"/>
              <a:t>footer</a:t>
            </a:r>
            <a:r>
              <a:rPr sz="2000" dirty="0">
                <a:solidFill>
                  <a:srgbClr val="009193"/>
                </a:solidFill>
              </a:rPr>
              <a:t>&gt;</a:t>
            </a:r>
            <a:endParaRPr sz="2000" dirty="0">
              <a:solidFill>
                <a:srgbClr val="000000"/>
              </a:solidFill>
            </a:endParaRPr>
          </a:p>
          <a:p>
            <a:pPr algn="l" defTabSz="457200">
              <a:defRPr sz="1600">
                <a:latin typeface="Monaco"/>
                <a:ea typeface="Monaco"/>
                <a:cs typeface="Monaco"/>
                <a:sym typeface="Monaco"/>
              </a:defRPr>
            </a:pPr>
            <a:r>
              <a:rPr sz="2000" dirty="0"/>
              <a:t>    </a:t>
            </a:r>
            <a:r>
              <a:rPr sz="2000" dirty="0">
                <a:solidFill>
                  <a:srgbClr val="009193"/>
                </a:solidFill>
              </a:rPr>
              <a:t>&lt;</a:t>
            </a:r>
            <a:r>
              <a:rPr sz="2000" dirty="0">
                <a:solidFill>
                  <a:srgbClr val="4E9192"/>
                </a:solidFill>
              </a:rPr>
              <a:t>a</a:t>
            </a:r>
            <a:r>
              <a:rPr sz="2000" dirty="0"/>
              <a:t> </a:t>
            </a:r>
            <a:r>
              <a:rPr sz="2000" dirty="0">
                <a:solidFill>
                  <a:srgbClr val="932192"/>
                </a:solidFill>
              </a:rPr>
              <a:t>itemprop</a:t>
            </a:r>
            <a:r>
              <a:rPr sz="2000" dirty="0"/>
              <a:t>=</a:t>
            </a:r>
            <a:r>
              <a:rPr sz="2000" dirty="0">
                <a:solidFill>
                  <a:srgbClr val="3933FF"/>
                </a:solidFill>
              </a:rPr>
              <a:t>"</a:t>
            </a:r>
            <a:r>
              <a:rPr sz="2000" dirty="0" err="1">
                <a:solidFill>
                  <a:srgbClr val="3933FF"/>
                </a:solidFill>
              </a:rPr>
              <a:t>discussionUrl</a:t>
            </a:r>
            <a:r>
              <a:rPr sz="2000" dirty="0">
                <a:solidFill>
                  <a:srgbClr val="3933FF"/>
                </a:solidFill>
              </a:rPr>
              <a:t>"</a:t>
            </a:r>
            <a:r>
              <a:rPr sz="2000" dirty="0"/>
              <a:t> </a:t>
            </a:r>
            <a:r>
              <a:rPr sz="2000" dirty="0" err="1">
                <a:solidFill>
                  <a:srgbClr val="932192"/>
                </a:solidFill>
              </a:rPr>
              <a:t>href</a:t>
            </a:r>
            <a:r>
              <a:rPr sz="2000" dirty="0"/>
              <a:t>=</a:t>
            </a:r>
            <a:r>
              <a:rPr sz="2000" dirty="0">
                <a:solidFill>
                  <a:srgbClr val="3933FF"/>
                </a:solidFill>
              </a:rPr>
              <a:t>"?comments=1"</a:t>
            </a:r>
            <a:r>
              <a:rPr sz="2000" dirty="0">
                <a:solidFill>
                  <a:srgbClr val="009193"/>
                </a:solidFill>
              </a:rPr>
              <a:t>&gt;</a:t>
            </a:r>
            <a:r>
              <a:rPr sz="2000" dirty="0"/>
              <a:t>Show comments...</a:t>
            </a:r>
            <a:r>
              <a:rPr sz="2000" dirty="0">
                <a:solidFill>
                  <a:srgbClr val="009193"/>
                </a:solidFill>
              </a:rPr>
              <a:t>&lt;/</a:t>
            </a:r>
            <a:r>
              <a:rPr sz="2000" dirty="0">
                <a:solidFill>
                  <a:srgbClr val="4E9192"/>
                </a:solidFill>
              </a:rPr>
              <a:t>a</a:t>
            </a:r>
            <a:r>
              <a:rPr sz="2000" dirty="0">
                <a:solidFill>
                  <a:srgbClr val="009193"/>
                </a:solidFill>
              </a:rPr>
              <a:t>&gt;</a:t>
            </a:r>
          </a:p>
          <a:p>
            <a:pPr algn="l" defTabSz="457200">
              <a:defRPr sz="1600">
                <a:solidFill>
                  <a:srgbClr val="4E9192"/>
                </a:solidFill>
                <a:latin typeface="Monaco"/>
                <a:ea typeface="Monaco"/>
                <a:cs typeface="Monaco"/>
                <a:sym typeface="Monaco"/>
              </a:defRPr>
            </a:pPr>
            <a:r>
              <a:rPr sz="2000" dirty="0">
                <a:solidFill>
                  <a:srgbClr val="000000"/>
                </a:solidFill>
              </a:rPr>
              <a:t>  </a:t>
            </a:r>
            <a:r>
              <a:rPr sz="2000" dirty="0">
                <a:solidFill>
                  <a:srgbClr val="009193"/>
                </a:solidFill>
              </a:rPr>
              <a:t>&lt;/</a:t>
            </a:r>
            <a:r>
              <a:rPr sz="2000" dirty="0"/>
              <a:t>footer</a:t>
            </a:r>
            <a:r>
              <a:rPr sz="2000" dirty="0">
                <a:solidFill>
                  <a:srgbClr val="009193"/>
                </a:solidFill>
              </a:rPr>
              <a:t>&gt;</a:t>
            </a:r>
            <a:endParaRPr sz="2000" dirty="0">
              <a:solidFill>
                <a:srgbClr val="000000"/>
              </a:solidFill>
            </a:endParaRPr>
          </a:p>
          <a:p>
            <a:pPr algn="l" defTabSz="457200">
              <a:defRPr sz="1600">
                <a:solidFill>
                  <a:srgbClr val="4E9192"/>
                </a:solidFill>
                <a:latin typeface="Monaco"/>
                <a:ea typeface="Monaco"/>
                <a:cs typeface="Monaco"/>
                <a:sym typeface="Monaco"/>
              </a:defRPr>
            </a:pPr>
            <a:r>
              <a:rPr sz="2000" dirty="0">
                <a:solidFill>
                  <a:srgbClr val="009193"/>
                </a:solidFill>
              </a:rPr>
              <a:t>&lt;/</a:t>
            </a:r>
            <a:r>
              <a:rPr sz="2000" dirty="0"/>
              <a:t>article</a:t>
            </a:r>
            <a:r>
              <a:rPr sz="2000" dirty="0">
                <a:solidFill>
                  <a:srgbClr val="009193"/>
                </a:solidFill>
              </a:rPr>
              <a:t>&gt;</a:t>
            </a:r>
          </a:p>
        </p:txBody>
      </p:sp>
      <p:pic>
        <p:nvPicPr>
          <p:cNvPr id="5" name="Screen Shot 2013-11-27 at 06.10.35.png"/>
          <p:cNvPicPr>
            <a:picLocks noChangeAspect="1"/>
          </p:cNvPicPr>
          <p:nvPr/>
        </p:nvPicPr>
        <p:blipFill>
          <a:blip r:embed="rId2">
            <a:extLst/>
          </a:blip>
          <a:stretch>
            <a:fillRect/>
          </a:stretch>
        </p:blipFill>
        <p:spPr>
          <a:xfrm>
            <a:off x="10822880" y="72008"/>
            <a:ext cx="1660641" cy="1852464"/>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brief note on </a:t>
            </a:r>
            <a:r>
              <a:rPr lang="en-IE" dirty="0" err="1" smtClean="0"/>
              <a:t>MicroData</a:t>
            </a:r>
            <a:r>
              <a:rPr lang="en-IE" dirty="0" smtClean="0"/>
              <a:t> and Items</a:t>
            </a:r>
            <a:endParaRPr lang="en-IE" dirty="0"/>
          </a:p>
        </p:txBody>
      </p:sp>
      <p:sp>
        <p:nvSpPr>
          <p:cNvPr id="3" name="Text Placeholder 2"/>
          <p:cNvSpPr>
            <a:spLocks noGrp="1"/>
          </p:cNvSpPr>
          <p:nvPr>
            <p:ph type="body" idx="1"/>
          </p:nvPr>
        </p:nvSpPr>
        <p:spPr/>
        <p:txBody>
          <a:bodyPr>
            <a:normAutofit/>
          </a:bodyPr>
          <a:lstStyle/>
          <a:p>
            <a:r>
              <a:rPr lang="en-IE" sz="2800" dirty="0"/>
              <a:t>Sometimes, it is desirable to annotate </a:t>
            </a:r>
            <a:r>
              <a:rPr lang="en-IE" sz="2800" dirty="0" smtClean="0"/>
              <a:t>HTML content </a:t>
            </a:r>
            <a:r>
              <a:rPr lang="en-IE" sz="2800" dirty="0"/>
              <a:t>with specific machine-readable </a:t>
            </a:r>
            <a:r>
              <a:rPr lang="en-IE" sz="2800" dirty="0" smtClean="0"/>
              <a:t>labels.</a:t>
            </a:r>
          </a:p>
          <a:p>
            <a:r>
              <a:rPr lang="en-IE" sz="2800" b="1" dirty="0" smtClean="0"/>
              <a:t>Microdata</a:t>
            </a:r>
            <a:r>
              <a:rPr lang="en-IE" sz="2800" dirty="0" smtClean="0"/>
              <a:t> allows </a:t>
            </a:r>
            <a:r>
              <a:rPr lang="en-IE" sz="2800" dirty="0"/>
              <a:t>nested groups of name-value pairs to be added to documents, in parallel with the existing content</a:t>
            </a:r>
            <a:r>
              <a:rPr lang="en-IE" sz="2800" dirty="0" smtClean="0"/>
              <a:t>.</a:t>
            </a:r>
          </a:p>
          <a:p>
            <a:r>
              <a:rPr lang="en-IE" sz="2800" dirty="0" smtClean="0"/>
              <a:t>The microdata model consists of a group of name-value pairs.  The groups are called </a:t>
            </a:r>
            <a:r>
              <a:rPr lang="en-IE" sz="2800" b="1" dirty="0" smtClean="0"/>
              <a:t>items</a:t>
            </a:r>
            <a:r>
              <a:rPr lang="en-IE" sz="2800" dirty="0" smtClean="0"/>
              <a:t>.  Each name-value pair is a property.</a:t>
            </a:r>
            <a:endParaRPr lang="en-IE" sz="2800" dirty="0"/>
          </a:p>
        </p:txBody>
      </p:sp>
      <p:graphicFrame>
        <p:nvGraphicFramePr>
          <p:cNvPr id="4" name="Table 3"/>
          <p:cNvGraphicFramePr>
            <a:graphicFrameLocks noGrp="1"/>
          </p:cNvGraphicFramePr>
          <p:nvPr>
            <p:extLst>
              <p:ext uri="{D42A27DB-BD31-4B8C-83A1-F6EECF244321}">
                <p14:modId xmlns:p14="http://schemas.microsoft.com/office/powerpoint/2010/main" val="1303379947"/>
              </p:ext>
            </p:extLst>
          </p:nvPr>
        </p:nvGraphicFramePr>
        <p:xfrm>
          <a:off x="1101800" y="6457528"/>
          <a:ext cx="11305256" cy="1371600"/>
        </p:xfrm>
        <a:graphic>
          <a:graphicData uri="http://schemas.openxmlformats.org/drawingml/2006/table">
            <a:tbl>
              <a:tblPr firstRow="1" bandRow="1">
                <a:tableStyleId>{5940675A-B579-460E-94D1-54222C63F5DA}</a:tableStyleId>
              </a:tblPr>
              <a:tblGrid>
                <a:gridCol w="1728192"/>
                <a:gridCol w="9577064"/>
              </a:tblGrid>
              <a:tr h="370840">
                <a:tc>
                  <a:txBody>
                    <a:bodyPr/>
                    <a:lstStyle/>
                    <a:p>
                      <a:pPr algn="l"/>
                      <a:r>
                        <a:rPr lang="en-IE" sz="2400" b="1" dirty="0" err="1" smtClean="0"/>
                        <a:t>itemscope</a:t>
                      </a:r>
                      <a:endParaRPr lang="en-IE" sz="2400" b="1" dirty="0"/>
                    </a:p>
                  </a:txBody>
                  <a:tcPr/>
                </a:tc>
                <a:tc>
                  <a:txBody>
                    <a:bodyPr/>
                    <a:lstStyle/>
                    <a:p>
                      <a:pPr algn="l"/>
                      <a:r>
                        <a:rPr lang="en-IE" sz="2400" dirty="0" err="1" smtClean="0"/>
                        <a:t>boolean</a:t>
                      </a:r>
                      <a:r>
                        <a:rPr lang="en-IE" sz="2400" dirty="0" smtClean="0"/>
                        <a:t> attribute</a:t>
                      </a:r>
                      <a:r>
                        <a:rPr lang="en-IE" sz="2400" baseline="0" dirty="0" smtClean="0"/>
                        <a:t> that creates a new item for the element.</a:t>
                      </a:r>
                      <a:endParaRPr lang="en-IE" sz="2400" dirty="0"/>
                    </a:p>
                  </a:txBody>
                  <a:tcPr/>
                </a:tc>
              </a:tr>
              <a:tr h="370840">
                <a:tc>
                  <a:txBody>
                    <a:bodyPr/>
                    <a:lstStyle/>
                    <a:p>
                      <a:pPr algn="l"/>
                      <a:r>
                        <a:rPr lang="en-IE" sz="2400" b="1" dirty="0" err="1" smtClean="0"/>
                        <a:t>itemtype</a:t>
                      </a:r>
                      <a:r>
                        <a:rPr lang="en-IE" sz="2400" b="1" dirty="0" smtClean="0"/>
                        <a:t> </a:t>
                      </a:r>
                      <a:endParaRPr lang="en-IE" sz="2400" b="1" dirty="0"/>
                    </a:p>
                  </a:txBody>
                  <a:tcPr/>
                </a:tc>
                <a:tc>
                  <a:txBody>
                    <a:bodyPr/>
                    <a:lstStyle/>
                    <a:p>
                      <a:pPr algn="l"/>
                      <a:r>
                        <a:rPr lang="en-IE" sz="2400" dirty="0" smtClean="0"/>
                        <a:t>Gives</a:t>
                      </a:r>
                      <a:r>
                        <a:rPr lang="en-IE" sz="2400" baseline="0" dirty="0" smtClean="0"/>
                        <a:t> the item a URL type (used in conjunction with </a:t>
                      </a:r>
                      <a:r>
                        <a:rPr lang="en-IE" sz="2400" baseline="0" dirty="0" err="1" smtClean="0"/>
                        <a:t>itemscope</a:t>
                      </a:r>
                      <a:r>
                        <a:rPr lang="en-IE" sz="2400" baseline="0" dirty="0" smtClean="0"/>
                        <a:t>).</a:t>
                      </a:r>
                      <a:endParaRPr lang="en-IE" sz="2400" dirty="0"/>
                    </a:p>
                  </a:txBody>
                  <a:tcPr/>
                </a:tc>
              </a:tr>
              <a:tr h="370840">
                <a:tc>
                  <a:txBody>
                    <a:bodyPr/>
                    <a:lstStyle/>
                    <a:p>
                      <a:pPr marL="0" marR="0" indent="0" algn="l" defTabSz="584200" eaLnBrk="1" fontAlgn="auto" latinLnBrk="0" hangingPunct="1">
                        <a:lnSpc>
                          <a:spcPct val="100000"/>
                        </a:lnSpc>
                        <a:spcBef>
                          <a:spcPts val="0"/>
                        </a:spcBef>
                        <a:spcAft>
                          <a:spcPts val="0"/>
                        </a:spcAft>
                        <a:buClrTx/>
                        <a:buSzTx/>
                        <a:buFontTx/>
                        <a:buNone/>
                        <a:tabLst/>
                        <a:defRPr/>
                      </a:pPr>
                      <a:r>
                        <a:rPr lang="en-IE" sz="2400" b="1" dirty="0" smtClean="0"/>
                        <a:t>itemprop </a:t>
                      </a:r>
                      <a:endParaRPr lang="en-IE" sz="2400" b="1" dirty="0"/>
                    </a:p>
                  </a:txBody>
                  <a:tcPr/>
                </a:tc>
                <a:tc>
                  <a:txBody>
                    <a:bodyPr/>
                    <a:lstStyle/>
                    <a:p>
                      <a:pPr algn="l"/>
                      <a:r>
                        <a:rPr lang="en-IE" sz="2400" dirty="0" smtClean="0"/>
                        <a:t>Used</a:t>
                      </a:r>
                      <a:r>
                        <a:rPr lang="en-IE" sz="2400" baseline="0" dirty="0" smtClean="0"/>
                        <a:t> on one of the item’s </a:t>
                      </a:r>
                      <a:r>
                        <a:rPr lang="en-IE" sz="2400" baseline="0" dirty="0" smtClean="0"/>
                        <a:t>descendant's </a:t>
                      </a:r>
                      <a:r>
                        <a:rPr lang="en-IE" sz="2400" baseline="0" dirty="0" smtClean="0"/>
                        <a:t>to add a property to the item.</a:t>
                      </a:r>
                      <a:endParaRPr lang="en-IE" sz="2400" dirty="0"/>
                    </a:p>
                  </a:txBody>
                  <a:tcPr/>
                </a:tc>
              </a:tr>
            </a:tbl>
          </a:graphicData>
        </a:graphic>
      </p:graphicFrame>
      <p:sp>
        <p:nvSpPr>
          <p:cNvPr id="5" name="Rectangle 4"/>
          <p:cNvSpPr/>
          <p:nvPr/>
        </p:nvSpPr>
        <p:spPr>
          <a:xfrm>
            <a:off x="27682" y="9373234"/>
            <a:ext cx="13004800" cy="400110"/>
          </a:xfrm>
          <a:prstGeom prst="rect">
            <a:avLst/>
          </a:prstGeom>
        </p:spPr>
        <p:txBody>
          <a:bodyPr wrap="square">
            <a:spAutoFit/>
          </a:bodyPr>
          <a:lstStyle/>
          <a:p>
            <a:pPr algn="r"/>
            <a:r>
              <a:rPr lang="en-IE" sz="2000" dirty="0"/>
              <a:t>http://www.w3.org/TR/microdata/#the-microdata-model</a:t>
            </a:r>
          </a:p>
        </p:txBody>
      </p:sp>
    </p:spTree>
    <p:extLst>
      <p:ext uri="{BB962C8B-B14F-4D97-AF65-F5344CB8AC3E}">
        <p14:creationId xmlns:p14="http://schemas.microsoft.com/office/powerpoint/2010/main" val="395025070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282</TotalTime>
  <Words>1924</Words>
  <Application>Microsoft Office PowerPoint</Application>
  <PresentationFormat>Custom</PresentationFormat>
  <Paragraphs>221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ModernPortfolio</vt:lpstr>
      <vt:lpstr>Agile Software Development</vt:lpstr>
      <vt:lpstr>Semantic HTML + UI</vt:lpstr>
      <vt:lpstr>HTML5</vt:lpstr>
      <vt:lpstr>PowerPoint Presentation</vt:lpstr>
      <vt:lpstr>The Need for Semantic Elements</vt:lpstr>
      <vt:lpstr>The HTML5 Semantic Elements</vt:lpstr>
      <vt:lpstr>&lt;nav&gt;</vt:lpstr>
      <vt:lpstr>&lt;article&gt;</vt:lpstr>
      <vt:lpstr>A brief note on MicroData and Items</vt:lpstr>
      <vt:lpstr>&lt;section&gt;</vt:lpstr>
      <vt:lpstr>&lt;aside&gt;</vt:lpstr>
      <vt:lpstr>&lt;header&gt; &amp; &lt;footer&gt;</vt:lpstr>
      <vt:lpstr>&lt;figure&gt; &amp; &lt;figcaption&gt;</vt:lpstr>
      <vt:lpstr>Semantic UI</vt:lpstr>
      <vt:lpstr>Installing Semantic UI as a project dependency</vt:lpstr>
      <vt:lpstr>Installing Semantic UI as a project dependency</vt:lpstr>
      <vt:lpstr>Terminology – Definitions and Components</vt:lpstr>
      <vt:lpstr>Terminology – Global &amp; Five Component Types</vt:lpstr>
      <vt:lpstr>Component Types Catalogue</vt:lpstr>
      <vt:lpstr>Terminology - Definition Sections</vt:lpstr>
      <vt:lpstr>Components (Elements &amp; Collections)</vt:lpstr>
      <vt:lpstr>Components (Views, Modules &amp; Behaviours)</vt:lpstr>
      <vt:lpstr>Component Types Catalogue</vt:lpstr>
      <vt:lpstr>Elements</vt:lpstr>
      <vt:lpstr>Collections</vt:lpstr>
      <vt:lpstr>ui – Special Class</vt:lpstr>
      <vt:lpstr>Changing an Element</vt:lpstr>
      <vt:lpstr>Combining an Element</vt:lpstr>
      <vt:lpstr>Types / Variations</vt:lpstr>
      <vt:lpstr>Types / Content</vt:lpstr>
      <vt:lpstr>Types / HTML Differences</vt:lpstr>
      <vt:lpstr>Variations</vt:lpstr>
      <vt:lpstr>Intersecting Variations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dc:creator>
  <cp:lastModifiedBy>Siobhan</cp:lastModifiedBy>
  <cp:revision>30</cp:revision>
  <dcterms:modified xsi:type="dcterms:W3CDTF">2015-12-02T11:10:51Z</dcterms:modified>
</cp:coreProperties>
</file>