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23" r:id="rId2"/>
    <p:sldId id="305" r:id="rId3"/>
    <p:sldId id="302" r:id="rId4"/>
    <p:sldId id="318" r:id="rId5"/>
    <p:sldId id="301" r:id="rId6"/>
    <p:sldId id="296" r:id="rId7"/>
    <p:sldId id="303" r:id="rId8"/>
    <p:sldId id="298" r:id="rId9"/>
    <p:sldId id="304" r:id="rId10"/>
    <p:sldId id="299" r:id="rId11"/>
    <p:sldId id="307" r:id="rId12"/>
    <p:sldId id="300" r:id="rId13"/>
    <p:sldId id="308" r:id="rId14"/>
    <p:sldId id="273" r:id="rId15"/>
    <p:sldId id="306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96803" autoAdjust="0"/>
  </p:normalViewPr>
  <p:slideViewPr>
    <p:cSldViewPr>
      <p:cViewPr>
        <p:scale>
          <a:sx n="70" d="100"/>
          <a:sy n="70" d="100"/>
        </p:scale>
        <p:origin x="-124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3D141-1E1C-433C-AD3A-CD56CBBB4F9F}" type="datetimeFigureOut">
              <a:rPr lang="en-IE" smtClean="0"/>
              <a:t>18/01/2016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3DB36-5273-45A5-A77C-FE9BE0779D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454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641" y="9144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E" sz="4000" dirty="0" smtClean="0"/>
              <a:t>Event Handling</a:t>
            </a:r>
            <a:endParaRPr lang="en-I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3810000"/>
            <a:ext cx="1866900" cy="1066800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IE" sz="2400" dirty="0" smtClean="0"/>
              <a:t>Produced 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IE" sz="2400" dirty="0" smtClean="0"/>
              <a:t>by:</a:t>
            </a:r>
            <a:endParaRPr lang="en-IE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27841" y="3124200"/>
            <a:ext cx="76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651641" y="2133600"/>
            <a:ext cx="7772400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Mouse </a:t>
            </a:r>
            <a:r>
              <a:rPr lang="en-IE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Events</a:t>
            </a:r>
            <a:endParaRPr lang="en-IE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572000"/>
            <a:ext cx="4746661" cy="1066800"/>
          </a:xfrm>
          <a:prstGeom prst="rect">
            <a:avLst/>
          </a:prstGeom>
        </p:spPr>
      </p:pic>
      <p:sp>
        <p:nvSpPr>
          <p:cNvPr id="13" name="TextBox 9"/>
          <p:cNvSpPr txBox="1"/>
          <p:nvPr/>
        </p:nvSpPr>
        <p:spPr>
          <a:xfrm>
            <a:off x="2240166" y="3881735"/>
            <a:ext cx="5760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400" dirty="0"/>
              <a:t>Department of </a:t>
            </a:r>
            <a:r>
              <a:rPr lang="en-IE" sz="2400" dirty="0" smtClean="0"/>
              <a:t>Computing and Mathematics</a:t>
            </a:r>
          </a:p>
        </p:txBody>
      </p:sp>
    </p:spTree>
    <p:extLst>
      <p:ext uri="{BB962C8B-B14F-4D97-AF65-F5344CB8AC3E}">
        <p14:creationId xmlns:p14="http://schemas.microsoft.com/office/powerpoint/2010/main" val="80765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Processing Example 5.3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457200" y="1447800"/>
            <a:ext cx="251460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setup()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size(100,100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en-IE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2286000"/>
            <a:ext cx="5638800" cy="45243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draw() { 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if 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mousePressed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if 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mouseButton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== LEFT) 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fill(0);    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// 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black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else if 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mouseButton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== RIGHT)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fill(255);  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// white</a:t>
            </a:r>
            <a:endParaRPr lang="en-IE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}        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else { 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fill(126);  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// 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gray</a:t>
            </a:r>
            <a:endParaRPr lang="en-IE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}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rect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(25, 25, 50, 50);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0" t="10448" r="69371" b="68879"/>
          <a:stretch/>
        </p:blipFill>
        <p:spPr bwMode="auto">
          <a:xfrm>
            <a:off x="7254922" y="1542871"/>
            <a:ext cx="1364776" cy="15122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1" t="10028" r="69300" b="68144"/>
          <a:stretch/>
        </p:blipFill>
        <p:spPr bwMode="auto">
          <a:xfrm>
            <a:off x="7254922" y="3124200"/>
            <a:ext cx="1392073" cy="15967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4" t="10448" r="69476" b="68879"/>
          <a:stretch/>
        </p:blipFill>
        <p:spPr bwMode="auto">
          <a:xfrm>
            <a:off x="7309514" y="4800600"/>
            <a:ext cx="1337481" cy="15122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581400" y="6581001"/>
            <a:ext cx="556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sz="1200" dirty="0" smtClean="0"/>
              <a:t>Source:  </a:t>
            </a:r>
            <a:r>
              <a:rPr lang="en-IE" sz="1200" dirty="0" err="1" smtClean="0"/>
              <a:t>Reas</a:t>
            </a:r>
            <a:r>
              <a:rPr lang="en-IE" sz="1200" dirty="0" smtClean="0"/>
              <a:t> &amp; Fry (2014)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8211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Processing Example 5.4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6606493" cy="4525963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Functionality:</a:t>
            </a:r>
            <a:endParaRPr lang="en-IE" sz="1500" dirty="0" smtClean="0"/>
          </a:p>
          <a:p>
            <a:pPr lvl="1"/>
            <a:r>
              <a:rPr lang="en-IE" dirty="0" smtClean="0"/>
              <a:t>Draw a circle on the mouse (</a:t>
            </a:r>
            <a:r>
              <a:rPr lang="en-IE" dirty="0" err="1" smtClean="0"/>
              <a:t>x,y</a:t>
            </a:r>
            <a:r>
              <a:rPr lang="en-IE" dirty="0" smtClean="0"/>
              <a:t>) coordinates.</a:t>
            </a:r>
          </a:p>
          <a:p>
            <a:pPr lvl="1"/>
            <a:r>
              <a:rPr lang="en-IE" dirty="0" smtClean="0"/>
              <a:t>Each time you move the mouse, draw a new circle.</a:t>
            </a:r>
          </a:p>
          <a:p>
            <a:pPr lvl="1"/>
            <a:r>
              <a:rPr lang="en-IE" dirty="0" smtClean="0"/>
              <a:t>All the circles remain in the sketch until you press a mouse button.</a:t>
            </a:r>
          </a:p>
          <a:p>
            <a:pPr lvl="1"/>
            <a:r>
              <a:rPr lang="en-IE" dirty="0" smtClean="0"/>
              <a:t>When you press a mouse button, the sketch is cleared and a single circle is drawn at the mouse (</a:t>
            </a:r>
            <a:r>
              <a:rPr lang="en-IE" dirty="0" err="1" smtClean="0"/>
              <a:t>x,y</a:t>
            </a:r>
            <a:r>
              <a:rPr lang="en-IE" dirty="0" smtClean="0"/>
              <a:t>) coordinates.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2" t="19030" r="26156" b="24254"/>
          <a:stretch/>
        </p:blipFill>
        <p:spPr bwMode="auto">
          <a:xfrm>
            <a:off x="7234869" y="5105400"/>
            <a:ext cx="1563148" cy="1349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8" t="19217" r="26156" b="24254"/>
          <a:stretch/>
        </p:blipFill>
        <p:spPr bwMode="auto">
          <a:xfrm>
            <a:off x="7256479" y="3352800"/>
            <a:ext cx="1563148" cy="13193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154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Processing Example 5.4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457200" y="1542871"/>
            <a:ext cx="2514600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setup()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size(500,400);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background(0);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53268" y="2933848"/>
            <a:ext cx="5291919" cy="37856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draw()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if 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mousePressed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background(0);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}</a:t>
            </a:r>
          </a:p>
          <a:p>
            <a:endParaRPr lang="en-IE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stroke(255);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fill(45,45,45);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ellipse(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mouseY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100, 100);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657883" y="6534834"/>
            <a:ext cx="548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dirty="0" smtClean="0"/>
              <a:t>https</a:t>
            </a:r>
            <a:r>
              <a:rPr lang="en-IE" dirty="0"/>
              <a:t>://processing.org/tutorials/interactivity/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2" t="19030" r="26156" b="24254"/>
          <a:stretch/>
        </p:blipFill>
        <p:spPr bwMode="auto">
          <a:xfrm>
            <a:off x="7234869" y="5105400"/>
            <a:ext cx="1563148" cy="1349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8" t="19217" r="26156" b="24254"/>
          <a:stretch/>
        </p:blipFill>
        <p:spPr bwMode="auto">
          <a:xfrm>
            <a:off x="7256479" y="3352800"/>
            <a:ext cx="1563148" cy="13193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947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Processing Example 5.4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457200" y="1542871"/>
            <a:ext cx="2514600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setup()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size(500,400);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background(0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  <a:endParaRPr lang="en-IE" sz="24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stroke(255);</a:t>
            </a:r>
          </a:p>
          <a:p>
            <a:r>
              <a:rPr lang="en-IE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fill(45,45,45</a:t>
            </a:r>
            <a:r>
              <a:rPr lang="en-IE" sz="24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  <a:endParaRPr lang="en-IE" sz="24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041844"/>
            <a:ext cx="5291919" cy="2677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draw()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if 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mousePressed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background(0);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}</a:t>
            </a:r>
          </a:p>
          <a:p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ellipse(</a:t>
            </a:r>
            <a:r>
              <a:rPr lang="en-IE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mouseX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mouseY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100, 100);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657883" y="6534834"/>
            <a:ext cx="548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dirty="0" smtClean="0"/>
              <a:t>https</a:t>
            </a:r>
            <a:r>
              <a:rPr lang="en-IE" dirty="0"/>
              <a:t>://processing.org/tutorials/interactivity/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2" t="19030" r="26156" b="24254"/>
          <a:stretch/>
        </p:blipFill>
        <p:spPr bwMode="auto">
          <a:xfrm>
            <a:off x="7234869" y="5105400"/>
            <a:ext cx="1563148" cy="1349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8" t="19217" r="26156" b="24254"/>
          <a:stretch/>
        </p:blipFill>
        <p:spPr bwMode="auto">
          <a:xfrm>
            <a:off x="7256479" y="3352800"/>
            <a:ext cx="1563148" cy="13193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7304" y="1572441"/>
            <a:ext cx="5502323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2400" b="1" dirty="0" smtClean="0"/>
              <a:t>We moved the stroke and fill function calls to the setup() function.</a:t>
            </a:r>
          </a:p>
          <a:p>
            <a:r>
              <a:rPr lang="en-IE" sz="2400" b="1" i="1" dirty="0" smtClean="0">
                <a:solidFill>
                  <a:srgbClr val="FF0000"/>
                </a:solidFill>
              </a:rPr>
              <a:t>Q: </a:t>
            </a:r>
            <a:r>
              <a:rPr lang="en-IE" sz="2400" b="1" i="1" dirty="0" smtClean="0"/>
              <a:t>Does this change the functionality of our sketch?</a:t>
            </a:r>
            <a:endParaRPr lang="en-IE" sz="2400" b="1" i="1" dirty="0"/>
          </a:p>
        </p:txBody>
      </p:sp>
    </p:spTree>
    <p:extLst>
      <p:ext uri="{BB962C8B-B14F-4D97-AF65-F5344CB8AC3E}">
        <p14:creationId xmlns:p14="http://schemas.microsoft.com/office/powerpoint/2010/main" val="986051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Questions?</a:t>
            </a:r>
            <a:endParaRPr lang="en-IE" dirty="0"/>
          </a:p>
        </p:txBody>
      </p:sp>
      <p:pic>
        <p:nvPicPr>
          <p:cNvPr id="3074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57400"/>
            <a:ext cx="4343400" cy="350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549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References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Reas</a:t>
            </a:r>
            <a:r>
              <a:rPr lang="en-IE" dirty="0"/>
              <a:t>, C. &amp; Fry, B. (2014) Processing – A Programming Handbook for Visual Designers and Artists, 2</a:t>
            </a:r>
            <a:r>
              <a:rPr lang="en-IE" baseline="30000" dirty="0"/>
              <a:t>nd</a:t>
            </a:r>
            <a:r>
              <a:rPr lang="en-IE" dirty="0"/>
              <a:t> Edition, MIT Press, London.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1298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5" t="34721" r="36526" b="32640"/>
          <a:stretch/>
        </p:blipFill>
        <p:spPr bwMode="auto">
          <a:xfrm>
            <a:off x="2362200" y="1524000"/>
            <a:ext cx="4343400" cy="3002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1" y="5715000"/>
            <a:ext cx="3771900" cy="847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53000" y="5892225"/>
            <a:ext cx="4072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solidFill>
                  <a:schemeClr val="tx2">
                    <a:lumMod val="75000"/>
                  </a:schemeClr>
                </a:solidFill>
              </a:rPr>
              <a:t>Department of </a:t>
            </a:r>
            <a:r>
              <a:rPr lang="en-IE" sz="1600" dirty="0" smtClean="0">
                <a:solidFill>
                  <a:schemeClr val="tx2">
                    <a:lumMod val="75000"/>
                  </a:schemeClr>
                </a:solidFill>
              </a:rPr>
              <a:t>Computing and Mathematics</a:t>
            </a:r>
          </a:p>
          <a:p>
            <a:r>
              <a:rPr lang="en-IE" sz="1600" dirty="0">
                <a:solidFill>
                  <a:schemeClr val="tx2">
                    <a:lumMod val="75000"/>
                  </a:schemeClr>
                </a:solidFill>
              </a:rPr>
              <a:t>http://www.wit.ie/</a:t>
            </a:r>
          </a:p>
        </p:txBody>
      </p:sp>
    </p:spTree>
    <p:extLst>
      <p:ext uri="{BB962C8B-B14F-4D97-AF65-F5344CB8AC3E}">
        <p14:creationId xmlns:p14="http://schemas.microsoft.com/office/powerpoint/2010/main" val="428441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an event?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E" dirty="0" smtClean="0"/>
              <a:t>“An action such as a key being pressed, </a:t>
            </a:r>
          </a:p>
          <a:p>
            <a:pPr marL="0" indent="0" algn="ctr">
              <a:buNone/>
            </a:pPr>
            <a:r>
              <a:rPr lang="en-IE" dirty="0" smtClean="0"/>
              <a:t>the mouse moving, or </a:t>
            </a:r>
          </a:p>
          <a:p>
            <a:pPr marL="0" indent="0" algn="ctr">
              <a:buNone/>
            </a:pPr>
            <a:r>
              <a:rPr lang="en-IE" dirty="0" smtClean="0"/>
              <a:t>a new piece of data becoming available to read.  </a:t>
            </a:r>
          </a:p>
          <a:p>
            <a:pPr marL="0" indent="0" algn="ctr">
              <a:buNone/>
            </a:pPr>
            <a:r>
              <a:rPr lang="en-IE" dirty="0" smtClean="0"/>
              <a:t>An event interrupts the normal </a:t>
            </a:r>
          </a:p>
          <a:p>
            <a:pPr marL="0" indent="0" algn="ctr">
              <a:buNone/>
            </a:pPr>
            <a:r>
              <a:rPr lang="en-IE" dirty="0" smtClean="0"/>
              <a:t>flow of a program to </a:t>
            </a:r>
          </a:p>
          <a:p>
            <a:pPr marL="0" indent="0" algn="ctr">
              <a:buNone/>
            </a:pPr>
            <a:r>
              <a:rPr lang="en-IE" dirty="0" smtClean="0"/>
              <a:t>run the code within an event block” </a:t>
            </a:r>
          </a:p>
          <a:p>
            <a:pPr marL="0" indent="0" algn="ctr">
              <a:buNone/>
            </a:pPr>
            <a:r>
              <a:rPr lang="en-IE" dirty="0" smtClean="0"/>
              <a:t>(</a:t>
            </a:r>
            <a:r>
              <a:rPr lang="en-IE" dirty="0" err="1" smtClean="0"/>
              <a:t>Reas</a:t>
            </a:r>
            <a:r>
              <a:rPr lang="en-IE" dirty="0" smtClean="0"/>
              <a:t> &amp; Fry, 2014)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634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Mouse Events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677927"/>
              </p:ext>
            </p:extLst>
          </p:nvPr>
        </p:nvGraphicFramePr>
        <p:xfrm>
          <a:off x="457200" y="1752599"/>
          <a:ext cx="8229600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5638800"/>
              </a:tblGrid>
              <a:tr h="558800">
                <a:tc>
                  <a:txBody>
                    <a:bodyPr/>
                    <a:lstStyle/>
                    <a:p>
                      <a:r>
                        <a:rPr lang="en-IE" sz="2400" dirty="0" smtClean="0"/>
                        <a:t>Mouse</a:t>
                      </a:r>
                      <a:r>
                        <a:rPr lang="en-IE" sz="2400" baseline="0" dirty="0" smtClean="0"/>
                        <a:t> Variables</a:t>
                      </a:r>
                      <a:endParaRPr lang="en-I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dirty="0" smtClean="0"/>
                        <a:t>Description</a:t>
                      </a:r>
                      <a:endParaRPr lang="en-I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16100">
                <a:tc>
                  <a:txBody>
                    <a:bodyPr/>
                    <a:lstStyle/>
                    <a:p>
                      <a:endParaRPr lang="en-IE" sz="2800" dirty="0" smtClean="0"/>
                    </a:p>
                    <a:p>
                      <a:r>
                        <a:rPr lang="en-IE" sz="2800" dirty="0" err="1" smtClean="0"/>
                        <a:t>mousePressed</a:t>
                      </a:r>
                      <a:endParaRPr lang="en-IE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b="1" i="1" dirty="0" smtClean="0"/>
                        <a:t>true</a:t>
                      </a:r>
                      <a:r>
                        <a:rPr lang="en-IE" sz="2400" b="1" i="1" baseline="0" dirty="0" smtClean="0"/>
                        <a:t> </a:t>
                      </a:r>
                      <a:r>
                        <a:rPr lang="en-IE" sz="2400" baseline="0" dirty="0" smtClean="0"/>
                        <a:t>if any mouse button is pressed, </a:t>
                      </a:r>
                      <a:r>
                        <a:rPr lang="en-IE" sz="2400" b="1" i="1" baseline="0" dirty="0" smtClean="0"/>
                        <a:t>false </a:t>
                      </a:r>
                      <a:r>
                        <a:rPr lang="en-IE" sz="2400" baseline="0" dirty="0" smtClean="0"/>
                        <a:t>otherwise.</a:t>
                      </a:r>
                    </a:p>
                    <a:p>
                      <a:endParaRPr lang="en-IE" sz="2400" baseline="0" dirty="0" smtClean="0"/>
                    </a:p>
                    <a:p>
                      <a:r>
                        <a:rPr lang="en-IE" sz="2400" baseline="0" dirty="0" smtClean="0"/>
                        <a:t>Note: this variable reverts to </a:t>
                      </a:r>
                      <a:r>
                        <a:rPr lang="en-IE" sz="2400" b="1" i="1" baseline="0" dirty="0" smtClean="0"/>
                        <a:t>false </a:t>
                      </a:r>
                      <a:r>
                        <a:rPr lang="en-IE" sz="2400" baseline="0" dirty="0" smtClean="0"/>
                        <a:t>as soon as the button is released.  </a:t>
                      </a:r>
                      <a:endParaRPr lang="en-I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16100">
                <a:tc>
                  <a:txBody>
                    <a:bodyPr/>
                    <a:lstStyle/>
                    <a:p>
                      <a:endParaRPr lang="en-IE" sz="2800" dirty="0" smtClean="0"/>
                    </a:p>
                    <a:p>
                      <a:r>
                        <a:rPr lang="en-IE" sz="2800" dirty="0" err="1" smtClean="0"/>
                        <a:t>mouseButton</a:t>
                      </a:r>
                      <a:endParaRPr lang="en-IE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dirty="0" smtClean="0"/>
                        <a:t>Can have the value</a:t>
                      </a:r>
                      <a:r>
                        <a:rPr lang="en-IE" sz="2400" baseline="0" dirty="0" smtClean="0"/>
                        <a:t> </a:t>
                      </a:r>
                      <a:r>
                        <a:rPr lang="en-IE" sz="2400" b="1" baseline="0" dirty="0" smtClean="0"/>
                        <a:t>LEFT</a:t>
                      </a:r>
                      <a:r>
                        <a:rPr lang="en-IE" sz="2400" baseline="0" dirty="0" smtClean="0"/>
                        <a:t>, </a:t>
                      </a:r>
                      <a:r>
                        <a:rPr lang="en-IE" sz="2400" b="1" baseline="0" dirty="0" smtClean="0"/>
                        <a:t>RIGHT </a:t>
                      </a:r>
                      <a:r>
                        <a:rPr lang="en-IE" sz="2400" baseline="0" dirty="0" smtClean="0"/>
                        <a:t>and </a:t>
                      </a:r>
                      <a:r>
                        <a:rPr lang="en-IE" sz="2400" b="1" baseline="0" dirty="0" smtClean="0"/>
                        <a:t>CENTER</a:t>
                      </a:r>
                      <a:r>
                        <a:rPr lang="en-IE" sz="2400" baseline="0" dirty="0" smtClean="0"/>
                        <a:t>, depending on the mouse button most recently pressed.</a:t>
                      </a:r>
                    </a:p>
                    <a:p>
                      <a:endParaRPr lang="en-IE" sz="2400" baseline="0" dirty="0" smtClean="0"/>
                    </a:p>
                    <a:p>
                      <a:r>
                        <a:rPr lang="en-IE" sz="2400" baseline="0" dirty="0" smtClean="0"/>
                        <a:t>Note: this variable retains its value until a </a:t>
                      </a:r>
                      <a:r>
                        <a:rPr lang="en-IE" sz="2400" u="sng" baseline="0" dirty="0" smtClean="0"/>
                        <a:t>different</a:t>
                      </a:r>
                      <a:r>
                        <a:rPr lang="en-IE" sz="2400" baseline="0" dirty="0" smtClean="0"/>
                        <a:t> mouse button is pressed.</a:t>
                      </a:r>
                      <a:endParaRPr lang="en-I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11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Mouse Events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Mouse </a:t>
            </a:r>
            <a:r>
              <a:rPr lang="en-IE" dirty="0"/>
              <a:t>and keyboard events only work when a program has draw(). 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Without</a:t>
            </a:r>
            <a:r>
              <a:rPr lang="en-IE" dirty="0"/>
              <a:t> draw(), the code is only run once and then stops listening for events.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43400" y="6412468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dirty="0"/>
              <a:t>Source: https://processing.org/reference/</a:t>
            </a:r>
          </a:p>
        </p:txBody>
      </p:sp>
    </p:spTree>
    <p:extLst>
      <p:ext uri="{BB962C8B-B14F-4D97-AF65-F5344CB8AC3E}">
        <p14:creationId xmlns:p14="http://schemas.microsoft.com/office/powerpoint/2010/main" val="102934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Processing Example 5.1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Functionality:</a:t>
            </a:r>
          </a:p>
          <a:p>
            <a:pPr marL="457200" lvl="1" indent="0">
              <a:buNone/>
            </a:pPr>
            <a:endParaRPr lang="en-IE" dirty="0" smtClean="0"/>
          </a:p>
          <a:p>
            <a:pPr lvl="1"/>
            <a:r>
              <a:rPr lang="en-IE" dirty="0" smtClean="0"/>
              <a:t>If the mouse is pressed, draw a </a:t>
            </a:r>
            <a:r>
              <a:rPr lang="en-IE" dirty="0" err="1" smtClean="0"/>
              <a:t>gray</a:t>
            </a:r>
            <a:r>
              <a:rPr lang="en-IE" dirty="0" smtClean="0"/>
              <a:t> square with a white outline.</a:t>
            </a:r>
          </a:p>
          <a:p>
            <a:pPr marL="457200" lvl="1" indent="0">
              <a:buNone/>
            </a:pPr>
            <a:endParaRPr lang="en-IE" dirty="0" smtClean="0"/>
          </a:p>
          <a:p>
            <a:pPr marL="457200" lvl="1" indent="0">
              <a:buNone/>
            </a:pPr>
            <a:endParaRPr lang="en-IE" dirty="0" smtClean="0"/>
          </a:p>
          <a:p>
            <a:pPr lvl="1"/>
            <a:r>
              <a:rPr lang="en-IE" dirty="0" smtClean="0"/>
              <a:t>Otherwise draw a </a:t>
            </a:r>
            <a:r>
              <a:rPr lang="en-IE" dirty="0" err="1" smtClean="0"/>
              <a:t>gray</a:t>
            </a:r>
            <a:r>
              <a:rPr lang="en-IE" dirty="0" smtClean="0"/>
              <a:t> circle with a white outline.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69" t="31530" r="29722" b="46828"/>
          <a:stretch/>
        </p:blipFill>
        <p:spPr bwMode="auto">
          <a:xfrm>
            <a:off x="5819633" y="4800600"/>
            <a:ext cx="1419367" cy="15831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4" t="31530" r="29722" b="47015"/>
          <a:stretch/>
        </p:blipFill>
        <p:spPr bwMode="auto">
          <a:xfrm>
            <a:off x="5811672" y="2438400"/>
            <a:ext cx="1351128" cy="15694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63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Processing Example 5.1 - Code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457200" y="1676400"/>
            <a:ext cx="251460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setup()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size(100,100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en-IE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69" t="31530" r="29722" b="46828"/>
          <a:stretch/>
        </p:blipFill>
        <p:spPr bwMode="auto">
          <a:xfrm>
            <a:off x="6184711" y="3962400"/>
            <a:ext cx="1419367" cy="15831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4" t="31530" r="29722" b="47015"/>
          <a:stretch/>
        </p:blipFill>
        <p:spPr bwMode="auto">
          <a:xfrm>
            <a:off x="6255224" y="2091983"/>
            <a:ext cx="1351128" cy="15694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76968" y="2544170"/>
            <a:ext cx="3657031" cy="41549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draw()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background(0);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stroke(255);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fill(128);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mousePressed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</a:t>
            </a:r>
            <a:r>
              <a:rPr lang="en-IE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rect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(45,45,34,34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 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else{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ellipse(45,45,34,34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     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}</a:t>
            </a:r>
            <a:endParaRPr lang="en-IE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1400" y="6581001"/>
            <a:ext cx="556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sz="1200" dirty="0" smtClean="0"/>
              <a:t>Source:  </a:t>
            </a:r>
            <a:r>
              <a:rPr lang="en-IE" sz="1200" dirty="0" err="1" smtClean="0"/>
              <a:t>Reas</a:t>
            </a:r>
            <a:r>
              <a:rPr lang="en-IE" sz="1200" dirty="0" smtClean="0"/>
              <a:t> &amp; Fry (2014)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166156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Processing Example 5.2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Functionality:</a:t>
            </a:r>
          </a:p>
          <a:p>
            <a:pPr marL="457200" lvl="1" indent="0">
              <a:buNone/>
            </a:pPr>
            <a:endParaRPr lang="en-IE" dirty="0" smtClean="0"/>
          </a:p>
          <a:p>
            <a:pPr lvl="1"/>
            <a:r>
              <a:rPr lang="en-IE" dirty="0" smtClean="0"/>
              <a:t>If the mouse is pressed, set the fill to white and draw a square.</a:t>
            </a:r>
          </a:p>
          <a:p>
            <a:pPr lvl="1"/>
            <a:endParaRPr lang="en-IE" dirty="0" smtClean="0"/>
          </a:p>
          <a:p>
            <a:pPr lvl="1"/>
            <a:r>
              <a:rPr lang="en-IE" dirty="0" smtClean="0"/>
              <a:t>Otherwise set the fill to black and draw a square.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0" t="10448" r="69371" b="68879"/>
          <a:stretch/>
        </p:blipFill>
        <p:spPr bwMode="auto">
          <a:xfrm>
            <a:off x="6248399" y="4495799"/>
            <a:ext cx="1392073" cy="1542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1" t="10028" r="69300" b="68144"/>
          <a:stretch/>
        </p:blipFill>
        <p:spPr bwMode="auto">
          <a:xfrm>
            <a:off x="6248400" y="2438400"/>
            <a:ext cx="1392073" cy="15967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31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Processing Example 5.2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457200" y="1676400"/>
            <a:ext cx="251460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setup()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size(100,100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</a:t>
            </a:r>
          </a:p>
          <a:p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en-IE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6968" y="2544170"/>
            <a:ext cx="3961831" cy="37856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void draw()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background(204);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if (</a:t>
            </a:r>
            <a:r>
              <a:rPr lang="en-IE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mousePressed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== true)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{</a:t>
            </a:r>
            <a:endParaRPr lang="en-IE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fill(255); //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white</a:t>
            </a:r>
            <a:endParaRPr lang="en-IE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} 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else {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fill(0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);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// black</a:t>
            </a:r>
            <a:endParaRPr lang="en-IE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}</a:t>
            </a:r>
            <a:endParaRPr lang="en-IE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E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rect</a:t>
            </a:r>
            <a:r>
              <a:rPr lang="en-IE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(25</a:t>
            </a:r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25, 50, 50);</a:t>
            </a:r>
          </a:p>
          <a:p>
            <a:r>
              <a:rPr lang="en-IE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0" t="10448" r="69371" b="68879"/>
          <a:stretch/>
        </p:blipFill>
        <p:spPr bwMode="auto">
          <a:xfrm>
            <a:off x="6789761" y="4267200"/>
            <a:ext cx="1364776" cy="15122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1" t="10028" r="69300" b="68144"/>
          <a:stretch/>
        </p:blipFill>
        <p:spPr bwMode="auto">
          <a:xfrm>
            <a:off x="6428940" y="2120584"/>
            <a:ext cx="1392073" cy="15967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581400" y="6581001"/>
            <a:ext cx="556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E" sz="1200" dirty="0" smtClean="0"/>
              <a:t>Source:  </a:t>
            </a:r>
            <a:r>
              <a:rPr lang="en-IE" sz="1200" dirty="0" err="1" smtClean="0"/>
              <a:t>Reas</a:t>
            </a:r>
            <a:r>
              <a:rPr lang="en-IE" sz="1200" dirty="0" smtClean="0"/>
              <a:t> &amp; Fry (2014)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408776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Processing Example 5.3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6606493" cy="4525963"/>
          </a:xfrm>
        </p:spPr>
        <p:txBody>
          <a:bodyPr>
            <a:normAutofit fontScale="85000" lnSpcReduction="20000"/>
          </a:bodyPr>
          <a:lstStyle/>
          <a:p>
            <a:r>
              <a:rPr lang="en-IE" dirty="0" smtClean="0"/>
              <a:t>Functionality:</a:t>
            </a:r>
          </a:p>
          <a:p>
            <a:pPr marL="0" indent="0">
              <a:buNone/>
            </a:pPr>
            <a:endParaRPr lang="en-IE" sz="1500" dirty="0" smtClean="0"/>
          </a:p>
          <a:p>
            <a:pPr lvl="1"/>
            <a:r>
              <a:rPr lang="en-IE" dirty="0" smtClean="0"/>
              <a:t>If the LEFT button on the mouse is pressed, set the fill to black and draw a square.  As soon as the LEFT button is released, </a:t>
            </a:r>
            <a:r>
              <a:rPr lang="en-IE" dirty="0" err="1" smtClean="0"/>
              <a:t>gray</a:t>
            </a:r>
            <a:r>
              <a:rPr lang="en-IE" dirty="0" smtClean="0"/>
              <a:t> fill the square.</a:t>
            </a:r>
          </a:p>
          <a:p>
            <a:pPr marL="457200" lvl="1" indent="0">
              <a:buNone/>
            </a:pPr>
            <a:endParaRPr lang="en-IE" dirty="0" smtClean="0"/>
          </a:p>
          <a:p>
            <a:pPr lvl="1"/>
            <a:r>
              <a:rPr lang="en-IE" dirty="0"/>
              <a:t>If the </a:t>
            </a:r>
            <a:r>
              <a:rPr lang="en-IE" dirty="0" smtClean="0"/>
              <a:t>RIGHT button </a:t>
            </a:r>
            <a:r>
              <a:rPr lang="en-IE" dirty="0"/>
              <a:t>on the mouse is pressed, set the fill to </a:t>
            </a:r>
            <a:r>
              <a:rPr lang="en-IE" dirty="0" smtClean="0"/>
              <a:t>white and </a:t>
            </a:r>
            <a:r>
              <a:rPr lang="en-IE" dirty="0"/>
              <a:t>draw a square</a:t>
            </a:r>
            <a:r>
              <a:rPr lang="en-IE" dirty="0" smtClean="0"/>
              <a:t>. </a:t>
            </a:r>
            <a:r>
              <a:rPr lang="en-IE" dirty="0"/>
              <a:t>As soon as the  </a:t>
            </a:r>
            <a:r>
              <a:rPr lang="en-IE" dirty="0" smtClean="0"/>
              <a:t>RIGHT button </a:t>
            </a:r>
            <a:r>
              <a:rPr lang="en-IE" dirty="0"/>
              <a:t>is released, </a:t>
            </a:r>
            <a:r>
              <a:rPr lang="en-IE" dirty="0" err="1"/>
              <a:t>gray</a:t>
            </a:r>
            <a:r>
              <a:rPr lang="en-IE" dirty="0"/>
              <a:t> fill the square.</a:t>
            </a:r>
            <a:endParaRPr lang="en-IE" dirty="0" smtClean="0"/>
          </a:p>
          <a:p>
            <a:pPr lvl="1"/>
            <a:endParaRPr lang="en-IE" dirty="0" smtClean="0"/>
          </a:p>
          <a:p>
            <a:pPr lvl="1"/>
            <a:r>
              <a:rPr lang="en-IE" dirty="0" smtClean="0"/>
              <a:t>If no mouse button is pressed, set the fill to </a:t>
            </a:r>
            <a:r>
              <a:rPr lang="en-IE" dirty="0" err="1" smtClean="0"/>
              <a:t>gray</a:t>
            </a:r>
            <a:r>
              <a:rPr lang="en-IE" dirty="0" smtClean="0"/>
              <a:t> and draw a square.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0" t="10448" r="69371" b="68879"/>
          <a:stretch/>
        </p:blipFill>
        <p:spPr bwMode="auto">
          <a:xfrm>
            <a:off x="7368493" y="2031242"/>
            <a:ext cx="1089707" cy="12074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1" t="10028" r="69300" b="68144"/>
          <a:stretch/>
        </p:blipFill>
        <p:spPr bwMode="auto">
          <a:xfrm>
            <a:off x="7331850" y="3599597"/>
            <a:ext cx="1126350" cy="12919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4" t="10448" r="69476" b="68879"/>
          <a:stretch/>
        </p:blipFill>
        <p:spPr bwMode="auto">
          <a:xfrm>
            <a:off x="7349319" y="5181600"/>
            <a:ext cx="1108881" cy="1253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88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691</Words>
  <Application>Microsoft Office PowerPoint</Application>
  <PresentationFormat>On-screen Show (4:3)</PresentationFormat>
  <Paragraphs>145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Event Handling</vt:lpstr>
      <vt:lpstr>What is an event?</vt:lpstr>
      <vt:lpstr>Mouse Events</vt:lpstr>
      <vt:lpstr>Mouse Events</vt:lpstr>
      <vt:lpstr>Processing Example 5.1</vt:lpstr>
      <vt:lpstr>Processing Example 5.1 - Code</vt:lpstr>
      <vt:lpstr>Processing Example 5.2</vt:lpstr>
      <vt:lpstr>Processing Example 5.2</vt:lpstr>
      <vt:lpstr>Processing Example 5.3</vt:lpstr>
      <vt:lpstr>Processing Example 5.3</vt:lpstr>
      <vt:lpstr>Processing Example 5.4</vt:lpstr>
      <vt:lpstr>Processing Example 5.4</vt:lpstr>
      <vt:lpstr>Processing Example 5.4</vt:lpstr>
      <vt:lpstr>Questions?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Processing</dc:title>
  <dc:creator>Siobhan Drohan</dc:creator>
  <cp:lastModifiedBy>Siobhan</cp:lastModifiedBy>
  <cp:revision>96</cp:revision>
  <dcterms:created xsi:type="dcterms:W3CDTF">2006-08-16T00:00:00Z</dcterms:created>
  <dcterms:modified xsi:type="dcterms:W3CDTF">2016-01-18T15:33:51Z</dcterms:modified>
</cp:coreProperties>
</file>