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308" r:id="rId4"/>
    <p:sldId id="309" r:id="rId5"/>
    <p:sldId id="310" r:id="rId6"/>
    <p:sldId id="317" r:id="rId7"/>
    <p:sldId id="265" r:id="rId8"/>
    <p:sldId id="273" r:id="rId9"/>
    <p:sldId id="274" r:id="rId10"/>
    <p:sldId id="318" r:id="rId11"/>
    <p:sldId id="272" r:id="rId12"/>
    <p:sldId id="313" r:id="rId13"/>
    <p:sldId id="266" r:id="rId14"/>
    <p:sldId id="269" r:id="rId15"/>
    <p:sldId id="276" r:id="rId16"/>
    <p:sldId id="277" r:id="rId17"/>
    <p:sldId id="267" r:id="rId18"/>
    <p:sldId id="278" r:id="rId19"/>
    <p:sldId id="279" r:id="rId20"/>
    <p:sldId id="268" r:id="rId21"/>
    <p:sldId id="271" r:id="rId22"/>
    <p:sldId id="281" r:id="rId23"/>
    <p:sldId id="280" r:id="rId24"/>
    <p:sldId id="319" r:id="rId25"/>
    <p:sldId id="293" r:id="rId26"/>
    <p:sldId id="294" r:id="rId27"/>
    <p:sldId id="321" r:id="rId28"/>
    <p:sldId id="297" r:id="rId29"/>
    <p:sldId id="320" r:id="rId30"/>
    <p:sldId id="298" r:id="rId31"/>
    <p:sldId id="322" r:id="rId32"/>
    <p:sldId id="305" r:id="rId33"/>
    <p:sldId id="30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94660"/>
  </p:normalViewPr>
  <p:slideViewPr>
    <p:cSldViewPr>
      <p:cViewPr varScale="1">
        <p:scale>
          <a:sx n="35" d="100"/>
          <a:sy n="35" d="100"/>
        </p:scale>
        <p:origin x="-13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C3C30-7F3D-4B20-9974-47C57B22CA6E}" type="datetimeFigureOut">
              <a:rPr lang="en-IE" smtClean="0"/>
              <a:t>14/01/2016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9BE90-ABBD-4931-8E0C-089E0ACACA6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81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780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lldroppings.com/js/" TargetMode="External"/><Relationship Id="rId2" Type="http://schemas.openxmlformats.org/officeDocument/2006/relationships/hyperlink" Target="https://processing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641" y="9144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IE" sz="4000" dirty="0" smtClean="0"/>
              <a:t>Introduction </a:t>
            </a:r>
            <a:r>
              <a:rPr lang="en-IE" sz="4000" dirty="0" smtClean="0"/>
              <a:t>to Processing</a:t>
            </a:r>
            <a:endParaRPr lang="en-I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3810000"/>
            <a:ext cx="1866900" cy="1066800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IE" sz="2400" dirty="0" smtClean="0"/>
              <a:t>Produced 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IE" sz="2400" dirty="0" smtClean="0"/>
              <a:t>by:</a:t>
            </a:r>
            <a:endParaRPr lang="en-IE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572000"/>
            <a:ext cx="4746661" cy="10668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727841" y="3124200"/>
            <a:ext cx="76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73566" y="3881735"/>
            <a:ext cx="5760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Department of </a:t>
            </a:r>
            <a:r>
              <a:rPr lang="en-IE" sz="2400" dirty="0" smtClean="0"/>
              <a:t>Computing and Mathematics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51641" y="2133600"/>
            <a:ext cx="7772400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Creating static drawings</a:t>
            </a:r>
            <a:endParaRPr lang="en-IE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37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Topics list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/>
          </a:bodyPr>
          <a:lstStyle/>
          <a:p>
            <a:r>
              <a:rPr lang="en-IE" dirty="0" smtClean="0"/>
              <a:t>What is Processing?</a:t>
            </a:r>
          </a:p>
          <a:p>
            <a:r>
              <a:rPr lang="en-IE" dirty="0" smtClean="0"/>
              <a:t>Coordinate System in Computing.</a:t>
            </a:r>
          </a:p>
          <a:p>
            <a:r>
              <a:rPr lang="en-IE" dirty="0" smtClean="0"/>
              <a:t>Functions in Processing.</a:t>
            </a:r>
          </a:p>
          <a:p>
            <a:r>
              <a:rPr lang="en-IE" dirty="0" smtClean="0"/>
              <a:t>Basic Shapes.</a:t>
            </a:r>
          </a:p>
          <a:p>
            <a:r>
              <a:rPr lang="en-IE" dirty="0" smtClean="0"/>
              <a:t>Syntax Errors.</a:t>
            </a:r>
          </a:p>
          <a:p>
            <a:r>
              <a:rPr lang="en-IE" dirty="0" smtClean="0"/>
              <a:t>Logic Errors.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3276600"/>
            <a:ext cx="5791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10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Functions in Processing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Processing comes with several pre-written functions that we can use. </a:t>
            </a:r>
          </a:p>
          <a:p>
            <a:r>
              <a:rPr lang="en-IE" dirty="0" smtClean="0"/>
              <a:t>A function comprises a set of instructions that performs some task.</a:t>
            </a:r>
          </a:p>
          <a:p>
            <a:r>
              <a:rPr lang="en-IE" dirty="0" smtClean="0"/>
              <a:t>When you call the function, it performs the task.</a:t>
            </a:r>
          </a:p>
          <a:p>
            <a:r>
              <a:rPr lang="en-IE" dirty="0" smtClean="0"/>
              <a:t>We will now look at functions that draw the following shapes:</a:t>
            </a:r>
          </a:p>
          <a:p>
            <a:pPr lvl="1"/>
            <a:r>
              <a:rPr lang="en-IE" dirty="0" smtClean="0"/>
              <a:t>Rectangle, square, line, oval and circle.</a:t>
            </a:r>
          </a:p>
        </p:txBody>
      </p:sp>
    </p:spTree>
    <p:extLst>
      <p:ext uri="{BB962C8B-B14F-4D97-AF65-F5344CB8AC3E}">
        <p14:creationId xmlns:p14="http://schemas.microsoft.com/office/powerpoint/2010/main" val="23865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Topics list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What is Processing?</a:t>
            </a:r>
          </a:p>
          <a:p>
            <a:r>
              <a:rPr lang="en-IE" dirty="0" smtClean="0"/>
              <a:t>Coordinate System in Computing.</a:t>
            </a:r>
          </a:p>
          <a:p>
            <a:r>
              <a:rPr lang="en-IE" dirty="0" smtClean="0"/>
              <a:t>Functions in Processing.</a:t>
            </a:r>
          </a:p>
          <a:p>
            <a:r>
              <a:rPr lang="en-IE" dirty="0" smtClean="0"/>
              <a:t>Basic Shapes.</a:t>
            </a:r>
          </a:p>
          <a:p>
            <a:r>
              <a:rPr lang="en-IE" dirty="0" smtClean="0"/>
              <a:t>Formatting the display window.</a:t>
            </a:r>
          </a:p>
          <a:p>
            <a:r>
              <a:rPr lang="en-IE" dirty="0" smtClean="0"/>
              <a:t>Syntax Errors.</a:t>
            </a:r>
          </a:p>
          <a:p>
            <a:r>
              <a:rPr lang="en-IE" dirty="0" smtClean="0"/>
              <a:t>Logic Errors.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3733800"/>
            <a:ext cx="5791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864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r</a:t>
            </a:r>
            <a:r>
              <a:rPr lang="en-IE" dirty="0" err="1" smtClean="0"/>
              <a:t>ect</a:t>
            </a:r>
            <a:r>
              <a:rPr lang="en-IE" dirty="0" smtClean="0"/>
              <a:t>()</a:t>
            </a:r>
            <a:endParaRPr lang="en-IE" dirty="0"/>
          </a:p>
        </p:txBody>
      </p:sp>
      <p:pic>
        <p:nvPicPr>
          <p:cNvPr id="1026" name="Picture 2" descr="C:\Users\Siobhan\Dropbox\Programming Fundamentals (1)\Semester 1\Sept 2015 specifics\Processing\repo\topic01\book\img\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42655"/>
            <a:ext cx="6858000" cy="42440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664814" y="6400800"/>
            <a:ext cx="2367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https://processing.org/</a:t>
            </a:r>
          </a:p>
        </p:txBody>
      </p:sp>
    </p:spTree>
    <p:extLst>
      <p:ext uri="{BB962C8B-B14F-4D97-AF65-F5344CB8AC3E}">
        <p14:creationId xmlns:p14="http://schemas.microsoft.com/office/powerpoint/2010/main" val="29743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rect</a:t>
            </a:r>
            <a:r>
              <a:rPr lang="en-IE" dirty="0" smtClean="0"/>
              <a:t>() – drawing a rectangle</a:t>
            </a:r>
            <a:endParaRPr lang="en-IE" dirty="0"/>
          </a:p>
        </p:txBody>
      </p:sp>
      <p:pic>
        <p:nvPicPr>
          <p:cNvPr id="4098" name="Picture 2" descr="C:\Users\Siobhan\Dropbox\Programming Fundamentals (1)\Semester 1\Sept 2015 specifics\Processing\repo\topic01\book\img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87235"/>
            <a:ext cx="7473578" cy="33943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iobhan\Dropbox\Programming Fundamentals (1)\Semester 1\Sept 2015 specifics\Processing\repo\topic01\book\img\12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038600"/>
            <a:ext cx="2209800" cy="254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79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rect</a:t>
            </a:r>
            <a:r>
              <a:rPr lang="en-IE" dirty="0" smtClean="0"/>
              <a:t>() – drawing a square</a:t>
            </a:r>
            <a:endParaRPr lang="en-I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1" t="10913" r="31618" b="64204"/>
          <a:stretch/>
        </p:blipFill>
        <p:spPr bwMode="auto">
          <a:xfrm>
            <a:off x="512618" y="1676400"/>
            <a:ext cx="8250382" cy="31769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4" descr="C:\Users\Siobhan\Dropbox\Programming Fundamentals (1)\Semester 1\Sept 2015 specifics\Processing\repo\topic01\book\img\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191000"/>
            <a:ext cx="2164814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514600" y="4114800"/>
            <a:ext cx="152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TextBox 3"/>
          <p:cNvSpPr txBox="1"/>
          <p:nvPr/>
        </p:nvSpPr>
        <p:spPr>
          <a:xfrm>
            <a:off x="545275" y="5438775"/>
            <a:ext cx="44196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/>
              <a:t>Note how each line of code has a semi-colon (;) at the end of it.  This is called a </a:t>
            </a:r>
            <a:r>
              <a:rPr lang="en-IE" dirty="0" smtClean="0">
                <a:solidFill>
                  <a:srgbClr val="FF0000"/>
                </a:solidFill>
              </a:rPr>
              <a:t>statement terminator</a:t>
            </a:r>
            <a:r>
              <a:rPr lang="en-IE" dirty="0" smtClean="0"/>
              <a:t> and must be included.</a:t>
            </a:r>
            <a:endParaRPr lang="en-IE" dirty="0"/>
          </a:p>
        </p:txBody>
      </p:sp>
      <p:cxnSp>
        <p:nvCxnSpPr>
          <p:cNvPr id="7" name="Straight Arrow Connector 6"/>
          <p:cNvCxnSpPr>
            <a:stCxn id="4" idx="0"/>
          </p:cNvCxnSpPr>
          <p:nvPr/>
        </p:nvCxnSpPr>
        <p:spPr>
          <a:xfrm flipH="1" flipV="1">
            <a:off x="2590800" y="4419600"/>
            <a:ext cx="164275" cy="1019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9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r</a:t>
            </a:r>
            <a:r>
              <a:rPr lang="en-IE" dirty="0" err="1" smtClean="0"/>
              <a:t>ect</a:t>
            </a:r>
            <a:r>
              <a:rPr lang="en-IE" dirty="0" smtClean="0"/>
              <a:t>() – syntax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236219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E" dirty="0" err="1"/>
              <a:t>rect</a:t>
            </a:r>
            <a:r>
              <a:rPr lang="en-IE" dirty="0"/>
              <a:t>(</a:t>
            </a:r>
            <a:r>
              <a:rPr lang="en-IE" dirty="0">
                <a:solidFill>
                  <a:srgbClr val="FF0000"/>
                </a:solidFill>
              </a:rPr>
              <a:t>x, </a:t>
            </a:r>
            <a:r>
              <a:rPr lang="en-I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y, </a:t>
            </a:r>
            <a:r>
              <a:rPr lang="en-IE" dirty="0">
                <a:solidFill>
                  <a:srgbClr val="92D050"/>
                </a:solidFill>
              </a:rPr>
              <a:t>w,</a:t>
            </a:r>
            <a:r>
              <a:rPr lang="en-IE" dirty="0"/>
              <a:t> </a:t>
            </a:r>
            <a:r>
              <a:rPr lang="en-IE" dirty="0">
                <a:solidFill>
                  <a:schemeClr val="accent4"/>
                </a:solidFill>
              </a:rPr>
              <a:t>h</a:t>
            </a:r>
            <a:r>
              <a:rPr lang="en-IE" dirty="0"/>
              <a:t>) </a:t>
            </a:r>
            <a:endParaRPr lang="en-IE" dirty="0" smtClean="0"/>
          </a:p>
          <a:p>
            <a:pPr marL="400050" lvl="1" indent="0">
              <a:spcBef>
                <a:spcPts val="600"/>
              </a:spcBef>
              <a:buNone/>
            </a:pPr>
            <a:r>
              <a:rPr lang="en-IE" sz="2400" dirty="0" smtClean="0">
                <a:solidFill>
                  <a:srgbClr val="FF0000"/>
                </a:solidFill>
              </a:rPr>
              <a:t>x </a:t>
            </a:r>
            <a:r>
              <a:rPr lang="en-IE" sz="2400" dirty="0">
                <a:solidFill>
                  <a:srgbClr val="FF0000"/>
                </a:solidFill>
              </a:rPr>
              <a:t>= x-coordinate of the </a:t>
            </a:r>
            <a:r>
              <a:rPr lang="en-IE" sz="2400" u="sng" dirty="0">
                <a:solidFill>
                  <a:srgbClr val="FF0000"/>
                </a:solidFill>
              </a:rPr>
              <a:t>upper left corner</a:t>
            </a:r>
            <a:r>
              <a:rPr lang="en-IE" sz="2400" dirty="0">
                <a:solidFill>
                  <a:srgbClr val="FF0000"/>
                </a:solidFill>
              </a:rPr>
              <a:t> of the rectangle </a:t>
            </a:r>
            <a:endParaRPr lang="en-IE" sz="2400" dirty="0" smtClean="0">
              <a:solidFill>
                <a:srgbClr val="FF0000"/>
              </a:solidFill>
            </a:endParaRPr>
          </a:p>
          <a:p>
            <a:pPr marL="400050" lvl="1" indent="0">
              <a:spcBef>
                <a:spcPts val="600"/>
              </a:spcBef>
              <a:buNone/>
            </a:pPr>
            <a:r>
              <a:rPr lang="en-IE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 </a:t>
            </a:r>
            <a:r>
              <a:rPr lang="en-IE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y-coordinate of the </a:t>
            </a:r>
            <a:r>
              <a:rPr lang="en-IE" sz="24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upper left corner</a:t>
            </a:r>
            <a:r>
              <a:rPr lang="en-IE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of the rectangle </a:t>
            </a:r>
            <a:endParaRPr lang="en-IE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00050" lvl="1" indent="0">
              <a:spcBef>
                <a:spcPts val="600"/>
              </a:spcBef>
              <a:buNone/>
            </a:pPr>
            <a:r>
              <a:rPr lang="en-IE" sz="2400" dirty="0" smtClean="0">
                <a:solidFill>
                  <a:srgbClr val="92D050"/>
                </a:solidFill>
              </a:rPr>
              <a:t>w </a:t>
            </a:r>
            <a:r>
              <a:rPr lang="en-IE" sz="2400" dirty="0">
                <a:solidFill>
                  <a:srgbClr val="92D050"/>
                </a:solidFill>
              </a:rPr>
              <a:t>= width of the rectangle </a:t>
            </a:r>
            <a:endParaRPr lang="en-IE" sz="2400" dirty="0" smtClean="0">
              <a:solidFill>
                <a:srgbClr val="92D050"/>
              </a:solidFill>
            </a:endParaRPr>
          </a:p>
          <a:p>
            <a:pPr marL="400050" lvl="1" indent="0">
              <a:spcBef>
                <a:spcPts val="600"/>
              </a:spcBef>
              <a:buNone/>
            </a:pPr>
            <a:r>
              <a:rPr lang="en-IE" sz="2400" dirty="0" smtClean="0">
                <a:solidFill>
                  <a:schemeClr val="accent4"/>
                </a:solidFill>
              </a:rPr>
              <a:t>h </a:t>
            </a:r>
            <a:r>
              <a:rPr lang="en-IE" sz="2400" dirty="0">
                <a:solidFill>
                  <a:schemeClr val="accent4"/>
                </a:solidFill>
              </a:rPr>
              <a:t>= height of the rectangle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2200" y="4382631"/>
            <a:ext cx="259080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2800" dirty="0" smtClean="0"/>
              <a:t>To draw a square, the width and height must be the same value.</a:t>
            </a:r>
            <a:endParaRPr lang="en-I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104144"/>
            <a:ext cx="55626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smtClean="0"/>
              <a:t>The </a:t>
            </a:r>
            <a:r>
              <a:rPr lang="en-IE" sz="2400" dirty="0" err="1" smtClean="0"/>
              <a:t>rect</a:t>
            </a:r>
            <a:r>
              <a:rPr lang="en-IE" sz="2400" dirty="0" smtClean="0"/>
              <a:t> function above defines four </a:t>
            </a:r>
            <a:r>
              <a:rPr lang="en-IE" sz="2400" dirty="0" smtClean="0">
                <a:solidFill>
                  <a:srgbClr val="FF0000"/>
                </a:solidFill>
              </a:rPr>
              <a:t>parameters</a:t>
            </a:r>
            <a:r>
              <a:rPr lang="en-IE" sz="2400" dirty="0" smtClean="0"/>
              <a:t> i.e. x, y, w, 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smtClean="0"/>
              <a:t>When you call </a:t>
            </a:r>
            <a:r>
              <a:rPr lang="en-IE" sz="2400" dirty="0" err="1" smtClean="0"/>
              <a:t>rect</a:t>
            </a:r>
            <a:r>
              <a:rPr lang="en-IE" sz="2400" dirty="0" smtClean="0"/>
              <a:t>, you are expected to pass four numbers to it.  These actual numbers are called </a:t>
            </a:r>
            <a:r>
              <a:rPr lang="en-IE" sz="2400" dirty="0" smtClean="0">
                <a:solidFill>
                  <a:srgbClr val="FF0000"/>
                </a:solidFill>
              </a:rPr>
              <a:t>arguments</a:t>
            </a:r>
            <a:r>
              <a:rPr lang="en-IE" sz="24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 err="1" smtClean="0"/>
              <a:t>rect</a:t>
            </a:r>
            <a:r>
              <a:rPr lang="en-IE" sz="2400" dirty="0" smtClean="0"/>
              <a:t> uses these four numbers to render the rectangle on the display window.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97553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line()</a:t>
            </a:r>
            <a:endParaRPr lang="en-IE" dirty="0"/>
          </a:p>
        </p:txBody>
      </p:sp>
      <p:pic>
        <p:nvPicPr>
          <p:cNvPr id="2050" name="Picture 2" descr="C:\Users\Siobhan\Dropbox\Programming Fundamentals (1)\Semester 1\Sept 2015 specifics\Processing\repo\topic01\book\img\1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752600"/>
            <a:ext cx="6400800" cy="41695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664814" y="6400800"/>
            <a:ext cx="2367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https://processing.org/</a:t>
            </a:r>
          </a:p>
        </p:txBody>
      </p:sp>
    </p:spTree>
    <p:extLst>
      <p:ext uri="{BB962C8B-B14F-4D97-AF65-F5344CB8AC3E}">
        <p14:creationId xmlns:p14="http://schemas.microsoft.com/office/powerpoint/2010/main" val="90417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line () – drawing a line</a:t>
            </a:r>
            <a:endParaRPr lang="en-I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04" t="10714" r="31618" b="61310"/>
          <a:stretch/>
        </p:blipFill>
        <p:spPr bwMode="auto">
          <a:xfrm>
            <a:off x="457200" y="1676400"/>
            <a:ext cx="7543800" cy="32528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3" descr="C:\Users\Siobhan\Dropbox\Programming Fundamentals (1)\Semester 1\Sept 2015 specifics\Processing\repo\topic01\book\img\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114800"/>
            <a:ext cx="2209800" cy="254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71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line() – syntax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2590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dirty="0" smtClean="0"/>
              <a:t>line(</a:t>
            </a:r>
            <a:r>
              <a:rPr lang="en-IE" dirty="0" smtClean="0">
                <a:solidFill>
                  <a:srgbClr val="FF0000"/>
                </a:solidFill>
              </a:rPr>
              <a:t>x1, </a:t>
            </a:r>
            <a:r>
              <a:rPr lang="en-IE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y1</a:t>
            </a:r>
            <a:r>
              <a:rPr lang="en-IE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IE" dirty="0" smtClean="0">
                <a:solidFill>
                  <a:srgbClr val="92D050"/>
                </a:solidFill>
              </a:rPr>
              <a:t>x2,</a:t>
            </a:r>
            <a:r>
              <a:rPr lang="en-IE" dirty="0" smtClean="0"/>
              <a:t> </a:t>
            </a:r>
            <a:r>
              <a:rPr lang="en-IE" dirty="0" smtClean="0">
                <a:solidFill>
                  <a:schemeClr val="accent4"/>
                </a:solidFill>
              </a:rPr>
              <a:t>y2</a:t>
            </a:r>
            <a:r>
              <a:rPr lang="en-IE" dirty="0" smtClean="0"/>
              <a:t>) </a:t>
            </a:r>
          </a:p>
          <a:p>
            <a:pPr marL="400050" lvl="1" indent="0">
              <a:buNone/>
            </a:pPr>
            <a:r>
              <a:rPr lang="en-IE" sz="2400" dirty="0" smtClean="0">
                <a:solidFill>
                  <a:srgbClr val="FF0000"/>
                </a:solidFill>
              </a:rPr>
              <a:t>x1 </a:t>
            </a:r>
            <a:r>
              <a:rPr lang="en-IE" sz="2400" dirty="0">
                <a:solidFill>
                  <a:srgbClr val="FF0000"/>
                </a:solidFill>
              </a:rPr>
              <a:t>= x-coordinate of first point </a:t>
            </a:r>
            <a:endParaRPr lang="en-IE" sz="2400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IE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y1 </a:t>
            </a:r>
            <a:r>
              <a:rPr lang="en-IE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y-coordinate of first point </a:t>
            </a:r>
            <a:endParaRPr lang="en-IE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00050" lvl="1" indent="0">
              <a:buNone/>
            </a:pPr>
            <a:r>
              <a:rPr lang="en-IE" sz="2400" dirty="0" smtClean="0">
                <a:solidFill>
                  <a:srgbClr val="92D050"/>
                </a:solidFill>
              </a:rPr>
              <a:t>x2 </a:t>
            </a:r>
            <a:r>
              <a:rPr lang="en-IE" sz="2400" dirty="0">
                <a:solidFill>
                  <a:srgbClr val="92D050"/>
                </a:solidFill>
              </a:rPr>
              <a:t>= x-coordinate of second point </a:t>
            </a:r>
            <a:endParaRPr lang="en-IE" sz="2400" dirty="0" smtClean="0">
              <a:solidFill>
                <a:srgbClr val="92D050"/>
              </a:solidFill>
            </a:endParaRPr>
          </a:p>
          <a:p>
            <a:pPr marL="400050" lvl="1" indent="0">
              <a:buNone/>
            </a:pPr>
            <a:r>
              <a:rPr lang="en-IE" sz="2400" dirty="0" smtClean="0">
                <a:solidFill>
                  <a:srgbClr val="7030A0"/>
                </a:solidFill>
              </a:rPr>
              <a:t>y2 </a:t>
            </a:r>
            <a:r>
              <a:rPr lang="en-IE" sz="2400" dirty="0">
                <a:solidFill>
                  <a:srgbClr val="7030A0"/>
                </a:solidFill>
              </a:rPr>
              <a:t>= y-coordinate of second </a:t>
            </a:r>
            <a:r>
              <a:rPr lang="en-IE" sz="2400" dirty="0" smtClean="0">
                <a:solidFill>
                  <a:srgbClr val="7030A0"/>
                </a:solidFill>
              </a:rPr>
              <a:t>point</a:t>
            </a:r>
            <a:endParaRPr lang="en-IE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84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Topics list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/>
          </a:bodyPr>
          <a:lstStyle/>
          <a:p>
            <a:r>
              <a:rPr lang="en-IE" dirty="0" smtClean="0"/>
              <a:t>What is Processing?</a:t>
            </a:r>
          </a:p>
          <a:p>
            <a:r>
              <a:rPr lang="en-IE" dirty="0" smtClean="0"/>
              <a:t>Coordinate System in Computing.</a:t>
            </a:r>
          </a:p>
          <a:p>
            <a:r>
              <a:rPr lang="en-IE" dirty="0" smtClean="0"/>
              <a:t>Functions in Processing.</a:t>
            </a:r>
          </a:p>
          <a:p>
            <a:r>
              <a:rPr lang="en-IE" dirty="0" smtClean="0"/>
              <a:t>Basic Shapes.</a:t>
            </a:r>
          </a:p>
          <a:p>
            <a:r>
              <a:rPr lang="en-IE" dirty="0" smtClean="0"/>
              <a:t>Syntax Errors.</a:t>
            </a:r>
          </a:p>
          <a:p>
            <a:r>
              <a:rPr lang="en-IE" dirty="0" smtClean="0"/>
              <a:t>Logic Errors.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2133600"/>
            <a:ext cx="5791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59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ellipse()</a:t>
            </a:r>
            <a:endParaRPr lang="en-IE" dirty="0"/>
          </a:p>
        </p:txBody>
      </p:sp>
      <p:pic>
        <p:nvPicPr>
          <p:cNvPr id="3074" name="Picture 2" descr="C:\Users\Siobhan\Dropbox\Programming Fundamentals (1)\Semester 1\Sept 2015 specifics\Processing\repo\topic01\book\img\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35" y="1828800"/>
            <a:ext cx="6773165" cy="4200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64814" y="6400800"/>
            <a:ext cx="2367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https://processing.org/</a:t>
            </a:r>
          </a:p>
        </p:txBody>
      </p:sp>
    </p:spTree>
    <p:extLst>
      <p:ext uri="{BB962C8B-B14F-4D97-AF65-F5344CB8AC3E}">
        <p14:creationId xmlns:p14="http://schemas.microsoft.com/office/powerpoint/2010/main" val="26736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</a:t>
            </a:r>
            <a:r>
              <a:rPr lang="en-IE" dirty="0" smtClean="0"/>
              <a:t>llipse()</a:t>
            </a:r>
            <a:endParaRPr lang="en-I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86" t="32143" r="21690" b="38889"/>
          <a:stretch/>
        </p:blipFill>
        <p:spPr bwMode="auto">
          <a:xfrm>
            <a:off x="457199" y="1600200"/>
            <a:ext cx="7522029" cy="3317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6" name="Picture 2" descr="C:\Users\Siobhan\Dropbox\Programming Fundamentals (1)\Semester 1\Sept 2015 specifics\Processing\repo\topic01\book\img\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14800"/>
            <a:ext cx="2219325" cy="257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1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</a:t>
            </a:r>
            <a:r>
              <a:rPr lang="en-IE" dirty="0" smtClean="0"/>
              <a:t>llipse()</a:t>
            </a:r>
            <a:endParaRPr lang="en-IE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8" t="32143" r="21579" b="35516"/>
          <a:stretch/>
        </p:blipFill>
        <p:spPr bwMode="auto">
          <a:xfrm>
            <a:off x="457200" y="1600200"/>
            <a:ext cx="7467600" cy="36773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 descr="C:\Users\Siobhan\Dropbox\Programming Fundamentals (1)\Semester 1\Sept 2015 specifics\Processing\repo\topic01\book\img\18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070351"/>
            <a:ext cx="2286000" cy="263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2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ellipse() – syntax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2590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dirty="0" smtClean="0"/>
              <a:t>ellipse(</a:t>
            </a:r>
            <a:r>
              <a:rPr lang="en-IE" dirty="0" smtClean="0">
                <a:solidFill>
                  <a:srgbClr val="FF0000"/>
                </a:solidFill>
              </a:rPr>
              <a:t>x</a:t>
            </a:r>
            <a:r>
              <a:rPr lang="en-IE" dirty="0">
                <a:solidFill>
                  <a:srgbClr val="FF0000"/>
                </a:solidFill>
              </a:rPr>
              <a:t>, </a:t>
            </a:r>
            <a:r>
              <a:rPr lang="en-I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y, </a:t>
            </a:r>
            <a:r>
              <a:rPr lang="en-IE" dirty="0">
                <a:solidFill>
                  <a:srgbClr val="92D050"/>
                </a:solidFill>
              </a:rPr>
              <a:t>w,</a:t>
            </a:r>
            <a:r>
              <a:rPr lang="en-IE" dirty="0"/>
              <a:t> </a:t>
            </a:r>
            <a:r>
              <a:rPr lang="en-IE" dirty="0">
                <a:solidFill>
                  <a:schemeClr val="accent4"/>
                </a:solidFill>
              </a:rPr>
              <a:t>h</a:t>
            </a:r>
            <a:r>
              <a:rPr lang="en-IE" dirty="0"/>
              <a:t>) </a:t>
            </a:r>
            <a:endParaRPr lang="en-IE" dirty="0" smtClean="0"/>
          </a:p>
          <a:p>
            <a:pPr marL="400050" lvl="1" indent="0">
              <a:buNone/>
            </a:pPr>
            <a:r>
              <a:rPr lang="en-IE" sz="2400" dirty="0" smtClean="0">
                <a:solidFill>
                  <a:srgbClr val="FF0000"/>
                </a:solidFill>
              </a:rPr>
              <a:t>x </a:t>
            </a:r>
            <a:r>
              <a:rPr lang="en-IE" sz="2400" dirty="0">
                <a:solidFill>
                  <a:srgbClr val="FF0000"/>
                </a:solidFill>
              </a:rPr>
              <a:t>= x-coordinate of the </a:t>
            </a:r>
            <a:r>
              <a:rPr lang="en-IE" sz="2400" u="sng" dirty="0" smtClean="0">
                <a:solidFill>
                  <a:srgbClr val="FF0000"/>
                </a:solidFill>
              </a:rPr>
              <a:t>centre</a:t>
            </a:r>
            <a:r>
              <a:rPr lang="en-IE" sz="2400" dirty="0" smtClean="0">
                <a:solidFill>
                  <a:srgbClr val="FF0000"/>
                </a:solidFill>
              </a:rPr>
              <a:t> of </a:t>
            </a:r>
            <a:r>
              <a:rPr lang="en-IE" sz="2400" dirty="0">
                <a:solidFill>
                  <a:srgbClr val="FF0000"/>
                </a:solidFill>
              </a:rPr>
              <a:t>the </a:t>
            </a:r>
            <a:r>
              <a:rPr lang="en-IE" sz="2400" dirty="0" smtClean="0">
                <a:solidFill>
                  <a:srgbClr val="FF0000"/>
                </a:solidFill>
              </a:rPr>
              <a:t>ellipse</a:t>
            </a:r>
          </a:p>
          <a:p>
            <a:pPr marL="400050" lvl="1" indent="0">
              <a:buNone/>
            </a:pPr>
            <a:r>
              <a:rPr lang="en-IE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 </a:t>
            </a:r>
            <a:r>
              <a:rPr lang="en-IE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y-coordinate of the </a:t>
            </a:r>
            <a:r>
              <a:rPr lang="en-IE" sz="24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centre</a:t>
            </a:r>
            <a:r>
              <a:rPr lang="en-IE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of </a:t>
            </a:r>
            <a:r>
              <a:rPr lang="en-IE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IE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ellipse</a:t>
            </a:r>
          </a:p>
          <a:p>
            <a:pPr marL="400050" lvl="1" indent="0">
              <a:buNone/>
            </a:pPr>
            <a:r>
              <a:rPr lang="en-IE" sz="2400" dirty="0" smtClean="0">
                <a:solidFill>
                  <a:srgbClr val="92D050"/>
                </a:solidFill>
              </a:rPr>
              <a:t>w </a:t>
            </a:r>
            <a:r>
              <a:rPr lang="en-IE" sz="2400" dirty="0">
                <a:solidFill>
                  <a:srgbClr val="92D050"/>
                </a:solidFill>
              </a:rPr>
              <a:t>= width of the </a:t>
            </a:r>
            <a:r>
              <a:rPr lang="en-IE" sz="2400" dirty="0" smtClean="0">
                <a:solidFill>
                  <a:srgbClr val="92D050"/>
                </a:solidFill>
              </a:rPr>
              <a:t>ellipse</a:t>
            </a:r>
          </a:p>
          <a:p>
            <a:pPr marL="400050" lvl="1" indent="0">
              <a:buNone/>
            </a:pPr>
            <a:r>
              <a:rPr lang="en-IE" sz="2400" dirty="0" smtClean="0">
                <a:solidFill>
                  <a:schemeClr val="accent4"/>
                </a:solidFill>
              </a:rPr>
              <a:t>h </a:t>
            </a:r>
            <a:r>
              <a:rPr lang="en-IE" sz="2400" dirty="0">
                <a:solidFill>
                  <a:schemeClr val="accent4"/>
                </a:solidFill>
              </a:rPr>
              <a:t>= height of the </a:t>
            </a:r>
            <a:r>
              <a:rPr lang="en-IE" sz="2400" dirty="0" smtClean="0">
                <a:solidFill>
                  <a:schemeClr val="accent4"/>
                </a:solidFill>
              </a:rPr>
              <a:t>ellipse</a:t>
            </a:r>
            <a:endParaRPr lang="en-IE" sz="2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1200" y="4495800"/>
            <a:ext cx="29718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2800" dirty="0" smtClean="0"/>
              <a:t>To draw a circle, the width and height must be the same value.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12307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Topics list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/>
          </a:bodyPr>
          <a:lstStyle/>
          <a:p>
            <a:r>
              <a:rPr lang="en-IE" dirty="0" smtClean="0"/>
              <a:t>What is Processing?</a:t>
            </a:r>
          </a:p>
          <a:p>
            <a:r>
              <a:rPr lang="en-IE" dirty="0" smtClean="0"/>
              <a:t>Coordinate System in Computing.</a:t>
            </a:r>
          </a:p>
          <a:p>
            <a:r>
              <a:rPr lang="en-IE" dirty="0" smtClean="0"/>
              <a:t>Functions in Processing.</a:t>
            </a:r>
          </a:p>
          <a:p>
            <a:r>
              <a:rPr lang="en-IE" dirty="0" smtClean="0"/>
              <a:t>Basic Shapes.</a:t>
            </a:r>
          </a:p>
          <a:p>
            <a:r>
              <a:rPr lang="en-IE" dirty="0" smtClean="0"/>
              <a:t>Syntax Errors.</a:t>
            </a:r>
          </a:p>
          <a:p>
            <a:r>
              <a:rPr lang="en-IE" dirty="0" smtClean="0"/>
              <a:t>Logic Errors.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4495800"/>
            <a:ext cx="5791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10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Syntax and Syntax Errors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>
            <a:normAutofit fontScale="92500"/>
          </a:bodyPr>
          <a:lstStyle/>
          <a:p>
            <a:r>
              <a:rPr lang="en-IE" dirty="0" smtClean="0"/>
              <a:t>You will have seen the term </a:t>
            </a:r>
            <a:r>
              <a:rPr lang="en-IE" dirty="0" smtClean="0">
                <a:solidFill>
                  <a:srgbClr val="FF0000"/>
                </a:solidFill>
              </a:rPr>
              <a:t>Syntax</a:t>
            </a:r>
            <a:r>
              <a:rPr lang="en-IE" b="1" dirty="0" smtClean="0">
                <a:solidFill>
                  <a:srgbClr val="FF0000"/>
                </a:solidFill>
              </a:rPr>
              <a:t> </a:t>
            </a:r>
            <a:r>
              <a:rPr lang="en-IE" dirty="0" smtClean="0"/>
              <a:t>mentioned above.</a:t>
            </a:r>
          </a:p>
          <a:p>
            <a:r>
              <a:rPr lang="en-IE" dirty="0" smtClean="0"/>
              <a:t>Syntax are the rules you must follow when writing well-formed statements in a programming language.</a:t>
            </a:r>
          </a:p>
          <a:p>
            <a:r>
              <a:rPr lang="en-IE" dirty="0" smtClean="0"/>
              <a:t>When you don’t follow the rules, Processing will not run your code; instead you will get an error.</a:t>
            </a:r>
            <a:endParaRPr lang="en-IE" dirty="0"/>
          </a:p>
          <a:p>
            <a:r>
              <a:rPr lang="en-IE" dirty="0" smtClean="0"/>
              <a:t>Some syntax error examples are on the upcoming slides.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04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Syntax Errors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2819400" cy="25907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i="1" dirty="0" smtClean="0"/>
              <a:t>The spelling of the line function must be identical to the spelling below (case sensitive!).</a:t>
            </a:r>
          </a:p>
          <a:p>
            <a:endParaRPr lang="en-IE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572000"/>
            <a:ext cx="8305800" cy="2057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E" sz="2800" smtClean="0"/>
              <a:t>line(</a:t>
            </a:r>
            <a:r>
              <a:rPr lang="en-IE" sz="2800" smtClean="0">
                <a:solidFill>
                  <a:srgbClr val="FF0000"/>
                </a:solidFill>
              </a:rPr>
              <a:t>x1, </a:t>
            </a:r>
            <a:r>
              <a:rPr lang="en-IE" sz="2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y1</a:t>
            </a:r>
            <a:r>
              <a:rPr lang="en-IE" sz="28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IE" sz="2800" smtClean="0">
                <a:solidFill>
                  <a:srgbClr val="92D050"/>
                </a:solidFill>
              </a:rPr>
              <a:t>x2,</a:t>
            </a:r>
            <a:r>
              <a:rPr lang="en-IE" sz="2800" smtClean="0"/>
              <a:t> </a:t>
            </a:r>
            <a:r>
              <a:rPr lang="en-IE" sz="2800" smtClean="0">
                <a:solidFill>
                  <a:schemeClr val="accent4"/>
                </a:solidFill>
              </a:rPr>
              <a:t>y2</a:t>
            </a:r>
            <a:r>
              <a:rPr lang="en-IE" sz="2800" smtClean="0"/>
              <a:t>) </a:t>
            </a:r>
          </a:p>
          <a:p>
            <a:pPr marL="400050" lvl="1" indent="0">
              <a:buFont typeface="Arial" pitchFamily="34" charset="0"/>
              <a:buNone/>
            </a:pPr>
            <a:r>
              <a:rPr lang="en-IE" sz="2000" smtClean="0">
                <a:solidFill>
                  <a:srgbClr val="FF0000"/>
                </a:solidFill>
              </a:rPr>
              <a:t>x1 = x-coordinate of first point </a:t>
            </a:r>
          </a:p>
          <a:p>
            <a:pPr marL="400050" lvl="1" indent="0">
              <a:buFont typeface="Arial" pitchFamily="34" charset="0"/>
              <a:buNone/>
            </a:pPr>
            <a:r>
              <a:rPr lang="en-IE" sz="2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y1 = y-coordinate of first point </a:t>
            </a:r>
          </a:p>
          <a:p>
            <a:pPr marL="400050" lvl="1" indent="0">
              <a:buFont typeface="Arial" pitchFamily="34" charset="0"/>
              <a:buNone/>
            </a:pPr>
            <a:r>
              <a:rPr lang="en-IE" sz="2000" smtClean="0">
                <a:solidFill>
                  <a:srgbClr val="92D050"/>
                </a:solidFill>
              </a:rPr>
              <a:t>x2 = x-coordinate of second point </a:t>
            </a:r>
          </a:p>
          <a:p>
            <a:pPr marL="400050" lvl="1" indent="0">
              <a:buFont typeface="Arial" pitchFamily="34" charset="0"/>
              <a:buNone/>
            </a:pPr>
            <a:r>
              <a:rPr lang="en-IE" sz="2000" smtClean="0">
                <a:solidFill>
                  <a:srgbClr val="7030A0"/>
                </a:solidFill>
              </a:rPr>
              <a:t>y2 = y-coordinate of second point</a:t>
            </a:r>
            <a:endParaRPr lang="en-IE" sz="2000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 t="12083" r="25974" b="19153"/>
          <a:stretch/>
        </p:blipFill>
        <p:spPr bwMode="auto">
          <a:xfrm>
            <a:off x="4114800" y="152400"/>
            <a:ext cx="4815840" cy="503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Syntax Errors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2819400" cy="2590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i="1" dirty="0"/>
              <a:t>The line function has too many </a:t>
            </a:r>
            <a:r>
              <a:rPr lang="en-IE" i="1" dirty="0">
                <a:solidFill>
                  <a:srgbClr val="FF0000"/>
                </a:solidFill>
              </a:rPr>
              <a:t>arguments</a:t>
            </a:r>
            <a:r>
              <a:rPr lang="en-IE" i="1" dirty="0"/>
              <a:t> passed to </a:t>
            </a:r>
            <a:r>
              <a:rPr lang="en-IE" i="1" dirty="0" smtClean="0"/>
              <a:t>it</a:t>
            </a:r>
            <a:endParaRPr lang="en-IE" i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572000"/>
            <a:ext cx="8305800" cy="2057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E" sz="2800" smtClean="0"/>
              <a:t>line(</a:t>
            </a:r>
            <a:r>
              <a:rPr lang="en-IE" sz="2800" smtClean="0">
                <a:solidFill>
                  <a:srgbClr val="FF0000"/>
                </a:solidFill>
              </a:rPr>
              <a:t>x1, </a:t>
            </a:r>
            <a:r>
              <a:rPr lang="en-IE" sz="2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y1</a:t>
            </a:r>
            <a:r>
              <a:rPr lang="en-IE" sz="280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en-IE" sz="2800" smtClean="0">
                <a:solidFill>
                  <a:srgbClr val="92D050"/>
                </a:solidFill>
              </a:rPr>
              <a:t>x2,</a:t>
            </a:r>
            <a:r>
              <a:rPr lang="en-IE" sz="2800" smtClean="0"/>
              <a:t> </a:t>
            </a:r>
            <a:r>
              <a:rPr lang="en-IE" sz="2800" smtClean="0">
                <a:solidFill>
                  <a:schemeClr val="accent4"/>
                </a:solidFill>
              </a:rPr>
              <a:t>y2</a:t>
            </a:r>
            <a:r>
              <a:rPr lang="en-IE" sz="2800" smtClean="0"/>
              <a:t>) </a:t>
            </a:r>
          </a:p>
          <a:p>
            <a:pPr marL="400050" lvl="1" indent="0">
              <a:buFont typeface="Arial" pitchFamily="34" charset="0"/>
              <a:buNone/>
            </a:pPr>
            <a:r>
              <a:rPr lang="en-IE" sz="2000" smtClean="0">
                <a:solidFill>
                  <a:srgbClr val="FF0000"/>
                </a:solidFill>
              </a:rPr>
              <a:t>x1 = x-coordinate of first point </a:t>
            </a:r>
          </a:p>
          <a:p>
            <a:pPr marL="400050" lvl="1" indent="0">
              <a:buFont typeface="Arial" pitchFamily="34" charset="0"/>
              <a:buNone/>
            </a:pPr>
            <a:r>
              <a:rPr lang="en-IE" sz="2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y1 = y-coordinate of first point </a:t>
            </a:r>
          </a:p>
          <a:p>
            <a:pPr marL="400050" lvl="1" indent="0">
              <a:buFont typeface="Arial" pitchFamily="34" charset="0"/>
              <a:buNone/>
            </a:pPr>
            <a:r>
              <a:rPr lang="en-IE" sz="2000" smtClean="0">
                <a:solidFill>
                  <a:srgbClr val="92D050"/>
                </a:solidFill>
              </a:rPr>
              <a:t>x2 = x-coordinate of second point </a:t>
            </a:r>
          </a:p>
          <a:p>
            <a:pPr marL="400050" lvl="1" indent="0">
              <a:buFont typeface="Arial" pitchFamily="34" charset="0"/>
              <a:buNone/>
            </a:pPr>
            <a:r>
              <a:rPr lang="en-IE" sz="2000" smtClean="0">
                <a:solidFill>
                  <a:srgbClr val="7030A0"/>
                </a:solidFill>
              </a:rPr>
              <a:t>y2 = y-coordinate of second point</a:t>
            </a:r>
            <a:endParaRPr lang="en-IE" sz="2000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6" t="12501" r="25974" b="20000"/>
          <a:stretch/>
        </p:blipFill>
        <p:spPr bwMode="auto">
          <a:xfrm>
            <a:off x="4114800" y="853440"/>
            <a:ext cx="4785360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50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Syntax Errors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2819400" cy="29720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E" i="1" dirty="0" smtClean="0"/>
              <a:t>The semi-colon (;) is missing at the end of the statement.  </a:t>
            </a:r>
          </a:p>
          <a:p>
            <a:pPr marL="0" indent="0">
              <a:buNone/>
            </a:pPr>
            <a:endParaRPr lang="en-IE" i="1" dirty="0"/>
          </a:p>
          <a:p>
            <a:pPr marL="0" indent="0">
              <a:buNone/>
            </a:pPr>
            <a:r>
              <a:rPr lang="en-IE" i="1" dirty="0" smtClean="0"/>
              <a:t>Java needs a statement terminator for each line!</a:t>
            </a:r>
            <a:endParaRPr lang="en-IE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7" t="12084" r="26326" b="19375"/>
          <a:stretch/>
        </p:blipFill>
        <p:spPr bwMode="auto">
          <a:xfrm>
            <a:off x="4191000" y="1600200"/>
            <a:ext cx="4739640" cy="501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3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Topics list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/>
          </a:bodyPr>
          <a:lstStyle/>
          <a:p>
            <a:r>
              <a:rPr lang="en-IE" dirty="0" smtClean="0"/>
              <a:t>What is Processing?</a:t>
            </a:r>
          </a:p>
          <a:p>
            <a:r>
              <a:rPr lang="en-IE" dirty="0" smtClean="0"/>
              <a:t>Coordinate System in Computing.</a:t>
            </a:r>
          </a:p>
          <a:p>
            <a:r>
              <a:rPr lang="en-IE" dirty="0" smtClean="0"/>
              <a:t>Functions in Processing.</a:t>
            </a:r>
          </a:p>
          <a:p>
            <a:r>
              <a:rPr lang="en-IE" dirty="0" smtClean="0"/>
              <a:t>Basic Shapes.</a:t>
            </a:r>
          </a:p>
          <a:p>
            <a:r>
              <a:rPr lang="en-IE" dirty="0" smtClean="0"/>
              <a:t>Syntax Errors.</a:t>
            </a:r>
          </a:p>
          <a:p>
            <a:r>
              <a:rPr lang="en-IE" dirty="0" smtClean="0"/>
              <a:t>Logic Errors.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5029200"/>
            <a:ext cx="5791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505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Processing?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E" sz="4500" dirty="0" smtClean="0"/>
              <a:t>“Processing is a programming language, </a:t>
            </a:r>
          </a:p>
          <a:p>
            <a:pPr marL="0" indent="0" algn="ctr">
              <a:buNone/>
            </a:pPr>
            <a:r>
              <a:rPr lang="en-IE" sz="4500" dirty="0" smtClean="0"/>
              <a:t>development environment, </a:t>
            </a:r>
          </a:p>
          <a:p>
            <a:pPr marL="0" indent="0" algn="ctr">
              <a:buNone/>
            </a:pPr>
            <a:r>
              <a:rPr lang="en-IE" sz="4500" dirty="0" smtClean="0"/>
              <a:t>and online community.”</a:t>
            </a:r>
          </a:p>
          <a:p>
            <a:pPr marL="3543300" lvl="8" indent="0">
              <a:buNone/>
            </a:pPr>
            <a:r>
              <a:rPr lang="en-IE" sz="2900" dirty="0" smtClean="0">
                <a:hlinkClick r:id="rId2"/>
              </a:rPr>
              <a:t>Source:  https</a:t>
            </a:r>
            <a:r>
              <a:rPr lang="en-IE" sz="2900" dirty="0">
                <a:hlinkClick r:id="rId2"/>
              </a:rPr>
              <a:t>://processing.org</a:t>
            </a:r>
            <a:r>
              <a:rPr lang="en-IE" sz="2900" dirty="0" smtClean="0">
                <a:hlinkClick r:id="rId2"/>
              </a:rPr>
              <a:t>/</a:t>
            </a:r>
            <a:endParaRPr lang="en-IE" sz="2900" dirty="0" smtClean="0"/>
          </a:p>
          <a:p>
            <a:endParaRPr lang="en-IE" dirty="0" smtClean="0"/>
          </a:p>
          <a:p>
            <a:r>
              <a:rPr lang="en-IE" dirty="0" smtClean="0"/>
              <a:t>This example was developed using Processing: </a:t>
            </a:r>
            <a:r>
              <a:rPr lang="en-IE" sz="3000" dirty="0" smtClean="0">
                <a:hlinkClick r:id="rId3"/>
              </a:rPr>
              <a:t>http</a:t>
            </a:r>
            <a:r>
              <a:rPr lang="en-IE" sz="3000" dirty="0">
                <a:hlinkClick r:id="rId3"/>
              </a:rPr>
              <a:t>://balldroppings.com/js</a:t>
            </a:r>
            <a:r>
              <a:rPr lang="en-IE" sz="3000" dirty="0" smtClean="0">
                <a:hlinkClick r:id="rId3"/>
              </a:rPr>
              <a:t>/</a:t>
            </a:r>
            <a:endParaRPr lang="en-IE" sz="3000" dirty="0" smtClean="0"/>
          </a:p>
        </p:txBody>
      </p:sp>
    </p:spTree>
    <p:extLst>
      <p:ext uri="{BB962C8B-B14F-4D97-AF65-F5344CB8AC3E}">
        <p14:creationId xmlns:p14="http://schemas.microsoft.com/office/powerpoint/2010/main" val="156684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Errors</a:t>
            </a:r>
            <a:endParaRPr lang="en-I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7" t="31349" r="49690" b="48214"/>
          <a:stretch/>
        </p:blipFill>
        <p:spPr bwMode="auto">
          <a:xfrm>
            <a:off x="533400" y="2133600"/>
            <a:ext cx="8189645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98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Errors</a:t>
            </a:r>
            <a:endParaRPr lang="en-I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7" t="12501" r="46522" b="67129"/>
          <a:stretch/>
        </p:blipFill>
        <p:spPr bwMode="auto">
          <a:xfrm>
            <a:off x="228600" y="1656936"/>
            <a:ext cx="3463656" cy="24440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9" t="11392" r="63716" b="67237"/>
          <a:stretch/>
        </p:blipFill>
        <p:spPr bwMode="auto">
          <a:xfrm>
            <a:off x="2362200" y="4495800"/>
            <a:ext cx="1731828" cy="195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1" t="11996" r="44219" b="64583"/>
          <a:stretch/>
        </p:blipFill>
        <p:spPr bwMode="auto">
          <a:xfrm>
            <a:off x="5257800" y="3965863"/>
            <a:ext cx="3505200" cy="248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6" t="11392" r="64055" b="67036"/>
          <a:stretch/>
        </p:blipFill>
        <p:spPr bwMode="auto">
          <a:xfrm>
            <a:off x="7486034" y="4775156"/>
            <a:ext cx="1600201" cy="186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1" y="4100967"/>
            <a:ext cx="2290672" cy="1995033"/>
          </a:xfrm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E" dirty="0" smtClean="0"/>
              <a:t>Say we wanted to draw a diagonal line on our display window.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83277" y="1578993"/>
            <a:ext cx="3679723" cy="23868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E" sz="2500" dirty="0" smtClean="0"/>
              <a:t>But we accidentally entered negative numbers for our point b co-ordinates...no line is drawn.  This is an example of a simple logic error.</a:t>
            </a:r>
          </a:p>
        </p:txBody>
      </p:sp>
    </p:spTree>
    <p:extLst>
      <p:ext uri="{BB962C8B-B14F-4D97-AF65-F5344CB8AC3E}">
        <p14:creationId xmlns:p14="http://schemas.microsoft.com/office/powerpoint/2010/main" val="3628861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Questions?</a:t>
            </a:r>
            <a:endParaRPr lang="en-IE" dirty="0"/>
          </a:p>
        </p:txBody>
      </p:sp>
      <p:pic>
        <p:nvPicPr>
          <p:cNvPr id="3074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7400"/>
            <a:ext cx="4343400" cy="350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878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5" t="34721" r="36526" b="32640"/>
          <a:stretch/>
        </p:blipFill>
        <p:spPr bwMode="auto">
          <a:xfrm>
            <a:off x="2362200" y="1524000"/>
            <a:ext cx="4343400" cy="300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1" y="5715000"/>
            <a:ext cx="3771900" cy="847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53000" y="5892225"/>
            <a:ext cx="4072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Department of </a:t>
            </a:r>
            <a:r>
              <a:rPr lang="en-IE" sz="1600" dirty="0" smtClean="0">
                <a:solidFill>
                  <a:schemeClr val="tx2">
                    <a:lumMod val="75000"/>
                  </a:schemeClr>
                </a:solidFill>
              </a:rPr>
              <a:t>Computing and Mathematics</a:t>
            </a:r>
          </a:p>
          <a:p>
            <a:r>
              <a:rPr lang="en-IE" sz="1600" dirty="0">
                <a:solidFill>
                  <a:schemeClr val="tx2">
                    <a:lumMod val="75000"/>
                  </a:schemeClr>
                </a:solidFill>
              </a:rPr>
              <a:t>http://www.wit.ie/</a:t>
            </a:r>
          </a:p>
        </p:txBody>
      </p:sp>
    </p:spTree>
    <p:extLst>
      <p:ext uri="{BB962C8B-B14F-4D97-AF65-F5344CB8AC3E}">
        <p14:creationId xmlns:p14="http://schemas.microsoft.com/office/powerpoint/2010/main" val="4939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Processing?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/>
              <a:t>Processing…</a:t>
            </a:r>
          </a:p>
          <a:p>
            <a:pPr marL="0" indent="0">
              <a:buNone/>
            </a:pPr>
            <a:endParaRPr lang="en-IE" sz="2800" dirty="0" smtClean="0"/>
          </a:p>
          <a:p>
            <a:pPr marL="400050" lvl="1" indent="0">
              <a:buNone/>
            </a:pPr>
            <a:r>
              <a:rPr lang="en-IE" dirty="0" smtClean="0"/>
              <a:t>…can </a:t>
            </a:r>
            <a:r>
              <a:rPr lang="en-IE" dirty="0"/>
              <a:t>be used to develop </a:t>
            </a:r>
            <a:r>
              <a:rPr lang="en-IE" dirty="0" smtClean="0"/>
              <a:t>static or interactive </a:t>
            </a:r>
            <a:r>
              <a:rPr lang="en-IE" dirty="0"/>
              <a:t>online </a:t>
            </a:r>
            <a:r>
              <a:rPr lang="en-IE" dirty="0" smtClean="0"/>
              <a:t>	material and data visualisations.</a:t>
            </a:r>
          </a:p>
          <a:p>
            <a:pPr marL="400050" lvl="1" indent="0">
              <a:buNone/>
            </a:pPr>
            <a:endParaRPr lang="en-IE" dirty="0" smtClean="0"/>
          </a:p>
          <a:p>
            <a:pPr marL="400050" lvl="1" indent="0">
              <a:buNone/>
            </a:pPr>
            <a:r>
              <a:rPr lang="en-IE" dirty="0" smtClean="0"/>
              <a:t>…is often used by visual artists.</a:t>
            </a:r>
          </a:p>
          <a:p>
            <a:pPr marL="400050" lvl="1" indent="0">
              <a:buNone/>
            </a:pPr>
            <a:endParaRPr lang="en-IE" dirty="0" smtClean="0"/>
          </a:p>
          <a:p>
            <a:pPr marL="400050" lvl="1" indent="0">
              <a:buNone/>
            </a:pPr>
            <a:r>
              <a:rPr lang="en-IE" dirty="0" smtClean="0"/>
              <a:t>…</a:t>
            </a:r>
            <a:r>
              <a:rPr lang="en-IE" dirty="0"/>
              <a:t>p</a:t>
            </a:r>
            <a:r>
              <a:rPr lang="en-IE" dirty="0" smtClean="0"/>
              <a:t>roduces </a:t>
            </a:r>
            <a:r>
              <a:rPr lang="en-IE" dirty="0"/>
              <a:t>visual and interactive representations of </a:t>
            </a:r>
            <a:r>
              <a:rPr lang="en-IE" dirty="0" smtClean="0"/>
              <a:t>	programming code.</a:t>
            </a:r>
            <a:endParaRPr lang="en-IE" b="1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7053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Processing?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dirty="0" smtClean="0"/>
              <a:t>Three different programming languages can be used with Processing:</a:t>
            </a:r>
          </a:p>
          <a:p>
            <a:pPr lvl="0"/>
            <a:endParaRPr lang="en-IE" dirty="0" smtClean="0"/>
          </a:p>
          <a:p>
            <a:pPr lvl="1"/>
            <a:r>
              <a:rPr lang="en-IE" dirty="0" smtClean="0">
                <a:solidFill>
                  <a:srgbClr val="FF0000"/>
                </a:solidFill>
              </a:rPr>
              <a:t>Java:  we will use this language.</a:t>
            </a:r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JavaScript.</a:t>
            </a:r>
          </a:p>
          <a:p>
            <a:pPr lvl="1"/>
            <a:endParaRPr lang="en-IE" dirty="0" smtClean="0"/>
          </a:p>
          <a:p>
            <a:pPr lvl="1"/>
            <a:r>
              <a:rPr lang="en-IE" dirty="0" smtClean="0"/>
              <a:t>Python</a:t>
            </a:r>
            <a:r>
              <a:rPr lang="en-IE" dirty="0"/>
              <a:t>.</a:t>
            </a:r>
          </a:p>
          <a:p>
            <a:pPr marL="0" lvl="0" indent="0">
              <a:buNone/>
            </a:pP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6381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Topics list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/>
          </a:bodyPr>
          <a:lstStyle/>
          <a:p>
            <a:r>
              <a:rPr lang="en-IE" dirty="0" smtClean="0"/>
              <a:t>What is Processing?</a:t>
            </a:r>
          </a:p>
          <a:p>
            <a:r>
              <a:rPr lang="en-IE" dirty="0" smtClean="0"/>
              <a:t>Coordinate System in Computing.</a:t>
            </a:r>
          </a:p>
          <a:p>
            <a:r>
              <a:rPr lang="en-IE" dirty="0" smtClean="0"/>
              <a:t>Functions in Processing.</a:t>
            </a:r>
          </a:p>
          <a:p>
            <a:r>
              <a:rPr lang="en-IE" dirty="0" smtClean="0"/>
              <a:t>Basic Shapes.</a:t>
            </a:r>
          </a:p>
          <a:p>
            <a:r>
              <a:rPr lang="en-IE" dirty="0" smtClean="0"/>
              <a:t>Syntax Errors.</a:t>
            </a:r>
          </a:p>
          <a:p>
            <a:r>
              <a:rPr lang="en-IE" dirty="0" smtClean="0"/>
              <a:t>Logic Errors.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2743200"/>
            <a:ext cx="5791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10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Coordinate System in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48768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2400" dirty="0" smtClean="0"/>
              <a:t>In Geometry, </a:t>
            </a:r>
          </a:p>
          <a:p>
            <a:pPr marL="0" indent="0" algn="ctr">
              <a:buNone/>
            </a:pPr>
            <a:r>
              <a:rPr lang="en-IE" sz="2400" dirty="0" smtClean="0"/>
              <a:t>we use this type of </a:t>
            </a:r>
          </a:p>
          <a:p>
            <a:pPr marL="0" indent="0" algn="ctr">
              <a:buNone/>
            </a:pPr>
            <a:r>
              <a:rPr lang="en-IE" sz="2400" dirty="0" smtClean="0"/>
              <a:t>coordinate system:</a:t>
            </a:r>
          </a:p>
          <a:p>
            <a:pPr marL="0" indent="0" algn="ctr">
              <a:buNone/>
            </a:pPr>
            <a:endParaRPr lang="en-IE" sz="2400" dirty="0"/>
          </a:p>
          <a:p>
            <a:pPr marL="0" indent="0" algn="ctr">
              <a:buNone/>
            </a:pPr>
            <a:endParaRPr lang="en-IE" sz="2400" dirty="0" smtClean="0"/>
          </a:p>
          <a:p>
            <a:pPr marL="0" indent="0" algn="ctr">
              <a:buNone/>
            </a:pPr>
            <a:endParaRPr lang="en-IE" sz="2400" dirty="0"/>
          </a:p>
          <a:p>
            <a:pPr marL="0" indent="0" algn="ctr">
              <a:buNone/>
            </a:pPr>
            <a:endParaRPr lang="en-IE" sz="2400" dirty="0" smtClean="0"/>
          </a:p>
          <a:p>
            <a:pPr marL="0" indent="0" algn="ctr">
              <a:buNone/>
            </a:pPr>
            <a:endParaRPr lang="en-IE" sz="2400" dirty="0"/>
          </a:p>
          <a:p>
            <a:pPr marL="0" indent="0" algn="ctr">
              <a:buNone/>
            </a:pPr>
            <a:endParaRPr lang="en-IE" sz="2400" dirty="0" smtClean="0"/>
          </a:p>
          <a:p>
            <a:pPr marL="0" indent="0" algn="ctr">
              <a:buNone/>
            </a:pPr>
            <a:r>
              <a:rPr lang="en-IE" sz="2400" dirty="0"/>
              <a:t>p</a:t>
            </a:r>
            <a:r>
              <a:rPr lang="en-IE" sz="2400" dirty="0" smtClean="0"/>
              <a:t>oint (0,0) is in the centre.</a:t>
            </a:r>
            <a:endParaRPr lang="en-IE" sz="2400" dirty="0"/>
          </a:p>
        </p:txBody>
      </p:sp>
      <p:sp>
        <p:nvSpPr>
          <p:cNvPr id="5" name="AutoShape 4" descr="https://www.processing.org/tutorials/drawing/imgs/drawing-03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6" name="AutoShape 6" descr="https://www.processing.org/tutorials/drawing/imgs/drawing-03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" name="AutoShape 8" descr="https://www.processing.org/tutorials/drawing/imgs/drawing-03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8" name="AutoShape 10" descr="https://www.processing.org/tutorials/drawing/imgs/drawing-03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9" name="AutoShape 12" descr="https://www.processing.org/tutorials/drawing/imgs/drawing-03.sv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12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5" t="45278" r="46945" b="25199"/>
          <a:stretch/>
        </p:blipFill>
        <p:spPr bwMode="auto">
          <a:xfrm>
            <a:off x="1143000" y="3174339"/>
            <a:ext cx="2185843" cy="2159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3810000" y="1600200"/>
            <a:ext cx="4953000" cy="4876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IE" sz="2400" dirty="0" smtClean="0"/>
              <a:t>In Computing, we use this type of coordinate system to represent the screen:</a:t>
            </a:r>
          </a:p>
          <a:p>
            <a:pPr marL="0" indent="0" algn="ctr">
              <a:buFont typeface="Arial" pitchFamily="34" charset="0"/>
              <a:buNone/>
            </a:pPr>
            <a:endParaRPr lang="en-IE" sz="2400" dirty="0"/>
          </a:p>
          <a:p>
            <a:pPr marL="0" indent="0" algn="ctr">
              <a:buFont typeface="Arial" pitchFamily="34" charset="0"/>
              <a:buNone/>
            </a:pPr>
            <a:endParaRPr lang="en-IE" sz="2400" dirty="0" smtClean="0"/>
          </a:p>
          <a:p>
            <a:pPr marL="0" indent="0" algn="ctr">
              <a:buFont typeface="Arial" pitchFamily="34" charset="0"/>
              <a:buNone/>
            </a:pPr>
            <a:endParaRPr lang="en-IE" sz="2400" dirty="0"/>
          </a:p>
          <a:p>
            <a:pPr marL="0" indent="0" algn="ctr">
              <a:buFont typeface="Arial" pitchFamily="34" charset="0"/>
              <a:buNone/>
            </a:pPr>
            <a:endParaRPr lang="en-IE" sz="2400" dirty="0" smtClean="0"/>
          </a:p>
          <a:p>
            <a:pPr marL="0" indent="0" algn="ctr">
              <a:buFont typeface="Arial" pitchFamily="34" charset="0"/>
              <a:buNone/>
            </a:pPr>
            <a:endParaRPr lang="en-IE" sz="2400" dirty="0"/>
          </a:p>
          <a:p>
            <a:pPr marL="0" indent="0" algn="ctr">
              <a:buFont typeface="Arial" pitchFamily="34" charset="0"/>
              <a:buNone/>
            </a:pPr>
            <a:endParaRPr lang="en-IE" sz="2400" dirty="0" smtClean="0"/>
          </a:p>
          <a:p>
            <a:pPr marL="0" indent="0" algn="ctr">
              <a:buFont typeface="Arial" pitchFamily="34" charset="0"/>
              <a:buNone/>
            </a:pPr>
            <a:r>
              <a:rPr lang="en-IE" sz="2400" dirty="0"/>
              <a:t>p</a:t>
            </a:r>
            <a:r>
              <a:rPr lang="en-IE" sz="2400" dirty="0" smtClean="0"/>
              <a:t>oint (0,0) is in the top left hand corner.  Each number is a pixel.</a:t>
            </a:r>
            <a:endParaRPr lang="en-IE" sz="2400" dirty="0"/>
          </a:p>
        </p:txBody>
      </p:sp>
      <p:pic>
        <p:nvPicPr>
          <p:cNvPr id="1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15" t="39881" r="25817" b="25199"/>
          <a:stretch/>
        </p:blipFill>
        <p:spPr bwMode="auto">
          <a:xfrm>
            <a:off x="4987472" y="2822696"/>
            <a:ext cx="2598056" cy="255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741793" y="6488668"/>
            <a:ext cx="2367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https://processing.org/</a:t>
            </a:r>
          </a:p>
        </p:txBody>
      </p:sp>
    </p:spTree>
    <p:extLst>
      <p:ext uri="{BB962C8B-B14F-4D97-AF65-F5344CB8AC3E}">
        <p14:creationId xmlns:p14="http://schemas.microsoft.com/office/powerpoint/2010/main" val="378968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Coordinate System in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6632" y="1759527"/>
            <a:ext cx="3922568" cy="2209801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IE" sz="2800" dirty="0" smtClean="0"/>
              <a:t>So how does this relate to Processing? </a:t>
            </a:r>
          </a:p>
          <a:p>
            <a:r>
              <a:rPr lang="en-IE" sz="2800" dirty="0" smtClean="0"/>
              <a:t>When you open Processing and click on the run button, a display window pops up.  </a:t>
            </a:r>
            <a:endParaRPr lang="en-IE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74007"/>
            <a:ext cx="3829050" cy="476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9" t="9944" r="69486" b="68276"/>
          <a:stretch/>
        </p:blipFill>
        <p:spPr bwMode="auto">
          <a:xfrm>
            <a:off x="6864927" y="3827161"/>
            <a:ext cx="2133600" cy="250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872836" y="1786047"/>
            <a:ext cx="651164" cy="6523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" y="1524000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 smtClean="0">
                <a:solidFill>
                  <a:srgbClr val="FF0000"/>
                </a:solidFill>
              </a:rPr>
              <a:t>Run button</a:t>
            </a:r>
            <a:endParaRPr lang="en-IE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2690" y="6330875"/>
            <a:ext cx="2521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 smtClean="0">
                <a:solidFill>
                  <a:srgbClr val="FF0000"/>
                </a:solidFill>
              </a:rPr>
              <a:t>Display window</a:t>
            </a:r>
            <a:endParaRPr lang="en-IE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5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Coordinate System in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2378"/>
            <a:ext cx="6096001" cy="338941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IE" sz="2800" dirty="0" smtClean="0"/>
              <a:t>The display window is where your code is run/ displayed.  </a:t>
            </a:r>
          </a:p>
          <a:p>
            <a:r>
              <a:rPr lang="en-IE" sz="2800" dirty="0" smtClean="0"/>
              <a:t>It follows the rules of the Computing coordinate system i.e. the top left hand corner is (0,0).</a:t>
            </a:r>
          </a:p>
          <a:p>
            <a:r>
              <a:rPr lang="en-IE" sz="2800" dirty="0" smtClean="0"/>
              <a:t>A point (10,20) is 10 pixels to the right of (0,0) and 20 pixels below (0,0).</a:t>
            </a:r>
            <a:endParaRPr lang="en-IE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9" t="9944" r="69486" b="68276"/>
          <a:stretch/>
        </p:blipFill>
        <p:spPr bwMode="auto">
          <a:xfrm>
            <a:off x="6858000" y="3897086"/>
            <a:ext cx="2133600" cy="250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982690" y="6330875"/>
            <a:ext cx="2521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 smtClean="0">
                <a:solidFill>
                  <a:srgbClr val="FF0000"/>
                </a:solidFill>
              </a:rPr>
              <a:t>Display window</a:t>
            </a:r>
            <a:endParaRPr lang="en-IE" sz="2000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162800" y="2713112"/>
            <a:ext cx="422563" cy="18588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00899" y="2313002"/>
            <a:ext cx="768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 smtClean="0">
                <a:solidFill>
                  <a:srgbClr val="FF0000"/>
                </a:solidFill>
              </a:rPr>
              <a:t>(0,0)</a:t>
            </a:r>
            <a:endParaRPr lang="en-IE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40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4673</TotalTime>
  <Words>964</Words>
  <Application>Microsoft Office PowerPoint</Application>
  <PresentationFormat>On-screen Show (4:3)</PresentationFormat>
  <Paragraphs>173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Introduction to Processing</vt:lpstr>
      <vt:lpstr>Topics list</vt:lpstr>
      <vt:lpstr>What is Processing?</vt:lpstr>
      <vt:lpstr>What is Processing?</vt:lpstr>
      <vt:lpstr>What is Processing?</vt:lpstr>
      <vt:lpstr>Topics list</vt:lpstr>
      <vt:lpstr>Coordinate System in Computing</vt:lpstr>
      <vt:lpstr>Coordinate System in Computing</vt:lpstr>
      <vt:lpstr>Coordinate System in Computing</vt:lpstr>
      <vt:lpstr>Topics list</vt:lpstr>
      <vt:lpstr>Functions in Processing</vt:lpstr>
      <vt:lpstr>Topics list</vt:lpstr>
      <vt:lpstr>rect()</vt:lpstr>
      <vt:lpstr>rect() – drawing a rectangle</vt:lpstr>
      <vt:lpstr>rect() – drawing a square</vt:lpstr>
      <vt:lpstr>rect() – syntax</vt:lpstr>
      <vt:lpstr>line()</vt:lpstr>
      <vt:lpstr>line () – drawing a line</vt:lpstr>
      <vt:lpstr>line() – syntax</vt:lpstr>
      <vt:lpstr>ellipse()</vt:lpstr>
      <vt:lpstr>ellipse()</vt:lpstr>
      <vt:lpstr>ellipse()</vt:lpstr>
      <vt:lpstr>ellipse() – syntax</vt:lpstr>
      <vt:lpstr>Topics list</vt:lpstr>
      <vt:lpstr>Syntax and Syntax Errors</vt:lpstr>
      <vt:lpstr>Syntax Errors</vt:lpstr>
      <vt:lpstr>Syntax Errors</vt:lpstr>
      <vt:lpstr>Syntax Errors</vt:lpstr>
      <vt:lpstr>Topics list</vt:lpstr>
      <vt:lpstr>Logic Errors</vt:lpstr>
      <vt:lpstr>Logic Errors</vt:lpstr>
      <vt:lpstr>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Processing</dc:title>
  <dc:creator>Siobhan Drohan</dc:creator>
  <cp:lastModifiedBy>Siobhan</cp:lastModifiedBy>
  <cp:revision>55</cp:revision>
  <dcterms:created xsi:type="dcterms:W3CDTF">2006-08-16T00:00:00Z</dcterms:created>
  <dcterms:modified xsi:type="dcterms:W3CDTF">2016-01-14T19:58:22Z</dcterms:modified>
</cp:coreProperties>
</file>