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2" r:id="rId2"/>
    <p:sldId id="257" r:id="rId3"/>
    <p:sldId id="276" r:id="rId4"/>
    <p:sldId id="296" r:id="rId5"/>
    <p:sldId id="299" r:id="rId6"/>
    <p:sldId id="309" r:id="rId7"/>
    <p:sldId id="303" r:id="rId8"/>
    <p:sldId id="304" r:id="rId9"/>
    <p:sldId id="306" r:id="rId10"/>
    <p:sldId id="301" r:id="rId11"/>
    <p:sldId id="302" r:id="rId12"/>
    <p:sldId id="297" r:id="rId13"/>
    <p:sldId id="298" r:id="rId14"/>
    <p:sldId id="310" r:id="rId15"/>
    <p:sldId id="277" r:id="rId16"/>
    <p:sldId id="278" r:id="rId17"/>
    <p:sldId id="279" r:id="rId18"/>
    <p:sldId id="307" r:id="rId19"/>
    <p:sldId id="308" r:id="rId20"/>
    <p:sldId id="273" r:id="rId21"/>
    <p:sldId id="311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1404" autoAdjust="0"/>
  </p:normalViewPr>
  <p:slideViewPr>
    <p:cSldViewPr>
      <p:cViewPr>
        <p:scale>
          <a:sx n="53" d="100"/>
          <a:sy n="53" d="100"/>
        </p:scale>
        <p:origin x="-8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B914E-CF00-448E-A14B-E53BADD4D4F1}" type="slidenum">
              <a:rPr lang="en-GB"/>
              <a:pPr/>
              <a:t>3</a:t>
            </a:fld>
            <a:endParaRPr lang="en-GB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B914E-CF00-448E-A14B-E53BADD4D4F1}" type="slidenum">
              <a:rPr lang="en-GB"/>
              <a:pPr/>
              <a:t>4</a:t>
            </a:fld>
            <a:endParaRPr lang="en-GB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B914E-CF00-448E-A14B-E53BADD4D4F1}" type="slidenum">
              <a:rPr lang="en-GB"/>
              <a:pPr/>
              <a:t>5</a:t>
            </a:fld>
            <a:endParaRPr lang="en-GB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 smtClean="0"/>
              <a:t>Conditional Statements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by:</a:t>
            </a:r>
            <a:endParaRPr lang="en-IE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</a:t>
            </a:r>
            <a:r>
              <a:rPr lang="en-I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</a:t>
            </a:r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Boolean Expressions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0"/>
            <a:ext cx="4746661" cy="1066800"/>
          </a:xfrm>
          <a:prstGeom prst="rect">
            <a:avLst/>
          </a:prstGeom>
        </p:spPr>
      </p:pic>
      <p:sp>
        <p:nvSpPr>
          <p:cNvPr id="13" name="TextBox 9"/>
          <p:cNvSpPr txBox="1"/>
          <p:nvPr/>
        </p:nvSpPr>
        <p:spPr>
          <a:xfrm>
            <a:off x="2240166" y="3881735"/>
            <a:ext cx="57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/>
              <a:t>Department of </a:t>
            </a:r>
            <a:r>
              <a:rPr lang="en-IE" sz="2400" dirty="0" smtClean="0"/>
              <a:t>Computing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36551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notes on the if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An if statement </a:t>
            </a:r>
            <a:r>
              <a:rPr lang="en-IE" dirty="0">
                <a:solidFill>
                  <a:srgbClr val="FF0000"/>
                </a:solidFill>
              </a:rPr>
              <a:t>IS</a:t>
            </a:r>
            <a:r>
              <a:rPr lang="en-IE" dirty="0"/>
              <a:t> a </a:t>
            </a:r>
            <a:r>
              <a:rPr lang="en-IE" dirty="0" smtClean="0"/>
              <a:t>statement; it </a:t>
            </a:r>
            <a:r>
              <a:rPr lang="en-IE" dirty="0"/>
              <a:t>is only executed </a:t>
            </a:r>
            <a:r>
              <a:rPr lang="en-IE" dirty="0" smtClean="0"/>
              <a:t>once.</a:t>
            </a:r>
          </a:p>
          <a:p>
            <a:r>
              <a:rPr lang="en-IE" dirty="0" smtClean="0"/>
              <a:t>When your if statement only has </a:t>
            </a:r>
            <a:r>
              <a:rPr lang="en-IE" u="sng" dirty="0" smtClean="0"/>
              <a:t>one</a:t>
            </a:r>
            <a:r>
              <a:rPr lang="en-IE" dirty="0" smtClean="0"/>
              <a:t> statement inside it, you do not need to use the curly braces.</a:t>
            </a:r>
          </a:p>
          <a:p>
            <a:r>
              <a:rPr lang="en-IE" dirty="0" smtClean="0"/>
              <a:t>For example, both of these are the same:</a:t>
            </a:r>
            <a:endParaRPr lang="en-IE" dirty="0"/>
          </a:p>
          <a:p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143000" y="4840069"/>
            <a:ext cx="29718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(</a:t>
            </a:r>
            <a:r>
              <a:rPr lang="en-IE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50) </a:t>
            </a: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IE" dirty="0">
              <a:solidFill>
                <a:schemeClr val="accent4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dirty="0" err="1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(0, 0, 50, 100); </a:t>
            </a:r>
          </a:p>
          <a:p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 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572000" y="5117067"/>
            <a:ext cx="29718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(</a:t>
            </a:r>
            <a:r>
              <a:rPr lang="en-IE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50) </a:t>
            </a: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dirty="0" err="1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(0, 0, 50, 100); </a:t>
            </a:r>
          </a:p>
        </p:txBody>
      </p:sp>
    </p:spTree>
    <p:extLst>
      <p:ext uri="{BB962C8B-B14F-4D97-AF65-F5344CB8AC3E}">
        <p14:creationId xmlns:p14="http://schemas.microsoft.com/office/powerpoint/2010/main" val="418085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notes on the if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semi-colon (;) is a statement terminator.</a:t>
            </a:r>
          </a:p>
          <a:p>
            <a:r>
              <a:rPr lang="en-IE" dirty="0" smtClean="0"/>
              <a:t>One is circled in the code example below: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Your if statement does </a:t>
            </a:r>
            <a:r>
              <a:rPr lang="en-IE" u="sng" dirty="0" smtClean="0"/>
              <a:t>not</a:t>
            </a:r>
            <a:r>
              <a:rPr lang="en-IE" dirty="0" smtClean="0"/>
              <a:t> need a statement terminator.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6100" y="2971800"/>
            <a:ext cx="29718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(</a:t>
            </a:r>
            <a:r>
              <a:rPr lang="en-IE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50) </a:t>
            </a: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endParaRPr lang="en-IE" dirty="0">
              <a:solidFill>
                <a:schemeClr val="accent4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dirty="0" err="1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(0, 0, 50, 100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; </a:t>
            </a:r>
            <a:endParaRPr lang="en-IE" dirty="0">
              <a:solidFill>
                <a:schemeClr val="accent4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 </a:t>
            </a:r>
            <a:endParaRPr lang="en-IE" dirty="0"/>
          </a:p>
        </p:txBody>
      </p:sp>
      <p:sp>
        <p:nvSpPr>
          <p:cNvPr id="2" name="Oval 1"/>
          <p:cNvSpPr/>
          <p:nvPr/>
        </p:nvSpPr>
        <p:spPr>
          <a:xfrm>
            <a:off x="5334000" y="3495764"/>
            <a:ext cx="152400" cy="3904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446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Conditional Example 4.1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3124200" cy="4801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size(100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100);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noStroke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fill(0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background(204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IE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50) </a:t>
            </a:r>
            <a:endParaRPr lang="en-IE" dirty="0" smtClean="0">
              <a:solidFill>
                <a:schemeClr val="accent4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{</a:t>
            </a:r>
            <a:endParaRPr lang="en-IE" dirty="0">
              <a:solidFill>
                <a:schemeClr val="accent4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dirty="0" err="1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(0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0, 50, 100); </a:t>
            </a:r>
            <a:endParaRPr lang="en-IE" dirty="0" smtClean="0">
              <a:solidFill>
                <a:schemeClr val="accent4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 </a:t>
            </a: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else </a:t>
            </a: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{</a:t>
            </a:r>
            <a:endParaRPr lang="en-IE" dirty="0">
              <a:solidFill>
                <a:schemeClr val="accent4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IE" dirty="0" err="1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(50</a:t>
            </a:r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0, 50, 100); </a:t>
            </a:r>
            <a:endParaRPr lang="en-IE" dirty="0" smtClean="0">
              <a:solidFill>
                <a:schemeClr val="accent4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</a:t>
            </a:r>
            <a:endParaRPr lang="en-IE" dirty="0">
              <a:solidFill>
                <a:schemeClr val="accent4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9" t="1595" r="32177" b="82694"/>
          <a:stretch/>
        </p:blipFill>
        <p:spPr bwMode="auto">
          <a:xfrm>
            <a:off x="4724400" y="2743200"/>
            <a:ext cx="1368815" cy="1571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61" t="1524" r="32108" b="82912"/>
          <a:stretch/>
        </p:blipFill>
        <p:spPr bwMode="auto">
          <a:xfrm>
            <a:off x="6934200" y="3965415"/>
            <a:ext cx="1317172" cy="1556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81400" y="658100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 dirty="0" smtClean="0"/>
              <a:t>Source:  </a:t>
            </a:r>
            <a:r>
              <a:rPr lang="en-IE" sz="1200" dirty="0" err="1" smtClean="0"/>
              <a:t>Reas</a:t>
            </a:r>
            <a:r>
              <a:rPr lang="en-IE" sz="1200" dirty="0" smtClean="0"/>
              <a:t> &amp; Fry (2014)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78665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Conditional Example 4.2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3581400" cy="5078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size(100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100);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noStroke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fill(0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background(204</a:t>
            </a:r>
            <a:r>
              <a:rPr lang="en-IE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(</a:t>
            </a:r>
            <a:r>
              <a:rPr lang="en-IE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33) {</a:t>
            </a:r>
          </a:p>
          <a:p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IE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(0</a:t>
            </a:r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0, 33, 100); </a:t>
            </a:r>
            <a:endParaRPr lang="en-IE" dirty="0" smtClean="0">
              <a:solidFill>
                <a:srgbClr val="7030A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 </a:t>
            </a:r>
          </a:p>
          <a:p>
            <a:r>
              <a:rPr lang="en-IE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else </a:t>
            </a:r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(</a:t>
            </a:r>
            <a:r>
              <a:rPr lang="en-IE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66) {</a:t>
            </a:r>
          </a:p>
          <a:p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IE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(33, 0, 33, 100); </a:t>
            </a:r>
            <a:endParaRPr lang="en-IE" dirty="0" smtClean="0">
              <a:solidFill>
                <a:srgbClr val="7030A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 </a:t>
            </a:r>
          </a:p>
          <a:p>
            <a:r>
              <a:rPr lang="en-IE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else </a:t>
            </a:r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IE" dirty="0" err="1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(66</a:t>
            </a:r>
            <a:r>
              <a:rPr lang="en-IE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0, 33, 100); </a:t>
            </a:r>
          </a:p>
          <a:p>
            <a:r>
              <a:rPr lang="en-IE" dirty="0" smtClean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  </a:t>
            </a:r>
          </a:p>
          <a:p>
            <a:r>
              <a:rPr lang="en-IE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9" t="42449" r="31837" b="41741"/>
          <a:stretch/>
        </p:blipFill>
        <p:spPr bwMode="auto">
          <a:xfrm>
            <a:off x="5943600" y="3348749"/>
            <a:ext cx="1360715" cy="15812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8" t="42775" r="31769" b="41878"/>
          <a:stretch/>
        </p:blipFill>
        <p:spPr bwMode="auto">
          <a:xfrm>
            <a:off x="4419600" y="1975758"/>
            <a:ext cx="1360715" cy="153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7" t="42775" r="31837" b="41660"/>
          <a:stretch/>
        </p:blipFill>
        <p:spPr bwMode="auto">
          <a:xfrm>
            <a:off x="7543800" y="4866812"/>
            <a:ext cx="1349829" cy="155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81400" y="658100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 dirty="0" smtClean="0"/>
              <a:t>Source:  </a:t>
            </a:r>
            <a:r>
              <a:rPr lang="en-IE" sz="1200" dirty="0" err="1" smtClean="0"/>
              <a:t>Reas</a:t>
            </a:r>
            <a:r>
              <a:rPr lang="en-IE" sz="1200" dirty="0" smtClean="0"/>
              <a:t> &amp; Fry (2014)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11752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Conditional Statements</a:t>
            </a:r>
          </a:p>
          <a:p>
            <a:endParaRPr lang="en-IE" dirty="0" smtClean="0"/>
          </a:p>
          <a:p>
            <a:r>
              <a:rPr lang="en-IE" dirty="0" smtClean="0"/>
              <a:t>Boolean conditions and Relational Operators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Logical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572000"/>
            <a:ext cx="312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04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Logical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Logic operators operate on </a:t>
            </a:r>
            <a:r>
              <a:rPr lang="en-IE" dirty="0" err="1" smtClean="0"/>
              <a:t>boolean</a:t>
            </a:r>
            <a:r>
              <a:rPr lang="en-IE" dirty="0" smtClean="0"/>
              <a:t> values.</a:t>
            </a:r>
          </a:p>
          <a:p>
            <a:r>
              <a:rPr lang="en-IE" dirty="0" smtClean="0"/>
              <a:t>They produce a new </a:t>
            </a:r>
            <a:r>
              <a:rPr lang="en-IE" dirty="0" err="1" smtClean="0"/>
              <a:t>boolean</a:t>
            </a:r>
            <a:r>
              <a:rPr lang="en-IE" dirty="0" smtClean="0"/>
              <a:t> value as a result.</a:t>
            </a:r>
          </a:p>
          <a:p>
            <a:r>
              <a:rPr lang="en-IE" dirty="0" smtClean="0"/>
              <a:t>The ones that we will use are:</a:t>
            </a:r>
          </a:p>
          <a:p>
            <a:pPr marL="0" indent="0">
              <a:buNone/>
            </a:pPr>
            <a:endParaRPr lang="en-IE" dirty="0" smtClean="0"/>
          </a:p>
          <a:p>
            <a:pPr marL="800100" lvl="2" indent="0">
              <a:buNone/>
            </a:pPr>
            <a:r>
              <a:rPr lang="en-IE" sz="3200" dirty="0" smtClean="0"/>
              <a:t>&amp;&amp;		(and)</a:t>
            </a:r>
          </a:p>
          <a:p>
            <a:pPr marL="800100" lvl="2" indent="0">
              <a:buNone/>
            </a:pPr>
            <a:r>
              <a:rPr lang="en-IE" sz="3200" dirty="0" smtClean="0"/>
              <a:t>|| 		(or)</a:t>
            </a:r>
          </a:p>
          <a:p>
            <a:pPr marL="800100" lvl="2" indent="0">
              <a:buNone/>
            </a:pPr>
            <a:r>
              <a:rPr lang="en-IE" sz="3200" dirty="0" smtClean="0"/>
              <a:t>!		(not)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776398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Logical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a</a:t>
            </a:r>
            <a:r>
              <a:rPr lang="en-IE" sz="3200" dirty="0" smtClean="0">
                <a:solidFill>
                  <a:srgbClr val="FF0000"/>
                </a:solidFill>
              </a:rPr>
              <a:t>  &amp;&amp;  b		</a:t>
            </a:r>
            <a:r>
              <a:rPr lang="en-IE" sz="3200" i="1" dirty="0" smtClean="0">
                <a:solidFill>
                  <a:srgbClr val="FF0000"/>
                </a:solidFill>
              </a:rPr>
              <a:t>(and)</a:t>
            </a:r>
          </a:p>
          <a:p>
            <a:pPr lvl="1"/>
            <a:r>
              <a:rPr lang="en-IE" dirty="0" smtClean="0"/>
              <a:t>This evaluates to true if both </a:t>
            </a:r>
            <a:r>
              <a:rPr lang="en-IE" b="1" i="1" dirty="0" smtClean="0"/>
              <a:t>a</a:t>
            </a:r>
            <a:r>
              <a:rPr lang="en-IE" dirty="0" smtClean="0"/>
              <a:t> and </a:t>
            </a:r>
            <a:r>
              <a:rPr lang="en-IE" b="1" i="1" dirty="0" smtClean="0"/>
              <a:t>b</a:t>
            </a:r>
            <a:r>
              <a:rPr lang="en-IE" dirty="0" smtClean="0"/>
              <a:t> are true.</a:t>
            </a:r>
          </a:p>
          <a:p>
            <a:pPr lvl="1"/>
            <a:r>
              <a:rPr lang="en-IE" dirty="0" smtClean="0"/>
              <a:t>It is false in all other cases.</a:t>
            </a:r>
            <a:endParaRPr lang="en-IE" dirty="0"/>
          </a:p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</a:rPr>
              <a:t>a</a:t>
            </a:r>
            <a:r>
              <a:rPr lang="en-IE" dirty="0" smtClean="0">
                <a:solidFill>
                  <a:srgbClr val="FF0000"/>
                </a:solidFill>
              </a:rPr>
              <a:t> </a:t>
            </a:r>
            <a:r>
              <a:rPr lang="en-IE" sz="3200" dirty="0" smtClean="0">
                <a:solidFill>
                  <a:srgbClr val="FF0000"/>
                </a:solidFill>
              </a:rPr>
              <a:t> ||  b		</a:t>
            </a:r>
            <a:r>
              <a:rPr lang="en-IE" sz="3200" i="1" dirty="0" smtClean="0">
                <a:solidFill>
                  <a:srgbClr val="FF0000"/>
                </a:solidFill>
              </a:rPr>
              <a:t>(or)</a:t>
            </a:r>
          </a:p>
          <a:p>
            <a:pPr lvl="1"/>
            <a:r>
              <a:rPr lang="en-IE" dirty="0" smtClean="0"/>
              <a:t>This evaluates to true if either </a:t>
            </a:r>
            <a:r>
              <a:rPr lang="en-IE" b="1" i="1" dirty="0" smtClean="0"/>
              <a:t>a</a:t>
            </a:r>
            <a:r>
              <a:rPr lang="en-IE" dirty="0" smtClean="0"/>
              <a:t> or </a:t>
            </a:r>
            <a:r>
              <a:rPr lang="en-IE" b="1" i="1" dirty="0" smtClean="0"/>
              <a:t>b</a:t>
            </a:r>
            <a:r>
              <a:rPr lang="en-IE" dirty="0" smtClean="0"/>
              <a:t> or both are true, and false if they are both false.</a:t>
            </a:r>
            <a:endParaRPr lang="en-IE" dirty="0"/>
          </a:p>
          <a:p>
            <a:pPr marL="0" indent="0">
              <a:buNone/>
            </a:pPr>
            <a:r>
              <a:rPr lang="en-IE" sz="3200" dirty="0" smtClean="0">
                <a:solidFill>
                  <a:srgbClr val="FF0000"/>
                </a:solidFill>
              </a:rPr>
              <a:t>!a			</a:t>
            </a:r>
            <a:r>
              <a:rPr lang="en-IE" sz="3200" i="1" dirty="0" smtClean="0">
                <a:solidFill>
                  <a:srgbClr val="FF0000"/>
                </a:solidFill>
              </a:rPr>
              <a:t>(not)</a:t>
            </a:r>
          </a:p>
          <a:p>
            <a:pPr lvl="1"/>
            <a:r>
              <a:rPr lang="en-IE" dirty="0" smtClean="0"/>
              <a:t>This evaluates to true of </a:t>
            </a:r>
            <a:r>
              <a:rPr lang="en-IE" b="1" i="1" dirty="0" smtClean="0"/>
              <a:t>a</a:t>
            </a:r>
            <a:r>
              <a:rPr lang="en-IE" dirty="0" smtClean="0"/>
              <a:t> is false, and false if </a:t>
            </a:r>
            <a:r>
              <a:rPr lang="en-IE" b="1" i="1" dirty="0" smtClean="0"/>
              <a:t>a </a:t>
            </a:r>
            <a:r>
              <a:rPr lang="en-IE" dirty="0" smtClean="0"/>
              <a:t>is true.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1714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Logical operators - quiz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2667000"/>
            <a:ext cx="4876800" cy="3581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What is the result of each of these </a:t>
            </a:r>
            <a:r>
              <a:rPr lang="en-IE" dirty="0" err="1" smtClean="0"/>
              <a:t>boolean</a:t>
            </a:r>
            <a:r>
              <a:rPr lang="en-IE" dirty="0" smtClean="0"/>
              <a:t> expressions: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	(a &gt; b) &amp;&amp; (a &lt; c)</a:t>
            </a:r>
          </a:p>
          <a:p>
            <a:pPr marL="0" indent="0">
              <a:buNone/>
            </a:pPr>
            <a:r>
              <a:rPr lang="en-IE" dirty="0" smtClean="0"/>
              <a:t>	(a &lt; b) || (c &lt; a)</a:t>
            </a:r>
          </a:p>
          <a:p>
            <a:pPr marL="0" indent="0">
              <a:buNone/>
            </a:pPr>
            <a:r>
              <a:rPr lang="en-IE" dirty="0" smtClean="0"/>
              <a:t>	!(b &lt; a) &amp;&amp; (c &gt; b)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259080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600" dirty="0" err="1"/>
              <a:t>int</a:t>
            </a:r>
            <a:r>
              <a:rPr lang="en-IE" sz="3600" dirty="0"/>
              <a:t> a = 5; </a:t>
            </a:r>
          </a:p>
          <a:p>
            <a:r>
              <a:rPr lang="en-IE" sz="3600" dirty="0" err="1"/>
              <a:t>int</a:t>
            </a:r>
            <a:r>
              <a:rPr lang="en-IE" sz="3600" dirty="0"/>
              <a:t> b = 10;</a:t>
            </a:r>
          </a:p>
          <a:p>
            <a:r>
              <a:rPr lang="en-IE" sz="3600" dirty="0" err="1"/>
              <a:t>int</a:t>
            </a:r>
            <a:r>
              <a:rPr lang="en-IE" sz="3600" dirty="0"/>
              <a:t> c = 7;</a:t>
            </a:r>
          </a:p>
        </p:txBody>
      </p:sp>
    </p:spTree>
    <p:extLst>
      <p:ext uri="{BB962C8B-B14F-4D97-AF65-F5344CB8AC3E}">
        <p14:creationId xmlns:p14="http://schemas.microsoft.com/office/powerpoint/2010/main" val="288022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Conditional Example 4.3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457200" y="1564243"/>
            <a:ext cx="5257800" cy="50167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size(100, 100);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noStroke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endParaRPr lang="en-IE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background(204);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&gt; 40) &amp;&amp; 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 80) &amp;&amp;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&gt; 20) &amp;&amp; (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 80))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fill(255);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 else {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fill(0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(40, 20, 40, 60);</a:t>
            </a:r>
          </a:p>
          <a:p>
            <a:r>
              <a:rPr lang="en-IE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36519" r="62381" b="41912"/>
          <a:stretch/>
        </p:blipFill>
        <p:spPr bwMode="auto">
          <a:xfrm>
            <a:off x="6526306" y="1828800"/>
            <a:ext cx="1320052" cy="1577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9" t="36703" r="62540" b="41202"/>
          <a:stretch/>
        </p:blipFill>
        <p:spPr bwMode="auto">
          <a:xfrm>
            <a:off x="7010400" y="4072623"/>
            <a:ext cx="1380565" cy="16162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81400" y="658100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 dirty="0" smtClean="0"/>
              <a:t>Source:  </a:t>
            </a:r>
            <a:r>
              <a:rPr lang="en-IE" sz="1200" dirty="0" err="1" smtClean="0"/>
              <a:t>Reas</a:t>
            </a:r>
            <a:r>
              <a:rPr lang="en-IE" sz="1200" dirty="0" smtClean="0"/>
              <a:t> &amp; Fry (2014)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03164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752600"/>
            <a:ext cx="6705600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background(204);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&lt;= 50) &amp;&amp;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&lt;= 50))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(0, 0, 50, 50);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// upper-left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 else if ((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&lt;= 50) &amp;&amp;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&gt; 50))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(0, 50, 50, 50);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// lower-left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 else if ((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&gt; 50) &amp;&amp;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&lt;= 50))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(50, 0, 50, 50);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// upper-right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 else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(50, 50, 50, 50);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// lower-right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228600"/>
            <a:ext cx="243840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size(100, 100);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noStroke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fill(0);</a:t>
            </a:r>
          </a:p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Conditional Example 4.4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581400" y="658100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 dirty="0" smtClean="0"/>
              <a:t>Source:  </a:t>
            </a:r>
            <a:r>
              <a:rPr lang="en-IE" sz="1200" dirty="0" err="1" smtClean="0"/>
              <a:t>Reas</a:t>
            </a:r>
            <a:r>
              <a:rPr lang="en-IE" sz="1200" dirty="0" smtClean="0"/>
              <a:t> &amp; Fry (2014)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404291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Conditional Statements</a:t>
            </a:r>
          </a:p>
          <a:p>
            <a:endParaRPr lang="en-IE" dirty="0" smtClean="0"/>
          </a:p>
          <a:p>
            <a:r>
              <a:rPr lang="en-IE" dirty="0" smtClean="0"/>
              <a:t>Boolean conditions and Relational Operators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Logical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6096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9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Reas</a:t>
            </a:r>
            <a:r>
              <a:rPr lang="en-IE" dirty="0"/>
              <a:t>, C. &amp; Fry, B. (2014) Processing – A Programming Handbook for Visual Designers and Artists, 2</a:t>
            </a:r>
            <a:r>
              <a:rPr lang="en-IE" baseline="30000" dirty="0"/>
              <a:t>nd</a:t>
            </a:r>
            <a:r>
              <a:rPr lang="en-IE" dirty="0"/>
              <a:t> Edition, MIT Press, London.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0459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5" t="34721" r="36526" b="32640"/>
          <a:stretch/>
        </p:blipFill>
        <p:spPr bwMode="auto">
          <a:xfrm>
            <a:off x="2362200" y="1524000"/>
            <a:ext cx="4343400" cy="300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</a:t>
            </a:r>
            <a:r>
              <a:rPr lang="en-IE" sz="1600" dirty="0" smtClean="0">
                <a:solidFill>
                  <a:schemeClr val="tx2">
                    <a:lumMod val="75000"/>
                  </a:schemeClr>
                </a:solidFill>
              </a:rPr>
              <a:t>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</p:spTree>
    <p:extLst>
      <p:ext uri="{BB962C8B-B14F-4D97-AF65-F5344CB8AC3E}">
        <p14:creationId xmlns:p14="http://schemas.microsoft.com/office/powerpoint/2010/main" val="42844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 Syntax (1)</a:t>
            </a:r>
            <a:endParaRPr lang="en-US" dirty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33694" y="3124200"/>
            <a:ext cx="76290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if(</a:t>
            </a:r>
            <a:r>
              <a:rPr lang="en-US" sz="1800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perform some test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) 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800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Do these statements if the test gave a true result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14400" y="2055813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0">
                <a:solidFill>
                  <a:srgbClr val="A57133"/>
                </a:solidFill>
              </a:rPr>
              <a:t>‘if’ keyword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048000" y="1905000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0" dirty="0" err="1">
                <a:solidFill>
                  <a:srgbClr val="A57133"/>
                </a:solidFill>
              </a:rPr>
              <a:t>boolean</a:t>
            </a:r>
            <a:r>
              <a:rPr lang="en-US" sz="2000" b="0" dirty="0">
                <a:solidFill>
                  <a:srgbClr val="A57133"/>
                </a:solidFill>
              </a:rPr>
              <a:t> condition to be tested</a:t>
            </a:r>
            <a:endParaRPr lang="en-US" sz="2000" b="0" dirty="0">
              <a:solidFill>
                <a:srgbClr val="A57133"/>
              </a:solidFill>
              <a:latin typeface="Times New Roman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257800" y="2513013"/>
            <a:ext cx="318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0">
                <a:solidFill>
                  <a:srgbClr val="A57133"/>
                </a:solidFill>
              </a:rPr>
              <a:t>actions if condition is true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1143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6096000" y="2895600"/>
            <a:ext cx="533400" cy="78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371600" y="3680800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20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 Syntax (2) </a:t>
            </a:r>
            <a:endParaRPr lang="en-US" dirty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38200" y="3117850"/>
            <a:ext cx="77295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if(</a:t>
            </a:r>
            <a:r>
              <a:rPr lang="en-US" sz="1800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perform some test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) {</a:t>
            </a:r>
          </a:p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800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Do these statements if the test gave a true result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}</a:t>
            </a:r>
          </a:p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else {</a:t>
            </a:r>
          </a:p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800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Do these statements if the test gave a false result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}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14400" y="2055813"/>
            <a:ext cx="157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0">
                <a:solidFill>
                  <a:srgbClr val="A57133"/>
                </a:solidFill>
              </a:rPr>
              <a:t>‘if’ keyword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048000" y="1905000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0">
                <a:solidFill>
                  <a:srgbClr val="A57133"/>
                </a:solidFill>
              </a:rPr>
              <a:t>boolean condition to be tested</a:t>
            </a:r>
            <a:endParaRPr lang="en-US" sz="2000" b="0">
              <a:solidFill>
                <a:srgbClr val="A57133"/>
              </a:solidFill>
              <a:latin typeface="Times New Roman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257800" y="2513013"/>
            <a:ext cx="318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0">
                <a:solidFill>
                  <a:srgbClr val="A57133"/>
                </a:solidFill>
              </a:rPr>
              <a:t>actions if condition is true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953000" y="5103813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0">
                <a:solidFill>
                  <a:srgbClr val="A57133"/>
                </a:solidFill>
              </a:rPr>
              <a:t>actions if condition is false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066800" y="5256213"/>
            <a:ext cx="1858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0">
                <a:solidFill>
                  <a:srgbClr val="A57133"/>
                </a:solidFill>
              </a:rPr>
              <a:t>‘else’ keyword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1143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 flipV="1">
            <a:off x="1219200" y="42672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6172200" y="2895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 flipV="1">
            <a:off x="5486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371600" y="4243388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371600" y="3429000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903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 Syntax (3) </a:t>
            </a:r>
            <a:endParaRPr lang="en-US" dirty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38200" y="2102187"/>
            <a:ext cx="790472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if(</a:t>
            </a:r>
            <a:r>
              <a:rPr lang="en-US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condition1…p</a:t>
            </a:r>
            <a:r>
              <a:rPr lang="en-US" sz="1800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erform </a:t>
            </a:r>
            <a:r>
              <a:rPr lang="en-US" sz="1800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some test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) 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800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Do these statements </a:t>
            </a:r>
            <a:r>
              <a:rPr lang="en-US" sz="1800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if condition1 gave a </a:t>
            </a:r>
            <a:r>
              <a:rPr lang="en-US" sz="1800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true result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else </a:t>
            </a:r>
            <a:r>
              <a:rPr lang="en-US" dirty="0" smtClean="0">
                <a:latin typeface="Courier New" pitchFamily="49" charset="0"/>
                <a:cs typeface="Times" pitchFamily="-32" charset="0"/>
              </a:rPr>
              <a:t>if(</a:t>
            </a:r>
            <a:r>
              <a:rPr lang="en-US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condition2…perform </a:t>
            </a:r>
            <a:r>
              <a:rPr lang="en-US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some test</a:t>
            </a:r>
            <a:r>
              <a:rPr lang="en-US" dirty="0">
                <a:latin typeface="Courier New" pitchFamily="49" charset="0"/>
                <a:cs typeface="Times" pitchFamily="-32" charset="0"/>
              </a:rPr>
              <a:t>) </a:t>
            </a:r>
            <a:endParaRPr lang="en-US" dirty="0" smtClean="0">
              <a:latin typeface="Courier New" pitchFamily="49" charset="0"/>
              <a:cs typeface="Times" pitchFamily="-32" charset="0"/>
            </a:endParaRPr>
          </a:p>
          <a:p>
            <a:r>
              <a:rPr lang="en-US" dirty="0" smtClean="0">
                <a:latin typeface="Courier New" pitchFamily="49" charset="0"/>
                <a:cs typeface="Times" pitchFamily="-32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800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Do these statements if </a:t>
            </a:r>
            <a:r>
              <a:rPr lang="en-US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condition1 </a:t>
            </a:r>
            <a:r>
              <a:rPr lang="en-US" sz="1800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gave </a:t>
            </a:r>
            <a:r>
              <a:rPr lang="en-US" sz="1800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a false </a:t>
            </a:r>
            <a:r>
              <a:rPr lang="en-US" sz="1800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/>
            </a:r>
            <a:br>
              <a:rPr lang="en-US" sz="1800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</a:br>
            <a:r>
              <a:rPr lang="en-US" sz="1800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    result and condition2 gave a true result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}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dirty="0" smtClean="0">
                <a:latin typeface="Courier New" pitchFamily="49" charset="0"/>
              </a:rPr>
              <a:t>else</a:t>
            </a:r>
          </a:p>
          <a:p>
            <a:pPr algn="l" eaLnBrk="1" hangingPunct="1"/>
            <a:r>
              <a:rPr lang="en-US" dirty="0" smtClean="0">
                <a:latin typeface="Courier New" pitchFamily="49" charset="0"/>
              </a:rPr>
              <a:t>{</a:t>
            </a:r>
          </a:p>
          <a:p>
            <a:r>
              <a:rPr lang="en-US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 </a:t>
            </a:r>
            <a:r>
              <a:rPr lang="en-US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   Do </a:t>
            </a:r>
            <a:r>
              <a:rPr lang="en-US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these statements if </a:t>
            </a:r>
            <a:r>
              <a:rPr lang="en-US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both condition1 and </a:t>
            </a:r>
          </a:p>
          <a:p>
            <a:r>
              <a:rPr lang="en-US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    condition2 </a:t>
            </a:r>
            <a:r>
              <a:rPr lang="en-US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gave a </a:t>
            </a:r>
            <a:r>
              <a:rPr lang="en-US" i="1" dirty="0" smtClean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false result</a:t>
            </a:r>
            <a:endParaRPr lang="en-US" dirty="0" smtClean="0">
              <a:latin typeface="Courier New" pitchFamily="49" charset="0"/>
            </a:endParaRPr>
          </a:p>
          <a:p>
            <a:pPr algn="l" eaLnBrk="1" hangingPunct="1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399953" y="3810000"/>
            <a:ext cx="7371328" cy="63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371600" y="2667000"/>
            <a:ext cx="7371328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371600" y="5105400"/>
            <a:ext cx="7371328" cy="63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84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Conditional Statements</a:t>
            </a:r>
          </a:p>
          <a:p>
            <a:endParaRPr lang="en-IE" dirty="0" smtClean="0"/>
          </a:p>
          <a:p>
            <a:r>
              <a:rPr lang="en-IE" dirty="0" smtClean="0"/>
              <a:t>Boolean conditions and Relational Operators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Logical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352800"/>
            <a:ext cx="7620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04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Boolean conditions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 </a:t>
            </a:r>
            <a:r>
              <a:rPr lang="en-IE" dirty="0" err="1" smtClean="0"/>
              <a:t>boolean</a:t>
            </a:r>
            <a:r>
              <a:rPr lang="en-IE" dirty="0" smtClean="0"/>
              <a:t> condition is an expression that evaluates to either true or false e.g.</a:t>
            </a:r>
          </a:p>
          <a:p>
            <a:pPr marL="0" indent="0">
              <a:buNone/>
            </a:pPr>
            <a:r>
              <a:rPr lang="en-IE" sz="28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IE" sz="2800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8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800" dirty="0" smtClean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 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An if statement evaluates a </a:t>
            </a:r>
            <a:r>
              <a:rPr lang="en-IE" dirty="0" err="1" smtClean="0"/>
              <a:t>boolean</a:t>
            </a:r>
            <a:r>
              <a:rPr lang="en-IE" dirty="0" smtClean="0"/>
              <a:t> condition and its result will determine which portion of the if statement is executed.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2908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Boolean conditions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2362200"/>
            <a:ext cx="8229600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nonymous" pitchFamily="49" charset="0"/>
                <a:ea typeface="ＭＳ Ｐゴシック" pitchFamily="28" charset="-128"/>
              </a:rPr>
              <a:t>// Do these statements before.</a:t>
            </a:r>
          </a:p>
          <a:p>
            <a:endParaRPr lang="en-US" sz="2400" b="1" dirty="0">
              <a:solidFill>
                <a:srgbClr val="FF0000"/>
              </a:solidFill>
              <a:latin typeface="Anonymous" pitchFamily="49" charset="0"/>
              <a:ea typeface="ＭＳ Ｐゴシック" pitchFamily="28" charset="-128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if </a:t>
            </a:r>
            <a:r>
              <a:rPr lang="en-US" sz="2400" b="1" dirty="0" smtClean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boolean</a:t>
            </a:r>
            <a:r>
              <a:rPr lang="en-US" sz="2400" b="1" dirty="0" smtClean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 condition</a:t>
            </a:r>
            <a:r>
              <a:rPr lang="en-US" sz="2400" b="1" dirty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) </a:t>
            </a:r>
          </a:p>
          <a:p>
            <a:r>
              <a:rPr lang="en-US" sz="2400" b="1" dirty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{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     // Perform this </a:t>
            </a:r>
            <a:r>
              <a:rPr lang="en-US" sz="2400" b="1" dirty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clause if the condition </a:t>
            </a:r>
            <a:r>
              <a:rPr lang="en-US" sz="2400" b="1" dirty="0" smtClean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	//is </a:t>
            </a:r>
            <a:r>
              <a:rPr lang="en-US" sz="2400" b="1" dirty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true.</a:t>
            </a:r>
          </a:p>
          <a:p>
            <a:r>
              <a:rPr lang="en-US" sz="2400" b="1" dirty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}</a:t>
            </a:r>
          </a:p>
          <a:p>
            <a:endParaRPr lang="en-US" sz="2400" b="1" dirty="0">
              <a:solidFill>
                <a:srgbClr val="FF0000"/>
              </a:solidFill>
              <a:latin typeface="Anonymous" pitchFamily="49" charset="0"/>
              <a:ea typeface="ＭＳ Ｐゴシック" pitchFamily="28" charset="-128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Anonymous" pitchFamily="49" charset="0"/>
                <a:ea typeface="ＭＳ Ｐゴシック" pitchFamily="28" charset="-128"/>
              </a:rPr>
              <a:t>// Do these statements after.</a:t>
            </a:r>
          </a:p>
        </p:txBody>
      </p:sp>
    </p:spTree>
    <p:extLst>
      <p:ext uri="{BB962C8B-B14F-4D97-AF65-F5344CB8AC3E}">
        <p14:creationId xmlns:p14="http://schemas.microsoft.com/office/powerpoint/2010/main" val="366950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Java Relational Operators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97737"/>
              </p:ext>
            </p:extLst>
          </p:nvPr>
        </p:nvGraphicFramePr>
        <p:xfrm>
          <a:off x="457200" y="1958668"/>
          <a:ext cx="8382000" cy="41982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59966"/>
                <a:gridCol w="1664234"/>
                <a:gridCol w="5257800"/>
              </a:tblGrid>
              <a:tr h="296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2400" b="1" dirty="0" smtClean="0">
                          <a:effectLst/>
                        </a:rPr>
                        <a:t>Operator</a:t>
                      </a:r>
                      <a:endParaRPr lang="en-IE" sz="2400" b="1" dirty="0">
                        <a:effectLst/>
                      </a:endParaRPr>
                    </a:p>
                  </a:txBody>
                  <a:tcPr marL="25558" marR="25558" marT="25558" marB="2555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2400" b="1" dirty="0">
                          <a:effectLst/>
                        </a:rPr>
                        <a:t>Use</a:t>
                      </a:r>
                    </a:p>
                  </a:txBody>
                  <a:tcPr marL="25558" marR="25558" marT="25558" marB="2555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2400" b="1" dirty="0">
                          <a:effectLst/>
                        </a:rPr>
                        <a:t>Returns true if</a:t>
                      </a:r>
                    </a:p>
                  </a:txBody>
                  <a:tcPr marL="25558" marR="25558" marT="25558" marB="2555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6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3200" dirty="0" smtClean="0">
                          <a:effectLst/>
                        </a:rPr>
                        <a:t>&gt;</a:t>
                      </a:r>
                      <a:endParaRPr lang="en-IE" sz="3200" dirty="0">
                        <a:effectLst/>
                      </a:endParaRP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2400" dirty="0">
                          <a:effectLst/>
                        </a:rPr>
                        <a:t>op1 &gt; op2</a:t>
                      </a: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nl-NL" sz="2400" dirty="0">
                          <a:effectLst/>
                        </a:rPr>
                        <a:t>op1 is greater than op2</a:t>
                      </a:r>
                    </a:p>
                  </a:txBody>
                  <a:tcPr marL="25558" marR="25558" marT="25558" marB="25558" anchor="ctr"/>
                </a:tc>
              </a:tr>
              <a:tr h="296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3200" dirty="0" smtClean="0">
                          <a:effectLst/>
                        </a:rPr>
                        <a:t>&gt;=</a:t>
                      </a:r>
                      <a:endParaRPr lang="en-IE" sz="3200" dirty="0">
                        <a:effectLst/>
                      </a:endParaRP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2400" dirty="0">
                          <a:effectLst/>
                        </a:rPr>
                        <a:t>op1 &gt;= op2 </a:t>
                      </a: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2400" dirty="0">
                          <a:effectLst/>
                        </a:rPr>
                        <a:t>op1 is greater than or equal to op2</a:t>
                      </a:r>
                    </a:p>
                  </a:txBody>
                  <a:tcPr marL="25558" marR="25558" marT="25558" marB="25558" anchor="ctr"/>
                </a:tc>
              </a:tr>
              <a:tr h="296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3200" dirty="0" smtClean="0">
                          <a:effectLst/>
                        </a:rPr>
                        <a:t>&lt;</a:t>
                      </a:r>
                      <a:endParaRPr lang="en-IE" sz="3200" dirty="0">
                        <a:effectLst/>
                      </a:endParaRP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2400" dirty="0">
                          <a:effectLst/>
                        </a:rPr>
                        <a:t>op1 &lt; op2 </a:t>
                      </a: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2400" dirty="0">
                          <a:effectLst/>
                        </a:rPr>
                        <a:t>op1 is less than to op2</a:t>
                      </a:r>
                    </a:p>
                  </a:txBody>
                  <a:tcPr marL="25558" marR="25558" marT="25558" marB="25558" anchor="ctr"/>
                </a:tc>
              </a:tr>
              <a:tr h="296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3200" dirty="0" smtClean="0">
                          <a:effectLst/>
                        </a:rPr>
                        <a:t>&lt;=</a:t>
                      </a:r>
                      <a:endParaRPr lang="en-IE" sz="3200" dirty="0">
                        <a:effectLst/>
                      </a:endParaRP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2400" dirty="0">
                          <a:effectLst/>
                        </a:rPr>
                        <a:t>op1 &lt;= op2 </a:t>
                      </a: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2400" dirty="0">
                          <a:effectLst/>
                        </a:rPr>
                        <a:t>op1 is less than or equal to op2</a:t>
                      </a:r>
                    </a:p>
                  </a:txBody>
                  <a:tcPr marL="25558" marR="25558" marT="25558" marB="25558" anchor="ctr"/>
                </a:tc>
              </a:tr>
              <a:tr h="296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3200" dirty="0" smtClean="0">
                          <a:effectLst/>
                        </a:rPr>
                        <a:t>==</a:t>
                      </a:r>
                      <a:endParaRPr lang="en-IE" sz="3200" dirty="0">
                        <a:effectLst/>
                      </a:endParaRP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2400" dirty="0">
                          <a:effectLst/>
                        </a:rPr>
                        <a:t>op1 == op2 </a:t>
                      </a: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2400" dirty="0">
                          <a:effectLst/>
                        </a:rPr>
                        <a:t>op1 and op2 are equal</a:t>
                      </a:r>
                    </a:p>
                  </a:txBody>
                  <a:tcPr marL="25558" marR="25558" marT="25558" marB="25558" anchor="ctr"/>
                </a:tc>
              </a:tr>
              <a:tr h="296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3200" dirty="0" smtClean="0">
                          <a:effectLst/>
                        </a:rPr>
                        <a:t>!=</a:t>
                      </a:r>
                      <a:endParaRPr lang="en-IE" sz="3200" dirty="0">
                        <a:effectLst/>
                      </a:endParaRP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2400" dirty="0">
                          <a:effectLst/>
                        </a:rPr>
                        <a:t>op1 != op2 </a:t>
                      </a:r>
                    </a:p>
                  </a:txBody>
                  <a:tcPr marL="25558" marR="25558" marT="25558" marB="255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2400" dirty="0">
                          <a:effectLst/>
                        </a:rPr>
                        <a:t>op1 and op2 are not equal</a:t>
                      </a:r>
                    </a:p>
                  </a:txBody>
                  <a:tcPr marL="25558" marR="25558" marT="25558" marB="25558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95600" y="6488668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Source: http</a:t>
            </a:r>
            <a:r>
              <a:rPr lang="en-IE" dirty="0"/>
              <a:t>://www.freejavaguide.com/relational_operators.htm</a:t>
            </a:r>
          </a:p>
        </p:txBody>
      </p:sp>
    </p:spTree>
    <p:extLst>
      <p:ext uri="{BB962C8B-B14F-4D97-AF65-F5344CB8AC3E}">
        <p14:creationId xmlns:p14="http://schemas.microsoft.com/office/powerpoint/2010/main" val="163129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867</Words>
  <Application>Microsoft Office PowerPoint</Application>
  <PresentationFormat>On-screen Show (4:3)</PresentationFormat>
  <Paragraphs>233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Conditional Statements</vt:lpstr>
      <vt:lpstr>Topics list</vt:lpstr>
      <vt:lpstr>Conditional Statement Syntax (1)</vt:lpstr>
      <vt:lpstr>Conditional Statement Syntax (2) </vt:lpstr>
      <vt:lpstr>Conditional Statement Syntax (3) </vt:lpstr>
      <vt:lpstr>Topics list</vt:lpstr>
      <vt:lpstr>Boolean conditions</vt:lpstr>
      <vt:lpstr>Boolean conditions</vt:lpstr>
      <vt:lpstr>Java Relational Operators</vt:lpstr>
      <vt:lpstr>Some notes on the if statement</vt:lpstr>
      <vt:lpstr>Some notes on the if statement</vt:lpstr>
      <vt:lpstr>Conditional Example 4.1</vt:lpstr>
      <vt:lpstr>Conditional Example 4.2</vt:lpstr>
      <vt:lpstr>Topics list</vt:lpstr>
      <vt:lpstr>Logical operators</vt:lpstr>
      <vt:lpstr>Logical operators</vt:lpstr>
      <vt:lpstr>Logical operators - quiz</vt:lpstr>
      <vt:lpstr>Conditional Example 4.3</vt:lpstr>
      <vt:lpstr>Conditional Example 4.4</vt:lpstr>
      <vt:lpstr>Questions?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Siobhan</cp:lastModifiedBy>
  <cp:revision>67</cp:revision>
  <dcterms:created xsi:type="dcterms:W3CDTF">2006-08-16T00:00:00Z</dcterms:created>
  <dcterms:modified xsi:type="dcterms:W3CDTF">2016-01-14T20:03:24Z</dcterms:modified>
</cp:coreProperties>
</file>