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23" r:id="rId2"/>
    <p:sldId id="257" r:id="rId3"/>
    <p:sldId id="305" r:id="rId4"/>
    <p:sldId id="302" r:id="rId5"/>
    <p:sldId id="318" r:id="rId6"/>
    <p:sldId id="301" r:id="rId7"/>
    <p:sldId id="296" r:id="rId8"/>
    <p:sldId id="303" r:id="rId9"/>
    <p:sldId id="298" r:id="rId10"/>
    <p:sldId id="304" r:id="rId11"/>
    <p:sldId id="299" r:id="rId12"/>
    <p:sldId id="307" r:id="rId13"/>
    <p:sldId id="300" r:id="rId14"/>
    <p:sldId id="308" r:id="rId15"/>
    <p:sldId id="321" r:id="rId16"/>
    <p:sldId id="311" r:id="rId17"/>
    <p:sldId id="313" r:id="rId18"/>
    <p:sldId id="312" r:id="rId19"/>
    <p:sldId id="319" r:id="rId20"/>
    <p:sldId id="320" r:id="rId21"/>
    <p:sldId id="297" r:id="rId22"/>
    <p:sldId id="322" r:id="rId23"/>
    <p:sldId id="283" r:id="rId24"/>
    <p:sldId id="317" r:id="rId25"/>
    <p:sldId id="273" r:id="rId26"/>
    <p:sldId id="306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6803" autoAdjust="0"/>
  </p:normalViewPr>
  <p:slideViewPr>
    <p:cSldViewPr>
      <p:cViewPr>
        <p:scale>
          <a:sx n="70" d="100"/>
          <a:sy n="70" d="100"/>
        </p:scale>
        <p:origin x="-34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D141-1E1C-433C-AD3A-CD56CBBB4F9F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3DB36-5273-45A5-A77C-FE9BE0779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5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size(500, 400);</a:t>
            </a:r>
          </a:p>
          <a:p>
            <a:r>
              <a:rPr lang="en-IE" dirty="0" smtClean="0"/>
              <a:t>background(0);</a:t>
            </a:r>
          </a:p>
          <a:p>
            <a:r>
              <a:rPr lang="en-IE" dirty="0" smtClean="0"/>
              <a:t>stroke(153);</a:t>
            </a:r>
          </a:p>
          <a:p>
            <a:r>
              <a:rPr lang="en-IE" dirty="0" err="1" smtClean="0"/>
              <a:t>strokeWeight</a:t>
            </a:r>
            <a:r>
              <a:rPr lang="en-IE" dirty="0" smtClean="0"/>
              <a:t>(4);</a:t>
            </a:r>
          </a:p>
          <a:p>
            <a:endParaRPr lang="en-IE" dirty="0" smtClean="0"/>
          </a:p>
          <a:p>
            <a:r>
              <a:rPr lang="en-IE" dirty="0" err="1" smtClean="0"/>
              <a:t>int</a:t>
            </a:r>
            <a:r>
              <a:rPr lang="en-IE" dirty="0" smtClean="0"/>
              <a:t> a = 50;</a:t>
            </a:r>
          </a:p>
          <a:p>
            <a:r>
              <a:rPr lang="en-IE" dirty="0" err="1" smtClean="0"/>
              <a:t>int</a:t>
            </a:r>
            <a:r>
              <a:rPr lang="en-IE" dirty="0" smtClean="0"/>
              <a:t> b = 120;</a:t>
            </a:r>
          </a:p>
          <a:p>
            <a:r>
              <a:rPr lang="en-IE" dirty="0" err="1" smtClean="0"/>
              <a:t>int</a:t>
            </a:r>
            <a:r>
              <a:rPr lang="en-IE" dirty="0" smtClean="0"/>
              <a:t> c = 180;</a:t>
            </a:r>
          </a:p>
          <a:p>
            <a:endParaRPr lang="en-IE" dirty="0" smtClean="0"/>
          </a:p>
          <a:p>
            <a:r>
              <a:rPr lang="en-IE" dirty="0" smtClean="0"/>
              <a:t>line(a, b, </a:t>
            </a:r>
            <a:r>
              <a:rPr lang="en-IE" dirty="0" err="1" smtClean="0"/>
              <a:t>a+c</a:t>
            </a:r>
            <a:r>
              <a:rPr lang="en-IE" dirty="0" smtClean="0"/>
              <a:t>, b);</a:t>
            </a:r>
          </a:p>
          <a:p>
            <a:r>
              <a:rPr lang="en-IE" dirty="0" smtClean="0"/>
              <a:t>line(a, b+10, </a:t>
            </a:r>
            <a:r>
              <a:rPr lang="en-IE" dirty="0" err="1" smtClean="0"/>
              <a:t>a+c</a:t>
            </a:r>
            <a:r>
              <a:rPr lang="en-IE" dirty="0" smtClean="0"/>
              <a:t>, b+10);</a:t>
            </a:r>
          </a:p>
          <a:p>
            <a:r>
              <a:rPr lang="en-IE" dirty="0" smtClean="0"/>
              <a:t>line(a, b+20, </a:t>
            </a:r>
            <a:r>
              <a:rPr lang="en-IE" dirty="0" err="1" smtClean="0"/>
              <a:t>a+c</a:t>
            </a:r>
            <a:r>
              <a:rPr lang="en-IE" dirty="0" smtClean="0"/>
              <a:t>, b+20);</a:t>
            </a:r>
          </a:p>
          <a:p>
            <a:r>
              <a:rPr lang="en-IE" dirty="0" smtClean="0"/>
              <a:t>line(a, b+30, </a:t>
            </a:r>
            <a:r>
              <a:rPr lang="en-IE" dirty="0" err="1" smtClean="0"/>
              <a:t>a+c</a:t>
            </a:r>
            <a:r>
              <a:rPr lang="en-IE" dirty="0" smtClean="0"/>
              <a:t>, b+30);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352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size(400, 200);</a:t>
            </a:r>
          </a:p>
          <a:p>
            <a:r>
              <a:rPr lang="en-IE" dirty="0" smtClean="0"/>
              <a:t>background(0);</a:t>
            </a:r>
          </a:p>
          <a:p>
            <a:r>
              <a:rPr lang="en-IE" dirty="0" smtClean="0"/>
              <a:t>stroke(153);</a:t>
            </a:r>
          </a:p>
          <a:p>
            <a:r>
              <a:rPr lang="en-IE" dirty="0" err="1" smtClean="0"/>
              <a:t>strokeWeight</a:t>
            </a:r>
            <a:r>
              <a:rPr lang="en-IE" dirty="0" smtClean="0"/>
              <a:t>(4);</a:t>
            </a:r>
          </a:p>
          <a:p>
            <a:endParaRPr lang="en-IE" dirty="0" smtClean="0"/>
          </a:p>
          <a:p>
            <a:r>
              <a:rPr lang="en-IE" dirty="0" err="1" smtClean="0"/>
              <a:t>int</a:t>
            </a:r>
            <a:r>
              <a:rPr lang="en-IE" dirty="0" smtClean="0"/>
              <a:t> a = 50;</a:t>
            </a:r>
          </a:p>
          <a:p>
            <a:r>
              <a:rPr lang="en-IE" dirty="0" err="1" smtClean="0"/>
              <a:t>int</a:t>
            </a:r>
            <a:r>
              <a:rPr lang="en-IE" dirty="0" smtClean="0"/>
              <a:t> b = 1500;</a:t>
            </a:r>
          </a:p>
          <a:p>
            <a:r>
              <a:rPr lang="en-IE" dirty="0" err="1" smtClean="0"/>
              <a:t>int</a:t>
            </a:r>
            <a:r>
              <a:rPr lang="en-IE" dirty="0" smtClean="0"/>
              <a:t> c = 4;</a:t>
            </a:r>
          </a:p>
          <a:p>
            <a:endParaRPr lang="en-IE" dirty="0" smtClean="0"/>
          </a:p>
          <a:p>
            <a:r>
              <a:rPr lang="en-IE" dirty="0" smtClean="0"/>
              <a:t>line(a, b/10, a*c, b/10);</a:t>
            </a:r>
          </a:p>
          <a:p>
            <a:r>
              <a:rPr lang="en-IE" dirty="0" smtClean="0"/>
              <a:t>line(a, b/20, a*c, b/20);</a:t>
            </a:r>
          </a:p>
          <a:p>
            <a:r>
              <a:rPr lang="en-IE" dirty="0" smtClean="0"/>
              <a:t>line(a, b/30, a*c, b/30);</a:t>
            </a:r>
          </a:p>
          <a:p>
            <a:r>
              <a:rPr lang="en-IE" dirty="0" smtClean="0"/>
              <a:t>line(a, b/40, a*c, b/40);</a:t>
            </a:r>
          </a:p>
          <a:p>
            <a:r>
              <a:rPr lang="en-IE" dirty="0" smtClean="0"/>
              <a:t>line(a, b/50, a*c, b/50);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352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81B23-C832-43C5-9B50-044EE2C12CE3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998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A1:  31</a:t>
            </a:r>
          </a:p>
          <a:p>
            <a:r>
              <a:rPr lang="en-IE" dirty="0" smtClean="0"/>
              <a:t>A2:  21</a:t>
            </a:r>
          </a:p>
          <a:p>
            <a:r>
              <a:rPr lang="en-IE" dirty="0" smtClean="0"/>
              <a:t>A3:  43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81B23-C832-43C5-9B50-044EE2C12CE3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998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641" y="914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 smtClean="0"/>
              <a:t>Event Handling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3810000"/>
            <a:ext cx="18669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Produced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by:</a:t>
            </a:r>
            <a:endParaRPr lang="en-IE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27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651641" y="2133600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Mouse </a:t>
            </a:r>
            <a:r>
              <a:rPr lang="en-IE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Events </a:t>
            </a:r>
            <a:r>
              <a:rPr lang="en-I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IE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Arithmetic Operators</a:t>
            </a:r>
            <a:endParaRPr lang="en-IE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72000"/>
            <a:ext cx="4746661" cy="1066800"/>
          </a:xfrm>
          <a:prstGeom prst="rect">
            <a:avLst/>
          </a:prstGeom>
        </p:spPr>
      </p:pic>
      <p:sp>
        <p:nvSpPr>
          <p:cNvPr id="13" name="TextBox 9"/>
          <p:cNvSpPr txBox="1"/>
          <p:nvPr/>
        </p:nvSpPr>
        <p:spPr>
          <a:xfrm>
            <a:off x="2240166" y="3881735"/>
            <a:ext cx="576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400" dirty="0"/>
              <a:t>Department of </a:t>
            </a:r>
            <a:r>
              <a:rPr lang="en-IE" sz="2400" dirty="0" smtClean="0"/>
              <a:t>Computing and Mathematics</a:t>
            </a:r>
          </a:p>
        </p:txBody>
      </p:sp>
    </p:spTree>
    <p:extLst>
      <p:ext uri="{BB962C8B-B14F-4D97-AF65-F5344CB8AC3E}">
        <p14:creationId xmlns:p14="http://schemas.microsoft.com/office/powerpoint/2010/main" val="8076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5.3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606493" cy="4525963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Functionality:</a:t>
            </a:r>
          </a:p>
          <a:p>
            <a:pPr marL="0" indent="0">
              <a:buNone/>
            </a:pPr>
            <a:endParaRPr lang="en-IE" sz="1500" dirty="0" smtClean="0"/>
          </a:p>
          <a:p>
            <a:pPr lvl="1"/>
            <a:r>
              <a:rPr lang="en-IE" dirty="0" smtClean="0"/>
              <a:t>If the LEFT button on the mouse is pressed, set the fill to black and draw a square.  As soon as the LEFT button is released, </a:t>
            </a:r>
            <a:r>
              <a:rPr lang="en-IE" dirty="0" err="1" smtClean="0"/>
              <a:t>gray</a:t>
            </a:r>
            <a:r>
              <a:rPr lang="en-IE" dirty="0" smtClean="0"/>
              <a:t> fill the square.</a:t>
            </a:r>
          </a:p>
          <a:p>
            <a:pPr marL="457200" lvl="1" indent="0">
              <a:buNone/>
            </a:pPr>
            <a:endParaRPr lang="en-IE" dirty="0" smtClean="0"/>
          </a:p>
          <a:p>
            <a:pPr lvl="1"/>
            <a:r>
              <a:rPr lang="en-IE" dirty="0"/>
              <a:t>If the </a:t>
            </a:r>
            <a:r>
              <a:rPr lang="en-IE" dirty="0" smtClean="0"/>
              <a:t>RIGHT button </a:t>
            </a:r>
            <a:r>
              <a:rPr lang="en-IE" dirty="0"/>
              <a:t>on the mouse is pressed, set the fill to </a:t>
            </a:r>
            <a:r>
              <a:rPr lang="en-IE" dirty="0" smtClean="0"/>
              <a:t>white and </a:t>
            </a:r>
            <a:r>
              <a:rPr lang="en-IE" dirty="0"/>
              <a:t>draw a square</a:t>
            </a:r>
            <a:r>
              <a:rPr lang="en-IE" dirty="0" smtClean="0"/>
              <a:t>. </a:t>
            </a:r>
            <a:r>
              <a:rPr lang="en-IE" dirty="0"/>
              <a:t>As soon as the  </a:t>
            </a:r>
            <a:r>
              <a:rPr lang="en-IE" dirty="0" smtClean="0"/>
              <a:t>RIGHT button </a:t>
            </a:r>
            <a:r>
              <a:rPr lang="en-IE" dirty="0"/>
              <a:t>is released, </a:t>
            </a:r>
            <a:r>
              <a:rPr lang="en-IE" dirty="0" err="1"/>
              <a:t>gray</a:t>
            </a:r>
            <a:r>
              <a:rPr lang="en-IE" dirty="0"/>
              <a:t> fill the square.</a:t>
            </a:r>
            <a:endParaRPr lang="en-IE" dirty="0" smtClean="0"/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If no mouse button is pressed, set the fill to </a:t>
            </a:r>
            <a:r>
              <a:rPr lang="en-IE" dirty="0" err="1" smtClean="0"/>
              <a:t>gray</a:t>
            </a:r>
            <a:r>
              <a:rPr lang="en-IE" dirty="0" smtClean="0"/>
              <a:t> and draw a square.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0" t="10448" r="69371" b="68879"/>
          <a:stretch/>
        </p:blipFill>
        <p:spPr bwMode="auto">
          <a:xfrm>
            <a:off x="7368493" y="2031242"/>
            <a:ext cx="1089707" cy="12074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t="10028" r="69300" b="68144"/>
          <a:stretch/>
        </p:blipFill>
        <p:spPr bwMode="auto">
          <a:xfrm>
            <a:off x="7331850" y="3599597"/>
            <a:ext cx="1126350" cy="12919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4" t="10448" r="69476" b="68879"/>
          <a:stretch/>
        </p:blipFill>
        <p:spPr bwMode="auto">
          <a:xfrm>
            <a:off x="7349319" y="5181600"/>
            <a:ext cx="1108881" cy="1253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88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Processing Example 5.3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25146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size(100,100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286000"/>
            <a:ext cx="5638800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mouseButton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== LEFT)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fill(0);   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//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black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else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mouseButton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== RIGHT)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fill(255); 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// white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}       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else {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fill(126); 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//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gray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(25, 25, 50, 50);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0" t="10448" r="69371" b="68879"/>
          <a:stretch/>
        </p:blipFill>
        <p:spPr bwMode="auto">
          <a:xfrm>
            <a:off x="7254922" y="1542871"/>
            <a:ext cx="1364776" cy="1512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t="10028" r="69300" b="68144"/>
          <a:stretch/>
        </p:blipFill>
        <p:spPr bwMode="auto">
          <a:xfrm>
            <a:off x="7254922" y="3124200"/>
            <a:ext cx="1392073" cy="15967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4" t="10448" r="69476" b="68879"/>
          <a:stretch/>
        </p:blipFill>
        <p:spPr bwMode="auto">
          <a:xfrm>
            <a:off x="7309514" y="4800600"/>
            <a:ext cx="1337481" cy="1512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81400" y="658100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1200" dirty="0" smtClean="0"/>
              <a:t>Source:  </a:t>
            </a:r>
            <a:r>
              <a:rPr lang="en-IE" sz="1200" dirty="0" err="1" smtClean="0"/>
              <a:t>Reas</a:t>
            </a:r>
            <a:r>
              <a:rPr lang="en-IE" sz="1200" dirty="0" smtClean="0"/>
              <a:t> &amp; Fry (2014)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8211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5.4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606493" cy="4525963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Functionality:</a:t>
            </a:r>
            <a:endParaRPr lang="en-IE" sz="1500" dirty="0" smtClean="0"/>
          </a:p>
          <a:p>
            <a:pPr lvl="1"/>
            <a:r>
              <a:rPr lang="en-IE" dirty="0" smtClean="0"/>
              <a:t>Draw a circle on the mouse (</a:t>
            </a:r>
            <a:r>
              <a:rPr lang="en-IE" dirty="0" err="1" smtClean="0"/>
              <a:t>x,y</a:t>
            </a:r>
            <a:r>
              <a:rPr lang="en-IE" dirty="0" smtClean="0"/>
              <a:t>) coordinates.</a:t>
            </a:r>
          </a:p>
          <a:p>
            <a:pPr lvl="1"/>
            <a:r>
              <a:rPr lang="en-IE" dirty="0" smtClean="0"/>
              <a:t>Each time you move the mouse, draw a new circle.</a:t>
            </a:r>
          </a:p>
          <a:p>
            <a:pPr lvl="1"/>
            <a:r>
              <a:rPr lang="en-IE" dirty="0" smtClean="0"/>
              <a:t>All the circles remain in the sketch until you press a mouse button.</a:t>
            </a:r>
          </a:p>
          <a:p>
            <a:pPr lvl="1"/>
            <a:r>
              <a:rPr lang="en-IE" dirty="0" smtClean="0"/>
              <a:t>When you press a mouse button, the sketch is cleared and a single circle is drawn at the mouse (</a:t>
            </a:r>
            <a:r>
              <a:rPr lang="en-IE" dirty="0" err="1" smtClean="0"/>
              <a:t>x,y</a:t>
            </a:r>
            <a:r>
              <a:rPr lang="en-IE" dirty="0" smtClean="0"/>
              <a:t>) coordinates.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7234869" y="5105400"/>
            <a:ext cx="1563148" cy="134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7256479" y="3352800"/>
            <a:ext cx="1563148" cy="1319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5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Processing Example 5.4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542871"/>
            <a:ext cx="251460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53268" y="2933848"/>
            <a:ext cx="5291919" cy="37856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stroke(255);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100, 100);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883" y="6534834"/>
            <a:ext cx="548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 smtClean="0"/>
              <a:t>https</a:t>
            </a:r>
            <a:r>
              <a:rPr lang="en-IE" dirty="0"/>
              <a:t>://processing.org/tutorials/interactivity/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7234869" y="5105400"/>
            <a:ext cx="1563148" cy="134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7256479" y="3352800"/>
            <a:ext cx="1563148" cy="1319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94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Processing Example 5.4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542871"/>
            <a:ext cx="25146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4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stroke(255);</a:t>
            </a:r>
          </a:p>
          <a:p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4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041844"/>
            <a:ext cx="5291919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100, 100);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883" y="6534834"/>
            <a:ext cx="548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 smtClean="0"/>
              <a:t>https</a:t>
            </a:r>
            <a:r>
              <a:rPr lang="en-IE" dirty="0"/>
              <a:t>://processing.org/tutorials/interactivity/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7234869" y="5105400"/>
            <a:ext cx="1563148" cy="134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7256479" y="3352800"/>
            <a:ext cx="1563148" cy="1319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7304" y="1572441"/>
            <a:ext cx="550232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400" b="1" dirty="0" smtClean="0"/>
              <a:t>We moved the stroke and fill function calls to the setup() function.</a:t>
            </a:r>
          </a:p>
          <a:p>
            <a:r>
              <a:rPr lang="en-IE" sz="2400" b="1" i="1" dirty="0" smtClean="0">
                <a:solidFill>
                  <a:srgbClr val="FF0000"/>
                </a:solidFill>
              </a:rPr>
              <a:t>Q: </a:t>
            </a:r>
            <a:r>
              <a:rPr lang="en-IE" sz="2400" b="1" i="1" dirty="0" smtClean="0"/>
              <a:t>Does this change the functionality of our sketch?</a:t>
            </a:r>
            <a:endParaRPr lang="en-IE" sz="2400" b="1" i="1" dirty="0"/>
          </a:p>
        </p:txBody>
      </p:sp>
    </p:spTree>
    <p:extLst>
      <p:ext uri="{BB962C8B-B14F-4D97-AF65-F5344CB8AC3E}">
        <p14:creationId xmlns:p14="http://schemas.microsoft.com/office/powerpoint/2010/main" val="98605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Mouse Events</a:t>
            </a:r>
          </a:p>
          <a:p>
            <a:endParaRPr lang="en-IE" dirty="0"/>
          </a:p>
          <a:p>
            <a:r>
              <a:rPr lang="en-IE" dirty="0" smtClean="0"/>
              <a:t>Recap: Arithmetic Operators</a:t>
            </a:r>
          </a:p>
          <a:p>
            <a:endParaRPr lang="en-IE" dirty="0"/>
          </a:p>
          <a:p>
            <a:r>
              <a:rPr lang="en-IE" dirty="0" smtClean="0"/>
              <a:t>Order of Evaluation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429000"/>
            <a:ext cx="6096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9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Recap: Arithmetic Operators 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352024"/>
              </p:ext>
            </p:extLst>
          </p:nvPr>
        </p:nvGraphicFramePr>
        <p:xfrm>
          <a:off x="457200" y="1758944"/>
          <a:ext cx="83820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667000"/>
                <a:gridCol w="3886200"/>
              </a:tblGrid>
              <a:tr h="685800"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Arithmetic</a:t>
                      </a:r>
                      <a:r>
                        <a:rPr lang="en-IE" sz="2800" baseline="0" dirty="0" smtClean="0"/>
                        <a:t> Operator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Explanation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Example(s)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844">
                <a:tc>
                  <a:txBody>
                    <a:bodyPr/>
                    <a:lstStyle/>
                    <a:p>
                      <a:r>
                        <a:rPr lang="en-IE" sz="5400" dirty="0" smtClean="0"/>
                        <a:t>   +</a:t>
                      </a:r>
                      <a:endParaRPr lang="en-IE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800" dirty="0" smtClean="0"/>
                        <a:t>Addition</a:t>
                      </a:r>
                      <a:endParaRPr lang="en-IE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6 + 2</a:t>
                      </a:r>
                    </a:p>
                    <a:p>
                      <a:r>
                        <a:rPr lang="en-IE" sz="2800" dirty="0" err="1" smtClean="0"/>
                        <a:t>amountOwed</a:t>
                      </a:r>
                      <a:r>
                        <a:rPr lang="en-IE" sz="2800" baseline="0" dirty="0" smtClean="0"/>
                        <a:t>  + 10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844">
                <a:tc>
                  <a:txBody>
                    <a:bodyPr/>
                    <a:lstStyle/>
                    <a:p>
                      <a:r>
                        <a:rPr lang="en-IE" sz="5400" dirty="0" smtClean="0"/>
                        <a:t>   - </a:t>
                      </a:r>
                      <a:endParaRPr lang="en-IE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800" dirty="0" smtClean="0"/>
                        <a:t>Subtraction</a:t>
                      </a:r>
                      <a:endParaRPr lang="en-IE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6 – 2</a:t>
                      </a:r>
                    </a:p>
                    <a:p>
                      <a:r>
                        <a:rPr lang="en-IE" sz="2800" dirty="0" err="1" smtClean="0"/>
                        <a:t>amountOwed</a:t>
                      </a:r>
                      <a:r>
                        <a:rPr lang="en-IE" sz="2800" dirty="0" smtClean="0"/>
                        <a:t>  – 10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844">
                <a:tc>
                  <a:txBody>
                    <a:bodyPr/>
                    <a:lstStyle/>
                    <a:p>
                      <a:r>
                        <a:rPr lang="en-IE" sz="5400" dirty="0" smtClean="0"/>
                        <a:t>   *</a:t>
                      </a:r>
                      <a:endParaRPr lang="en-IE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800" dirty="0" smtClean="0"/>
                        <a:t>Multiplication</a:t>
                      </a:r>
                      <a:endParaRPr lang="en-IE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6 * 2</a:t>
                      </a:r>
                    </a:p>
                    <a:p>
                      <a:r>
                        <a:rPr lang="en-IE" sz="2800" dirty="0" err="1" smtClean="0"/>
                        <a:t>amountOwed</a:t>
                      </a:r>
                      <a:r>
                        <a:rPr lang="en-IE" sz="2800" dirty="0" smtClean="0"/>
                        <a:t> </a:t>
                      </a:r>
                      <a:r>
                        <a:rPr lang="en-IE" sz="2800" baseline="0" dirty="0" smtClean="0"/>
                        <a:t> *</a:t>
                      </a:r>
                      <a:r>
                        <a:rPr lang="en-IE" sz="2800" dirty="0" smtClean="0"/>
                        <a:t>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844">
                <a:tc>
                  <a:txBody>
                    <a:bodyPr/>
                    <a:lstStyle/>
                    <a:p>
                      <a:r>
                        <a:rPr lang="en-IE" sz="5400" dirty="0" smtClean="0"/>
                        <a:t>   /</a:t>
                      </a:r>
                      <a:endParaRPr lang="en-IE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2800" dirty="0" smtClean="0"/>
                        <a:t>Division</a:t>
                      </a:r>
                      <a:endParaRPr lang="en-IE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6 / 2</a:t>
                      </a:r>
                    </a:p>
                    <a:p>
                      <a:r>
                        <a:rPr lang="en-IE" sz="2800" dirty="0" err="1" smtClean="0"/>
                        <a:t>amountOwed</a:t>
                      </a:r>
                      <a:r>
                        <a:rPr lang="en-IE" sz="2800" dirty="0" smtClean="0"/>
                        <a:t> </a:t>
                      </a:r>
                      <a:r>
                        <a:rPr lang="en-IE" sz="2800" baseline="0" dirty="0" smtClean="0"/>
                        <a:t> / </a:t>
                      </a:r>
                      <a:r>
                        <a:rPr lang="en-IE" sz="2800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970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IE" sz="3600" dirty="0" smtClean="0"/>
              <a:t>Recap: Arithmetic operators: Example 3.6</a:t>
            </a:r>
            <a:endParaRPr lang="en-IE" sz="3600" dirty="0"/>
          </a:p>
        </p:txBody>
      </p:sp>
      <p:sp>
        <p:nvSpPr>
          <p:cNvPr id="4" name="Rectangle 3"/>
          <p:cNvSpPr/>
          <p:nvPr/>
        </p:nvSpPr>
        <p:spPr>
          <a:xfrm>
            <a:off x="3230202" y="6448563"/>
            <a:ext cx="5913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E" dirty="0" smtClean="0"/>
              <a:t>Based on the Processing Example: Basics</a:t>
            </a:r>
            <a:r>
              <a:rPr lang="en-IE" dirty="0"/>
              <a:t> </a:t>
            </a:r>
            <a:r>
              <a:rPr lang="en-IE" dirty="0" smtClean="0">
                <a:sym typeface="Wingdings" panose="05000000000000000000" pitchFamily="2" charset="2"/>
              </a:rPr>
              <a:t></a:t>
            </a:r>
            <a:r>
              <a:rPr lang="en-IE" dirty="0" smtClean="0"/>
              <a:t> Data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IE" dirty="0" smtClean="0"/>
              <a:t>Variables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32728" r="78393" b="35009"/>
          <a:stretch/>
        </p:blipFill>
        <p:spPr bwMode="auto">
          <a:xfrm>
            <a:off x="457200" y="1779814"/>
            <a:ext cx="4267200" cy="4568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4" t="23661" r="18877" b="19866"/>
          <a:stretch/>
        </p:blipFill>
        <p:spPr bwMode="auto">
          <a:xfrm>
            <a:off x="3962400" y="1600200"/>
            <a:ext cx="478885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6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26793" cy="1143000"/>
          </a:xfrm>
        </p:spPr>
        <p:txBody>
          <a:bodyPr>
            <a:normAutofit/>
          </a:bodyPr>
          <a:lstStyle/>
          <a:p>
            <a:r>
              <a:rPr lang="en-IE" sz="3600" dirty="0" smtClean="0"/>
              <a:t>Recap: Arithmetic operators: Example 3.8</a:t>
            </a:r>
            <a:endParaRPr lang="en-IE" sz="3600" dirty="0"/>
          </a:p>
        </p:txBody>
      </p:sp>
      <p:sp>
        <p:nvSpPr>
          <p:cNvPr id="4" name="Rectangle 3"/>
          <p:cNvSpPr/>
          <p:nvPr/>
        </p:nvSpPr>
        <p:spPr>
          <a:xfrm>
            <a:off x="3230202" y="6448563"/>
            <a:ext cx="5913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E" dirty="0" smtClean="0"/>
              <a:t>Based on the Processing Example: Basics</a:t>
            </a:r>
            <a:r>
              <a:rPr lang="en-IE" dirty="0"/>
              <a:t> </a:t>
            </a:r>
            <a:r>
              <a:rPr lang="en-IE" dirty="0" smtClean="0">
                <a:sym typeface="Wingdings" panose="05000000000000000000" pitchFamily="2" charset="2"/>
              </a:rPr>
              <a:t></a:t>
            </a:r>
            <a:r>
              <a:rPr lang="en-IE" dirty="0" smtClean="0"/>
              <a:t> Data </a:t>
            </a:r>
            <a:r>
              <a:rPr lang="en-IE" dirty="0" smtClean="0">
                <a:sym typeface="Wingdings" panose="05000000000000000000" pitchFamily="2" charset="2"/>
              </a:rPr>
              <a:t> </a:t>
            </a:r>
            <a:r>
              <a:rPr lang="en-IE" dirty="0" smtClean="0"/>
              <a:t>Variables</a:t>
            </a:r>
            <a:endParaRPr lang="en-I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" t="25670" r="79240" b="40625"/>
          <a:stretch/>
        </p:blipFill>
        <p:spPr bwMode="auto">
          <a:xfrm>
            <a:off x="421820" y="1654689"/>
            <a:ext cx="3635635" cy="42889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9" t="23661" r="26280" b="44940"/>
          <a:stretch/>
        </p:blipFill>
        <p:spPr bwMode="auto">
          <a:xfrm>
            <a:off x="3640347" y="2275144"/>
            <a:ext cx="524364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02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Arithmetic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If you want to keep track of how many times something happens, you are keeping a </a:t>
            </a:r>
            <a:r>
              <a:rPr lang="en-IE" b="1" dirty="0" smtClean="0"/>
              <a:t>running total</a:t>
            </a:r>
            <a:r>
              <a:rPr lang="en-IE" dirty="0"/>
              <a:t> </a:t>
            </a:r>
            <a:r>
              <a:rPr lang="en-IE" dirty="0" smtClean="0"/>
              <a:t>e.g.</a:t>
            </a:r>
          </a:p>
          <a:p>
            <a:pPr lvl="1"/>
            <a:r>
              <a:rPr lang="en-IE" dirty="0" smtClean="0"/>
              <a:t>The number of times you drew a line on the computer screen.  </a:t>
            </a:r>
          </a:p>
          <a:p>
            <a:pPr lvl="1"/>
            <a:r>
              <a:rPr lang="en-IE" dirty="0" smtClean="0"/>
              <a:t>As each line is drawn, you add one to your counter variable. </a:t>
            </a:r>
          </a:p>
        </p:txBody>
      </p:sp>
    </p:spTree>
    <p:extLst>
      <p:ext uri="{BB962C8B-B14F-4D97-AF65-F5344CB8AC3E}">
        <p14:creationId xmlns:p14="http://schemas.microsoft.com/office/powerpoint/2010/main" val="214636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Mouse Events</a:t>
            </a:r>
          </a:p>
          <a:p>
            <a:endParaRPr lang="en-IE" dirty="0"/>
          </a:p>
          <a:p>
            <a:r>
              <a:rPr lang="en-IE" dirty="0" smtClean="0"/>
              <a:t>Recap: Arithmetic Operators</a:t>
            </a:r>
          </a:p>
          <a:p>
            <a:endParaRPr lang="en-IE" dirty="0"/>
          </a:p>
          <a:p>
            <a:r>
              <a:rPr lang="en-IE" dirty="0" smtClean="0"/>
              <a:t>Order of Evaluation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09800"/>
            <a:ext cx="6096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59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Arithmetic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b="1" dirty="0" err="1">
                <a:solidFill>
                  <a:schemeClr val="tx1"/>
                </a:solidFill>
              </a:rPr>
              <a:t>int</a:t>
            </a:r>
            <a:r>
              <a:rPr lang="en-IE" b="1" dirty="0">
                <a:solidFill>
                  <a:schemeClr val="tx1"/>
                </a:solidFill>
              </a:rPr>
              <a:t> counter = 0;</a:t>
            </a:r>
          </a:p>
          <a:p>
            <a:pPr marL="0" indent="0">
              <a:buNone/>
            </a:pPr>
            <a:endParaRPr lang="en-IE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E" dirty="0">
                <a:solidFill>
                  <a:schemeClr val="tx1"/>
                </a:solidFill>
              </a:rPr>
              <a:t>void draw()</a:t>
            </a:r>
          </a:p>
          <a:p>
            <a:pPr marL="0" indent="0">
              <a:buNone/>
            </a:pPr>
            <a:r>
              <a:rPr lang="en-IE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E" dirty="0">
                <a:solidFill>
                  <a:schemeClr val="tx1"/>
                </a:solidFill>
              </a:rPr>
              <a:t>  line (</a:t>
            </a:r>
            <a:r>
              <a:rPr lang="en-IE" dirty="0" err="1">
                <a:solidFill>
                  <a:schemeClr val="tx1"/>
                </a:solidFill>
              </a:rPr>
              <a:t>mouseX</a:t>
            </a:r>
            <a:r>
              <a:rPr lang="en-IE" dirty="0">
                <a:solidFill>
                  <a:schemeClr val="tx1"/>
                </a:solidFill>
              </a:rPr>
              <a:t>, </a:t>
            </a:r>
            <a:r>
              <a:rPr lang="en-IE" dirty="0" err="1">
                <a:solidFill>
                  <a:schemeClr val="tx1"/>
                </a:solidFill>
              </a:rPr>
              <a:t>mouseY</a:t>
            </a:r>
            <a:r>
              <a:rPr lang="en-IE" dirty="0">
                <a:solidFill>
                  <a:schemeClr val="tx1"/>
                </a:solidFill>
              </a:rPr>
              <a:t>, 50,50);</a:t>
            </a:r>
          </a:p>
          <a:p>
            <a:pPr marL="0" indent="0">
              <a:buNone/>
            </a:pPr>
            <a:r>
              <a:rPr lang="en-IE" b="1" dirty="0">
                <a:solidFill>
                  <a:schemeClr val="tx1"/>
                </a:solidFill>
              </a:rPr>
              <a:t>  counter = counter + 1;</a:t>
            </a:r>
          </a:p>
          <a:p>
            <a:pPr marL="0" indent="0">
              <a:buNone/>
            </a:pPr>
            <a:r>
              <a:rPr lang="en-IE" dirty="0"/>
              <a:t>  </a:t>
            </a:r>
            <a:r>
              <a:rPr lang="en-IE" dirty="0" err="1" smtClean="0"/>
              <a:t>println</a:t>
            </a:r>
            <a:r>
              <a:rPr lang="en-IE" dirty="0" smtClean="0"/>
              <a:t> </a:t>
            </a:r>
            <a:r>
              <a:rPr lang="en-IE" dirty="0"/>
              <a:t>(</a:t>
            </a:r>
            <a:r>
              <a:rPr lang="en-IE" dirty="0" smtClean="0"/>
              <a:t>counter);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}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333356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Arithmetic Operators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These examples are straightforward uses of the arithmetic operators.</a:t>
            </a:r>
          </a:p>
          <a:p>
            <a:r>
              <a:rPr lang="en-IE" dirty="0" smtClean="0"/>
              <a:t>However, we typically want to do more complex calculations involving many arithmetic operators.</a:t>
            </a:r>
          </a:p>
          <a:p>
            <a:r>
              <a:rPr lang="en-IE" dirty="0" smtClean="0"/>
              <a:t>To do this, we need to understand the </a:t>
            </a:r>
            <a:r>
              <a:rPr lang="en-IE" b="1" dirty="0" smtClean="0"/>
              <a:t>Order of Evaluation.</a:t>
            </a:r>
          </a:p>
        </p:txBody>
      </p:sp>
    </p:spTree>
    <p:extLst>
      <p:ext uri="{BB962C8B-B14F-4D97-AF65-F5344CB8AC3E}">
        <p14:creationId xmlns:p14="http://schemas.microsoft.com/office/powerpoint/2010/main" val="1295207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Mouse Events</a:t>
            </a:r>
          </a:p>
          <a:p>
            <a:endParaRPr lang="en-IE" dirty="0"/>
          </a:p>
          <a:p>
            <a:r>
              <a:rPr lang="en-IE" dirty="0" smtClean="0"/>
              <a:t>Recap: Arithmetic Operators</a:t>
            </a:r>
          </a:p>
          <a:p>
            <a:endParaRPr lang="en-IE" dirty="0"/>
          </a:p>
          <a:p>
            <a:r>
              <a:rPr lang="en-IE" dirty="0" smtClean="0"/>
              <a:t>Order of Evaluation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572000"/>
            <a:ext cx="6096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9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Order of Evaluation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Brackets ()</a:t>
            </a:r>
          </a:p>
          <a:p>
            <a:r>
              <a:rPr lang="en-IE" dirty="0" smtClean="0"/>
              <a:t>Multiplication (*)</a:t>
            </a:r>
          </a:p>
          <a:p>
            <a:r>
              <a:rPr lang="en-IE" dirty="0" smtClean="0"/>
              <a:t>Division (/)</a:t>
            </a:r>
          </a:p>
          <a:p>
            <a:r>
              <a:rPr lang="en-IE" dirty="0" smtClean="0"/>
              <a:t>Addition (+)</a:t>
            </a:r>
          </a:p>
          <a:p>
            <a:r>
              <a:rPr lang="en-IE" dirty="0" smtClean="0"/>
              <a:t>Subtraction (-)</a:t>
            </a:r>
          </a:p>
          <a:p>
            <a:endParaRPr lang="en-IE" dirty="0"/>
          </a:p>
          <a:p>
            <a:pPr marL="0" indent="0" algn="ctr">
              <a:buNone/>
            </a:pPr>
            <a:r>
              <a:rPr lang="en-IE" dirty="0" err="1">
                <a:solidFill>
                  <a:srgbClr val="FF0000"/>
                </a:solidFill>
              </a:rPr>
              <a:t>B</a:t>
            </a:r>
            <a:r>
              <a:rPr lang="en-IE" dirty="0" err="1"/>
              <a:t>o</a:t>
            </a:r>
            <a:r>
              <a:rPr lang="en-IE" dirty="0" err="1">
                <a:solidFill>
                  <a:srgbClr val="FF0000"/>
                </a:solidFill>
              </a:rPr>
              <a:t>MDAS</a:t>
            </a:r>
            <a:endParaRPr lang="en-IE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E" dirty="0">
                <a:solidFill>
                  <a:srgbClr val="FF0000"/>
                </a:solidFill>
              </a:rPr>
              <a:t>B</a:t>
            </a:r>
            <a:r>
              <a:rPr lang="en-IE" dirty="0"/>
              <a:t>eware </a:t>
            </a:r>
            <a:r>
              <a:rPr lang="en-IE" dirty="0">
                <a:solidFill>
                  <a:srgbClr val="FF0000"/>
                </a:solidFill>
              </a:rPr>
              <a:t>M</a:t>
            </a:r>
            <a:r>
              <a:rPr lang="en-IE" dirty="0"/>
              <a:t>y </a:t>
            </a:r>
            <a:r>
              <a:rPr lang="en-IE" dirty="0">
                <a:solidFill>
                  <a:srgbClr val="FF0000"/>
                </a:solidFill>
              </a:rPr>
              <a:t>D</a:t>
            </a:r>
            <a:r>
              <a:rPr lang="en-IE" dirty="0"/>
              <a:t>ear </a:t>
            </a:r>
            <a:r>
              <a:rPr lang="en-IE" dirty="0">
                <a:solidFill>
                  <a:srgbClr val="FF0000"/>
                </a:solidFill>
              </a:rPr>
              <a:t>A</a:t>
            </a:r>
            <a:r>
              <a:rPr lang="en-IE" dirty="0"/>
              <a:t>unt </a:t>
            </a:r>
            <a:r>
              <a:rPr lang="en-IE" dirty="0">
                <a:solidFill>
                  <a:srgbClr val="FF0000"/>
                </a:solidFill>
              </a:rPr>
              <a:t>S</a:t>
            </a:r>
            <a:r>
              <a:rPr lang="en-IE" dirty="0"/>
              <a:t>ally</a:t>
            </a:r>
          </a:p>
        </p:txBody>
      </p:sp>
    </p:spTree>
    <p:extLst>
      <p:ext uri="{BB962C8B-B14F-4D97-AF65-F5344CB8AC3E}">
        <p14:creationId xmlns:p14="http://schemas.microsoft.com/office/powerpoint/2010/main" val="3335249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Order of Evaluation - Quiz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/>
              <a:t>What are the results of these calculations?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	Q1: 		3+6*5-2</a:t>
            </a:r>
          </a:p>
          <a:p>
            <a:pPr marL="0" indent="0">
              <a:buNone/>
            </a:pPr>
            <a:r>
              <a:rPr lang="en-IE" dirty="0" smtClean="0"/>
              <a:t>	Q2</a:t>
            </a:r>
            <a:r>
              <a:rPr lang="en-IE" dirty="0"/>
              <a:t>:		3+6</a:t>
            </a:r>
            <a:r>
              <a:rPr lang="en-IE" dirty="0" smtClean="0"/>
              <a:t>*(5-2)</a:t>
            </a:r>
          </a:p>
          <a:p>
            <a:pPr marL="0" indent="0">
              <a:buNone/>
            </a:pPr>
            <a:r>
              <a:rPr lang="en-IE" dirty="0" smtClean="0"/>
              <a:t>	Q3</a:t>
            </a:r>
            <a:r>
              <a:rPr lang="en-IE" dirty="0"/>
              <a:t>:		</a:t>
            </a:r>
            <a:r>
              <a:rPr lang="en-IE" dirty="0" smtClean="0"/>
              <a:t>(3+6)*5-2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43294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343400" cy="35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549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References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Reas</a:t>
            </a:r>
            <a:r>
              <a:rPr lang="en-IE" dirty="0"/>
              <a:t>, C. &amp; Fry, B. (2014) Processing – A Programming Handbook for Visual Designers and Artists, 2</a:t>
            </a:r>
            <a:r>
              <a:rPr lang="en-IE" baseline="30000" dirty="0"/>
              <a:t>nd</a:t>
            </a:r>
            <a:r>
              <a:rPr lang="en-IE" dirty="0"/>
              <a:t> Edition, MIT Press, London.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298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5" t="34721" r="36526" b="32640"/>
          <a:stretch/>
        </p:blipFill>
        <p:spPr bwMode="auto">
          <a:xfrm>
            <a:off x="2362200" y="1524000"/>
            <a:ext cx="4343400" cy="300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5715000"/>
            <a:ext cx="3771900" cy="847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0" y="5892225"/>
            <a:ext cx="407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</a:t>
            </a:r>
            <a:r>
              <a:rPr lang="en-IE" sz="1600" dirty="0" smtClean="0">
                <a:solidFill>
                  <a:schemeClr val="tx2">
                    <a:lumMod val="75000"/>
                  </a:schemeClr>
                </a:solidFill>
              </a:rPr>
              <a:t>Computing and Mathematics</a:t>
            </a:r>
          </a:p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</p:spTree>
    <p:extLst>
      <p:ext uri="{BB962C8B-B14F-4D97-AF65-F5344CB8AC3E}">
        <p14:creationId xmlns:p14="http://schemas.microsoft.com/office/powerpoint/2010/main" val="428441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an event?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E" dirty="0" smtClean="0"/>
              <a:t>“An action such as a key being pressed, </a:t>
            </a:r>
          </a:p>
          <a:p>
            <a:pPr marL="0" indent="0" algn="ctr">
              <a:buNone/>
            </a:pPr>
            <a:r>
              <a:rPr lang="en-IE" dirty="0" smtClean="0"/>
              <a:t>the mouse moving, or </a:t>
            </a:r>
          </a:p>
          <a:p>
            <a:pPr marL="0" indent="0" algn="ctr">
              <a:buNone/>
            </a:pPr>
            <a:r>
              <a:rPr lang="en-IE" dirty="0" smtClean="0"/>
              <a:t>a new piece of data becoming available to read.  </a:t>
            </a:r>
          </a:p>
          <a:p>
            <a:pPr marL="0" indent="0" algn="ctr">
              <a:buNone/>
            </a:pPr>
            <a:r>
              <a:rPr lang="en-IE" dirty="0" smtClean="0"/>
              <a:t>An event interrupts the normal </a:t>
            </a:r>
          </a:p>
          <a:p>
            <a:pPr marL="0" indent="0" algn="ctr">
              <a:buNone/>
            </a:pPr>
            <a:r>
              <a:rPr lang="en-IE" dirty="0" smtClean="0"/>
              <a:t>flow of a program to </a:t>
            </a:r>
          </a:p>
          <a:p>
            <a:pPr marL="0" indent="0" algn="ctr">
              <a:buNone/>
            </a:pPr>
            <a:r>
              <a:rPr lang="en-IE" dirty="0" smtClean="0"/>
              <a:t>run the code within an event block” </a:t>
            </a:r>
          </a:p>
          <a:p>
            <a:pPr marL="0" indent="0" algn="ctr">
              <a:buNone/>
            </a:pPr>
            <a:r>
              <a:rPr lang="en-IE" dirty="0" smtClean="0"/>
              <a:t>(</a:t>
            </a:r>
            <a:r>
              <a:rPr lang="en-IE" dirty="0" err="1" smtClean="0"/>
              <a:t>Reas</a:t>
            </a:r>
            <a:r>
              <a:rPr lang="en-IE" dirty="0" smtClean="0"/>
              <a:t> &amp; Fry, 2014)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34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Mouse Events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677927"/>
              </p:ext>
            </p:extLst>
          </p:nvPr>
        </p:nvGraphicFramePr>
        <p:xfrm>
          <a:off x="457200" y="1752599"/>
          <a:ext cx="8229600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5638800"/>
              </a:tblGrid>
              <a:tr h="558800"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Mouse</a:t>
                      </a:r>
                      <a:r>
                        <a:rPr lang="en-IE" sz="2400" baseline="0" dirty="0" smtClean="0"/>
                        <a:t> Variables</a:t>
                      </a:r>
                      <a:endParaRPr lang="en-I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Description</a:t>
                      </a:r>
                      <a:endParaRPr lang="en-I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6100">
                <a:tc>
                  <a:txBody>
                    <a:bodyPr/>
                    <a:lstStyle/>
                    <a:p>
                      <a:endParaRPr lang="en-IE" sz="2800" dirty="0" smtClean="0"/>
                    </a:p>
                    <a:p>
                      <a:r>
                        <a:rPr lang="en-IE" sz="2800" dirty="0" err="1" smtClean="0"/>
                        <a:t>mousePressed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b="1" i="1" dirty="0" smtClean="0"/>
                        <a:t>true</a:t>
                      </a:r>
                      <a:r>
                        <a:rPr lang="en-IE" sz="2400" b="1" i="1" baseline="0" dirty="0" smtClean="0"/>
                        <a:t> </a:t>
                      </a:r>
                      <a:r>
                        <a:rPr lang="en-IE" sz="2400" baseline="0" dirty="0" smtClean="0"/>
                        <a:t>if any mouse button is pressed, </a:t>
                      </a:r>
                      <a:r>
                        <a:rPr lang="en-IE" sz="2400" b="1" i="1" baseline="0" dirty="0" smtClean="0"/>
                        <a:t>false </a:t>
                      </a:r>
                      <a:r>
                        <a:rPr lang="en-IE" sz="2400" baseline="0" dirty="0" smtClean="0"/>
                        <a:t>otherwise.</a:t>
                      </a:r>
                    </a:p>
                    <a:p>
                      <a:endParaRPr lang="en-IE" sz="2400" baseline="0" dirty="0" smtClean="0"/>
                    </a:p>
                    <a:p>
                      <a:r>
                        <a:rPr lang="en-IE" sz="2400" baseline="0" dirty="0" smtClean="0"/>
                        <a:t>Note: this variable reverts to </a:t>
                      </a:r>
                      <a:r>
                        <a:rPr lang="en-IE" sz="2400" b="1" i="1" baseline="0" dirty="0" smtClean="0"/>
                        <a:t>false </a:t>
                      </a:r>
                      <a:r>
                        <a:rPr lang="en-IE" sz="2400" baseline="0" dirty="0" smtClean="0"/>
                        <a:t>as soon as the button is released.  </a:t>
                      </a:r>
                      <a:endParaRPr lang="en-I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6100">
                <a:tc>
                  <a:txBody>
                    <a:bodyPr/>
                    <a:lstStyle/>
                    <a:p>
                      <a:endParaRPr lang="en-IE" sz="2800" dirty="0" smtClean="0"/>
                    </a:p>
                    <a:p>
                      <a:r>
                        <a:rPr lang="en-IE" sz="2800" dirty="0" err="1" smtClean="0"/>
                        <a:t>mouseButton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Can have the value</a:t>
                      </a:r>
                      <a:r>
                        <a:rPr lang="en-IE" sz="2400" baseline="0" dirty="0" smtClean="0"/>
                        <a:t> </a:t>
                      </a:r>
                      <a:r>
                        <a:rPr lang="en-IE" sz="2400" b="1" baseline="0" dirty="0" smtClean="0"/>
                        <a:t>LEFT</a:t>
                      </a:r>
                      <a:r>
                        <a:rPr lang="en-IE" sz="2400" baseline="0" dirty="0" smtClean="0"/>
                        <a:t>, </a:t>
                      </a:r>
                      <a:r>
                        <a:rPr lang="en-IE" sz="2400" b="1" baseline="0" dirty="0" smtClean="0"/>
                        <a:t>RIGHT </a:t>
                      </a:r>
                      <a:r>
                        <a:rPr lang="en-IE" sz="2400" baseline="0" dirty="0" smtClean="0"/>
                        <a:t>and </a:t>
                      </a:r>
                      <a:r>
                        <a:rPr lang="en-IE" sz="2400" b="1" baseline="0" dirty="0" smtClean="0"/>
                        <a:t>CENTER</a:t>
                      </a:r>
                      <a:r>
                        <a:rPr lang="en-IE" sz="2400" baseline="0" dirty="0" smtClean="0"/>
                        <a:t>, depending on the mouse button most recently pressed.</a:t>
                      </a:r>
                    </a:p>
                    <a:p>
                      <a:endParaRPr lang="en-IE" sz="2400" baseline="0" dirty="0" smtClean="0"/>
                    </a:p>
                    <a:p>
                      <a:r>
                        <a:rPr lang="en-IE" sz="2400" baseline="0" dirty="0" smtClean="0"/>
                        <a:t>Note: this variable retains its value until a </a:t>
                      </a:r>
                      <a:r>
                        <a:rPr lang="en-IE" sz="2400" u="sng" baseline="0" dirty="0" smtClean="0"/>
                        <a:t>different</a:t>
                      </a:r>
                      <a:r>
                        <a:rPr lang="en-IE" sz="2400" baseline="0" dirty="0" smtClean="0"/>
                        <a:t> mouse button is pressed.</a:t>
                      </a:r>
                      <a:endParaRPr lang="en-I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11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Mouse Events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Mouse </a:t>
            </a:r>
            <a:r>
              <a:rPr lang="en-IE" dirty="0"/>
              <a:t>and keyboard events only work when a program has draw(). 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Without</a:t>
            </a:r>
            <a:r>
              <a:rPr lang="en-IE" dirty="0"/>
              <a:t> draw(), the code is only run once and then stops listening for events.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3400" y="64124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/>
              <a:t>Source: https://processing.org/reference/</a:t>
            </a:r>
          </a:p>
        </p:txBody>
      </p:sp>
    </p:spTree>
    <p:extLst>
      <p:ext uri="{BB962C8B-B14F-4D97-AF65-F5344CB8AC3E}">
        <p14:creationId xmlns:p14="http://schemas.microsoft.com/office/powerpoint/2010/main" val="102934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5.1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Functionality:</a:t>
            </a:r>
          </a:p>
          <a:p>
            <a:pPr marL="457200" lvl="1" indent="0">
              <a:buNone/>
            </a:pPr>
            <a:endParaRPr lang="en-IE" dirty="0" smtClean="0"/>
          </a:p>
          <a:p>
            <a:pPr lvl="1"/>
            <a:r>
              <a:rPr lang="en-IE" dirty="0" smtClean="0"/>
              <a:t>If the mouse is pressed, draw a </a:t>
            </a:r>
            <a:r>
              <a:rPr lang="en-IE" dirty="0" err="1" smtClean="0"/>
              <a:t>gray</a:t>
            </a:r>
            <a:r>
              <a:rPr lang="en-IE" dirty="0" smtClean="0"/>
              <a:t> square with a white outline.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pPr lvl="1"/>
            <a:r>
              <a:rPr lang="en-IE" dirty="0" smtClean="0"/>
              <a:t>Otherwise draw a </a:t>
            </a:r>
            <a:r>
              <a:rPr lang="en-IE" dirty="0" err="1" smtClean="0"/>
              <a:t>gray</a:t>
            </a:r>
            <a:r>
              <a:rPr lang="en-IE" dirty="0" smtClean="0"/>
              <a:t> circle with a white outline.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69" t="31530" r="29722" b="46828"/>
          <a:stretch/>
        </p:blipFill>
        <p:spPr bwMode="auto">
          <a:xfrm>
            <a:off x="5819633" y="4800600"/>
            <a:ext cx="1419367" cy="158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4" t="31530" r="29722" b="47015"/>
          <a:stretch/>
        </p:blipFill>
        <p:spPr bwMode="auto">
          <a:xfrm>
            <a:off x="5811672" y="2438400"/>
            <a:ext cx="1351128" cy="1569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63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Processing Example 5.1 - Code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25146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size(100,100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69" t="31530" r="29722" b="46828"/>
          <a:stretch/>
        </p:blipFill>
        <p:spPr bwMode="auto">
          <a:xfrm>
            <a:off x="6184711" y="3962400"/>
            <a:ext cx="1419367" cy="158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4" t="31530" r="29722" b="47015"/>
          <a:stretch/>
        </p:blipFill>
        <p:spPr bwMode="auto">
          <a:xfrm>
            <a:off x="6255224" y="2091983"/>
            <a:ext cx="1351128" cy="1569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968" y="2544170"/>
            <a:ext cx="3657031" cy="41549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stroke(255);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fill(128);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en-IE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(45,45,34,34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else{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ellipse(45,45,34,34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    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}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658100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1200" dirty="0" smtClean="0"/>
              <a:t>Source:  </a:t>
            </a:r>
            <a:r>
              <a:rPr lang="en-IE" sz="1200" dirty="0" err="1" smtClean="0"/>
              <a:t>Reas</a:t>
            </a:r>
            <a:r>
              <a:rPr lang="en-IE" sz="1200" dirty="0" smtClean="0"/>
              <a:t> &amp; Fry (2014)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166156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5.2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Functionality:</a:t>
            </a:r>
          </a:p>
          <a:p>
            <a:pPr marL="457200" lvl="1" indent="0">
              <a:buNone/>
            </a:pPr>
            <a:endParaRPr lang="en-IE" dirty="0" smtClean="0"/>
          </a:p>
          <a:p>
            <a:pPr lvl="1"/>
            <a:r>
              <a:rPr lang="en-IE" dirty="0" smtClean="0"/>
              <a:t>If the mouse is pressed, set the fill to white and draw a square.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Otherwise set the fill to black and draw a square.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0" t="10448" r="69371" b="68879"/>
          <a:stretch/>
        </p:blipFill>
        <p:spPr bwMode="auto">
          <a:xfrm>
            <a:off x="6248399" y="4495799"/>
            <a:ext cx="1392073" cy="1542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t="10028" r="69300" b="68144"/>
          <a:stretch/>
        </p:blipFill>
        <p:spPr bwMode="auto">
          <a:xfrm>
            <a:off x="6248400" y="2438400"/>
            <a:ext cx="1392073" cy="15967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1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Processing Example 5.2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25146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size(100,100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968" y="2544170"/>
            <a:ext cx="3961831" cy="37856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background(204);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== true)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{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fill(255); //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white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}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else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fill(0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// black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}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(25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25, 50, 50);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0" t="10448" r="69371" b="68879"/>
          <a:stretch/>
        </p:blipFill>
        <p:spPr bwMode="auto">
          <a:xfrm>
            <a:off x="6789761" y="4267200"/>
            <a:ext cx="1364776" cy="1512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t="10028" r="69300" b="68144"/>
          <a:stretch/>
        </p:blipFill>
        <p:spPr bwMode="auto">
          <a:xfrm>
            <a:off x="6428940" y="2120584"/>
            <a:ext cx="1392073" cy="15967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581400" y="658100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1200" dirty="0" smtClean="0"/>
              <a:t>Source:  </a:t>
            </a:r>
            <a:r>
              <a:rPr lang="en-IE" sz="1200" dirty="0" err="1" smtClean="0"/>
              <a:t>Reas</a:t>
            </a:r>
            <a:r>
              <a:rPr lang="en-IE" sz="1200" dirty="0" smtClean="0"/>
              <a:t> &amp; Fry (2014)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408776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1098</Words>
  <Application>Microsoft Office PowerPoint</Application>
  <PresentationFormat>On-screen Show (4:3)</PresentationFormat>
  <Paragraphs>256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Event Handling</vt:lpstr>
      <vt:lpstr>Topics list</vt:lpstr>
      <vt:lpstr>What is an event?</vt:lpstr>
      <vt:lpstr>Mouse Events</vt:lpstr>
      <vt:lpstr>Mouse Events</vt:lpstr>
      <vt:lpstr>Processing Example 5.1</vt:lpstr>
      <vt:lpstr>Processing Example 5.1 - Code</vt:lpstr>
      <vt:lpstr>Processing Example 5.2</vt:lpstr>
      <vt:lpstr>Processing Example 5.2</vt:lpstr>
      <vt:lpstr>Processing Example 5.3</vt:lpstr>
      <vt:lpstr>Processing Example 5.3</vt:lpstr>
      <vt:lpstr>Processing Example 5.4</vt:lpstr>
      <vt:lpstr>Processing Example 5.4</vt:lpstr>
      <vt:lpstr>Processing Example 5.4</vt:lpstr>
      <vt:lpstr>Topics list</vt:lpstr>
      <vt:lpstr>Recap: Arithmetic Operators </vt:lpstr>
      <vt:lpstr>Recap: Arithmetic operators: Example 3.6</vt:lpstr>
      <vt:lpstr>Recap: Arithmetic operators: Example 3.8</vt:lpstr>
      <vt:lpstr>Arithmetic Operators</vt:lpstr>
      <vt:lpstr>Arithmetic Operators</vt:lpstr>
      <vt:lpstr>Arithmetic Operators</vt:lpstr>
      <vt:lpstr>Topics list</vt:lpstr>
      <vt:lpstr>Order of Evaluation</vt:lpstr>
      <vt:lpstr>Order of Evaluation - Quiz</vt:lpstr>
      <vt:lpstr>Questions?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Processing</dc:title>
  <dc:creator>Siobhan Drohan</dc:creator>
  <cp:lastModifiedBy>Siobhan</cp:lastModifiedBy>
  <cp:revision>95</cp:revision>
  <dcterms:created xsi:type="dcterms:W3CDTF">2006-08-16T00:00:00Z</dcterms:created>
  <dcterms:modified xsi:type="dcterms:W3CDTF">2016-01-14T20:04:31Z</dcterms:modified>
</cp:coreProperties>
</file>