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82" r:id="rId2"/>
    <p:sldId id="257" r:id="rId3"/>
    <p:sldId id="348" r:id="rId4"/>
    <p:sldId id="349" r:id="rId5"/>
    <p:sldId id="347" r:id="rId6"/>
    <p:sldId id="343" r:id="rId7"/>
    <p:sldId id="350" r:id="rId8"/>
    <p:sldId id="351" r:id="rId9"/>
    <p:sldId id="352" r:id="rId10"/>
    <p:sldId id="353" r:id="rId11"/>
    <p:sldId id="355" r:id="rId12"/>
    <p:sldId id="356" r:id="rId13"/>
    <p:sldId id="377" r:id="rId14"/>
    <p:sldId id="363" r:id="rId15"/>
    <p:sldId id="370" r:id="rId16"/>
    <p:sldId id="373" r:id="rId17"/>
    <p:sldId id="364" r:id="rId18"/>
    <p:sldId id="357" r:id="rId19"/>
    <p:sldId id="365" r:id="rId20"/>
    <p:sldId id="367" r:id="rId21"/>
    <p:sldId id="368" r:id="rId22"/>
    <p:sldId id="369" r:id="rId23"/>
    <p:sldId id="379" r:id="rId24"/>
    <p:sldId id="380" r:id="rId25"/>
    <p:sldId id="362" r:id="rId26"/>
    <p:sldId id="381" r:id="rId27"/>
    <p:sldId id="378" r:id="rId28"/>
    <p:sldId id="374" r:id="rId29"/>
    <p:sldId id="376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5" autoAdjust="0"/>
    <p:restoredTop sz="90231" autoAdjust="0"/>
  </p:normalViewPr>
  <p:slideViewPr>
    <p:cSldViewPr>
      <p:cViewPr>
        <p:scale>
          <a:sx n="60" d="100"/>
          <a:sy n="60" d="100"/>
        </p:scale>
        <p:origin x="-8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A0F6F-1FD8-4CF9-AA31-05D272E1D501}" type="slidenum">
              <a:rPr lang="en-GB"/>
              <a:pPr/>
              <a:t>6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A0F6F-1FD8-4CF9-AA31-05D272E1D501}" type="slidenum">
              <a:rPr lang="en-GB"/>
              <a:pPr/>
              <a:t>9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/>
              <a:t>Objects First with Java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/>
              <a:t>© David J. Barnes and Michael Kölling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F5C823C-3053-4D97-8BDB-829229CD9DB8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/>
              <a:t>Objects First with Java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/>
              <a:t>© David J. Barnes and Michael Kölling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F5C823C-3053-4D97-8BDB-829229CD9DB8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94B09-ABD4-4EEF-A962-0F0C103FC470}" type="slidenum">
              <a:rPr lang="en-GB"/>
              <a:pPr/>
              <a:t>18</a:t>
            </a:fld>
            <a:endParaRPr lang="en-GB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38E75-D771-4949-A2DD-38DCCCFCA310}" type="slidenum">
              <a:rPr lang="en-GB"/>
              <a:pPr/>
              <a:t>22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BDCC-1B69-4379-AD71-AF0260C358FD}" type="slidenum">
              <a:rPr lang="en-GB"/>
              <a:pPr/>
              <a:t>29</a:t>
            </a:fld>
            <a:endParaRPr lang="en-GB"/>
          </a:p>
        </p:txBody>
      </p:sp>
      <p:sp>
        <p:nvSpPr>
          <p:cNvPr id="1218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t>Objects First with Java</a:t>
            </a:r>
          </a:p>
        </p:txBody>
      </p:sp>
      <p:sp>
        <p:nvSpPr>
          <p:cNvPr id="121859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t>© David J. Barnes and Michael Kölling</a:t>
            </a:r>
          </a:p>
        </p:txBody>
      </p:sp>
      <p:sp>
        <p:nvSpPr>
          <p:cNvPr id="12186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C1CCF03-FCF0-45D4-961C-29AE295685E2}" type="slidenum"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pPr algn="r" eaLnBrk="1" hangingPunct="1"/>
              <a:t>29</a:t>
            </a:fld>
            <a:endParaRPr lang="en-GB" sz="1200" b="0">
              <a:solidFill>
                <a:schemeClr val="tx1"/>
              </a:solidFill>
              <a:latin typeface="Times New Roman" pitchFamily="28" charset="0"/>
              <a:ea typeface="ＭＳ Ｐゴシック" pitchFamily="28" charset="-128"/>
            </a:endParaRPr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Iteration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Loops, variable scope, compound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0"/>
            <a:ext cx="4746661" cy="1066800"/>
          </a:xfrm>
          <a:prstGeom prst="rect">
            <a:avLst/>
          </a:prstGeom>
        </p:spPr>
      </p:pic>
      <p:sp>
        <p:nvSpPr>
          <p:cNvPr id="13" name="TextBox 9"/>
          <p:cNvSpPr txBox="1"/>
          <p:nvPr/>
        </p:nvSpPr>
        <p:spPr>
          <a:xfrm>
            <a:off x="2240166" y="3881735"/>
            <a:ext cx="57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Department of </a:t>
            </a:r>
            <a:r>
              <a:rPr lang="en-IE" sz="2400" dirty="0" smtClean="0"/>
              <a:t>Computing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12201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457199" y="1596509"/>
            <a:ext cx="6777669" cy="47705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stroke(255);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fill(45,45,45); 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diameter = diameter - 10;</a:t>
            </a:r>
          </a:p>
          <a:p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525012"/>
            <a:ext cx="4191000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 smtClean="0"/>
              <a:t>We still have a bug in our logic.  </a:t>
            </a:r>
          </a:p>
          <a:p>
            <a:pPr algn="ctr"/>
            <a:endParaRPr lang="en-IE" sz="2400" dirty="0" smtClean="0"/>
          </a:p>
          <a:p>
            <a:pPr algn="ctr"/>
            <a:r>
              <a:rPr lang="en-IE" sz="2400" dirty="0" smtClean="0"/>
              <a:t>The diameter variable is decreased each time we press the mouse.  Correct!</a:t>
            </a:r>
          </a:p>
          <a:p>
            <a:pPr algn="ctr"/>
            <a:endParaRPr lang="en-IE" sz="2400" dirty="0"/>
          </a:p>
          <a:p>
            <a:pPr algn="ctr"/>
            <a:r>
              <a:rPr lang="en-IE" sz="2400" dirty="0" smtClean="0"/>
              <a:t> However, what happens when we reach zero?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789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457199" y="1596509"/>
            <a:ext cx="6777669" cy="47705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stroke(255);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fill(45,45,45); 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en-IE" sz="2000" b="1" dirty="0" err="1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&amp;&amp; (diameter &gt; 20)){</a:t>
            </a:r>
            <a:endParaRPr lang="en-IE" sz="2000" b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diameter = diameter - 10;</a:t>
            </a:r>
          </a:p>
          <a:p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1525012"/>
            <a:ext cx="4572000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 smtClean="0"/>
              <a:t>In the ellipse function, the width and height are absolute values (negative sign is dropped).</a:t>
            </a:r>
          </a:p>
          <a:p>
            <a:pPr algn="ctr"/>
            <a:endParaRPr lang="en-IE" sz="2400" dirty="0" smtClean="0"/>
          </a:p>
          <a:p>
            <a:pPr algn="ctr"/>
            <a:r>
              <a:rPr lang="en-IE" sz="2400" dirty="0" smtClean="0"/>
              <a:t>To handle this logic bug, we need to stop reducing by 10 when we reach a certain value, say 20.</a:t>
            </a:r>
          </a:p>
        </p:txBody>
      </p:sp>
    </p:spTree>
    <p:extLst>
      <p:ext uri="{BB962C8B-B14F-4D97-AF65-F5344CB8AC3E}">
        <p14:creationId xmlns:p14="http://schemas.microsoft.com/office/powerpoint/2010/main" val="220873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457199" y="1596509"/>
            <a:ext cx="6777669" cy="5078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stroke(255);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fill(45,45,45); </a:t>
            </a:r>
            <a:endParaRPr lang="en-IE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000" b="1" dirty="0" err="1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frameRate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(20</a:t>
            </a:r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en-IE" sz="2000" b="1" dirty="0" err="1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&amp;&amp; (diameter &gt; 20)){</a:t>
            </a:r>
            <a:endParaRPr lang="en-IE" sz="2000" b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diameter = diameter - 10;</a:t>
            </a:r>
          </a:p>
          <a:p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525012"/>
            <a:ext cx="3276600" cy="4093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000" b="1" dirty="0" smtClean="0"/>
              <a:t>Did you notice that it seems the reduction is larger than 10 when we press the mouse?</a:t>
            </a:r>
          </a:p>
          <a:p>
            <a:endParaRPr lang="en-IE" sz="2000" dirty="0" smtClean="0"/>
          </a:p>
          <a:p>
            <a:r>
              <a:rPr lang="en-IE" sz="2000" dirty="0" smtClean="0"/>
              <a:t>Why?  The default frame rate is 60 refreshes of the screen per second i.e. draw() is called 60 times per second. </a:t>
            </a:r>
          </a:p>
          <a:p>
            <a:endParaRPr lang="en-IE" sz="2000" dirty="0"/>
          </a:p>
          <a:p>
            <a:r>
              <a:rPr lang="en-IE" sz="2000" dirty="0" smtClean="0"/>
              <a:t>You can change the frame rate by calling the </a:t>
            </a:r>
            <a:r>
              <a:rPr lang="en-IE" sz="2000" dirty="0" err="1" smtClean="0"/>
              <a:t>frameRate</a:t>
            </a:r>
            <a:r>
              <a:rPr lang="en-IE" sz="2000" dirty="0" smtClean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101006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Variable Scope</a:t>
            </a:r>
          </a:p>
          <a:p>
            <a:endParaRPr lang="en-IE" dirty="0" smtClean="0"/>
          </a:p>
          <a:p>
            <a:r>
              <a:rPr lang="en-IE" dirty="0" smtClean="0"/>
              <a:t>Repetition in Programming (for loops).</a:t>
            </a:r>
          </a:p>
          <a:p>
            <a:endParaRPr lang="en-IE" dirty="0" smtClean="0"/>
          </a:p>
          <a:p>
            <a:r>
              <a:rPr lang="en-IE" dirty="0" smtClean="0"/>
              <a:t>Compound Assignment Statements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3352800"/>
            <a:ext cx="6477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30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Recap: Boolean conditions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</a:t>
            </a:r>
            <a:r>
              <a:rPr lang="en-IE" dirty="0" err="1" smtClean="0"/>
              <a:t>boolean</a:t>
            </a:r>
            <a:r>
              <a:rPr lang="en-IE" dirty="0" smtClean="0"/>
              <a:t> condition is an expression that evaluates to either true or false e.g.</a:t>
            </a:r>
          </a:p>
          <a:p>
            <a:pPr marL="0" indent="0">
              <a:buNone/>
            </a:pPr>
            <a:r>
              <a:rPr lang="en-IE" sz="2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IE" sz="28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8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800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 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Boolean conditions can be used to control:</a:t>
            </a:r>
          </a:p>
          <a:p>
            <a:pPr lvl="1"/>
            <a:r>
              <a:rPr lang="en-IE" dirty="0" smtClean="0"/>
              <a:t>Selection i.e. if statements and </a:t>
            </a:r>
          </a:p>
          <a:p>
            <a:pPr lvl="1"/>
            <a:r>
              <a:rPr lang="en-IE" dirty="0" smtClean="0"/>
              <a:t>Iteration i.e. loops (we will look at these now).</a:t>
            </a:r>
          </a:p>
        </p:txBody>
      </p:sp>
    </p:spTree>
    <p:extLst>
      <p:ext uri="{BB962C8B-B14F-4D97-AF65-F5344CB8AC3E}">
        <p14:creationId xmlns:p14="http://schemas.microsoft.com/office/powerpoint/2010/main" val="417895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Repetition in Programming</a:t>
            </a:r>
            <a:endParaRPr lang="en-US" altLang="en-US" dirty="0" smtClean="0"/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Computers are very good at </a:t>
            </a:r>
            <a:r>
              <a:rPr lang="en-US" altLang="en-US" sz="2800" dirty="0" smtClean="0"/>
              <a:t>repetition.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Draw a rectangle 4 times that has a gap of 10 pixels between each one: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Without loop: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smtClean="0">
                <a:solidFill>
                  <a:srgbClr val="FF0000"/>
                </a:solidFill>
              </a:rPr>
              <a:t>60</a:t>
            </a:r>
            <a:r>
              <a:rPr lang="en-IE" dirty="0" smtClean="0"/>
              <a:t>, </a:t>
            </a:r>
            <a:r>
              <a:rPr lang="en-IE" dirty="0"/>
              <a:t>500, 10);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smtClean="0">
                <a:solidFill>
                  <a:srgbClr val="FF0000"/>
                </a:solidFill>
              </a:rPr>
              <a:t>80</a:t>
            </a:r>
            <a:r>
              <a:rPr lang="en-IE" dirty="0" smtClean="0"/>
              <a:t>, </a:t>
            </a:r>
            <a:r>
              <a:rPr lang="en-IE" dirty="0"/>
              <a:t>500, 10);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smtClean="0">
                <a:solidFill>
                  <a:srgbClr val="FF0000"/>
                </a:solidFill>
              </a:rPr>
              <a:t>100</a:t>
            </a:r>
            <a:r>
              <a:rPr lang="en-IE" dirty="0" smtClean="0"/>
              <a:t>, </a:t>
            </a:r>
            <a:r>
              <a:rPr lang="en-IE" dirty="0"/>
              <a:t>500, 10);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smtClean="0">
                <a:solidFill>
                  <a:srgbClr val="FF0000"/>
                </a:solidFill>
              </a:rPr>
              <a:t>120</a:t>
            </a:r>
            <a:r>
              <a:rPr lang="en-IE" dirty="0" smtClean="0"/>
              <a:t>, </a:t>
            </a:r>
            <a:r>
              <a:rPr lang="en-IE" dirty="0"/>
              <a:t>500, 10</a:t>
            </a:r>
            <a:r>
              <a:rPr lang="en-IE" dirty="0" smtClean="0"/>
              <a:t>);</a:t>
            </a:r>
            <a:endParaRPr lang="en-US" altLang="en-US" dirty="0" smtClean="0"/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6086456" y="5158563"/>
            <a:ext cx="2981344" cy="162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4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Repetition in Programming</a:t>
            </a:r>
            <a:endParaRPr lang="en-US" altLang="en-US" dirty="0" smtClean="0"/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Draw a rectangle 4 times that has a gap of 10 pixels between each one: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With a loop:</a:t>
            </a:r>
          </a:p>
          <a:p>
            <a:pPr lvl="5">
              <a:lnSpc>
                <a:spcPct val="90000"/>
              </a:lnSpc>
            </a:pPr>
            <a:endParaRPr lang="en-US" altLang="en-US" sz="1400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do this 4 times (adding 20 onto the </a:t>
            </a:r>
            <a:r>
              <a:rPr lang="en-US" altLang="en-US" dirty="0" err="1" smtClean="0"/>
              <a:t>yCoordinate</a:t>
            </a:r>
            <a:r>
              <a:rPr lang="en-US" altLang="en-US" dirty="0" smtClean="0"/>
              <a:t> variable each time). </a:t>
            </a:r>
          </a:p>
          <a:p>
            <a:pPr lvl="1">
              <a:lnSpc>
                <a:spcPct val="90000"/>
              </a:lnSpc>
            </a:pPr>
            <a:endParaRPr lang="en-US" altLang="en-US" sz="1100" dirty="0" smtClean="0"/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err="1" smtClean="0">
                <a:solidFill>
                  <a:srgbClr val="FF0000"/>
                </a:solidFill>
              </a:rPr>
              <a:t>yCoordinate</a:t>
            </a:r>
            <a:r>
              <a:rPr lang="en-IE" dirty="0" smtClean="0">
                <a:solidFill>
                  <a:srgbClr val="FF0000"/>
                </a:solidFill>
              </a:rPr>
              <a:t>,</a:t>
            </a:r>
            <a:r>
              <a:rPr lang="en-IE" dirty="0" smtClean="0"/>
              <a:t> </a:t>
            </a:r>
            <a:r>
              <a:rPr lang="en-IE" dirty="0"/>
              <a:t>500, 10);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6086456" y="5158563"/>
            <a:ext cx="2981344" cy="162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Loops in Programming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There are three types of loop in (Java) programming: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For loops</a:t>
            </a:r>
          </a:p>
          <a:p>
            <a:pPr lvl="1"/>
            <a:r>
              <a:rPr lang="en-IE" dirty="0" smtClean="0"/>
              <a:t>While loops</a:t>
            </a:r>
          </a:p>
          <a:p>
            <a:pPr lvl="1"/>
            <a:r>
              <a:rPr lang="en-IE" dirty="0" smtClean="0"/>
              <a:t>Do While loops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448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pseudo-code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66800" y="3124200"/>
            <a:ext cx="69713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for(</a:t>
            </a:r>
            <a:r>
              <a:rPr lang="en-US" sz="2400" i="1" dirty="0"/>
              <a:t>initialization</a:t>
            </a:r>
            <a:r>
              <a:rPr lang="en-US" sz="2400" dirty="0"/>
              <a:t>; </a:t>
            </a:r>
            <a:r>
              <a:rPr lang="en-US" sz="2400" i="1" dirty="0" err="1" smtClean="0"/>
              <a:t>boolean</a:t>
            </a:r>
            <a:r>
              <a:rPr lang="en-US" sz="2400" i="1" dirty="0" smtClean="0"/>
              <a:t> condition</a:t>
            </a:r>
            <a:r>
              <a:rPr lang="en-US" sz="2400" dirty="0"/>
              <a:t>; </a:t>
            </a:r>
            <a:r>
              <a:rPr lang="en-US" sz="2400" i="1" dirty="0"/>
              <a:t>post-body action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i="1" dirty="0" smtClean="0"/>
              <a:t>statements </a:t>
            </a:r>
            <a:r>
              <a:rPr lang="en-US" sz="2400" i="1" dirty="0"/>
              <a:t>to be repeated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048000" y="2590800"/>
            <a:ext cx="2930525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0">
                <a:solidFill>
                  <a:srgbClr val="A57133"/>
                </a:solidFill>
                <a:latin typeface="Trebuchet MS" pitchFamily="-32" charset="0"/>
              </a:rPr>
              <a:t>General form of a for loop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33400" y="2209800"/>
            <a:ext cx="81534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39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Processing Example 6</a:t>
            </a:r>
            <a:r>
              <a:rPr lang="en-IE" dirty="0" smtClean="0"/>
              <a:t>.4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457200" y="1582340"/>
            <a:ext cx="4876800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yCoordinate</a:t>
            </a:r>
            <a:r>
              <a:rPr lang="en-IE" sz="2400" dirty="0"/>
              <a:t> = 60;</a:t>
            </a:r>
          </a:p>
          <a:p>
            <a:endParaRPr lang="en-IE" sz="2400" dirty="0"/>
          </a:p>
          <a:p>
            <a:r>
              <a:rPr lang="en-IE" sz="2400" dirty="0"/>
              <a:t>size(600, 300);</a:t>
            </a:r>
          </a:p>
          <a:p>
            <a:r>
              <a:rPr lang="en-IE" sz="2400" dirty="0"/>
              <a:t>background(102);</a:t>
            </a:r>
          </a:p>
          <a:p>
            <a:r>
              <a:rPr lang="en-IE" sz="2400" dirty="0" smtClean="0"/>
              <a:t>fill(255</a:t>
            </a:r>
            <a:r>
              <a:rPr lang="en-IE" sz="2400" dirty="0"/>
              <a:t>);</a:t>
            </a:r>
          </a:p>
          <a:p>
            <a:r>
              <a:rPr lang="en-IE" sz="2400" dirty="0" err="1"/>
              <a:t>noStroke</a:t>
            </a:r>
            <a:r>
              <a:rPr lang="en-IE" sz="2400" dirty="0"/>
              <a:t>();</a:t>
            </a:r>
          </a:p>
          <a:p>
            <a:endParaRPr lang="en-IE" sz="2400" dirty="0" smtClean="0"/>
          </a:p>
          <a:p>
            <a:r>
              <a:rPr lang="en-IE" sz="2400" dirty="0" smtClean="0"/>
              <a:t>for(</a:t>
            </a:r>
            <a:r>
              <a:rPr lang="en-IE" sz="2400" dirty="0" err="1" smtClean="0"/>
              <a:t>int</a:t>
            </a:r>
            <a:r>
              <a:rPr lang="en-IE" sz="2400" dirty="0" smtClean="0"/>
              <a:t> </a:t>
            </a:r>
            <a:r>
              <a:rPr lang="en-IE" sz="2400" dirty="0" err="1"/>
              <a:t>i</a:t>
            </a:r>
            <a:r>
              <a:rPr lang="en-IE" sz="2400" dirty="0"/>
              <a:t> = 0; </a:t>
            </a:r>
            <a:r>
              <a:rPr lang="en-IE" sz="2400" dirty="0" err="1"/>
              <a:t>i</a:t>
            </a:r>
            <a:r>
              <a:rPr lang="en-IE" sz="2400" dirty="0"/>
              <a:t> &lt; 4; </a:t>
            </a:r>
            <a:r>
              <a:rPr lang="en-IE" sz="2400" dirty="0" err="1"/>
              <a:t>i</a:t>
            </a:r>
            <a:r>
              <a:rPr lang="en-IE" sz="2400" dirty="0"/>
              <a:t>++) </a:t>
            </a:r>
            <a:endParaRPr lang="en-IE" sz="2400" dirty="0" smtClean="0"/>
          </a:p>
          <a:p>
            <a:r>
              <a:rPr lang="en-IE" sz="2400" dirty="0" smtClean="0"/>
              <a:t>{</a:t>
            </a:r>
            <a:endParaRPr lang="en-IE" sz="2400" dirty="0"/>
          </a:p>
          <a:p>
            <a:r>
              <a:rPr lang="en-IE" sz="2400" dirty="0" smtClean="0"/>
              <a:t>    </a:t>
            </a:r>
            <a:r>
              <a:rPr lang="en-IE" sz="2400" dirty="0" err="1"/>
              <a:t>rect</a:t>
            </a:r>
            <a:r>
              <a:rPr lang="en-IE" sz="2400" dirty="0"/>
              <a:t>(50, </a:t>
            </a:r>
            <a:r>
              <a:rPr lang="en-IE" sz="2400" dirty="0" err="1"/>
              <a:t>yCoordinate</a:t>
            </a:r>
            <a:r>
              <a:rPr lang="en-IE" sz="2400" dirty="0" smtClean="0"/>
              <a:t>, 500, </a:t>
            </a:r>
            <a:r>
              <a:rPr lang="en-IE" sz="2400" dirty="0"/>
              <a:t>10);</a:t>
            </a:r>
          </a:p>
          <a:p>
            <a:r>
              <a:rPr lang="en-IE" sz="2400" dirty="0" smtClean="0"/>
              <a:t>    </a:t>
            </a:r>
            <a:r>
              <a:rPr lang="en-IE" sz="2400" dirty="0" err="1"/>
              <a:t>yCoordinate</a:t>
            </a:r>
            <a:r>
              <a:rPr lang="en-IE" sz="2400" dirty="0"/>
              <a:t> = </a:t>
            </a:r>
            <a:r>
              <a:rPr lang="en-IE" sz="2400" dirty="0" err="1"/>
              <a:t>yCoordinate</a:t>
            </a:r>
            <a:r>
              <a:rPr lang="en-IE" sz="2400" dirty="0"/>
              <a:t> + 20;</a:t>
            </a:r>
          </a:p>
          <a:p>
            <a:r>
              <a:rPr lang="en-IE" sz="24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4572000" y="1828800"/>
            <a:ext cx="419861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4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Variable Scope</a:t>
            </a:r>
          </a:p>
          <a:p>
            <a:endParaRPr lang="en-IE" dirty="0" smtClean="0"/>
          </a:p>
          <a:p>
            <a:r>
              <a:rPr lang="en-IE" dirty="0" smtClean="0"/>
              <a:t>Repetition in Programming (for loops).</a:t>
            </a:r>
          </a:p>
          <a:p>
            <a:endParaRPr lang="en-IE" dirty="0" smtClean="0"/>
          </a:p>
          <a:p>
            <a:r>
              <a:rPr lang="en-IE" dirty="0" smtClean="0"/>
              <a:t>Compound Assignment Statements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609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  <a:r>
              <a:rPr lang="en-US" dirty="0" smtClean="0"/>
              <a:t>syntax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5486399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4000" dirty="0"/>
              <a:t>for(</a:t>
            </a:r>
            <a:r>
              <a:rPr lang="en-IE" sz="4000" dirty="0" err="1"/>
              <a:t>int</a:t>
            </a:r>
            <a:r>
              <a:rPr lang="en-IE" sz="4000" dirty="0"/>
              <a:t> </a:t>
            </a:r>
            <a:r>
              <a:rPr lang="en-IE" sz="4000" dirty="0" err="1"/>
              <a:t>i</a:t>
            </a:r>
            <a:r>
              <a:rPr lang="en-IE" sz="4000" dirty="0"/>
              <a:t> = 0</a:t>
            </a:r>
            <a:r>
              <a:rPr lang="en-IE" sz="4000" dirty="0" smtClean="0"/>
              <a:t>;  </a:t>
            </a:r>
            <a:r>
              <a:rPr lang="en-IE" sz="4000" dirty="0" err="1"/>
              <a:t>i</a:t>
            </a:r>
            <a:r>
              <a:rPr lang="en-IE" sz="4000" dirty="0"/>
              <a:t> &lt; 4</a:t>
            </a:r>
            <a:r>
              <a:rPr lang="en-IE" sz="4000" dirty="0" smtClean="0"/>
              <a:t>;  </a:t>
            </a:r>
            <a:r>
              <a:rPr lang="en-IE" sz="4000" dirty="0" err="1"/>
              <a:t>i</a:t>
            </a:r>
            <a:r>
              <a:rPr lang="en-IE" sz="4000" dirty="0"/>
              <a:t>++)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9200" y="3505200"/>
            <a:ext cx="6971332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for(</a:t>
            </a:r>
            <a:r>
              <a:rPr lang="en-US" sz="2400" i="1" dirty="0"/>
              <a:t>initialization</a:t>
            </a:r>
            <a:r>
              <a:rPr lang="en-US" sz="2400" dirty="0"/>
              <a:t>; </a:t>
            </a:r>
            <a:r>
              <a:rPr lang="en-US" sz="2400" i="1" dirty="0" err="1" smtClean="0"/>
              <a:t>boolean</a:t>
            </a:r>
            <a:r>
              <a:rPr lang="en-US" sz="2400" i="1" dirty="0" smtClean="0"/>
              <a:t> condition</a:t>
            </a:r>
            <a:r>
              <a:rPr lang="en-US" sz="2400" dirty="0"/>
              <a:t>; </a:t>
            </a:r>
            <a:r>
              <a:rPr lang="en-US" sz="2400" i="1" dirty="0"/>
              <a:t>post-body action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i="1" dirty="0" smtClean="0"/>
              <a:t>statements </a:t>
            </a:r>
            <a:r>
              <a:rPr lang="en-US" sz="2400" i="1" dirty="0"/>
              <a:t>to be repeated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2662570"/>
            <a:ext cx="1066800" cy="8426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43400" y="2667000"/>
            <a:ext cx="8382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248400" y="2632444"/>
            <a:ext cx="381000" cy="8727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4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loop syntax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5486399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4000" dirty="0"/>
              <a:t>for(</a:t>
            </a:r>
            <a:r>
              <a:rPr lang="en-IE" sz="4000" dirty="0" err="1"/>
              <a:t>int</a:t>
            </a:r>
            <a:r>
              <a:rPr lang="en-IE" sz="4000" dirty="0"/>
              <a:t> </a:t>
            </a:r>
            <a:r>
              <a:rPr lang="en-IE" sz="4000" dirty="0" err="1"/>
              <a:t>i</a:t>
            </a:r>
            <a:r>
              <a:rPr lang="en-IE" sz="4000" dirty="0"/>
              <a:t> = 0</a:t>
            </a:r>
            <a:r>
              <a:rPr lang="en-IE" sz="4000" dirty="0" smtClean="0"/>
              <a:t>;  </a:t>
            </a:r>
            <a:r>
              <a:rPr lang="en-IE" sz="4000" dirty="0" err="1"/>
              <a:t>i</a:t>
            </a:r>
            <a:r>
              <a:rPr lang="en-IE" sz="4000" dirty="0"/>
              <a:t> &lt; 4</a:t>
            </a:r>
            <a:r>
              <a:rPr lang="en-IE" sz="4000" dirty="0" smtClean="0"/>
              <a:t>;  </a:t>
            </a:r>
            <a:r>
              <a:rPr lang="en-IE" sz="4000" dirty="0" err="1"/>
              <a:t>i</a:t>
            </a:r>
            <a:r>
              <a:rPr lang="en-IE" sz="4000" dirty="0"/>
              <a:t>++)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3964"/>
              </p:ext>
            </p:extLst>
          </p:nvPr>
        </p:nvGraphicFramePr>
        <p:xfrm>
          <a:off x="762000" y="3383280"/>
          <a:ext cx="7619999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219200"/>
                <a:gridCol w="4876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Initialization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0" dirty="0" err="1" smtClean="0"/>
                        <a:t>int</a:t>
                      </a:r>
                      <a:r>
                        <a:rPr lang="en-IE" sz="2000" b="0" dirty="0" smtClean="0"/>
                        <a:t> </a:t>
                      </a:r>
                      <a:r>
                        <a:rPr lang="en-IE" sz="2000" b="0" dirty="0" err="1" smtClean="0"/>
                        <a:t>i</a:t>
                      </a:r>
                      <a:r>
                        <a:rPr lang="en-IE" sz="2000" b="0" dirty="0" smtClean="0"/>
                        <a:t> = 0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/>
                        <a:t>Initialise</a:t>
                      </a:r>
                      <a:r>
                        <a:rPr lang="en-US" sz="2000" b="0" dirty="0" smtClean="0"/>
                        <a:t> a loop control variable</a:t>
                      </a:r>
                      <a:r>
                        <a:rPr lang="en-US" sz="2000" b="0" baseline="0" dirty="0" smtClean="0"/>
                        <a:t> (LCV) e.g. </a:t>
                      </a:r>
                      <a:r>
                        <a:rPr lang="en-US" sz="2000" b="0" baseline="0" dirty="0" err="1" smtClean="0"/>
                        <a:t>i</a:t>
                      </a:r>
                      <a:r>
                        <a:rPr lang="en-US" sz="2000" b="0" baseline="0" dirty="0" smtClean="0"/>
                        <a:t>.</a:t>
                      </a:r>
                    </a:p>
                    <a:p>
                      <a:r>
                        <a:rPr lang="en-US" sz="2000" b="0" dirty="0" smtClean="0"/>
                        <a:t>It can include a variable declaration.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Boolean condition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0" dirty="0" err="1" smtClean="0"/>
                        <a:t>i</a:t>
                      </a:r>
                      <a:r>
                        <a:rPr lang="en-IE" sz="2000" b="0" dirty="0" smtClean="0"/>
                        <a:t> &lt; 4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Is a valid </a:t>
                      </a:r>
                      <a:r>
                        <a:rPr lang="en-US" sz="2000" b="0" dirty="0" err="1" smtClean="0"/>
                        <a:t>boolean</a:t>
                      </a:r>
                      <a:r>
                        <a:rPr lang="en-US" sz="2000" b="0" dirty="0" smtClean="0"/>
                        <a:t> condition</a:t>
                      </a:r>
                      <a:r>
                        <a:rPr lang="en-US" sz="2000" b="0" baseline="0" dirty="0" smtClean="0"/>
                        <a:t> that typically tests the loop control variable (LCV).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Post-body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0" dirty="0" err="1" smtClean="0"/>
                        <a:t>i</a:t>
                      </a:r>
                      <a:r>
                        <a:rPr lang="en-IE" sz="2000" b="0" dirty="0" smtClean="0"/>
                        <a:t>++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A change to the loop control variable (LCV).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Contains</a:t>
                      </a:r>
                      <a:r>
                        <a:rPr lang="en-US" sz="2000" b="0" baseline="0" dirty="0" smtClean="0"/>
                        <a:t> an assignment statement.</a:t>
                      </a:r>
                      <a:endParaRPr lang="en-US" sz="20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3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28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Loop Flowchart</a:t>
            </a:r>
          </a:p>
        </p:txBody>
      </p:sp>
      <p:grpSp>
        <p:nvGrpSpPr>
          <p:cNvPr id="161795" name="Group 3"/>
          <p:cNvGrpSpPr>
            <a:grpSpLocks/>
          </p:cNvGrpSpPr>
          <p:nvPr/>
        </p:nvGrpSpPr>
        <p:grpSpPr bwMode="auto">
          <a:xfrm>
            <a:off x="609600" y="1752600"/>
            <a:ext cx="6483350" cy="4038600"/>
            <a:chOff x="1148" y="1008"/>
            <a:chExt cx="4084" cy="2544"/>
          </a:xfrm>
        </p:grpSpPr>
        <p:sp>
          <p:nvSpPr>
            <p:cNvPr id="161796" name="Rectangle 4"/>
            <p:cNvSpPr>
              <a:spLocks noChangeArrowheads="1"/>
            </p:cNvSpPr>
            <p:nvPr/>
          </p:nvSpPr>
          <p:spPr bwMode="auto">
            <a:xfrm rot="2701371">
              <a:off x="1152" y="1728"/>
              <a:ext cx="720" cy="7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eaLnBrk="1" hangingPunct="1"/>
              <a:endParaRPr lang="en-US" sz="1800" b="0">
                <a:solidFill>
                  <a:schemeClr val="tx1"/>
                </a:solidFill>
                <a:latin typeface="Times New Roman" pitchFamily="28" charset="0"/>
              </a:endParaRPr>
            </a:p>
          </p:txBody>
        </p:sp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2544" y="1968"/>
              <a:ext cx="120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>
                  <a:solidFill>
                    <a:schemeClr val="tx1"/>
                  </a:solidFill>
                  <a:latin typeface="Times New Roman" pitchFamily="28" charset="0"/>
                </a:rPr>
                <a:t>statement(s)</a:t>
              </a:r>
            </a:p>
          </p:txBody>
        </p:sp>
        <p:sp>
          <p:nvSpPr>
            <p:cNvPr id="161798" name="Text Box 6"/>
            <p:cNvSpPr txBox="1">
              <a:spLocks noChangeArrowheads="1"/>
            </p:cNvSpPr>
            <p:nvPr/>
          </p:nvSpPr>
          <p:spPr bwMode="auto">
            <a:xfrm>
              <a:off x="2064" y="1881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chemeClr val="tx1"/>
                  </a:solidFill>
                  <a:latin typeface="Times New Roman" pitchFamily="28" charset="0"/>
                </a:rPr>
                <a:t>true</a:t>
              </a:r>
            </a:p>
          </p:txBody>
        </p:sp>
        <p:sp>
          <p:nvSpPr>
            <p:cNvPr id="161799" name="Line 7"/>
            <p:cNvSpPr>
              <a:spLocks noChangeShapeType="1"/>
            </p:cNvSpPr>
            <p:nvPr/>
          </p:nvSpPr>
          <p:spPr bwMode="auto">
            <a:xfrm>
              <a:off x="1506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61800" name="AutoShape 8"/>
            <p:cNvCxnSpPr>
              <a:cxnSpLocks noChangeShapeType="1"/>
              <a:stCxn id="161805" idx="0"/>
            </p:cNvCxnSpPr>
            <p:nvPr/>
          </p:nvCxnSpPr>
          <p:spPr bwMode="auto">
            <a:xfrm rot="5400000" flipH="1">
              <a:off x="2628" y="-36"/>
              <a:ext cx="960" cy="30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1801" name="Line 9"/>
            <p:cNvSpPr>
              <a:spLocks noChangeShapeType="1"/>
            </p:cNvSpPr>
            <p:nvPr/>
          </p:nvSpPr>
          <p:spPr bwMode="auto">
            <a:xfrm>
              <a:off x="1536" y="10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1148" y="1884"/>
              <a:ext cx="72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0" dirty="0" err="1">
                  <a:solidFill>
                    <a:schemeClr val="tx1"/>
                  </a:solidFill>
                  <a:latin typeface="Courier New" pitchFamily="28" charset="0"/>
                </a:rPr>
                <a:t>boolean</a:t>
              </a:r>
              <a:endParaRPr lang="en-US" sz="1800" b="0" dirty="0">
                <a:solidFill>
                  <a:schemeClr val="tx1"/>
                </a:solidFill>
                <a:latin typeface="Courier New" pitchFamily="28" charset="0"/>
              </a:endParaRPr>
            </a:p>
            <a:p>
              <a:pPr eaLnBrk="1" hangingPunct="1"/>
              <a:r>
                <a:rPr lang="en-US" sz="1800" b="0" dirty="0" smtClean="0">
                  <a:solidFill>
                    <a:schemeClr val="tx1"/>
                  </a:solidFill>
                  <a:latin typeface="Times New Roman" pitchFamily="28" charset="0"/>
                </a:rPr>
                <a:t>condition?</a:t>
              </a:r>
              <a:endParaRPr lang="en-US" sz="1800" b="0" dirty="0">
                <a:solidFill>
                  <a:schemeClr val="tx1"/>
                </a:solidFill>
                <a:latin typeface="Times New Roman" pitchFamily="28" charset="0"/>
              </a:endParaRPr>
            </a:p>
          </p:txBody>
        </p:sp>
        <p:sp>
          <p:nvSpPr>
            <p:cNvPr id="161803" name="Text Box 11"/>
            <p:cNvSpPr txBox="1">
              <a:spLocks noChangeArrowheads="1"/>
            </p:cNvSpPr>
            <p:nvPr/>
          </p:nvSpPr>
          <p:spPr bwMode="auto">
            <a:xfrm>
              <a:off x="1536" y="2880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chemeClr val="tx1"/>
                  </a:solidFill>
                  <a:latin typeface="Times New Roman" pitchFamily="28" charset="0"/>
                </a:rPr>
                <a:t>false</a:t>
              </a:r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 flipV="1">
              <a:off x="206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05" name="Rectangle 13"/>
            <p:cNvSpPr>
              <a:spLocks noChangeArrowheads="1"/>
            </p:cNvSpPr>
            <p:nvPr/>
          </p:nvSpPr>
          <p:spPr bwMode="auto">
            <a:xfrm>
              <a:off x="4032" y="1968"/>
              <a:ext cx="120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>
                  <a:solidFill>
                    <a:schemeClr val="tx1"/>
                  </a:solidFill>
                  <a:latin typeface="Times New Roman" pitchFamily="28" charset="0"/>
                </a:rPr>
                <a:t>update</a:t>
              </a:r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2819400" y="4114800"/>
            <a:ext cx="541020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IE" sz="2800" dirty="0"/>
              <a:t>for(</a:t>
            </a:r>
            <a:r>
              <a:rPr lang="en-IE" sz="2800" dirty="0" err="1"/>
              <a:t>int</a:t>
            </a:r>
            <a:r>
              <a:rPr lang="en-IE" sz="2800" dirty="0"/>
              <a:t> </a:t>
            </a:r>
            <a:r>
              <a:rPr lang="en-IE" sz="2800" dirty="0" err="1"/>
              <a:t>i</a:t>
            </a:r>
            <a:r>
              <a:rPr lang="en-IE" sz="2800" dirty="0"/>
              <a:t> = 0; </a:t>
            </a:r>
            <a:r>
              <a:rPr lang="en-IE" sz="2800" dirty="0" err="1"/>
              <a:t>i</a:t>
            </a:r>
            <a:r>
              <a:rPr lang="en-IE" sz="2800" dirty="0"/>
              <a:t> &lt; 4; </a:t>
            </a:r>
            <a:r>
              <a:rPr lang="en-IE" sz="2800" dirty="0" err="1"/>
              <a:t>i</a:t>
            </a:r>
            <a:r>
              <a:rPr lang="en-IE" sz="2800" dirty="0"/>
              <a:t>++) 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</a:t>
            </a:r>
            <a:r>
              <a:rPr lang="en-IE" sz="2800" dirty="0" err="1"/>
              <a:t>rect</a:t>
            </a:r>
            <a:r>
              <a:rPr lang="en-IE" sz="2800" dirty="0"/>
              <a:t>(50, </a:t>
            </a:r>
            <a:r>
              <a:rPr lang="en-IE" sz="2800" dirty="0" err="1"/>
              <a:t>yCoordinate</a:t>
            </a:r>
            <a:r>
              <a:rPr lang="en-IE" sz="2800" dirty="0"/>
              <a:t>, 500, 10);</a:t>
            </a:r>
          </a:p>
          <a:p>
            <a:r>
              <a:rPr lang="en-IE" sz="2800" dirty="0"/>
              <a:t>    </a:t>
            </a:r>
            <a:r>
              <a:rPr lang="en-IE" sz="2800" dirty="0" err="1"/>
              <a:t>yCoordinate</a:t>
            </a:r>
            <a:r>
              <a:rPr lang="en-IE" sz="2800" dirty="0"/>
              <a:t> = </a:t>
            </a:r>
            <a:r>
              <a:rPr lang="en-IE" sz="2800" dirty="0" err="1"/>
              <a:t>yCoordinate</a:t>
            </a:r>
            <a:r>
              <a:rPr lang="en-IE" sz="2800" dirty="0"/>
              <a:t> + 20;</a:t>
            </a:r>
          </a:p>
          <a:p>
            <a:r>
              <a:rPr lang="en-IE" sz="2800" dirty="0"/>
              <a:t>}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7359587" y="5886450"/>
            <a:ext cx="178441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Returning to: Processing </a:t>
            </a:r>
            <a:r>
              <a:rPr lang="en-IE" dirty="0"/>
              <a:t>Example 6</a:t>
            </a:r>
            <a:r>
              <a:rPr lang="en-IE" dirty="0" smtClean="0"/>
              <a:t>.4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457200" y="1582340"/>
            <a:ext cx="4876800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yCoordinate</a:t>
            </a:r>
            <a:r>
              <a:rPr lang="en-IE" sz="2400" dirty="0"/>
              <a:t> = 60;</a:t>
            </a:r>
          </a:p>
          <a:p>
            <a:endParaRPr lang="en-IE" sz="2400" dirty="0"/>
          </a:p>
          <a:p>
            <a:r>
              <a:rPr lang="en-IE" sz="2400" dirty="0"/>
              <a:t>size(600, 300);</a:t>
            </a:r>
          </a:p>
          <a:p>
            <a:r>
              <a:rPr lang="en-IE" sz="2400" dirty="0"/>
              <a:t>background(102);</a:t>
            </a:r>
          </a:p>
          <a:p>
            <a:r>
              <a:rPr lang="en-IE" sz="2400" dirty="0" smtClean="0"/>
              <a:t>fill(255</a:t>
            </a:r>
            <a:r>
              <a:rPr lang="en-IE" sz="2400" dirty="0"/>
              <a:t>);</a:t>
            </a:r>
          </a:p>
          <a:p>
            <a:r>
              <a:rPr lang="en-IE" sz="2400" dirty="0" err="1"/>
              <a:t>noStroke</a:t>
            </a:r>
            <a:r>
              <a:rPr lang="en-IE" sz="2400" dirty="0"/>
              <a:t>();</a:t>
            </a:r>
          </a:p>
          <a:p>
            <a:endParaRPr lang="en-IE" sz="2400" dirty="0" smtClean="0"/>
          </a:p>
          <a:p>
            <a:r>
              <a:rPr lang="en-IE" sz="2400" dirty="0" smtClean="0"/>
              <a:t>for(</a:t>
            </a:r>
            <a:r>
              <a:rPr lang="en-IE" sz="2400" dirty="0" err="1" smtClean="0"/>
              <a:t>int</a:t>
            </a:r>
            <a:r>
              <a:rPr lang="en-IE" sz="2400" dirty="0" smtClean="0"/>
              <a:t> </a:t>
            </a:r>
            <a:r>
              <a:rPr lang="en-IE" sz="2400" dirty="0" err="1"/>
              <a:t>i</a:t>
            </a:r>
            <a:r>
              <a:rPr lang="en-IE" sz="2400" dirty="0"/>
              <a:t> = 0; </a:t>
            </a:r>
            <a:r>
              <a:rPr lang="en-IE" sz="2400" dirty="0" err="1"/>
              <a:t>i</a:t>
            </a:r>
            <a:r>
              <a:rPr lang="en-IE" sz="2400" dirty="0"/>
              <a:t> &lt; 4; </a:t>
            </a:r>
            <a:r>
              <a:rPr lang="en-IE" sz="2400" dirty="0" err="1"/>
              <a:t>i</a:t>
            </a:r>
            <a:r>
              <a:rPr lang="en-IE" sz="2400" dirty="0"/>
              <a:t>++) </a:t>
            </a:r>
            <a:endParaRPr lang="en-IE" sz="2400" dirty="0" smtClean="0"/>
          </a:p>
          <a:p>
            <a:r>
              <a:rPr lang="en-IE" sz="2400" dirty="0" smtClean="0"/>
              <a:t>{</a:t>
            </a:r>
            <a:endParaRPr lang="en-IE" sz="2400" dirty="0"/>
          </a:p>
          <a:p>
            <a:r>
              <a:rPr lang="en-IE" sz="2400" dirty="0" smtClean="0"/>
              <a:t>    </a:t>
            </a:r>
            <a:r>
              <a:rPr lang="en-IE" sz="2400" dirty="0" err="1"/>
              <a:t>rect</a:t>
            </a:r>
            <a:r>
              <a:rPr lang="en-IE" sz="2400" dirty="0"/>
              <a:t>(50, </a:t>
            </a:r>
            <a:r>
              <a:rPr lang="en-IE" sz="2400" dirty="0" err="1"/>
              <a:t>yCoordinate</a:t>
            </a:r>
            <a:r>
              <a:rPr lang="en-IE" sz="2400" dirty="0" smtClean="0"/>
              <a:t>, 500, </a:t>
            </a:r>
            <a:r>
              <a:rPr lang="en-IE" sz="2400" dirty="0"/>
              <a:t>10);</a:t>
            </a:r>
          </a:p>
          <a:p>
            <a:r>
              <a:rPr lang="en-IE" sz="2400" dirty="0" smtClean="0"/>
              <a:t>    </a:t>
            </a:r>
            <a:r>
              <a:rPr lang="en-IE" sz="2400" dirty="0" err="1"/>
              <a:t>yCoordinate</a:t>
            </a:r>
            <a:r>
              <a:rPr lang="en-IE" sz="2400" dirty="0"/>
              <a:t> = </a:t>
            </a:r>
            <a:r>
              <a:rPr lang="en-IE" sz="2400" dirty="0" err="1"/>
              <a:t>yCoordinate</a:t>
            </a:r>
            <a:r>
              <a:rPr lang="en-IE" sz="2400" dirty="0"/>
              <a:t> + 20;</a:t>
            </a:r>
          </a:p>
          <a:p>
            <a:r>
              <a:rPr lang="en-IE" sz="24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607814" y="4419600"/>
            <a:ext cx="307898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1600200"/>
            <a:ext cx="32004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800" dirty="0" smtClean="0"/>
              <a:t>Do we need the </a:t>
            </a:r>
            <a:r>
              <a:rPr lang="en-IE" sz="2800" dirty="0" err="1" smtClean="0"/>
              <a:t>yCoordinate</a:t>
            </a:r>
            <a:r>
              <a:rPr lang="en-IE" sz="2800" dirty="0" smtClean="0"/>
              <a:t> variable?  Can you think of a different approach using a for loop?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70519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Updated: Processing </a:t>
            </a:r>
            <a:r>
              <a:rPr lang="en-IE" dirty="0"/>
              <a:t>Example 6</a:t>
            </a:r>
            <a:r>
              <a:rPr lang="en-IE" dirty="0" smtClean="0"/>
              <a:t>.4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4876800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 smtClean="0">
                <a:solidFill>
                  <a:schemeClr val="tx1"/>
                </a:solidFill>
              </a:rPr>
              <a:t>size(600</a:t>
            </a:r>
            <a:r>
              <a:rPr lang="en-IE" sz="2800" dirty="0">
                <a:solidFill>
                  <a:schemeClr val="tx1"/>
                </a:solidFill>
              </a:rPr>
              <a:t>, 300);</a:t>
            </a:r>
          </a:p>
          <a:p>
            <a:r>
              <a:rPr lang="en-IE" sz="2800" dirty="0">
                <a:solidFill>
                  <a:schemeClr val="tx1"/>
                </a:solidFill>
              </a:rPr>
              <a:t>background(102);</a:t>
            </a:r>
          </a:p>
          <a:p>
            <a:r>
              <a:rPr lang="en-IE" sz="2800" dirty="0" smtClean="0">
                <a:solidFill>
                  <a:schemeClr val="tx1"/>
                </a:solidFill>
              </a:rPr>
              <a:t>fill(255</a:t>
            </a:r>
            <a:r>
              <a:rPr lang="en-IE" sz="2800" dirty="0">
                <a:solidFill>
                  <a:schemeClr val="tx1"/>
                </a:solidFill>
              </a:rPr>
              <a:t>);</a:t>
            </a:r>
          </a:p>
          <a:p>
            <a:r>
              <a:rPr lang="en-IE" sz="2800" dirty="0" err="1">
                <a:solidFill>
                  <a:schemeClr val="tx1"/>
                </a:solidFill>
              </a:rPr>
              <a:t>noStroke</a:t>
            </a:r>
            <a:r>
              <a:rPr lang="en-IE" sz="2800" dirty="0">
                <a:solidFill>
                  <a:schemeClr val="tx1"/>
                </a:solidFill>
              </a:rPr>
              <a:t>();</a:t>
            </a:r>
          </a:p>
          <a:p>
            <a:endParaRPr lang="en-IE" sz="2800" dirty="0" smtClean="0">
              <a:solidFill>
                <a:schemeClr val="tx1"/>
              </a:solidFill>
            </a:endParaRPr>
          </a:p>
          <a:p>
            <a:r>
              <a:rPr lang="en-IE" sz="2800" dirty="0" smtClean="0">
                <a:solidFill>
                  <a:schemeClr val="tx1"/>
                </a:solidFill>
              </a:rPr>
              <a:t>for(</a:t>
            </a:r>
            <a:r>
              <a:rPr lang="en-IE" sz="2800" dirty="0" err="1" smtClean="0">
                <a:solidFill>
                  <a:schemeClr val="tx1"/>
                </a:solidFill>
              </a:rPr>
              <a:t>int</a:t>
            </a:r>
            <a:r>
              <a:rPr lang="en-IE" sz="2800" dirty="0" smtClean="0">
                <a:solidFill>
                  <a:schemeClr val="tx1"/>
                </a:solidFill>
              </a:rPr>
              <a:t> </a:t>
            </a:r>
            <a:r>
              <a:rPr lang="en-IE" sz="2800" dirty="0" err="1">
                <a:solidFill>
                  <a:schemeClr val="tx1"/>
                </a:solidFill>
              </a:rPr>
              <a:t>i</a:t>
            </a:r>
            <a:r>
              <a:rPr lang="en-IE" sz="2800" dirty="0">
                <a:solidFill>
                  <a:schemeClr val="tx1"/>
                </a:solidFill>
              </a:rPr>
              <a:t> = </a:t>
            </a:r>
            <a:r>
              <a:rPr lang="en-IE" sz="2800" dirty="0" smtClean="0">
                <a:solidFill>
                  <a:schemeClr val="tx1"/>
                </a:solidFill>
              </a:rPr>
              <a:t>60; </a:t>
            </a:r>
            <a:r>
              <a:rPr lang="en-IE" sz="2800" dirty="0" err="1">
                <a:solidFill>
                  <a:schemeClr val="tx1"/>
                </a:solidFill>
              </a:rPr>
              <a:t>i</a:t>
            </a:r>
            <a:r>
              <a:rPr lang="en-IE" sz="2800" dirty="0">
                <a:solidFill>
                  <a:schemeClr val="tx1"/>
                </a:solidFill>
              </a:rPr>
              <a:t> </a:t>
            </a:r>
            <a:r>
              <a:rPr lang="en-IE" sz="2800" dirty="0" smtClean="0">
                <a:solidFill>
                  <a:schemeClr val="tx1"/>
                </a:solidFill>
              </a:rPr>
              <a:t>&lt;= 120; </a:t>
            </a:r>
            <a:r>
              <a:rPr lang="en-IE" sz="2800" dirty="0" err="1" smtClean="0">
                <a:solidFill>
                  <a:schemeClr val="tx1"/>
                </a:solidFill>
              </a:rPr>
              <a:t>i</a:t>
            </a:r>
            <a:r>
              <a:rPr lang="en-IE" sz="2800" dirty="0" smtClean="0">
                <a:solidFill>
                  <a:schemeClr val="tx1"/>
                </a:solidFill>
              </a:rPr>
              <a:t> = </a:t>
            </a:r>
            <a:r>
              <a:rPr lang="en-IE" sz="2800" dirty="0" err="1" smtClean="0">
                <a:solidFill>
                  <a:schemeClr val="tx1"/>
                </a:solidFill>
              </a:rPr>
              <a:t>i</a:t>
            </a:r>
            <a:r>
              <a:rPr lang="en-IE" sz="2800" dirty="0" smtClean="0">
                <a:solidFill>
                  <a:schemeClr val="tx1"/>
                </a:solidFill>
              </a:rPr>
              <a:t> + 20) </a:t>
            </a:r>
          </a:p>
          <a:p>
            <a:r>
              <a:rPr lang="en-IE" sz="2800" dirty="0" smtClean="0">
                <a:solidFill>
                  <a:schemeClr val="tx1"/>
                </a:solidFill>
              </a:rPr>
              <a:t>{</a:t>
            </a:r>
            <a:endParaRPr lang="en-IE" sz="2800" dirty="0">
              <a:solidFill>
                <a:schemeClr val="tx1"/>
              </a:solidFill>
            </a:endParaRPr>
          </a:p>
          <a:p>
            <a:r>
              <a:rPr lang="en-IE" sz="2800" dirty="0" smtClean="0">
                <a:solidFill>
                  <a:schemeClr val="tx1"/>
                </a:solidFill>
              </a:rPr>
              <a:t>    </a:t>
            </a:r>
            <a:r>
              <a:rPr lang="en-IE" sz="2800" dirty="0" err="1">
                <a:solidFill>
                  <a:schemeClr val="tx1"/>
                </a:solidFill>
              </a:rPr>
              <a:t>rect</a:t>
            </a:r>
            <a:r>
              <a:rPr lang="en-IE" sz="2800" dirty="0">
                <a:solidFill>
                  <a:schemeClr val="tx1"/>
                </a:solidFill>
              </a:rPr>
              <a:t>(50, </a:t>
            </a:r>
            <a:r>
              <a:rPr lang="en-IE" sz="2800" dirty="0" err="1" smtClean="0">
                <a:solidFill>
                  <a:schemeClr val="tx1"/>
                </a:solidFill>
              </a:rPr>
              <a:t>i</a:t>
            </a:r>
            <a:r>
              <a:rPr lang="en-IE" sz="2800" dirty="0" smtClean="0">
                <a:solidFill>
                  <a:schemeClr val="tx1"/>
                </a:solidFill>
              </a:rPr>
              <a:t>, 500, </a:t>
            </a:r>
            <a:r>
              <a:rPr lang="en-IE" sz="2800" dirty="0">
                <a:solidFill>
                  <a:schemeClr val="tx1"/>
                </a:solidFill>
              </a:rPr>
              <a:t>10);</a:t>
            </a:r>
          </a:p>
          <a:p>
            <a:r>
              <a:rPr lang="en-IE" sz="2800" dirty="0" smtClean="0">
                <a:solidFill>
                  <a:schemeClr val="tx1"/>
                </a:solidFill>
              </a:rPr>
              <a:t>}</a:t>
            </a:r>
            <a:endParaRPr lang="en-IE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607814" y="4419600"/>
            <a:ext cx="307898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76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loop:  all </a:t>
            </a:r>
            <a:r>
              <a:rPr lang="en-US" dirty="0"/>
              <a:t>parts are optional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114800" cy="2438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Times" pitchFamily="28" charset="0"/>
              <a:buNone/>
            </a:pPr>
            <a:r>
              <a:rPr lang="en-US" dirty="0"/>
              <a:t>for (  ;  ;  </a:t>
            </a:r>
            <a:r>
              <a:rPr lang="en-US" dirty="0" smtClean="0"/>
              <a:t>)</a:t>
            </a:r>
          </a:p>
          <a:p>
            <a:pPr>
              <a:buFont typeface="Times" pitchFamily="28" charset="0"/>
              <a:buNone/>
            </a:pPr>
            <a:r>
              <a:rPr lang="en-US" dirty="0" smtClean="0"/>
              <a:t>{</a:t>
            </a:r>
            <a:endParaRPr lang="en-US" dirty="0"/>
          </a:p>
          <a:p>
            <a:pPr>
              <a:buFont typeface="Times" pitchFamily="28" charset="0"/>
              <a:buNone/>
            </a:pPr>
            <a:r>
              <a:rPr lang="en-US" dirty="0"/>
              <a:t>      // </a:t>
            </a:r>
            <a:r>
              <a:rPr lang="en-US" dirty="0" smtClean="0"/>
              <a:t>statements  here</a:t>
            </a:r>
          </a:p>
          <a:p>
            <a:pPr>
              <a:buFont typeface="Times" pitchFamily="28" charset="0"/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Font typeface="Times" pitchFamily="28" charset="0"/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00400" y="4800600"/>
            <a:ext cx="47244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Times" pitchFamily="28" charset="0"/>
              <a:buNone/>
            </a:pPr>
            <a:r>
              <a:rPr lang="en-US" sz="3600" dirty="0"/>
              <a:t>This is an </a:t>
            </a:r>
            <a:r>
              <a:rPr lang="en-US" sz="3600" dirty="0" smtClean="0"/>
              <a:t>infinite loop…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16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3886200" cy="1828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E" dirty="0" smtClean="0"/>
              <a:t>For loops can be nested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28600" y="5029200"/>
            <a:ext cx="86868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for (</a:t>
            </a:r>
            <a:r>
              <a:rPr lang="en-IE" sz="3200" dirty="0" err="1"/>
              <a:t>int</a:t>
            </a:r>
            <a:r>
              <a:rPr lang="en-IE" sz="3200" dirty="0"/>
              <a:t> </a:t>
            </a:r>
            <a:r>
              <a:rPr lang="en-IE" sz="3200" dirty="0" err="1"/>
              <a:t>i</a:t>
            </a:r>
            <a:r>
              <a:rPr lang="en-IE" sz="3200" dirty="0"/>
              <a:t>=0; </a:t>
            </a:r>
            <a:r>
              <a:rPr lang="en-IE" sz="3200" dirty="0" err="1"/>
              <a:t>i</a:t>
            </a:r>
            <a:r>
              <a:rPr lang="en-IE" sz="3200" dirty="0"/>
              <a:t> &lt; 4; </a:t>
            </a:r>
            <a:r>
              <a:rPr lang="en-IE" sz="3200" dirty="0" err="1"/>
              <a:t>i</a:t>
            </a:r>
            <a:r>
              <a:rPr lang="en-IE" sz="3200" dirty="0"/>
              <a:t>++)</a:t>
            </a:r>
          </a:p>
          <a:p>
            <a:r>
              <a:rPr lang="en-IE" sz="3200" dirty="0"/>
              <a:t>  </a:t>
            </a:r>
            <a:r>
              <a:rPr lang="en-IE" sz="3200" dirty="0" smtClean="0"/>
              <a:t>   for </a:t>
            </a:r>
            <a:r>
              <a:rPr lang="en-IE" sz="3200" dirty="0"/>
              <a:t>(</a:t>
            </a:r>
            <a:r>
              <a:rPr lang="en-IE" sz="3200" dirty="0" err="1"/>
              <a:t>int</a:t>
            </a:r>
            <a:r>
              <a:rPr lang="en-IE" sz="3200" dirty="0"/>
              <a:t> j=0; j &lt; 4; </a:t>
            </a:r>
            <a:r>
              <a:rPr lang="en-IE" sz="3200" dirty="0" err="1"/>
              <a:t>j++</a:t>
            </a:r>
            <a:r>
              <a:rPr lang="en-IE" sz="3200" dirty="0"/>
              <a:t>)</a:t>
            </a:r>
          </a:p>
          <a:p>
            <a:r>
              <a:rPr lang="en-IE" sz="3200" dirty="0"/>
              <a:t>   </a:t>
            </a:r>
            <a:r>
              <a:rPr lang="en-IE" sz="3200" dirty="0" smtClean="0"/>
              <a:t>     </a:t>
            </a:r>
            <a:r>
              <a:rPr lang="en-IE" sz="3200" dirty="0" err="1"/>
              <a:t>println</a:t>
            </a:r>
            <a:r>
              <a:rPr lang="en-IE" sz="3200" dirty="0"/>
              <a:t>("The value of </a:t>
            </a:r>
            <a:r>
              <a:rPr lang="en-IE" sz="3200" dirty="0" err="1"/>
              <a:t>i</a:t>
            </a:r>
            <a:r>
              <a:rPr lang="en-IE" sz="3200" dirty="0"/>
              <a:t> is: " + </a:t>
            </a:r>
            <a:r>
              <a:rPr lang="en-IE" sz="3200" dirty="0" err="1"/>
              <a:t>i</a:t>
            </a:r>
            <a:r>
              <a:rPr lang="en-IE" sz="3200" dirty="0"/>
              <a:t> + " and j is: " + j);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434400"/>
            <a:ext cx="4495800" cy="5509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0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1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2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3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0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1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2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3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0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1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2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3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0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1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2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3</a:t>
            </a:r>
          </a:p>
        </p:txBody>
      </p:sp>
    </p:spTree>
    <p:extLst>
      <p:ext uri="{BB962C8B-B14F-4D97-AF65-F5344CB8AC3E}">
        <p14:creationId xmlns:p14="http://schemas.microsoft.com/office/powerpoint/2010/main" val="53389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Variable Scope</a:t>
            </a:r>
          </a:p>
          <a:p>
            <a:endParaRPr lang="en-IE" dirty="0" smtClean="0"/>
          </a:p>
          <a:p>
            <a:r>
              <a:rPr lang="en-IE" dirty="0" smtClean="0"/>
              <a:t>Repetition in Programming (for loops).</a:t>
            </a:r>
          </a:p>
          <a:p>
            <a:endParaRPr lang="en-IE" dirty="0" smtClean="0"/>
          </a:p>
          <a:p>
            <a:r>
              <a:rPr lang="en-IE" dirty="0" smtClean="0"/>
              <a:t>Compound Assignment Statements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4572000"/>
            <a:ext cx="6019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66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note on </a:t>
            </a:r>
            <a:r>
              <a:rPr lang="en-IE" dirty="0" err="1" smtClean="0"/>
              <a:t>i</a:t>
            </a:r>
            <a:r>
              <a:rPr lang="en-IE" dirty="0" smtClean="0"/>
              <a:t>++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b="1" dirty="0" smtClean="0"/>
              <a:t>post-body action </a:t>
            </a:r>
            <a:r>
              <a:rPr lang="en-IE" dirty="0" smtClean="0"/>
              <a:t>in this for loop is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err="1" smtClean="0">
                <a:solidFill>
                  <a:srgbClr val="FF0000"/>
                </a:solidFill>
              </a:rPr>
              <a:t>i</a:t>
            </a:r>
            <a:r>
              <a:rPr lang="en-IE" dirty="0" smtClean="0">
                <a:solidFill>
                  <a:srgbClr val="FF0000"/>
                </a:solidFill>
              </a:rPr>
              <a:t>++</a:t>
            </a:r>
            <a:r>
              <a:rPr lang="en-IE" dirty="0" smtClean="0"/>
              <a:t>.</a:t>
            </a:r>
          </a:p>
          <a:p>
            <a:r>
              <a:rPr lang="en-IE" dirty="0" smtClean="0"/>
              <a:t>This is called a compound assignment statement. </a:t>
            </a:r>
          </a:p>
          <a:p>
            <a:r>
              <a:rPr lang="en-IE" dirty="0" smtClean="0"/>
              <a:t>It is a shortcut for </a:t>
            </a:r>
            <a:r>
              <a:rPr lang="en-IE" dirty="0" err="1" smtClean="0">
                <a:solidFill>
                  <a:srgbClr val="FF0000"/>
                </a:solidFill>
              </a:rPr>
              <a:t>i</a:t>
            </a:r>
            <a:r>
              <a:rPr lang="en-IE" dirty="0" smtClean="0">
                <a:solidFill>
                  <a:srgbClr val="FF0000"/>
                </a:solidFill>
              </a:rPr>
              <a:t> = </a:t>
            </a:r>
            <a:r>
              <a:rPr lang="en-IE" dirty="0" err="1" smtClean="0">
                <a:solidFill>
                  <a:srgbClr val="FF0000"/>
                </a:solidFill>
              </a:rPr>
              <a:t>i</a:t>
            </a:r>
            <a:r>
              <a:rPr lang="en-IE" dirty="0" smtClean="0">
                <a:solidFill>
                  <a:srgbClr val="FF0000"/>
                </a:solidFill>
              </a:rPr>
              <a:t> + 1</a:t>
            </a:r>
            <a:r>
              <a:rPr lang="en-IE" dirty="0"/>
              <a:t>.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819400" y="4114800"/>
            <a:ext cx="541020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IE" sz="2800" dirty="0"/>
              <a:t>for(</a:t>
            </a:r>
            <a:r>
              <a:rPr lang="en-IE" sz="2800" dirty="0" err="1"/>
              <a:t>int</a:t>
            </a:r>
            <a:r>
              <a:rPr lang="en-IE" sz="2800" dirty="0"/>
              <a:t> </a:t>
            </a:r>
            <a:r>
              <a:rPr lang="en-IE" sz="2800" dirty="0" err="1"/>
              <a:t>i</a:t>
            </a:r>
            <a:r>
              <a:rPr lang="en-IE" sz="2800" dirty="0"/>
              <a:t> = 0; </a:t>
            </a:r>
            <a:r>
              <a:rPr lang="en-IE" sz="2800" dirty="0" err="1"/>
              <a:t>i</a:t>
            </a:r>
            <a:r>
              <a:rPr lang="en-IE" sz="2800" dirty="0"/>
              <a:t> &lt; 4; </a:t>
            </a:r>
            <a:r>
              <a:rPr lang="en-IE" sz="2800" dirty="0" err="1">
                <a:solidFill>
                  <a:srgbClr val="FF0000"/>
                </a:solidFill>
              </a:rPr>
              <a:t>i</a:t>
            </a:r>
            <a:r>
              <a:rPr lang="en-IE" sz="2800" dirty="0">
                <a:solidFill>
                  <a:srgbClr val="FF0000"/>
                </a:solidFill>
              </a:rPr>
              <a:t>++</a:t>
            </a:r>
            <a:r>
              <a:rPr lang="en-IE" sz="2800" dirty="0"/>
              <a:t>) 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</a:t>
            </a:r>
            <a:r>
              <a:rPr lang="en-IE" sz="2800" dirty="0" err="1"/>
              <a:t>rect</a:t>
            </a:r>
            <a:r>
              <a:rPr lang="en-IE" sz="2800" dirty="0"/>
              <a:t>(50, </a:t>
            </a:r>
            <a:r>
              <a:rPr lang="en-IE" sz="2800" dirty="0" err="1"/>
              <a:t>yCoordinate</a:t>
            </a:r>
            <a:r>
              <a:rPr lang="en-IE" sz="2800" dirty="0"/>
              <a:t>, 500, 10);</a:t>
            </a:r>
          </a:p>
          <a:p>
            <a:r>
              <a:rPr lang="en-IE" sz="2800" dirty="0"/>
              <a:t>    </a:t>
            </a:r>
            <a:r>
              <a:rPr lang="en-IE" sz="2800" dirty="0" err="1"/>
              <a:t>yCoordinate</a:t>
            </a:r>
            <a:r>
              <a:rPr lang="en-IE" sz="2800" dirty="0"/>
              <a:t> = </a:t>
            </a:r>
            <a:r>
              <a:rPr lang="en-IE" sz="2800" dirty="0" err="1"/>
              <a:t>yCoordinate</a:t>
            </a:r>
            <a:r>
              <a:rPr lang="en-IE" sz="2800" dirty="0"/>
              <a:t> + 20;</a:t>
            </a:r>
          </a:p>
          <a:p>
            <a:r>
              <a:rPr lang="en-I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94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Assignment Statements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85890"/>
              </p:ext>
            </p:extLst>
          </p:nvPr>
        </p:nvGraphicFramePr>
        <p:xfrm>
          <a:off x="457200" y="1752601"/>
          <a:ext cx="8305800" cy="37337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14800"/>
                <a:gridCol w="2590800"/>
                <a:gridCol w="1600200"/>
              </a:tblGrid>
              <a:tr h="478613">
                <a:tc>
                  <a:txBody>
                    <a:bodyPr/>
                    <a:lstStyle/>
                    <a:p>
                      <a:endParaRPr lang="en-IE" sz="28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b="0" dirty="0" smtClean="0"/>
                        <a:t>Full</a:t>
                      </a:r>
                      <a:r>
                        <a:rPr lang="en-IE" sz="2800" b="0" baseline="0" dirty="0" smtClean="0"/>
                        <a:t> statement</a:t>
                      </a:r>
                      <a:endParaRPr lang="en-IE" sz="28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b="0" dirty="0" smtClean="0"/>
                        <a:t>Shortcut</a:t>
                      </a:r>
                      <a:endParaRPr lang="en-IE" sz="28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737">
                <a:tc rowSpan="4">
                  <a:txBody>
                    <a:bodyPr/>
                    <a:lstStyle/>
                    <a:p>
                      <a:endParaRPr lang="en-IE" sz="2800" dirty="0" smtClean="0"/>
                    </a:p>
                    <a:p>
                      <a:endParaRPr lang="en-IE" sz="1800" dirty="0" smtClean="0"/>
                    </a:p>
                    <a:p>
                      <a:r>
                        <a:rPr lang="en-IE" sz="2800" dirty="0" smtClean="0"/>
                        <a:t>Mathematical</a:t>
                      </a:r>
                      <a:r>
                        <a:rPr lang="en-IE" sz="2800" baseline="0" dirty="0" smtClean="0"/>
                        <a:t> shortcuts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x +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+= 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737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x -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-=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737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x *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*= 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737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x /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/=a;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291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800" dirty="0" smtClean="0"/>
                        <a:t>Increment shortcut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= x + 1;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x++;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800" dirty="0" smtClean="0"/>
                        <a:t>Decrement shortcut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= x - 1;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x--;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Recap: Processing Example 5.4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42871"/>
            <a:ext cx="25146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041844"/>
            <a:ext cx="529191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100, 100);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234869" y="5105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256479" y="33528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92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5" t="34721" r="36526" b="32640"/>
          <a:stretch/>
        </p:blipFill>
        <p:spPr bwMode="auto">
          <a:xfrm>
            <a:off x="2362200" y="1524000"/>
            <a:ext cx="4343400" cy="30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</p:spTree>
    <p:extLst>
      <p:ext uri="{BB962C8B-B14F-4D97-AF65-F5344CB8AC3E}">
        <p14:creationId xmlns:p14="http://schemas.microsoft.com/office/powerpoint/2010/main" val="428441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</a:t>
            </a:r>
            <a:r>
              <a:rPr lang="en-IE" dirty="0"/>
              <a:t>6</a:t>
            </a:r>
            <a:r>
              <a:rPr lang="en-IE" dirty="0" smtClean="0"/>
              <a:t>.1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25146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3886200"/>
            <a:ext cx="677766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6934200" y="23622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5029200" y="19050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0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 Scope – diameter variable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The </a:t>
            </a:r>
            <a:r>
              <a:rPr lang="en-IE" sz="2400" dirty="0" smtClean="0">
                <a:solidFill>
                  <a:srgbClr val="FF0000"/>
                </a:solidFill>
              </a:rPr>
              <a:t>diameter</a:t>
            </a:r>
            <a:r>
              <a:rPr lang="en-IE" sz="2400" dirty="0" smtClean="0"/>
              <a:t> variable is declared in the draw() function i.e. it is a local variable.</a:t>
            </a:r>
          </a:p>
          <a:p>
            <a:r>
              <a:rPr lang="en-IE" sz="2400" dirty="0" smtClean="0"/>
              <a:t>It is only “alive” while the draw() function is running. </a:t>
            </a:r>
          </a:p>
          <a:p>
            <a:r>
              <a:rPr lang="en-IE" sz="2400" dirty="0" smtClean="0"/>
              <a:t>Each time the draw() function:</a:t>
            </a:r>
          </a:p>
          <a:p>
            <a:pPr lvl="1"/>
            <a:r>
              <a:rPr lang="en-IE" sz="2000" dirty="0"/>
              <a:t>f</a:t>
            </a:r>
            <a:r>
              <a:rPr lang="en-IE" sz="2000" dirty="0" smtClean="0"/>
              <a:t>inishes running, the </a:t>
            </a:r>
            <a:r>
              <a:rPr lang="en-IE" sz="2000" dirty="0" smtClean="0">
                <a:solidFill>
                  <a:srgbClr val="FF0000"/>
                </a:solidFill>
              </a:rPr>
              <a:t>diameter</a:t>
            </a:r>
            <a:r>
              <a:rPr lang="en-IE" sz="2000" dirty="0" smtClean="0"/>
              <a:t> variable is destroyed.</a:t>
            </a:r>
          </a:p>
          <a:p>
            <a:pPr lvl="1"/>
            <a:r>
              <a:rPr lang="en-IE" sz="2000" dirty="0"/>
              <a:t>i</a:t>
            </a:r>
            <a:r>
              <a:rPr lang="en-IE" sz="2000" dirty="0" smtClean="0"/>
              <a:t>s called, a new </a:t>
            </a:r>
            <a:r>
              <a:rPr lang="en-IE" sz="2000" dirty="0" smtClean="0">
                <a:solidFill>
                  <a:srgbClr val="FF0000"/>
                </a:solidFill>
              </a:rPr>
              <a:t>diameter</a:t>
            </a:r>
            <a:r>
              <a:rPr lang="en-IE" sz="2000" dirty="0" smtClean="0"/>
              <a:t> variable is re-created.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7131" y="4038600"/>
            <a:ext cx="677766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6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variables – scope rules!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scope</a:t>
            </a:r>
            <a:r>
              <a:rPr lang="en-US" sz="2800" dirty="0"/>
              <a:t> of a local variable is the block it is declared in</a:t>
            </a:r>
            <a:r>
              <a:rPr lang="en-US" sz="2800" dirty="0" smtClean="0"/>
              <a:t>.  A block is delimited by the curly braces {}.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>
                <a:solidFill>
                  <a:srgbClr val="FF0000"/>
                </a:solidFill>
              </a:rPr>
              <a:t>lifetime</a:t>
            </a:r>
            <a:r>
              <a:rPr lang="en-US" sz="2800" dirty="0"/>
              <a:t> of a local variable is the time of execution of the block it is declared in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Trying to access a local variable outside its scope will trigger a syntax error e.g.: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7131" y="4196477"/>
            <a:ext cx="5482269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</a:t>
            </a:r>
            <a:endParaRPr lang="en-IE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if 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IE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endParaRPr lang="en-IE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{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 = 100</a:t>
            </a:r>
            <a:r>
              <a:rPr lang="en-IE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IE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background(0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ellipse(</a:t>
            </a:r>
            <a:r>
              <a:rPr lang="en-I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2" name="Explosion 1 1"/>
          <p:cNvSpPr/>
          <p:nvPr/>
        </p:nvSpPr>
        <p:spPr>
          <a:xfrm>
            <a:off x="6096000" y="4161921"/>
            <a:ext cx="2743200" cy="1600200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6705600" y="4648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Syntax Error</a:t>
            </a:r>
            <a:endParaRPr lang="en-IE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24400" y="5257800"/>
            <a:ext cx="1524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91200" y="5410200"/>
            <a:ext cx="1321981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6.2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251460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0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3582412"/>
            <a:ext cx="677766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 = diameter – 10;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086600" y="4724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086600" y="3364328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72374" y="1605516"/>
            <a:ext cx="539062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800" dirty="0" smtClean="0"/>
              <a:t>We now want to reduce the diameter size by 10 each time the mouse is pressed.  Is this correct?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00929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6.2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251460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0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3582412"/>
            <a:ext cx="677766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 = diameter – 10;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086600" y="4724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086600" y="3364328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1605516"/>
            <a:ext cx="55626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 smtClean="0"/>
              <a:t>We have a bug in our logic.  </a:t>
            </a:r>
          </a:p>
          <a:p>
            <a:pPr algn="ctr"/>
            <a:r>
              <a:rPr lang="en-IE" sz="2400" dirty="0" smtClean="0"/>
              <a:t>As the diameter variable is re-created each time draw() is called, its value will be reset to 100 and will loose our decrement of 10.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92284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 – scope rules!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scope</a:t>
            </a:r>
            <a:r>
              <a:rPr lang="en-US" sz="2800" dirty="0"/>
              <a:t> of </a:t>
            </a:r>
            <a:r>
              <a:rPr lang="en-US" sz="2800" dirty="0" smtClean="0"/>
              <a:t>the diameter variable is too narrow; as soon as draw() finishes running, the local variable is destroyed and we loose all data.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We need a diameter variable that lives for the </a:t>
            </a:r>
            <a:r>
              <a:rPr lang="en-US" sz="2800" dirty="0" smtClean="0">
                <a:solidFill>
                  <a:srgbClr val="FF0000"/>
                </a:solidFill>
              </a:rPr>
              <a:t>lifetime</a:t>
            </a:r>
            <a:r>
              <a:rPr lang="en-US" sz="2800" dirty="0" smtClean="0"/>
              <a:t> is sketch i.e. a global variable.</a:t>
            </a:r>
            <a:endParaRPr lang="en-US" sz="2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07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1852</Words>
  <Application>Microsoft Office PowerPoint</Application>
  <PresentationFormat>On-screen Show (4:3)</PresentationFormat>
  <Paragraphs>386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Iteration</vt:lpstr>
      <vt:lpstr>Topics list</vt:lpstr>
      <vt:lpstr>Recap: Processing Example 5.4</vt:lpstr>
      <vt:lpstr>Processing Example 6.1</vt:lpstr>
      <vt:lpstr>Local Scope – diameter variable</vt:lpstr>
      <vt:lpstr>Local variables – scope rules!</vt:lpstr>
      <vt:lpstr>Processing Example 6.2</vt:lpstr>
      <vt:lpstr>Processing Example 6.2</vt:lpstr>
      <vt:lpstr>Global variables – scope rules!</vt:lpstr>
      <vt:lpstr>Processing Example 6.3</vt:lpstr>
      <vt:lpstr>Processing Example 6.3</vt:lpstr>
      <vt:lpstr>Processing Example 6.3</vt:lpstr>
      <vt:lpstr>Topics list</vt:lpstr>
      <vt:lpstr>Recap: Boolean conditions</vt:lpstr>
      <vt:lpstr>Repetition in Programming</vt:lpstr>
      <vt:lpstr>Repetition in Programming</vt:lpstr>
      <vt:lpstr>Loops in Programming</vt:lpstr>
      <vt:lpstr>For loop pseudo-code</vt:lpstr>
      <vt:lpstr>Processing Example 6.4</vt:lpstr>
      <vt:lpstr>For loop syntax</vt:lpstr>
      <vt:lpstr>For loop syntax</vt:lpstr>
      <vt:lpstr>for Loop Flowchart</vt:lpstr>
      <vt:lpstr>Returning to: Processing Example 6.4</vt:lpstr>
      <vt:lpstr>Updated: Processing Example 6.4</vt:lpstr>
      <vt:lpstr>For loop:  all parts are optional</vt:lpstr>
      <vt:lpstr>For loops can be nested</vt:lpstr>
      <vt:lpstr>Topics list</vt:lpstr>
      <vt:lpstr>A note on i++</vt:lpstr>
      <vt:lpstr>Compound Assignment Statements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Siobhan</cp:lastModifiedBy>
  <cp:revision>100</cp:revision>
  <dcterms:created xsi:type="dcterms:W3CDTF">2006-08-16T00:00:00Z</dcterms:created>
  <dcterms:modified xsi:type="dcterms:W3CDTF">2016-01-14T20:06:58Z</dcterms:modified>
</cp:coreProperties>
</file>