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60" r:id="rId4"/>
    <p:sldId id="261" r:id="rId5"/>
    <p:sldId id="270" r:id="rId6"/>
    <p:sldId id="262" r:id="rId7"/>
    <p:sldId id="264" r:id="rId8"/>
    <p:sldId id="265" r:id="rId9"/>
    <p:sldId id="271" r:id="rId10"/>
    <p:sldId id="267" r:id="rId11"/>
    <p:sldId id="268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80462" autoAdjust="0"/>
  </p:normalViewPr>
  <p:slideViewPr>
    <p:cSldViewPr>
      <p:cViewPr varScale="1">
        <p:scale>
          <a:sx n="80" d="100"/>
          <a:sy n="80" d="100"/>
        </p:scale>
        <p:origin x="-3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3D141-1E1C-433C-AD3A-CD56CBBB4F9F}" type="datetimeFigureOut">
              <a:rPr lang="en-IE" smtClean="0"/>
              <a:t>19/01/2016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3DB36-5273-45A5-A77C-FE9BE0779D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454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void setup()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size(500,400); </a:t>
            </a:r>
          </a:p>
          <a:p>
            <a:r>
              <a:rPr lang="en-IE" dirty="0" smtClean="0"/>
              <a:t>  background(0);</a:t>
            </a:r>
          </a:p>
          <a:p>
            <a:r>
              <a:rPr lang="en-IE" dirty="0" smtClean="0"/>
              <a:t>}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095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void setup()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size(500,400); </a:t>
            </a:r>
          </a:p>
          <a:p>
            <a:r>
              <a:rPr lang="en-IE" dirty="0" smtClean="0"/>
              <a:t>  background(0);</a:t>
            </a:r>
          </a:p>
          <a:p>
            <a:r>
              <a:rPr lang="en-IE" dirty="0" smtClean="0"/>
              <a:t>}</a:t>
            </a:r>
          </a:p>
          <a:p>
            <a:endParaRPr lang="en-IE" dirty="0" smtClean="0"/>
          </a:p>
          <a:p>
            <a:r>
              <a:rPr lang="en-IE" dirty="0" smtClean="0"/>
              <a:t>void draw()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stroke(0, 0, 0);</a:t>
            </a:r>
          </a:p>
          <a:p>
            <a:r>
              <a:rPr lang="en-IE" dirty="0" smtClean="0"/>
              <a:t>  fill(60, 220, 90);</a:t>
            </a:r>
          </a:p>
          <a:p>
            <a:r>
              <a:rPr lang="en-IE" dirty="0" smtClean="0"/>
              <a:t>  ellipse(</a:t>
            </a:r>
            <a:r>
              <a:rPr lang="en-IE" dirty="0" err="1" smtClean="0"/>
              <a:t>mouseX</a:t>
            </a:r>
            <a:r>
              <a:rPr lang="en-IE" dirty="0" smtClean="0"/>
              <a:t>, </a:t>
            </a:r>
            <a:r>
              <a:rPr lang="en-IE" dirty="0" err="1" smtClean="0"/>
              <a:t>mouseY</a:t>
            </a:r>
            <a:r>
              <a:rPr lang="en-IE" dirty="0" smtClean="0"/>
              <a:t>, 100, 100);</a:t>
            </a:r>
          </a:p>
          <a:p>
            <a:r>
              <a:rPr lang="en-IE" dirty="0" smtClean="0"/>
              <a:t>}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7625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void setup()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size(500,400); </a:t>
            </a:r>
          </a:p>
          <a:p>
            <a:r>
              <a:rPr lang="en-IE" dirty="0" smtClean="0"/>
              <a:t>  background(0);</a:t>
            </a:r>
          </a:p>
          <a:p>
            <a:r>
              <a:rPr lang="en-IE" dirty="0" smtClean="0"/>
              <a:t>}</a:t>
            </a:r>
          </a:p>
          <a:p>
            <a:endParaRPr lang="en-IE" dirty="0" smtClean="0"/>
          </a:p>
          <a:p>
            <a:r>
              <a:rPr lang="en-IE" dirty="0" smtClean="0"/>
              <a:t>void draw()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stroke(0, 0, 0);</a:t>
            </a:r>
          </a:p>
          <a:p>
            <a:r>
              <a:rPr lang="en-IE" dirty="0" smtClean="0"/>
              <a:t>  fill(60, 220, 90);</a:t>
            </a:r>
          </a:p>
          <a:p>
            <a:r>
              <a:rPr lang="en-IE" dirty="0" smtClean="0"/>
              <a:t>  ellipse(</a:t>
            </a:r>
            <a:r>
              <a:rPr lang="en-IE" dirty="0" err="1" smtClean="0"/>
              <a:t>mouseX</a:t>
            </a:r>
            <a:r>
              <a:rPr lang="en-IE" dirty="0" smtClean="0"/>
              <a:t>, </a:t>
            </a:r>
            <a:r>
              <a:rPr lang="en-IE" dirty="0" err="1" smtClean="0"/>
              <a:t>mouseY</a:t>
            </a:r>
            <a:r>
              <a:rPr lang="en-IE" dirty="0" smtClean="0"/>
              <a:t>, 100, 100);</a:t>
            </a:r>
          </a:p>
          <a:p>
            <a:r>
              <a:rPr lang="en-IE" dirty="0" smtClean="0"/>
              <a:t>}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762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void setup()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size(500,400); </a:t>
            </a:r>
          </a:p>
          <a:p>
            <a:r>
              <a:rPr lang="en-IE" dirty="0" smtClean="0"/>
              <a:t>  background(0);</a:t>
            </a:r>
          </a:p>
          <a:p>
            <a:r>
              <a:rPr lang="en-IE" dirty="0" smtClean="0"/>
              <a:t>}</a:t>
            </a:r>
          </a:p>
          <a:p>
            <a:endParaRPr lang="en-IE" dirty="0" smtClean="0"/>
          </a:p>
          <a:p>
            <a:r>
              <a:rPr lang="en-IE" dirty="0" smtClean="0"/>
              <a:t>void draw()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stroke(0, 0, 0);</a:t>
            </a:r>
          </a:p>
          <a:p>
            <a:r>
              <a:rPr lang="en-IE" dirty="0" smtClean="0"/>
              <a:t>  fill(60, 220, 90);</a:t>
            </a:r>
          </a:p>
          <a:p>
            <a:r>
              <a:rPr lang="en-IE" dirty="0" smtClean="0"/>
              <a:t>  ellipse(</a:t>
            </a:r>
            <a:r>
              <a:rPr lang="en-IE" dirty="0" err="1" smtClean="0"/>
              <a:t>mouseX</a:t>
            </a:r>
            <a:r>
              <a:rPr lang="en-IE" dirty="0" smtClean="0"/>
              <a:t>, </a:t>
            </a:r>
            <a:r>
              <a:rPr lang="en-IE" dirty="0" err="1" smtClean="0"/>
              <a:t>mouseY</a:t>
            </a:r>
            <a:r>
              <a:rPr lang="en-IE" dirty="0" smtClean="0"/>
              <a:t>, 100, 100);</a:t>
            </a:r>
          </a:p>
          <a:p>
            <a:r>
              <a:rPr lang="en-IE" dirty="0" smtClean="0"/>
              <a:t>}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762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void setup()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size(500,400); </a:t>
            </a:r>
          </a:p>
          <a:p>
            <a:r>
              <a:rPr lang="en-IE" dirty="0" smtClean="0"/>
              <a:t>}</a:t>
            </a:r>
          </a:p>
          <a:p>
            <a:endParaRPr lang="en-IE" dirty="0" smtClean="0"/>
          </a:p>
          <a:p>
            <a:r>
              <a:rPr lang="en-IE" dirty="0" smtClean="0"/>
              <a:t>void draw()</a:t>
            </a:r>
          </a:p>
          <a:p>
            <a:r>
              <a:rPr lang="en-IE" dirty="0" smtClean="0"/>
              <a:t>{</a:t>
            </a:r>
          </a:p>
          <a:p>
            <a:r>
              <a:rPr lang="en-IE" dirty="0" smtClean="0"/>
              <a:t>  background(0);</a:t>
            </a:r>
          </a:p>
          <a:p>
            <a:r>
              <a:rPr lang="en-IE" dirty="0" smtClean="0"/>
              <a:t>  stroke(0, 0, 0);</a:t>
            </a:r>
          </a:p>
          <a:p>
            <a:r>
              <a:rPr lang="en-IE" dirty="0" smtClean="0"/>
              <a:t>  fill(60, 220, 90);</a:t>
            </a:r>
          </a:p>
          <a:p>
            <a:r>
              <a:rPr lang="en-IE" dirty="0" smtClean="0"/>
              <a:t>  </a:t>
            </a:r>
            <a:r>
              <a:rPr lang="en-IE" dirty="0" err="1" smtClean="0"/>
              <a:t>rect</a:t>
            </a:r>
            <a:r>
              <a:rPr lang="en-IE" dirty="0" smtClean="0"/>
              <a:t>(0,100,width, 15);</a:t>
            </a:r>
          </a:p>
          <a:p>
            <a:r>
              <a:rPr lang="en-IE" dirty="0" smtClean="0"/>
              <a:t>  ellipse(</a:t>
            </a:r>
            <a:r>
              <a:rPr lang="en-IE" dirty="0" err="1" smtClean="0"/>
              <a:t>mouseX</a:t>
            </a:r>
            <a:r>
              <a:rPr lang="en-IE" dirty="0" smtClean="0"/>
              <a:t>, </a:t>
            </a:r>
            <a:r>
              <a:rPr lang="en-IE" dirty="0" err="1" smtClean="0"/>
              <a:t>mouseY</a:t>
            </a:r>
            <a:r>
              <a:rPr lang="en-IE" dirty="0" smtClean="0"/>
              <a:t>, 100, 100);</a:t>
            </a:r>
          </a:p>
          <a:p>
            <a:r>
              <a:rPr lang="en-IE" dirty="0" smtClean="0"/>
              <a:t>}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782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641" y="9144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E" sz="4000" dirty="0" smtClean="0"/>
              <a:t>Animating your Drawings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3810000"/>
            <a:ext cx="1866900" cy="1066800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 smtClean="0"/>
              <a:t>Produced 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 smtClean="0"/>
              <a:t>by:</a:t>
            </a:r>
            <a:endParaRPr lang="en-IE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27841" y="3124200"/>
            <a:ext cx="76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651641" y="2133600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Basics of Animation</a:t>
            </a:r>
            <a:endParaRPr lang="en-IE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72000"/>
            <a:ext cx="4746661" cy="1066800"/>
          </a:xfrm>
          <a:prstGeom prst="rect">
            <a:avLst/>
          </a:prstGeom>
        </p:spPr>
      </p:pic>
      <p:sp>
        <p:nvSpPr>
          <p:cNvPr id="13" name="TextBox 9"/>
          <p:cNvSpPr txBox="1"/>
          <p:nvPr/>
        </p:nvSpPr>
        <p:spPr>
          <a:xfrm>
            <a:off x="2316366" y="3881735"/>
            <a:ext cx="576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400" dirty="0"/>
              <a:t>Department of </a:t>
            </a:r>
            <a:r>
              <a:rPr lang="en-IE" sz="2400" dirty="0" smtClean="0"/>
              <a:t>Computing and Mathematics</a:t>
            </a:r>
          </a:p>
        </p:txBody>
      </p:sp>
    </p:spTree>
    <p:extLst>
      <p:ext uri="{BB962C8B-B14F-4D97-AF65-F5344CB8AC3E}">
        <p14:creationId xmlns:p14="http://schemas.microsoft.com/office/powerpoint/2010/main" val="30423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System Variables </a:t>
            </a:r>
            <a:r>
              <a:rPr lang="en-IE" dirty="0"/>
              <a:t>in Processing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770995"/>
            <a:ext cx="8305800" cy="4832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2800" dirty="0" smtClean="0"/>
              <a:t>Some examples </a:t>
            </a:r>
            <a:r>
              <a:rPr lang="en-IE" sz="2800" dirty="0"/>
              <a:t>of system variables in </a:t>
            </a:r>
            <a:r>
              <a:rPr lang="en-IE" sz="2800" dirty="0" smtClean="0"/>
              <a:t>Processing:</a:t>
            </a:r>
          </a:p>
          <a:p>
            <a:r>
              <a:rPr lang="en-IE" sz="2800" dirty="0" smtClean="0"/>
              <a:t> </a:t>
            </a:r>
            <a:endParaRPr lang="en-IE" sz="2800" b="1" dirty="0">
              <a:solidFill>
                <a:srgbClr val="FF0000"/>
              </a:solidFill>
            </a:endParaRPr>
          </a:p>
          <a:p>
            <a:pPr lvl="1"/>
            <a:r>
              <a:rPr lang="en-IE" sz="2800" b="1" dirty="0" err="1" smtClean="0">
                <a:solidFill>
                  <a:srgbClr val="FF0000"/>
                </a:solidFill>
              </a:rPr>
              <a:t>mouseX</a:t>
            </a:r>
            <a:r>
              <a:rPr lang="en-IE" sz="2800" b="1" dirty="0" smtClean="0"/>
              <a:t> 	</a:t>
            </a:r>
            <a:r>
              <a:rPr lang="en-IE" sz="2800" dirty="0" smtClean="0"/>
              <a:t>(x co-ordinate of the mouse pointer on the 		display window)</a:t>
            </a:r>
          </a:p>
          <a:p>
            <a:pPr lvl="1"/>
            <a:r>
              <a:rPr lang="en-IE" sz="2800" b="1" dirty="0" err="1" smtClean="0">
                <a:solidFill>
                  <a:srgbClr val="FF0000"/>
                </a:solidFill>
              </a:rPr>
              <a:t>mouseY</a:t>
            </a:r>
            <a:r>
              <a:rPr lang="en-IE" sz="2800" dirty="0" smtClean="0">
                <a:solidFill>
                  <a:srgbClr val="FF0000"/>
                </a:solidFill>
              </a:rPr>
              <a:t> 	</a:t>
            </a:r>
            <a:r>
              <a:rPr lang="en-IE" sz="2800" dirty="0" smtClean="0"/>
              <a:t>(y </a:t>
            </a:r>
            <a:r>
              <a:rPr lang="en-IE" sz="2800" dirty="0"/>
              <a:t>co-ordinate of the mouse </a:t>
            </a:r>
            <a:r>
              <a:rPr lang="en-IE" sz="2800" dirty="0" smtClean="0"/>
              <a:t>pointer </a:t>
            </a:r>
            <a:r>
              <a:rPr lang="en-IE" sz="2800" dirty="0"/>
              <a:t>on the </a:t>
            </a:r>
            <a:r>
              <a:rPr lang="en-IE" sz="2800" dirty="0" smtClean="0"/>
              <a:t>		display </a:t>
            </a:r>
            <a:r>
              <a:rPr lang="en-IE" sz="2800" dirty="0"/>
              <a:t>window</a:t>
            </a:r>
            <a:r>
              <a:rPr lang="en-IE" sz="2800" dirty="0" smtClean="0"/>
              <a:t>)</a:t>
            </a:r>
          </a:p>
          <a:p>
            <a:pPr lvl="1"/>
            <a:r>
              <a:rPr lang="en-IE" sz="2800" b="1" dirty="0" smtClean="0">
                <a:solidFill>
                  <a:srgbClr val="FF0000"/>
                </a:solidFill>
              </a:rPr>
              <a:t>width</a:t>
            </a:r>
            <a:r>
              <a:rPr lang="en-IE" sz="2800" dirty="0" smtClean="0"/>
              <a:t> 	(</a:t>
            </a:r>
            <a:r>
              <a:rPr lang="en-IE" sz="2800" dirty="0"/>
              <a:t>width of the display window)</a:t>
            </a:r>
          </a:p>
          <a:p>
            <a:pPr lvl="1"/>
            <a:r>
              <a:rPr lang="en-IE" sz="2800" b="1" dirty="0">
                <a:solidFill>
                  <a:srgbClr val="FF0000"/>
                </a:solidFill>
              </a:rPr>
              <a:t>height</a:t>
            </a:r>
            <a:r>
              <a:rPr lang="en-IE" sz="2800" dirty="0"/>
              <a:t> </a:t>
            </a:r>
            <a:r>
              <a:rPr lang="en-IE" sz="2800" dirty="0" smtClean="0"/>
              <a:t>	(</a:t>
            </a:r>
            <a:r>
              <a:rPr lang="en-IE" sz="2800" dirty="0"/>
              <a:t>height of the display window)</a:t>
            </a:r>
          </a:p>
          <a:p>
            <a:endParaRPr lang="en-IE" sz="2800" dirty="0" smtClean="0"/>
          </a:p>
          <a:p>
            <a:r>
              <a:rPr lang="en-IE" sz="2800" dirty="0" smtClean="0"/>
              <a:t>We don’t have to define/create these; we just use them.</a:t>
            </a:r>
          </a:p>
        </p:txBody>
      </p:sp>
    </p:spTree>
    <p:extLst>
      <p:ext uri="{BB962C8B-B14F-4D97-AF65-F5344CB8AC3E}">
        <p14:creationId xmlns:p14="http://schemas.microsoft.com/office/powerpoint/2010/main" val="28354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4" t="19573" r="4997" b="35471"/>
          <a:stretch/>
        </p:blipFill>
        <p:spPr bwMode="auto">
          <a:xfrm>
            <a:off x="412223" y="1905000"/>
            <a:ext cx="6598177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System Variables in Processing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4" t="18860" r="42421" b="24780"/>
          <a:stretch/>
        </p:blipFill>
        <p:spPr bwMode="auto">
          <a:xfrm>
            <a:off x="3974431" y="1592178"/>
            <a:ext cx="4940969" cy="412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63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4343400" cy="35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54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5" t="34721" r="36526" b="32640"/>
          <a:stretch/>
        </p:blipFill>
        <p:spPr bwMode="auto">
          <a:xfrm>
            <a:off x="2362200" y="1524000"/>
            <a:ext cx="4343400" cy="300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" y="5715000"/>
            <a:ext cx="3771900" cy="847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3000" y="5892225"/>
            <a:ext cx="407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Department of </a:t>
            </a:r>
            <a:r>
              <a:rPr lang="en-IE" sz="1600" dirty="0" smtClean="0">
                <a:solidFill>
                  <a:schemeClr val="tx2">
                    <a:lumMod val="75000"/>
                  </a:schemeClr>
                </a:solidFill>
              </a:rPr>
              <a:t>Computing and Mathematics</a:t>
            </a:r>
          </a:p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</p:spTree>
    <p:extLst>
      <p:ext uri="{BB962C8B-B14F-4D97-AF65-F5344CB8AC3E}">
        <p14:creationId xmlns:p14="http://schemas.microsoft.com/office/powerpoint/2010/main" val="428441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The setup() function.</a:t>
            </a:r>
          </a:p>
          <a:p>
            <a:endParaRPr lang="en-IE" dirty="0" smtClean="0"/>
          </a:p>
          <a:p>
            <a:r>
              <a:rPr lang="en-IE" dirty="0" smtClean="0"/>
              <a:t>The draw() function.</a:t>
            </a:r>
          </a:p>
          <a:p>
            <a:endParaRPr lang="en-IE" dirty="0" smtClean="0"/>
          </a:p>
          <a:p>
            <a:r>
              <a:rPr lang="en-IE" dirty="0" smtClean="0"/>
              <a:t>System Variables in Processing.</a:t>
            </a:r>
          </a:p>
          <a:p>
            <a:pPr marL="0" indent="0">
              <a:buNone/>
            </a:pPr>
            <a:endParaRPr lang="en-IE" dirty="0" smtClean="0"/>
          </a:p>
        </p:txBody>
      </p:sp>
      <p:sp>
        <p:nvSpPr>
          <p:cNvPr id="3" name="Rectangle 2"/>
          <p:cNvSpPr/>
          <p:nvPr/>
        </p:nvSpPr>
        <p:spPr>
          <a:xfrm>
            <a:off x="838200" y="22098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94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</a:t>
            </a:r>
            <a:r>
              <a:rPr lang="en-IE" dirty="0" smtClean="0"/>
              <a:t>oid setup()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setup() is called </a:t>
            </a:r>
            <a:r>
              <a:rPr lang="en-IE" dirty="0"/>
              <a:t>once when the program </a:t>
            </a:r>
            <a:r>
              <a:rPr lang="en-IE" dirty="0" smtClean="0"/>
              <a:t>starts and should </a:t>
            </a:r>
            <a:r>
              <a:rPr lang="en-IE" u="sng" dirty="0" smtClean="0"/>
              <a:t>not</a:t>
            </a:r>
            <a:r>
              <a:rPr lang="en-IE" dirty="0" smtClean="0"/>
              <a:t> be called again.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setup() can set the screen size and background colour. 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There </a:t>
            </a:r>
            <a:r>
              <a:rPr lang="en-IE" dirty="0"/>
              <a:t>can only be </a:t>
            </a:r>
            <a:r>
              <a:rPr lang="en-IE" u="sng" dirty="0"/>
              <a:t>one</a:t>
            </a:r>
            <a:r>
              <a:rPr lang="en-IE" dirty="0"/>
              <a:t> setup() function for each </a:t>
            </a:r>
            <a:r>
              <a:rPr lang="en-IE" dirty="0" smtClean="0"/>
              <a:t>sketch.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5800" y="6324600"/>
            <a:ext cx="448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https://processing.org/reference/setup_.html</a:t>
            </a:r>
          </a:p>
        </p:txBody>
      </p:sp>
    </p:spTree>
    <p:extLst>
      <p:ext uri="{BB962C8B-B14F-4D97-AF65-F5344CB8AC3E}">
        <p14:creationId xmlns:p14="http://schemas.microsoft.com/office/powerpoint/2010/main" val="13977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void setup()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5" t="19048" r="25508" b="47222"/>
          <a:stretch/>
        </p:blipFill>
        <p:spPr bwMode="auto">
          <a:xfrm>
            <a:off x="457200" y="1676399"/>
            <a:ext cx="3505200" cy="41736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2" t="18800" r="42526" b="24058"/>
          <a:stretch/>
        </p:blipFill>
        <p:spPr bwMode="auto">
          <a:xfrm>
            <a:off x="4450773" y="2743200"/>
            <a:ext cx="4533899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2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The setup() function.</a:t>
            </a:r>
          </a:p>
          <a:p>
            <a:endParaRPr lang="en-IE" dirty="0" smtClean="0"/>
          </a:p>
          <a:p>
            <a:r>
              <a:rPr lang="en-IE" dirty="0" smtClean="0"/>
              <a:t>The draw() function.</a:t>
            </a:r>
          </a:p>
          <a:p>
            <a:endParaRPr lang="en-IE" dirty="0" smtClean="0"/>
          </a:p>
          <a:p>
            <a:r>
              <a:rPr lang="en-IE" dirty="0" smtClean="0"/>
              <a:t>System Variables in Processing.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33528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641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</a:t>
            </a:r>
            <a:r>
              <a:rPr lang="en-IE" dirty="0" smtClean="0"/>
              <a:t>oid draw()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You should never call the draw() function.</a:t>
            </a:r>
          </a:p>
          <a:p>
            <a:r>
              <a:rPr lang="en-IE" dirty="0" smtClean="0"/>
              <a:t>Processing automatically calls the draw</a:t>
            </a:r>
            <a:r>
              <a:rPr lang="en-IE" dirty="0"/>
              <a:t>() function </a:t>
            </a:r>
            <a:r>
              <a:rPr lang="en-IE" dirty="0" smtClean="0"/>
              <a:t>straight after the setup() call.</a:t>
            </a:r>
          </a:p>
          <a:p>
            <a:r>
              <a:rPr lang="en-IE" dirty="0" smtClean="0"/>
              <a:t>draw() </a:t>
            </a:r>
            <a:r>
              <a:rPr lang="en-IE" u="sng" dirty="0" smtClean="0"/>
              <a:t>continuously</a:t>
            </a:r>
            <a:r>
              <a:rPr lang="en-IE" dirty="0" smtClean="0"/>
              <a:t> executes </a:t>
            </a:r>
            <a:r>
              <a:rPr lang="en-IE" dirty="0"/>
              <a:t>the </a:t>
            </a:r>
            <a:r>
              <a:rPr lang="en-IE" dirty="0" smtClean="0"/>
              <a:t>code </a:t>
            </a:r>
            <a:r>
              <a:rPr lang="en-IE" dirty="0"/>
              <a:t>contained </a:t>
            </a:r>
            <a:r>
              <a:rPr lang="en-IE" dirty="0" smtClean="0"/>
              <a:t>inside it.</a:t>
            </a:r>
          </a:p>
          <a:p>
            <a:r>
              <a:rPr lang="en-IE" dirty="0" smtClean="0"/>
              <a:t>There can only be one draw() function for each sketch.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37363" y="6324600"/>
            <a:ext cx="443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https://processing.org/reference/draw_.html</a:t>
            </a:r>
          </a:p>
        </p:txBody>
      </p:sp>
    </p:spTree>
    <p:extLst>
      <p:ext uri="{BB962C8B-B14F-4D97-AF65-F5344CB8AC3E}">
        <p14:creationId xmlns:p14="http://schemas.microsoft.com/office/powerpoint/2010/main" val="19171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void draw()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5" t="19444" r="20239" b="36309"/>
          <a:stretch/>
        </p:blipFill>
        <p:spPr bwMode="auto">
          <a:xfrm>
            <a:off x="228600" y="1600197"/>
            <a:ext cx="4038600" cy="48946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2" t="18998" r="42526" b="24454"/>
          <a:stretch/>
        </p:blipFill>
        <p:spPr bwMode="auto">
          <a:xfrm>
            <a:off x="4114800" y="685800"/>
            <a:ext cx="4876800" cy="413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8600" y="4953000"/>
            <a:ext cx="50292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2200" b="1" dirty="0" err="1" smtClean="0">
                <a:solidFill>
                  <a:srgbClr val="FF0000"/>
                </a:solidFill>
              </a:rPr>
              <a:t>mouseX</a:t>
            </a:r>
            <a:r>
              <a:rPr lang="en-IE" sz="2200" b="1" dirty="0" smtClean="0"/>
              <a:t> </a:t>
            </a:r>
            <a:r>
              <a:rPr lang="en-IE" sz="2200" dirty="0" smtClean="0"/>
              <a:t>= x co-ordinate of mouse pointer</a:t>
            </a:r>
          </a:p>
          <a:p>
            <a:pPr algn="ctr"/>
            <a:r>
              <a:rPr lang="en-IE" sz="2200" b="1" dirty="0" err="1" smtClean="0">
                <a:solidFill>
                  <a:srgbClr val="FF0000"/>
                </a:solidFill>
              </a:rPr>
              <a:t>mouseY</a:t>
            </a:r>
            <a:r>
              <a:rPr lang="en-IE" sz="2200" dirty="0" smtClean="0">
                <a:solidFill>
                  <a:srgbClr val="FF0000"/>
                </a:solidFill>
              </a:rPr>
              <a:t> </a:t>
            </a:r>
            <a:r>
              <a:rPr lang="en-IE" sz="2200" dirty="0" smtClean="0"/>
              <a:t>= y co-ordinate of mouse pointer</a:t>
            </a:r>
          </a:p>
          <a:p>
            <a:pPr algn="ctr"/>
            <a:endParaRPr lang="en-IE" sz="2200" dirty="0"/>
          </a:p>
          <a:p>
            <a:r>
              <a:rPr lang="en-IE" sz="2200" i="1" dirty="0" smtClean="0">
                <a:solidFill>
                  <a:schemeClr val="tx2"/>
                </a:solidFill>
              </a:rPr>
              <a:t>Q: Why many circles? </a:t>
            </a:r>
          </a:p>
          <a:p>
            <a:r>
              <a:rPr lang="en-IE" sz="2200" dirty="0" smtClean="0">
                <a:solidFill>
                  <a:schemeClr val="tx2"/>
                </a:solidFill>
              </a:rPr>
              <a:t>A: background(0) is in the setup function.</a:t>
            </a:r>
          </a:p>
        </p:txBody>
      </p:sp>
    </p:spTree>
    <p:extLst>
      <p:ext uri="{BB962C8B-B14F-4D97-AF65-F5344CB8AC3E}">
        <p14:creationId xmlns:p14="http://schemas.microsoft.com/office/powerpoint/2010/main" val="17667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void draw()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35" t="19079" r="20105" b="35965"/>
          <a:stretch/>
        </p:blipFill>
        <p:spPr bwMode="auto">
          <a:xfrm>
            <a:off x="274183" y="1600200"/>
            <a:ext cx="3980984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2" t="18695" r="42356" b="24507"/>
          <a:stretch/>
        </p:blipFill>
        <p:spPr bwMode="auto">
          <a:xfrm>
            <a:off x="4010526" y="685800"/>
            <a:ext cx="4924928" cy="415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38600" y="4953000"/>
            <a:ext cx="50292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2200" b="1" dirty="0" err="1" smtClean="0">
                <a:solidFill>
                  <a:srgbClr val="FF0000"/>
                </a:solidFill>
              </a:rPr>
              <a:t>mouseX</a:t>
            </a:r>
            <a:r>
              <a:rPr lang="en-IE" sz="2200" b="1" dirty="0" smtClean="0"/>
              <a:t> </a:t>
            </a:r>
            <a:r>
              <a:rPr lang="en-IE" sz="2200" dirty="0" smtClean="0"/>
              <a:t>= x co-ordinate of mouse pointer</a:t>
            </a:r>
          </a:p>
          <a:p>
            <a:pPr algn="ctr"/>
            <a:r>
              <a:rPr lang="en-IE" sz="2200" b="1" dirty="0" err="1" smtClean="0">
                <a:solidFill>
                  <a:srgbClr val="FF0000"/>
                </a:solidFill>
              </a:rPr>
              <a:t>mouseY</a:t>
            </a:r>
            <a:r>
              <a:rPr lang="en-IE" sz="2200" dirty="0" smtClean="0">
                <a:solidFill>
                  <a:srgbClr val="FF0000"/>
                </a:solidFill>
              </a:rPr>
              <a:t> </a:t>
            </a:r>
            <a:r>
              <a:rPr lang="en-IE" sz="2200" dirty="0" smtClean="0"/>
              <a:t>= y co-ordinate of mouse pointer</a:t>
            </a:r>
          </a:p>
          <a:p>
            <a:pPr algn="ctr"/>
            <a:endParaRPr lang="en-IE" sz="2200" dirty="0"/>
          </a:p>
          <a:p>
            <a:r>
              <a:rPr lang="en-IE" sz="2200" i="1" dirty="0" smtClean="0">
                <a:solidFill>
                  <a:schemeClr val="tx2"/>
                </a:solidFill>
              </a:rPr>
              <a:t>Q. Why only one circle?  </a:t>
            </a:r>
          </a:p>
          <a:p>
            <a:r>
              <a:rPr lang="en-IE" sz="2200" dirty="0" smtClean="0">
                <a:solidFill>
                  <a:schemeClr val="tx2"/>
                </a:solidFill>
              </a:rPr>
              <a:t>A. background(0) is in the draw function.</a:t>
            </a:r>
          </a:p>
        </p:txBody>
      </p:sp>
    </p:spTree>
    <p:extLst>
      <p:ext uri="{BB962C8B-B14F-4D97-AF65-F5344CB8AC3E}">
        <p14:creationId xmlns:p14="http://schemas.microsoft.com/office/powerpoint/2010/main" val="16695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The setup() function.</a:t>
            </a:r>
          </a:p>
          <a:p>
            <a:endParaRPr lang="en-IE" dirty="0" smtClean="0"/>
          </a:p>
          <a:p>
            <a:r>
              <a:rPr lang="en-IE" dirty="0" smtClean="0"/>
              <a:t>The draw() function.</a:t>
            </a:r>
          </a:p>
          <a:p>
            <a:endParaRPr lang="en-IE" dirty="0" smtClean="0"/>
          </a:p>
          <a:p>
            <a:r>
              <a:rPr lang="en-IE" dirty="0" smtClean="0"/>
              <a:t>System Variables in Processing.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842211" y="4549942"/>
            <a:ext cx="5257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71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404</Words>
  <Application>Microsoft Office PowerPoint</Application>
  <PresentationFormat>On-screen Show (4:3)</PresentationFormat>
  <Paragraphs>126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Animating your Drawings</vt:lpstr>
      <vt:lpstr>Topics list</vt:lpstr>
      <vt:lpstr>void setup()</vt:lpstr>
      <vt:lpstr>void setup()</vt:lpstr>
      <vt:lpstr>Topics list</vt:lpstr>
      <vt:lpstr>void draw()</vt:lpstr>
      <vt:lpstr>void draw()</vt:lpstr>
      <vt:lpstr>void draw()</vt:lpstr>
      <vt:lpstr>Topics list</vt:lpstr>
      <vt:lpstr>System Variables in Processing</vt:lpstr>
      <vt:lpstr>System Variables in Processing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Processing</dc:title>
  <dc:creator>Siobhan Drohan</dc:creator>
  <cp:lastModifiedBy>Siobhan Drohan</cp:lastModifiedBy>
  <cp:revision>42</cp:revision>
  <dcterms:created xsi:type="dcterms:W3CDTF">2006-08-16T00:00:00Z</dcterms:created>
  <dcterms:modified xsi:type="dcterms:W3CDTF">2016-01-19T11:49:11Z</dcterms:modified>
</cp:coreProperties>
</file>