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3588" y="20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E820-B697-77F8-4538-9461B0BAE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C093B-5FE4-B088-4752-14C4931EA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88629-143E-D3C2-6227-0154D14B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9581-238E-4398-A15F-D5BD9EDBB4E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319D5-E0A4-393F-C76F-63D04E02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8B360-D2A3-4FE5-D476-3994C5F9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173-1BBE-47E0-B966-9A7B0375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3710-7834-9724-C1F2-F010348C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598A5-7929-C4ED-2C66-BF3B5BA12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22A1D-E97D-29B8-0F0A-3362A2B6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9581-238E-4398-A15F-D5BD9EDBB4E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7A183-2ACB-5886-3DB6-E377D8B5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8895-7758-1674-E853-9C6BC362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173-1BBE-47E0-B966-9A7B0375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7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39EC9-DFF3-A7EC-F5FB-D8C26DAD7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BF531-3C30-2A1E-E041-709F6E51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FF83B-58FE-68A7-E58E-39A4CEB8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9581-238E-4398-A15F-D5BD9EDBB4E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0ADF-9262-B74C-E57F-919DB644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0F818-FC34-6953-EA02-2F5B6BDF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173-1BBE-47E0-B966-9A7B0375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9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8170-DA8D-156F-3BB3-024CED91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ACC1-4C7C-B4EB-F251-B38C24290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29FA-2296-F1D4-E063-B6C5534C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9581-238E-4398-A15F-D5BD9EDBB4E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BD09E-A3EA-FCF1-D8B4-FB73FDE3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37E5-4FAF-1C20-218A-F2A18795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173-1BBE-47E0-B966-9A7B0375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3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1431-8AFD-3D5A-76A0-929FEBD6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874B5-E59D-0656-604F-F3A1BBEE0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0419A-B534-9A80-0628-CE3D04FA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9581-238E-4398-A15F-D5BD9EDBB4E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32D3-64E5-E0C6-98A5-76FB000C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50DC0-A8E7-4166-BEE3-550ADE77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173-1BBE-47E0-B966-9A7B0375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45EC-8624-A061-D934-7B864421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4A90F-6B17-C938-3302-225C42C1A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4A152-A46B-862E-227E-76126A968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E0FDD-E3EA-5289-E6CD-BED73187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9581-238E-4398-A15F-D5BD9EDBB4E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3740D-7C75-B5BC-5022-85587EEA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DADB9-9E1D-4B18-28FB-B9039F1E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173-1BBE-47E0-B966-9A7B0375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1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8893-1F0D-1395-CED4-DE1353FF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22987-9391-37AC-9A3B-8F856B02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0B52D-708A-7C13-2301-28FC0EB9A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7AF3F-E837-9263-7566-0435C2B7D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3D0A3-35DA-8871-5BE5-892321C7C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5EB09-4300-0405-6E1E-FF664B7D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9581-238E-4398-A15F-D5BD9EDBB4E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EC3C4-BFD4-AB7A-9DD6-7B8EB56C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2ACCA-4663-0938-AAB7-165DB9E3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173-1BBE-47E0-B966-9A7B0375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2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9359-E4C3-0A3E-F489-1B69C136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1A430-F94E-C4E6-85C8-DB17BDD5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9581-238E-4398-A15F-D5BD9EDBB4E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EF08A-D220-E123-EEE0-E6EA3C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C46AC-58E6-3468-E5F8-CA09D03B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173-1BBE-47E0-B966-9A7B0375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3D7B4-959A-E532-820A-5E2CF18D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9581-238E-4398-A15F-D5BD9EDBB4E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B15A-5867-1AEE-DC8C-2A13173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26C64-0E0B-6C97-D638-CB660A73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173-1BBE-47E0-B966-9A7B0375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B560-ACCB-82CF-A58F-EE096477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7F47-CE47-3F78-EBFF-C6DF5F550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0337E-1B7E-E1C8-2733-009960633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7CAD2-F816-B266-1EEC-5F882FC0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9581-238E-4398-A15F-D5BD9EDBB4E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160E-97EA-0AC6-D1A7-BC543CDE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AF79C-0CFC-4E77-1D4C-E3E39F7F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173-1BBE-47E0-B966-9A7B0375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5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461E-7CF9-6970-21F9-1AED7C24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EB3FB-D2C1-953A-4629-40956CFF1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B1FAE-FF4D-AA40-C133-EA9B2E5B5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399D-DDE1-ACE0-410C-4C2D0F13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9581-238E-4398-A15F-D5BD9EDBB4E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82B9F-8F0F-4B33-6AE1-23ADD0A5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86D3-B998-6404-7285-65B74205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173-1BBE-47E0-B966-9A7B0375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5334A-B909-233E-E94C-14C45C79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9407-C43A-463C-9E01-DE479663B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456DC-CACF-879B-B279-0B2713C4B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19581-238E-4398-A15F-D5BD9EDBB4E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501FF-9613-3026-B846-8548973ED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D420-5DAA-765F-7F6E-8D54A28F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62173-1BBE-47E0-B966-9A7B0375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5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n.cdc.gov/Nchs/Nhanes/2017-2018/DEMO_J.htm#INDHHIN2" TargetMode="External"/><Relationship Id="rId2" Type="http://schemas.openxmlformats.org/officeDocument/2006/relationships/hyperlink" Target="https://wwwn.cdc.gov/Nchs/Nhanes/2017-2018/BMX_J.htm#BMDSTA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96A9D-056D-7140-77CB-EC8033774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What are the socio-economic risk factors associated with obesity in the US?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03295-0F87-F01A-4FBF-276BF41AE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R-based data exploration by Salome Drouard</a:t>
            </a:r>
          </a:p>
        </p:txBody>
      </p:sp>
      <p:pic>
        <p:nvPicPr>
          <p:cNvPr id="4" name="Picture 3" descr="A fat child in a large hamburger surrounded by many different foods&#10;&#10;Description automatically generated">
            <a:extLst>
              <a:ext uri="{FF2B5EF4-FFF2-40B4-BE49-F238E27FC236}">
                <a16:creationId xmlns:a16="http://schemas.microsoft.com/office/drawing/2014/main" id="{4E4642FE-F0F1-6959-E808-A2F21C4C1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3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832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F725-50A9-6842-1B57-68ECC3D9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specification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978445E-F22B-B83E-40CA-42E8A5D2AA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1528097"/>
                <a:ext cx="11603567" cy="48557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𝑏𝑚𝑖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𝑞𝑢𝑎𝑛𝑡𝑖𝑙𝑒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𝑞𝑢𝑎𝑛𝑡𝑖𝑙𝑒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dirty="0"/>
                  <a:t>Race, income quantile as factors</a:t>
                </a:r>
              </a:p>
              <a:p>
                <a:r>
                  <a:rPr lang="en-US" dirty="0"/>
                  <a:t>None linear effect of age</a:t>
                </a:r>
              </a:p>
              <a:p>
                <a:r>
                  <a:rPr lang="en-US" dirty="0"/>
                  <a:t>Interaction between sex and income quantile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978445E-F22B-B83E-40CA-42E8A5D2A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528097"/>
                <a:ext cx="11603567" cy="4855769"/>
              </a:xfrm>
              <a:prstGeom prst="rect">
                <a:avLst/>
              </a:prstGeom>
              <a:blipFill>
                <a:blip r:embed="rId2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02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F725-50A9-6842-1B57-68ECC3D9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EB026-6401-9EB1-F28B-5E644815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7" y="1158875"/>
            <a:ext cx="4962525" cy="50482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0C8AAD-3AE8-D7DD-5E39-8A610FFC61F2}"/>
              </a:ext>
            </a:extLst>
          </p:cNvPr>
          <p:cNvSpPr txBox="1">
            <a:spLocks/>
          </p:cNvSpPr>
          <p:nvPr/>
        </p:nvSpPr>
        <p:spPr>
          <a:xfrm>
            <a:off x="5753100" y="1528097"/>
            <a:ext cx="6117167" cy="485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Being a woman positively associated</a:t>
            </a:r>
          </a:p>
          <a:p>
            <a:r>
              <a:rPr lang="en-US" sz="2000" dirty="0"/>
              <a:t>Income positively associated</a:t>
            </a:r>
          </a:p>
          <a:p>
            <a:r>
              <a:rPr lang="en-US" sz="2000" dirty="0"/>
              <a:t>Race: omitted category is Mexican American</a:t>
            </a:r>
          </a:p>
          <a:p>
            <a:r>
              <a:rPr lang="en-US" sz="2000" dirty="0"/>
              <a:t>Interaction show the protective effect of income for women compared to men</a:t>
            </a:r>
          </a:p>
          <a:p>
            <a:r>
              <a:rPr lang="en-US" sz="2000" dirty="0"/>
              <a:t>Age turning point: 51-year-old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R2 …not amazing!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9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F725-50A9-6842-1B57-68ECC3D9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 on obesity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3CE7C-6846-2519-9052-F12841842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4" y="1461388"/>
            <a:ext cx="4696855" cy="4448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84596-26AE-1EED-47DE-ABDF6B535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21" y="2156384"/>
            <a:ext cx="3057952" cy="2364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A2C9A-E836-86B5-78C3-C314763555E2}"/>
              </a:ext>
            </a:extLst>
          </p:cNvPr>
          <p:cNvSpPr txBox="1"/>
          <p:nvPr/>
        </p:nvSpPr>
        <p:spPr>
          <a:xfrm>
            <a:off x="5314921" y="1731790"/>
            <a:ext cx="3431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95% Confidence intervals of odds ratios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48CA59-FADE-78A0-761A-7312D7BAA0BC}"/>
              </a:ext>
            </a:extLst>
          </p:cNvPr>
          <p:cNvSpPr txBox="1">
            <a:spLocks/>
          </p:cNvSpPr>
          <p:nvPr/>
        </p:nvSpPr>
        <p:spPr>
          <a:xfrm>
            <a:off x="8746066" y="1528097"/>
            <a:ext cx="3124201" cy="485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1800" dirty="0"/>
              <a:t>Ok goodness to fit</a:t>
            </a:r>
          </a:p>
          <a:p>
            <a:r>
              <a:rPr lang="en-US" sz="1800" dirty="0"/>
              <a:t>Similar patterns as for </a:t>
            </a:r>
            <a:r>
              <a:rPr lang="en-US" sz="1800" dirty="0" err="1"/>
              <a:t>bmi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…. But very large CIs!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16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F725-50A9-6842-1B57-68ECC3D9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Diagnostic linear interpolation of missing values for </a:t>
            </a:r>
            <a:r>
              <a:rPr lang="en-US" sz="3600" dirty="0" err="1"/>
              <a:t>bmi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78445E-F22B-B83E-40CA-42E8A5D2AA53}"/>
              </a:ext>
            </a:extLst>
          </p:cNvPr>
          <p:cNvSpPr txBox="1">
            <a:spLocks/>
          </p:cNvSpPr>
          <p:nvPr/>
        </p:nvSpPr>
        <p:spPr>
          <a:xfrm>
            <a:off x="266700" y="1528097"/>
            <a:ext cx="11603567" cy="485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DA02FFF0-E179-1408-A080-CBE816529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4" y="1145048"/>
            <a:ext cx="5621866" cy="562186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EB08DA-F130-44CE-CD92-23D86EA69470}"/>
              </a:ext>
            </a:extLst>
          </p:cNvPr>
          <p:cNvSpPr txBox="1">
            <a:spLocks/>
          </p:cNvSpPr>
          <p:nvPr/>
        </p:nvSpPr>
        <p:spPr>
          <a:xfrm>
            <a:off x="7404100" y="1528097"/>
            <a:ext cx="4466167" cy="485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Interpolation from the linear model</a:t>
            </a:r>
          </a:p>
          <a:p>
            <a:r>
              <a:rPr lang="en-US" sz="2000" dirty="0"/>
              <a:t>Not too bad …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1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F725-50A9-6842-1B57-68ECC3D9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Predicting obesity: 2 methods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78445E-F22B-B83E-40CA-42E8A5D2AA53}"/>
              </a:ext>
            </a:extLst>
          </p:cNvPr>
          <p:cNvSpPr txBox="1">
            <a:spLocks/>
          </p:cNvSpPr>
          <p:nvPr/>
        </p:nvSpPr>
        <p:spPr>
          <a:xfrm>
            <a:off x="266700" y="1528097"/>
            <a:ext cx="11603567" cy="485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EB08DA-F130-44CE-CD92-23D86EA69470}"/>
              </a:ext>
            </a:extLst>
          </p:cNvPr>
          <p:cNvSpPr txBox="1">
            <a:spLocks/>
          </p:cNvSpPr>
          <p:nvPr/>
        </p:nvSpPr>
        <p:spPr>
          <a:xfrm>
            <a:off x="7179734" y="4199467"/>
            <a:ext cx="4182535" cy="2091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Concordance: 88%</a:t>
            </a:r>
          </a:p>
          <a:p>
            <a:pPr marL="914400" lvl="2" indent="0">
              <a:buNone/>
            </a:pPr>
            <a:r>
              <a:rPr lang="en-US" dirty="0"/>
              <a:t>Reliability: 0.42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698F8E-37E9-A0D1-50FC-5AD8FC403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88231"/>
              </p:ext>
            </p:extLst>
          </p:nvPr>
        </p:nvGraphicFramePr>
        <p:xfrm>
          <a:off x="7179734" y="1528095"/>
          <a:ext cx="4182535" cy="2607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507">
                  <a:extLst>
                    <a:ext uri="{9D8B030D-6E8A-4147-A177-3AD203B41FA5}">
                      <a16:colId xmlns:a16="http://schemas.microsoft.com/office/drawing/2014/main" val="1149127764"/>
                    </a:ext>
                  </a:extLst>
                </a:gridCol>
                <a:gridCol w="836507">
                  <a:extLst>
                    <a:ext uri="{9D8B030D-6E8A-4147-A177-3AD203B41FA5}">
                      <a16:colId xmlns:a16="http://schemas.microsoft.com/office/drawing/2014/main" val="3195541112"/>
                    </a:ext>
                  </a:extLst>
                </a:gridCol>
                <a:gridCol w="836507">
                  <a:extLst>
                    <a:ext uri="{9D8B030D-6E8A-4147-A177-3AD203B41FA5}">
                      <a16:colId xmlns:a16="http://schemas.microsoft.com/office/drawing/2014/main" val="3760343360"/>
                    </a:ext>
                  </a:extLst>
                </a:gridCol>
                <a:gridCol w="836507">
                  <a:extLst>
                    <a:ext uri="{9D8B030D-6E8A-4147-A177-3AD203B41FA5}">
                      <a16:colId xmlns:a16="http://schemas.microsoft.com/office/drawing/2014/main" val="735440109"/>
                    </a:ext>
                  </a:extLst>
                </a:gridCol>
                <a:gridCol w="836507">
                  <a:extLst>
                    <a:ext uri="{9D8B030D-6E8A-4147-A177-3AD203B41FA5}">
                      <a16:colId xmlns:a16="http://schemas.microsoft.com/office/drawing/2014/main" val="339371179"/>
                    </a:ext>
                  </a:extLst>
                </a:gridCol>
              </a:tblGrid>
              <a:tr h="521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Method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904571"/>
                  </a:ext>
                </a:extLst>
              </a:tr>
              <a:tr h="52154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2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26731"/>
                  </a:ext>
                </a:extLst>
              </a:tr>
              <a:tr h="5215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05678"/>
                  </a:ext>
                </a:extLst>
              </a:tr>
              <a:tr h="5215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38666"/>
                  </a:ext>
                </a:extLst>
              </a:tr>
              <a:tr h="52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584457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9DB11C-F12F-8188-5444-54E3A309F622}"/>
              </a:ext>
            </a:extLst>
          </p:cNvPr>
          <p:cNvSpPr txBox="1">
            <a:spLocks/>
          </p:cNvSpPr>
          <p:nvPr/>
        </p:nvSpPr>
        <p:spPr>
          <a:xfrm>
            <a:off x="791634" y="1680497"/>
            <a:ext cx="5456766" cy="485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 1: </a:t>
            </a:r>
          </a:p>
          <a:p>
            <a:pPr lvl="1"/>
            <a:r>
              <a:rPr lang="en-US" dirty="0"/>
              <a:t>Based on the value of the linear interpolation</a:t>
            </a:r>
          </a:p>
          <a:p>
            <a:pPr lvl="1"/>
            <a:r>
              <a:rPr lang="en-US" dirty="0"/>
              <a:t>If predicted </a:t>
            </a:r>
            <a:r>
              <a:rPr lang="en-US" dirty="0" err="1"/>
              <a:t>bmi</a:t>
            </a:r>
            <a:r>
              <a:rPr lang="en-US" dirty="0"/>
              <a:t> &gt;=30, obesity==1</a:t>
            </a:r>
          </a:p>
          <a:p>
            <a:r>
              <a:rPr lang="en-US" dirty="0"/>
              <a:t>Method 2:</a:t>
            </a:r>
          </a:p>
          <a:p>
            <a:pPr lvl="1"/>
            <a:r>
              <a:rPr lang="en-US" dirty="0"/>
              <a:t>Based on the logistic model</a:t>
            </a:r>
          </a:p>
          <a:p>
            <a:pPr lvl="1"/>
            <a:r>
              <a:rPr lang="en-US" dirty="0"/>
              <a:t>If predicted probability &gt; 0.5, obesity ==1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40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AC22F-26EA-4E51-F8E8-A0643FF7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764"/>
            <a:ext cx="3807187" cy="2228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CB2497-0FBD-050C-BB09-01D19EE9D139}"/>
              </a:ext>
            </a:extLst>
          </p:cNvPr>
          <p:cNvSpPr txBox="1">
            <a:spLocks/>
          </p:cNvSpPr>
          <p:nvPr/>
        </p:nvSpPr>
        <p:spPr>
          <a:xfrm>
            <a:off x="533400" y="1727200"/>
            <a:ext cx="4676647" cy="4022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NHANES data exploration:</a:t>
            </a:r>
          </a:p>
          <a:p>
            <a:r>
              <a:rPr lang="en-US" sz="1400" dirty="0"/>
              <a:t>Higher prevalence of obesity!</a:t>
            </a:r>
          </a:p>
          <a:p>
            <a:r>
              <a:rPr lang="en-US" sz="1400" dirty="0"/>
              <a:t>Similar from the literature:</a:t>
            </a:r>
          </a:p>
          <a:p>
            <a:pPr lvl="1"/>
            <a:r>
              <a:rPr lang="en-US" sz="1200" dirty="0"/>
              <a:t>For sex</a:t>
            </a:r>
          </a:p>
          <a:p>
            <a:pPr lvl="1"/>
            <a:r>
              <a:rPr lang="en-US" sz="1200" dirty="0"/>
              <a:t>For income on women</a:t>
            </a:r>
          </a:p>
          <a:p>
            <a:pPr lvl="1"/>
            <a:r>
              <a:rPr lang="en-US" sz="1200" dirty="0"/>
              <a:t>Substantial variations by race</a:t>
            </a:r>
            <a:endParaRPr lang="en-US" sz="1400" dirty="0"/>
          </a:p>
          <a:p>
            <a:r>
              <a:rPr lang="en-US" sz="1400" dirty="0"/>
              <a:t>Potential confounders for education and income</a:t>
            </a:r>
          </a:p>
          <a:p>
            <a:r>
              <a:rPr lang="en-US" sz="1400" dirty="0"/>
              <a:t>None linear pattern for age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600" dirty="0"/>
              <a:t>Modelling and prediction:</a:t>
            </a:r>
          </a:p>
          <a:p>
            <a:r>
              <a:rPr lang="en-US" sz="1400" dirty="0"/>
              <a:t>Linear  model does not explain a lot of the variation in </a:t>
            </a:r>
            <a:r>
              <a:rPr lang="en-US" sz="1400" dirty="0" err="1"/>
              <a:t>bmi</a:t>
            </a:r>
            <a:r>
              <a:rPr lang="en-US" sz="1400" dirty="0"/>
              <a:t> </a:t>
            </a:r>
          </a:p>
          <a:p>
            <a:r>
              <a:rPr lang="en-US" sz="1400" dirty="0"/>
              <a:t>But does a decent job at predicting </a:t>
            </a:r>
            <a:r>
              <a:rPr lang="en-US" sz="1400" dirty="0" err="1"/>
              <a:t>bmi</a:t>
            </a:r>
            <a:r>
              <a:rPr lang="en-US" sz="1400" dirty="0"/>
              <a:t> and obesity </a:t>
            </a:r>
            <a:r>
              <a:rPr lang="en-US" sz="1200" dirty="0"/>
              <a:t>  </a:t>
            </a:r>
            <a:endParaRPr lang="en-US" sz="1400" dirty="0"/>
          </a:p>
          <a:p>
            <a:endParaRPr lang="en-US" sz="1400" i="1" dirty="0"/>
          </a:p>
          <a:p>
            <a:pPr marL="0" indent="0">
              <a:buNone/>
            </a:pPr>
            <a:r>
              <a:rPr lang="en-US" sz="1200" i="1" dirty="0"/>
              <a:t>Remember to eat 5 fruit and vegetable a day and exercise … but you get a free pass for the winter break!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75F4F-3B70-7B1B-B251-8B8CAFAA9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4" r="9573" b="1"/>
          <a:stretch/>
        </p:blipFill>
        <p:spPr>
          <a:xfrm>
            <a:off x="5905500" y="806376"/>
            <a:ext cx="5587999" cy="53361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0158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7427-C505-FB57-8136-C862DA1B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90EA-F6EB-5C00-D9FD-A1B303DE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164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Obesity is one of the leading cause of mortality and morbidity in the US.</a:t>
            </a:r>
          </a:p>
          <a:p>
            <a:r>
              <a:rPr lang="en-US" sz="2000" dirty="0"/>
              <a:t>Getting worse over time:</a:t>
            </a:r>
          </a:p>
          <a:p>
            <a:pPr lvl="1"/>
            <a:r>
              <a:rPr lang="en-US" sz="1600" dirty="0"/>
              <a:t>Over past 30 years, rose from the 4th to the 2nd cause of early death. </a:t>
            </a:r>
          </a:p>
          <a:p>
            <a:r>
              <a:rPr lang="en-US" sz="2000" dirty="0"/>
              <a:t>Evidence from literature: </a:t>
            </a:r>
          </a:p>
          <a:p>
            <a:pPr lvl="1"/>
            <a:r>
              <a:rPr lang="en-US" sz="1600" dirty="0"/>
              <a:t>Varies by race</a:t>
            </a:r>
          </a:p>
          <a:p>
            <a:pPr lvl="1"/>
            <a:r>
              <a:rPr lang="en-US" sz="1600" dirty="0"/>
              <a:t>Decreases with education and income</a:t>
            </a:r>
          </a:p>
          <a:p>
            <a:pPr lvl="1"/>
            <a:r>
              <a:rPr lang="en-US" sz="1600" dirty="0"/>
              <a:t>Affects women more</a:t>
            </a:r>
          </a:p>
          <a:p>
            <a:r>
              <a:rPr lang="en-US" sz="2000" dirty="0"/>
              <a:t>GBD 2013: </a:t>
            </a:r>
          </a:p>
          <a:p>
            <a:pPr lvl="1"/>
            <a:r>
              <a:rPr lang="en-US" sz="1600" dirty="0"/>
              <a:t>31.7% of men</a:t>
            </a:r>
          </a:p>
          <a:p>
            <a:pPr lvl="1"/>
            <a:r>
              <a:rPr lang="en-US" sz="1600" dirty="0"/>
              <a:t>33.9% of women</a:t>
            </a:r>
          </a:p>
          <a:p>
            <a:endParaRPr lang="en-US" sz="2000" dirty="0"/>
          </a:p>
          <a:p>
            <a:endParaRPr lang="en-US" sz="16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F315F-24F5-4593-4C40-BE308E373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6" b="940"/>
          <a:stretch/>
        </p:blipFill>
        <p:spPr>
          <a:xfrm>
            <a:off x="6119448" y="52750"/>
            <a:ext cx="6048064" cy="671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5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7427-C505-FB57-8136-C862DA1B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90EA-F6EB-5C00-D9FD-A1B303DE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490"/>
            <a:ext cx="4901648" cy="4981004"/>
          </a:xfrm>
        </p:spPr>
        <p:txBody>
          <a:bodyPr>
            <a:normAutofit fontScale="5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National Health and Nutrition Examination Survey (NHANES) data: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Centers for Disease Control and Prevention (publicly available)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health and nutritional status of adults and children in the United States.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/>
              <a:t>2017-2019 survey cycle.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/>
              <a:t>Datasets: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/>
              <a:t>socio-demographic: 9 254 observations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/>
              <a:t>body measurement data: 8 597 observations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/>
              <a:t>US  non-pregnant adult population (age 20 and older):       5 210 observations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L="2286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700" dirty="0"/>
              <a:t>The full description of both datasets is available at: </a:t>
            </a:r>
            <a:r>
              <a:rPr lang="en-US" sz="1700" dirty="0">
                <a:hlinkClick r:id="rId2"/>
              </a:rPr>
              <a:t>boy measurements </a:t>
            </a:r>
            <a:r>
              <a:rPr lang="en-US" sz="1700" dirty="0"/>
              <a:t> and </a:t>
            </a:r>
            <a:r>
              <a:rPr lang="en-US" sz="1700" dirty="0">
                <a:hlinkClick r:id="rId3"/>
              </a:rPr>
              <a:t>socio-demographic data </a:t>
            </a:r>
            <a:r>
              <a:rPr lang="en-US" sz="1700" dirty="0"/>
              <a:t>. 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9BA1D3-6276-B7FC-4043-69B020570414}"/>
              </a:ext>
            </a:extLst>
          </p:cNvPr>
          <p:cNvSpPr txBox="1">
            <a:spLocks/>
          </p:cNvSpPr>
          <p:nvPr/>
        </p:nvSpPr>
        <p:spPr>
          <a:xfrm>
            <a:off x="6096000" y="1351490"/>
            <a:ext cx="4901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Outcome variables:</a:t>
            </a:r>
          </a:p>
          <a:p>
            <a:pPr lvl="1"/>
            <a:r>
              <a:rPr lang="en-US" sz="1800" dirty="0" err="1"/>
              <a:t>Bmi</a:t>
            </a:r>
            <a:r>
              <a:rPr lang="en-US" sz="1800" dirty="0"/>
              <a:t>: body mass index (weight in kilograms / height in meters squared)</a:t>
            </a:r>
          </a:p>
          <a:p>
            <a:pPr lvl="1"/>
            <a:r>
              <a:rPr lang="en-US" sz="1800" dirty="0"/>
              <a:t>Obesity binary: 1 for </a:t>
            </a:r>
            <a:r>
              <a:rPr lang="en-US" sz="1800" dirty="0" err="1"/>
              <a:t>bmi</a:t>
            </a:r>
            <a:r>
              <a:rPr lang="en-US" sz="1800" dirty="0"/>
              <a:t> &gt;=30</a:t>
            </a:r>
          </a:p>
          <a:p>
            <a:r>
              <a:rPr lang="en-US" sz="2200" dirty="0"/>
              <a:t>Covariates:</a:t>
            </a:r>
          </a:p>
          <a:p>
            <a:pPr lvl="1"/>
            <a:r>
              <a:rPr lang="en-US" sz="1800" dirty="0"/>
              <a:t>Race: </a:t>
            </a:r>
          </a:p>
          <a:p>
            <a:pPr lvl="2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Mexican American, </a:t>
            </a:r>
          </a:p>
          <a:p>
            <a:pPr lvl="2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Hispanic, </a:t>
            </a:r>
          </a:p>
          <a:p>
            <a:pPr lvl="2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non-Hispanic white, </a:t>
            </a:r>
          </a:p>
          <a:p>
            <a:pPr lvl="2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non-Hispanic black, </a:t>
            </a:r>
          </a:p>
          <a:p>
            <a:pPr lvl="2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non-Hispanic Asian, </a:t>
            </a:r>
          </a:p>
          <a:p>
            <a:pPr lvl="2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or multi-racial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Sex: </a:t>
            </a:r>
          </a:p>
          <a:p>
            <a:pPr lvl="2"/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female vs male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Age: </a:t>
            </a:r>
          </a:p>
          <a:p>
            <a:pPr lvl="2"/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as a continuous variable </a:t>
            </a:r>
          </a:p>
          <a:p>
            <a:pPr lvl="2"/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as 10-year age groups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Income quintile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Education:</a:t>
            </a:r>
          </a:p>
          <a:p>
            <a:pPr lvl="2"/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Less than high school diploma</a:t>
            </a:r>
          </a:p>
          <a:p>
            <a:pPr lvl="2"/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High school diploma</a:t>
            </a:r>
          </a:p>
          <a:p>
            <a:pPr lvl="2"/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Some college or AA degree</a:t>
            </a:r>
          </a:p>
          <a:p>
            <a:pPr lvl="2"/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College graduate or above </a:t>
            </a:r>
            <a:endParaRPr lang="en-US" sz="1400" dirty="0"/>
          </a:p>
          <a:p>
            <a:endParaRPr lang="en-US" sz="1200" dirty="0"/>
          </a:p>
          <a:p>
            <a:pPr lvl="1"/>
            <a:endParaRPr lang="en-US" sz="12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C47216-BA07-0FBD-97B8-B61EF0415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50" y="4539190"/>
            <a:ext cx="2501348" cy="12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7427-C505-FB57-8136-C862DA1B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Extreme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90EA-F6EB-5C00-D9FD-A1B303DE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1648" cy="4351338"/>
          </a:xfrm>
        </p:spPr>
        <p:txBody>
          <a:bodyPr>
            <a:normAutofit lnSpcReduction="10000"/>
          </a:bodyPr>
          <a:lstStyle/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/>
              <a:t>More than 3 standard deviations away form the mean of </a:t>
            </a:r>
            <a:r>
              <a:rPr lang="en-US" sz="2000" dirty="0" err="1"/>
              <a:t>bmi</a:t>
            </a:r>
            <a:endParaRPr lang="en-US" sz="2000" dirty="0"/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/>
              <a:t>72 extreme values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/>
              <a:t>Replaced as missing in the </a:t>
            </a:r>
            <a:r>
              <a:rPr lang="en-US" sz="2000" dirty="0" err="1"/>
              <a:t>bmi</a:t>
            </a:r>
            <a:r>
              <a:rPr lang="en-US" sz="2000" dirty="0"/>
              <a:t> and obesity variable </a:t>
            </a: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/>
              <a:t>Bmi</a:t>
            </a:r>
            <a:r>
              <a:rPr lang="en-US" sz="1600" dirty="0"/>
              <a:t> and obesity: 162 missing values /5048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L="2286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9BA1D3-6276-B7FC-4043-69B02057041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01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pPr lvl="1"/>
            <a:endParaRPr lang="en-US" sz="1200" dirty="0"/>
          </a:p>
          <a:p>
            <a:endParaRPr lang="en-US" sz="2000" dirty="0"/>
          </a:p>
        </p:txBody>
      </p:sp>
      <p:pic>
        <p:nvPicPr>
          <p:cNvPr id="9" name="Picture 8" descr="A blue and white lines on a black background&#10;&#10;Description automatically generated">
            <a:extLst>
              <a:ext uri="{FF2B5EF4-FFF2-40B4-BE49-F238E27FC236}">
                <a16:creationId xmlns:a16="http://schemas.microsoft.com/office/drawing/2014/main" id="{2F12FCD3-A54E-BA77-698B-D094EC95E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54" y="1037492"/>
            <a:ext cx="5363308" cy="5363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4B41FE-E5CD-D604-1D4D-105E148693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67"/>
          <a:stretch/>
        </p:blipFill>
        <p:spPr>
          <a:xfrm>
            <a:off x="1738922" y="2931492"/>
            <a:ext cx="1622345" cy="1548870"/>
          </a:xfrm>
          <a:prstGeom prst="rect">
            <a:avLst/>
          </a:prstGeom>
        </p:spPr>
      </p:pic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CE0A273D-E6BC-208E-010B-B0178CC41B45}"/>
              </a:ext>
            </a:extLst>
          </p:cNvPr>
          <p:cNvSpPr/>
          <p:nvPr/>
        </p:nvSpPr>
        <p:spPr>
          <a:xfrm rot="20337468">
            <a:off x="3000841" y="805347"/>
            <a:ext cx="5478011" cy="5125469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Disclaimer: not real outliers but we need missing data for the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28453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7427-C505-FB57-8136-C862DA1B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Bmi</a:t>
            </a:r>
            <a:r>
              <a:rPr lang="en-US" sz="3600" dirty="0"/>
              <a:t> descriptive analysis and obesity prevalence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90EA-F6EB-5C00-D9FD-A1B303DE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1648" cy="4351338"/>
          </a:xfrm>
        </p:spPr>
        <p:txBody>
          <a:bodyPr>
            <a:normAutofit/>
          </a:bodyPr>
          <a:lstStyle/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L="2286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9BA1D3-6276-B7FC-4043-69B02057041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01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pPr lvl="1"/>
            <a:endParaRPr lang="en-US" sz="1200" dirty="0"/>
          </a:p>
          <a:p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E3A631-D54E-96A9-93CD-3906D4910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15099"/>
              </p:ext>
            </p:extLst>
          </p:nvPr>
        </p:nvGraphicFramePr>
        <p:xfrm>
          <a:off x="297021" y="1687513"/>
          <a:ext cx="52984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687">
                  <a:extLst>
                    <a:ext uri="{9D8B030D-6E8A-4147-A177-3AD203B41FA5}">
                      <a16:colId xmlns:a16="http://schemas.microsoft.com/office/drawing/2014/main" val="3322211041"/>
                    </a:ext>
                  </a:extLst>
                </a:gridCol>
                <a:gridCol w="1059687">
                  <a:extLst>
                    <a:ext uri="{9D8B030D-6E8A-4147-A177-3AD203B41FA5}">
                      <a16:colId xmlns:a16="http://schemas.microsoft.com/office/drawing/2014/main" val="239223660"/>
                    </a:ext>
                  </a:extLst>
                </a:gridCol>
                <a:gridCol w="1059687">
                  <a:extLst>
                    <a:ext uri="{9D8B030D-6E8A-4147-A177-3AD203B41FA5}">
                      <a16:colId xmlns:a16="http://schemas.microsoft.com/office/drawing/2014/main" val="2906137161"/>
                    </a:ext>
                  </a:extLst>
                </a:gridCol>
                <a:gridCol w="1059687">
                  <a:extLst>
                    <a:ext uri="{9D8B030D-6E8A-4147-A177-3AD203B41FA5}">
                      <a16:colId xmlns:a16="http://schemas.microsoft.com/office/drawing/2014/main" val="2972712077"/>
                    </a:ext>
                  </a:extLst>
                </a:gridCol>
                <a:gridCol w="1059687">
                  <a:extLst>
                    <a:ext uri="{9D8B030D-6E8A-4147-A177-3AD203B41FA5}">
                      <a16:colId xmlns:a16="http://schemas.microsoft.com/office/drawing/2014/main" val="2039401867"/>
                    </a:ext>
                  </a:extLst>
                </a:gridCol>
              </a:tblGrid>
              <a:tr h="532012">
                <a:tc>
                  <a:txBody>
                    <a:bodyPr/>
                    <a:lstStyle/>
                    <a:p>
                      <a:r>
                        <a:rPr lang="en-US" sz="1400" dirty="0"/>
                        <a:t>Mean </a:t>
                      </a:r>
                      <a:r>
                        <a:rPr lang="en-US" sz="1400" dirty="0" err="1"/>
                        <a:t>bmi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Median </a:t>
                      </a:r>
                      <a:r>
                        <a:rPr lang="en-US" sz="1400" dirty="0" err="1"/>
                        <a:t>bmi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percentile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percentile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Overall obesity prevalence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239280"/>
                  </a:ext>
                </a:extLst>
              </a:tr>
              <a:tr h="221671">
                <a:tc>
                  <a:txBody>
                    <a:bodyPr/>
                    <a:lstStyle/>
                    <a:p>
                      <a:r>
                        <a:rPr lang="en-US" sz="1400" dirty="0"/>
                        <a:t>29.4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28.5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24.7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33.3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40.8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4989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1FE5AB-3EF6-45A4-D47D-6EB9B0A34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013506"/>
              </p:ext>
            </p:extLst>
          </p:nvPr>
        </p:nvGraphicFramePr>
        <p:xfrm>
          <a:off x="482048" y="2858770"/>
          <a:ext cx="5041173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0391">
                  <a:extLst>
                    <a:ext uri="{9D8B030D-6E8A-4147-A177-3AD203B41FA5}">
                      <a16:colId xmlns:a16="http://schemas.microsoft.com/office/drawing/2014/main" val="62589935"/>
                    </a:ext>
                  </a:extLst>
                </a:gridCol>
                <a:gridCol w="1680391">
                  <a:extLst>
                    <a:ext uri="{9D8B030D-6E8A-4147-A177-3AD203B41FA5}">
                      <a16:colId xmlns:a16="http://schemas.microsoft.com/office/drawing/2014/main" val="863204341"/>
                    </a:ext>
                  </a:extLst>
                </a:gridCol>
                <a:gridCol w="1680391">
                  <a:extLst>
                    <a:ext uri="{9D8B030D-6E8A-4147-A177-3AD203B41FA5}">
                      <a16:colId xmlns:a16="http://schemas.microsoft.com/office/drawing/2014/main" val="2437021152"/>
                    </a:ext>
                  </a:extLst>
                </a:gridCol>
              </a:tblGrid>
              <a:tr h="29028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Definition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Bmi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ranges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% US pop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640745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sz="1400" dirty="0"/>
                        <a:t>Underweight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&lt;18.5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41951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sz="1400" dirty="0"/>
                        <a:t>Normal weight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18.5-24.9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24.4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630375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sz="1400" dirty="0"/>
                        <a:t>Overweight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25.0-29.9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32.1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96625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sz="1400" dirty="0"/>
                        <a:t>Obesity class 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30.0-34.9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21.9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374866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sz="1400" dirty="0"/>
                        <a:t>Obesity class 2</a:t>
                      </a:r>
                    </a:p>
                  </a:txBody>
                  <a:tcPr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35.0-39.9</a:t>
                      </a:r>
                    </a:p>
                  </a:txBody>
                  <a:tcPr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solidFill>
                      <a:srgbClr val="FF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573103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Obesity class 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&gt;=40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7.7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419984"/>
                  </a:ext>
                </a:extLst>
              </a:tr>
            </a:tbl>
          </a:graphicData>
        </a:graphic>
      </p:graphicFrame>
      <p:pic>
        <p:nvPicPr>
          <p:cNvPr id="19" name="Picture 18" descr="A graph of a number of bmi&#10;&#10;Description automatically generated">
            <a:extLst>
              <a:ext uri="{FF2B5EF4-FFF2-40B4-BE49-F238E27FC236}">
                <a16:creationId xmlns:a16="http://schemas.microsoft.com/office/drawing/2014/main" id="{9D229B99-C76F-5646-0BFA-51C8B3348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60" y="1445540"/>
            <a:ext cx="5868219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7427-C505-FB57-8136-C862DA1B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559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Obesity by covariate levels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9BA1D3-6276-B7FC-4043-69B02057041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01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pPr lvl="1"/>
            <a:endParaRPr lang="en-US" sz="1200" dirty="0"/>
          </a:p>
          <a:p>
            <a:endParaRPr lang="en-US" sz="2000" dirty="0"/>
          </a:p>
        </p:txBody>
      </p:sp>
      <p:pic>
        <p:nvPicPr>
          <p:cNvPr id="12" name="Picture 11" descr="A graph showing a number of purple squares&#10;&#10;Description automatically generated with medium confidence">
            <a:extLst>
              <a:ext uri="{FF2B5EF4-FFF2-40B4-BE49-F238E27FC236}">
                <a16:creationId xmlns:a16="http://schemas.microsoft.com/office/drawing/2014/main" id="{97FF67BA-1D83-9E27-FE0C-011611582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2" y="1517651"/>
            <a:ext cx="4572000" cy="4572000"/>
          </a:xfrm>
          <a:prstGeom prst="rect">
            <a:avLst/>
          </a:prstGeom>
        </p:spPr>
      </p:pic>
      <p:pic>
        <p:nvPicPr>
          <p:cNvPr id="15" name="Picture 14" descr="A graph of blue bars&#10;&#10;Description automatically generated">
            <a:extLst>
              <a:ext uri="{FF2B5EF4-FFF2-40B4-BE49-F238E27FC236}">
                <a16:creationId xmlns:a16="http://schemas.microsoft.com/office/drawing/2014/main" id="{12269E5A-CD35-DD12-E6A7-C25F9B48A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98" y="151765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7427-C505-FB57-8136-C862DA1B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259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Obesity by covariate levels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9BA1D3-6276-B7FC-4043-69B02057041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01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pPr lvl="1"/>
            <a:endParaRPr lang="en-US" sz="1200" dirty="0"/>
          </a:p>
          <a:p>
            <a:endParaRPr lang="en-US" sz="2000" dirty="0"/>
          </a:p>
        </p:txBody>
      </p:sp>
      <p:pic>
        <p:nvPicPr>
          <p:cNvPr id="17" name="Picture 16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331530E2-A1CE-073C-AD2F-74F5444CB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4" y="1604963"/>
            <a:ext cx="4572000" cy="4572000"/>
          </a:xfrm>
          <a:prstGeom prst="rect">
            <a:avLst/>
          </a:prstGeom>
        </p:spPr>
      </p:pic>
      <p:pic>
        <p:nvPicPr>
          <p:cNvPr id="19" name="Picture 18" descr="A graph showing a number of green bars&#10;&#10;Description automatically generated">
            <a:extLst>
              <a:ext uri="{FF2B5EF4-FFF2-40B4-BE49-F238E27FC236}">
                <a16:creationId xmlns:a16="http://schemas.microsoft.com/office/drawing/2014/main" id="{4817D3E1-674C-212E-788A-4DD9D8FF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946" y="1604963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4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7427-C505-FB57-8136-C862DA1B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Obesity by covariate levels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9BA1D3-6276-B7FC-4043-69B02057041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01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pPr lvl="1"/>
            <a:endParaRPr lang="en-US" sz="1200" dirty="0"/>
          </a:p>
          <a:p>
            <a:endParaRPr lang="en-US" sz="2000" dirty="0"/>
          </a:p>
        </p:txBody>
      </p:sp>
      <p:pic>
        <p:nvPicPr>
          <p:cNvPr id="21" name="Picture 20" descr="A graph of a number of yellow bars&#10;&#10;Description automatically generated">
            <a:extLst>
              <a:ext uri="{FF2B5EF4-FFF2-40B4-BE49-F238E27FC236}">
                <a16:creationId xmlns:a16="http://schemas.microsoft.com/office/drawing/2014/main" id="{EFFB1E1B-16D5-CA3C-F4C1-19C4CC3A6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66" y="1343818"/>
            <a:ext cx="4572000" cy="4572000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161B4B6-2FBA-766B-6D2E-4E867BFCA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1825625"/>
            <a:ext cx="5050367" cy="4068764"/>
          </a:xfrm>
        </p:spPr>
        <p:txBody>
          <a:bodyPr/>
          <a:lstStyle/>
          <a:p>
            <a:r>
              <a:rPr lang="en-US" dirty="0"/>
              <a:t>Overall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Same trend for sex but higher magnitude!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Substantial variations by race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 so sharp decrease in education and income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Nonlinear pattern for age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3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F725-50A9-6842-1B57-68ECC3D9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Obesity by income adjusting sex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0FAEBD9-DEBB-1927-3135-D2B5616D8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1" y="1287196"/>
            <a:ext cx="4550569" cy="455056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78445E-F22B-B83E-40CA-42E8A5D2AA53}"/>
              </a:ext>
            </a:extLst>
          </p:cNvPr>
          <p:cNvSpPr txBox="1">
            <a:spLocks/>
          </p:cNvSpPr>
          <p:nvPr/>
        </p:nvSpPr>
        <p:spPr>
          <a:xfrm>
            <a:off x="5867400" y="1528097"/>
            <a:ext cx="6002867" cy="485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Different association between obesity and income adjusting for sex</a:t>
            </a:r>
          </a:p>
          <a:p>
            <a:r>
              <a:rPr lang="en-US" sz="2000" dirty="0"/>
              <a:t>Negative relationship between obesity prevalence and income true for women … not so true for men</a:t>
            </a:r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Nb: no obvious confounder for education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5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7109</TotalTime>
  <Words>717</Words>
  <Application>Microsoft Office PowerPoint</Application>
  <PresentationFormat>Widescreen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What are the socio-economic risk factors associated with obesity in the US?</vt:lpstr>
      <vt:lpstr>Background</vt:lpstr>
      <vt:lpstr>Data</vt:lpstr>
      <vt:lpstr>Extreme values</vt:lpstr>
      <vt:lpstr>Bmi descriptive analysis and obesity prevalence </vt:lpstr>
      <vt:lpstr>Obesity by covariate levels</vt:lpstr>
      <vt:lpstr>Obesity by covariate levels</vt:lpstr>
      <vt:lpstr>Obesity by covariate levels</vt:lpstr>
      <vt:lpstr>Obesity by income adjusting sex</vt:lpstr>
      <vt:lpstr>Linear regression specification</vt:lpstr>
      <vt:lpstr>Linear regression result</vt:lpstr>
      <vt:lpstr>Logistic regression on obesity</vt:lpstr>
      <vt:lpstr>Diagnostic linear interpolation of missing values for bmi</vt:lpstr>
      <vt:lpstr>Predicting obesity: 2 methods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socio-economic risk factors associated with obesity in the US?</dc:title>
  <dc:creator>Salome Drouard</dc:creator>
  <cp:lastModifiedBy>Salome Drouard</cp:lastModifiedBy>
  <cp:revision>16</cp:revision>
  <dcterms:created xsi:type="dcterms:W3CDTF">2023-12-07T02:39:33Z</dcterms:created>
  <dcterms:modified xsi:type="dcterms:W3CDTF">2023-12-12T01:08:51Z</dcterms:modified>
</cp:coreProperties>
</file>