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6" r:id="rId2"/>
    <p:sldId id="275"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70" d="100"/>
          <a:sy n="70" d="100"/>
        </p:scale>
        <p:origin x="738"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FCD567-2950-4254-81C2-25046E0876DF}"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D87F-3910-4509-B7E0-51D76899DF2C}" type="slidenum">
              <a:rPr lang="en-IN" smtClean="0"/>
              <a:t>‹#›</a:t>
            </a:fld>
            <a:endParaRPr lang="en-IN"/>
          </a:p>
        </p:txBody>
      </p:sp>
    </p:spTree>
    <p:extLst>
      <p:ext uri="{BB962C8B-B14F-4D97-AF65-F5344CB8AC3E}">
        <p14:creationId xmlns:p14="http://schemas.microsoft.com/office/powerpoint/2010/main" val="3448963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FCD567-2950-4254-81C2-25046E0876DF}"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D87F-3910-4509-B7E0-51D76899DF2C}" type="slidenum">
              <a:rPr lang="en-IN" smtClean="0"/>
              <a:t>‹#›</a:t>
            </a:fld>
            <a:endParaRPr lang="en-IN"/>
          </a:p>
        </p:txBody>
      </p:sp>
    </p:spTree>
    <p:extLst>
      <p:ext uri="{BB962C8B-B14F-4D97-AF65-F5344CB8AC3E}">
        <p14:creationId xmlns:p14="http://schemas.microsoft.com/office/powerpoint/2010/main" val="804402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FCD567-2950-4254-81C2-25046E0876DF}"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D87F-3910-4509-B7E0-51D76899DF2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24844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FCD567-2950-4254-81C2-25046E0876DF}"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D87F-3910-4509-B7E0-51D76899DF2C}" type="slidenum">
              <a:rPr lang="en-IN" smtClean="0"/>
              <a:t>‹#›</a:t>
            </a:fld>
            <a:endParaRPr lang="en-IN"/>
          </a:p>
        </p:txBody>
      </p:sp>
    </p:spTree>
    <p:extLst>
      <p:ext uri="{BB962C8B-B14F-4D97-AF65-F5344CB8AC3E}">
        <p14:creationId xmlns:p14="http://schemas.microsoft.com/office/powerpoint/2010/main" val="3539746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FCD567-2950-4254-81C2-25046E0876DF}"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D87F-3910-4509-B7E0-51D76899DF2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0128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FCD567-2950-4254-81C2-25046E0876DF}"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D87F-3910-4509-B7E0-51D76899DF2C}" type="slidenum">
              <a:rPr lang="en-IN" smtClean="0"/>
              <a:t>‹#›</a:t>
            </a:fld>
            <a:endParaRPr lang="en-IN"/>
          </a:p>
        </p:txBody>
      </p:sp>
    </p:spTree>
    <p:extLst>
      <p:ext uri="{BB962C8B-B14F-4D97-AF65-F5344CB8AC3E}">
        <p14:creationId xmlns:p14="http://schemas.microsoft.com/office/powerpoint/2010/main" val="806791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FCD567-2950-4254-81C2-25046E0876DF}"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D87F-3910-4509-B7E0-51D76899DF2C}" type="slidenum">
              <a:rPr lang="en-IN" smtClean="0"/>
              <a:t>‹#›</a:t>
            </a:fld>
            <a:endParaRPr lang="en-IN"/>
          </a:p>
        </p:txBody>
      </p:sp>
    </p:spTree>
    <p:extLst>
      <p:ext uri="{BB962C8B-B14F-4D97-AF65-F5344CB8AC3E}">
        <p14:creationId xmlns:p14="http://schemas.microsoft.com/office/powerpoint/2010/main" val="1311927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FCD567-2950-4254-81C2-25046E0876DF}"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D87F-3910-4509-B7E0-51D76899DF2C}" type="slidenum">
              <a:rPr lang="en-IN" smtClean="0"/>
              <a:t>‹#›</a:t>
            </a:fld>
            <a:endParaRPr lang="en-IN"/>
          </a:p>
        </p:txBody>
      </p:sp>
    </p:spTree>
    <p:extLst>
      <p:ext uri="{BB962C8B-B14F-4D97-AF65-F5344CB8AC3E}">
        <p14:creationId xmlns:p14="http://schemas.microsoft.com/office/powerpoint/2010/main" val="88763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FCD567-2950-4254-81C2-25046E0876DF}"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D87F-3910-4509-B7E0-51D76899DF2C}" type="slidenum">
              <a:rPr lang="en-IN" smtClean="0"/>
              <a:t>‹#›</a:t>
            </a:fld>
            <a:endParaRPr lang="en-IN"/>
          </a:p>
        </p:txBody>
      </p:sp>
    </p:spTree>
    <p:extLst>
      <p:ext uri="{BB962C8B-B14F-4D97-AF65-F5344CB8AC3E}">
        <p14:creationId xmlns:p14="http://schemas.microsoft.com/office/powerpoint/2010/main" val="4236606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FCD567-2950-4254-81C2-25046E0876DF}"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D87F-3910-4509-B7E0-51D76899DF2C}" type="slidenum">
              <a:rPr lang="en-IN" smtClean="0"/>
              <a:t>‹#›</a:t>
            </a:fld>
            <a:endParaRPr lang="en-IN"/>
          </a:p>
        </p:txBody>
      </p:sp>
    </p:spTree>
    <p:extLst>
      <p:ext uri="{BB962C8B-B14F-4D97-AF65-F5344CB8AC3E}">
        <p14:creationId xmlns:p14="http://schemas.microsoft.com/office/powerpoint/2010/main" val="1933419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FCD567-2950-4254-81C2-25046E0876DF}" type="datetimeFigureOut">
              <a:rPr lang="en-IN" smtClean="0"/>
              <a:t>05-11-2023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D87F-3910-4509-B7E0-51D76899DF2C}" type="slidenum">
              <a:rPr lang="en-IN" smtClean="0"/>
              <a:t>‹#›</a:t>
            </a:fld>
            <a:endParaRPr lang="en-IN"/>
          </a:p>
        </p:txBody>
      </p:sp>
    </p:spTree>
    <p:extLst>
      <p:ext uri="{BB962C8B-B14F-4D97-AF65-F5344CB8AC3E}">
        <p14:creationId xmlns:p14="http://schemas.microsoft.com/office/powerpoint/2010/main" val="803121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FCD567-2950-4254-81C2-25046E0876DF}" type="datetimeFigureOut">
              <a:rPr lang="en-IN" smtClean="0"/>
              <a:t>05-11-2023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BD87F-3910-4509-B7E0-51D76899DF2C}" type="slidenum">
              <a:rPr lang="en-IN" smtClean="0"/>
              <a:t>‹#›</a:t>
            </a:fld>
            <a:endParaRPr lang="en-IN"/>
          </a:p>
        </p:txBody>
      </p:sp>
    </p:spTree>
    <p:extLst>
      <p:ext uri="{BB962C8B-B14F-4D97-AF65-F5344CB8AC3E}">
        <p14:creationId xmlns:p14="http://schemas.microsoft.com/office/powerpoint/2010/main" val="2507423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FCD567-2950-4254-81C2-25046E0876DF}" type="datetimeFigureOut">
              <a:rPr lang="en-IN" smtClean="0"/>
              <a:t>05-11-2023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BD87F-3910-4509-B7E0-51D76899DF2C}" type="slidenum">
              <a:rPr lang="en-IN" smtClean="0"/>
              <a:t>‹#›</a:t>
            </a:fld>
            <a:endParaRPr lang="en-IN"/>
          </a:p>
        </p:txBody>
      </p:sp>
    </p:spTree>
    <p:extLst>
      <p:ext uri="{BB962C8B-B14F-4D97-AF65-F5344CB8AC3E}">
        <p14:creationId xmlns:p14="http://schemas.microsoft.com/office/powerpoint/2010/main" val="444494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FCD567-2950-4254-81C2-25046E0876DF}" type="datetimeFigureOut">
              <a:rPr lang="en-IN" smtClean="0"/>
              <a:t>05-11-2023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BD87F-3910-4509-B7E0-51D76899DF2C}" type="slidenum">
              <a:rPr lang="en-IN" smtClean="0"/>
              <a:t>‹#›</a:t>
            </a:fld>
            <a:endParaRPr lang="en-IN"/>
          </a:p>
        </p:txBody>
      </p:sp>
    </p:spTree>
    <p:extLst>
      <p:ext uri="{BB962C8B-B14F-4D97-AF65-F5344CB8AC3E}">
        <p14:creationId xmlns:p14="http://schemas.microsoft.com/office/powerpoint/2010/main" val="636557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FCD567-2950-4254-81C2-25046E0876DF}" type="datetimeFigureOut">
              <a:rPr lang="en-IN" smtClean="0"/>
              <a:t>05-11-2023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D87F-3910-4509-B7E0-51D76899DF2C}" type="slidenum">
              <a:rPr lang="en-IN" smtClean="0"/>
              <a:t>‹#›</a:t>
            </a:fld>
            <a:endParaRPr lang="en-IN"/>
          </a:p>
        </p:txBody>
      </p:sp>
    </p:spTree>
    <p:extLst>
      <p:ext uri="{BB962C8B-B14F-4D97-AF65-F5344CB8AC3E}">
        <p14:creationId xmlns:p14="http://schemas.microsoft.com/office/powerpoint/2010/main" val="2844810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FCD567-2950-4254-81C2-25046E0876DF}" type="datetimeFigureOut">
              <a:rPr lang="en-IN" smtClean="0"/>
              <a:t>05-11-2023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D87F-3910-4509-B7E0-51D76899DF2C}" type="slidenum">
              <a:rPr lang="en-IN" smtClean="0"/>
              <a:t>‹#›</a:t>
            </a:fld>
            <a:endParaRPr lang="en-IN"/>
          </a:p>
        </p:txBody>
      </p:sp>
    </p:spTree>
    <p:extLst>
      <p:ext uri="{BB962C8B-B14F-4D97-AF65-F5344CB8AC3E}">
        <p14:creationId xmlns:p14="http://schemas.microsoft.com/office/powerpoint/2010/main" val="2790677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FCD567-2950-4254-81C2-25046E0876DF}" type="datetimeFigureOut">
              <a:rPr lang="en-IN" smtClean="0"/>
              <a:t>05-11-2023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3EBD87F-3910-4509-B7E0-51D76899DF2C}" type="slidenum">
              <a:rPr lang="en-IN" smtClean="0"/>
              <a:t>‹#›</a:t>
            </a:fld>
            <a:endParaRPr lang="en-IN"/>
          </a:p>
        </p:txBody>
      </p:sp>
    </p:spTree>
    <p:extLst>
      <p:ext uri="{BB962C8B-B14F-4D97-AF65-F5344CB8AC3E}">
        <p14:creationId xmlns:p14="http://schemas.microsoft.com/office/powerpoint/2010/main" val="39654444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audio" Target="../media/audio10.wav"/><Relationship Id="rId2" Type="http://schemas.openxmlformats.org/officeDocument/2006/relationships/audio" Target="../media/audio10.wav"/><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1.wav"/><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audio" Target="../media/audio12.wav"/><Relationship Id="rId2" Type="http://schemas.openxmlformats.org/officeDocument/2006/relationships/audio" Target="../media/audio12.wav"/><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audio" Target="../media/audio13.wav"/><Relationship Id="rId2" Type="http://schemas.openxmlformats.org/officeDocument/2006/relationships/audio" Target="../media/audio13.wav"/><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audio" Target="../media/audio14.wav"/><Relationship Id="rId2" Type="http://schemas.openxmlformats.org/officeDocument/2006/relationships/audio" Target="../media/audio14.wav"/><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audio" Target="../media/audio15.wav"/><Relationship Id="rId3" Type="http://schemas.openxmlformats.org/officeDocument/2006/relationships/image" Target="../media/image13.png"/><Relationship Id="rId2" Type="http://schemas.openxmlformats.org/officeDocument/2006/relationships/audio" Target="../media/audio15.wav"/><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audio" Target="../media/audio16.wav"/><Relationship Id="rId1" Type="http://schemas.openxmlformats.org/officeDocument/2006/relationships/slideLayout" Target="../slideLayouts/slideLayout7.xml"/><Relationship Id="rId5" Type="http://schemas.openxmlformats.org/officeDocument/2006/relationships/audio" Target="../media/audio16.wav"/><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audio" Target="../media/audio3.wav"/><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audio" Target="../media/audio17.wav"/><Relationship Id="rId2" Type="http://schemas.openxmlformats.org/officeDocument/2006/relationships/audio" Target="../media/audio17.wav"/><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audio" Target="../media/audio8.wav"/><Relationship Id="rId1" Type="http://schemas.openxmlformats.org/officeDocument/2006/relationships/slideLayout" Target="../slideLayouts/slideLayout7.xml"/><Relationship Id="rId4" Type="http://schemas.openxmlformats.org/officeDocument/2006/relationships/audio" Target="../media/audio8.wav"/></Relationships>
</file>

<file path=ppt/slides/_rels/slide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xml"/><Relationship Id="rId6" Type="http://schemas.openxmlformats.org/officeDocument/2006/relationships/audio" Target="../media/audio2.wav"/></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audio" Target="../media/audio18.wav"/><Relationship Id="rId1" Type="http://schemas.openxmlformats.org/officeDocument/2006/relationships/slideLayout" Target="../slideLayouts/slideLayout7.xml"/><Relationship Id="rId4" Type="http://schemas.openxmlformats.org/officeDocument/2006/relationships/audio" Target="../media/audio18.wav"/></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audio" Target="../media/audio5.wav"/><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audio" Target="../media/audio3.wav"/><Relationship Id="rId2" Type="http://schemas.openxmlformats.org/officeDocument/2006/relationships/audio" Target="../media/audio3.wav"/><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4.wav"/><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audio" Target="../media/audio5.wav"/><Relationship Id="rId2" Type="http://schemas.openxmlformats.org/officeDocument/2006/relationships/audio" Target="../media/audio5.wav"/><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audio" Target="../media/audio6.wav"/><Relationship Id="rId2" Type="http://schemas.openxmlformats.org/officeDocument/2006/relationships/audio" Target="../media/audio6.wav"/><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audio" Target="../media/audio7.wav"/><Relationship Id="rId2" Type="http://schemas.openxmlformats.org/officeDocument/2006/relationships/audio" Target="../media/audio7.wav"/><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8.wav"/><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audio" Target="../media/audio9.wav"/><Relationship Id="rId2" Type="http://schemas.openxmlformats.org/officeDocument/2006/relationships/audio" Target="../media/audio9.wav"/><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6458" y="266641"/>
            <a:ext cx="7766936" cy="1646302"/>
          </a:xfrm>
        </p:spPr>
        <p:txBody>
          <a:bodyPr/>
          <a:lstStyle/>
          <a:p>
            <a:pPr algn="ctr"/>
            <a:r>
              <a:rPr lang="en-US" b="1" dirty="0" smtClean="0">
                <a:solidFill>
                  <a:srgbClr val="7030A0"/>
                </a:solidFill>
              </a:rPr>
              <a:t>Python file on </a:t>
            </a:r>
            <a:r>
              <a:rPr lang="en-US" b="1" dirty="0" err="1" smtClean="0">
                <a:solidFill>
                  <a:srgbClr val="7030A0"/>
                </a:solidFill>
              </a:rPr>
              <a:t>Train_loan_data</a:t>
            </a:r>
            <a:endParaRPr lang="en-IN" b="1" dirty="0">
              <a:solidFill>
                <a:srgbClr val="7030A0"/>
              </a:solidFill>
            </a:endParaRPr>
          </a:p>
        </p:txBody>
      </p:sp>
      <p:sp>
        <p:nvSpPr>
          <p:cNvPr id="3" name="Subtitle 2"/>
          <p:cNvSpPr>
            <a:spLocks noGrp="1"/>
          </p:cNvSpPr>
          <p:nvPr>
            <p:ph type="subTitle" idx="1"/>
          </p:nvPr>
        </p:nvSpPr>
        <p:spPr>
          <a:xfrm>
            <a:off x="875763" y="2093244"/>
            <a:ext cx="7598534" cy="3019668"/>
          </a:xfrm>
        </p:spPr>
        <p:txBody>
          <a:bodyPr>
            <a:normAutofit/>
          </a:bodyPr>
          <a:lstStyle/>
          <a:p>
            <a:pPr marL="342900" indent="-342900" algn="l">
              <a:buAutoNum type="arabicPeriod"/>
            </a:pPr>
            <a:r>
              <a:rPr lang="en-US" b="1" dirty="0" smtClean="0">
                <a:solidFill>
                  <a:srgbClr val="0070C0"/>
                </a:solidFill>
              </a:rPr>
              <a:t>Introduction.</a:t>
            </a:r>
          </a:p>
          <a:p>
            <a:pPr marL="342900" indent="-342900" algn="l">
              <a:buAutoNum type="arabicPeriod"/>
            </a:pPr>
            <a:r>
              <a:rPr lang="en-US" b="1" dirty="0" smtClean="0">
                <a:solidFill>
                  <a:srgbClr val="0070C0"/>
                </a:solidFill>
              </a:rPr>
              <a:t>Data Exploration.</a:t>
            </a:r>
          </a:p>
          <a:p>
            <a:pPr marL="342900" indent="-342900" algn="l">
              <a:buAutoNum type="arabicPeriod"/>
            </a:pPr>
            <a:r>
              <a:rPr lang="en-US" b="1" dirty="0" smtClean="0">
                <a:solidFill>
                  <a:srgbClr val="0070C0"/>
                </a:solidFill>
              </a:rPr>
              <a:t>Data Cleaning.</a:t>
            </a:r>
          </a:p>
          <a:p>
            <a:pPr marL="342900" indent="-342900" algn="l">
              <a:buAutoNum type="arabicPeriod"/>
            </a:pPr>
            <a:r>
              <a:rPr lang="en-US" b="1" dirty="0" smtClean="0">
                <a:solidFill>
                  <a:srgbClr val="0070C0"/>
                </a:solidFill>
              </a:rPr>
              <a:t>Feature Engineering.</a:t>
            </a:r>
          </a:p>
          <a:p>
            <a:pPr marL="342900" indent="-342900" algn="l">
              <a:buAutoNum type="arabicPeriod"/>
            </a:pPr>
            <a:r>
              <a:rPr lang="en-US" b="1" dirty="0" smtClean="0">
                <a:solidFill>
                  <a:srgbClr val="0070C0"/>
                </a:solidFill>
              </a:rPr>
              <a:t>Model Selection.</a:t>
            </a:r>
          </a:p>
          <a:p>
            <a:pPr marL="342900" indent="-342900" algn="l">
              <a:buAutoNum type="arabicPeriod"/>
            </a:pPr>
            <a:r>
              <a:rPr lang="en-US" b="1" dirty="0" smtClean="0">
                <a:solidFill>
                  <a:srgbClr val="0070C0"/>
                </a:solidFill>
              </a:rPr>
              <a:t>Model Evaluation.</a:t>
            </a:r>
          </a:p>
          <a:p>
            <a:pPr marL="342900" indent="-342900" algn="l">
              <a:buAutoNum type="arabicPeriod"/>
            </a:pPr>
            <a:r>
              <a:rPr lang="en-US" b="1" dirty="0" smtClean="0">
                <a:solidFill>
                  <a:srgbClr val="0070C0"/>
                </a:solidFill>
              </a:rPr>
              <a:t>Conclusion</a:t>
            </a:r>
          </a:p>
          <a:p>
            <a:pPr marL="342900" indent="-342900" algn="l">
              <a:buAutoNum type="arabicPeriod"/>
            </a:pPr>
            <a:endParaRPr lang="en-US" b="1" dirty="0">
              <a:solidFill>
                <a:srgbClr val="0070C0"/>
              </a:solidFill>
            </a:endParaRPr>
          </a:p>
          <a:p>
            <a:pPr marL="342900" indent="-342900" algn="l">
              <a:buAutoNum type="arabicPeriod"/>
            </a:pPr>
            <a:endParaRPr lang="en-US" b="1" dirty="0" smtClean="0">
              <a:solidFill>
                <a:srgbClr val="0070C0"/>
              </a:solidFill>
            </a:endParaRPr>
          </a:p>
          <a:p>
            <a:pPr algn="l"/>
            <a:endParaRPr lang="en-US" b="1" dirty="0">
              <a:solidFill>
                <a:srgbClr val="0070C0"/>
              </a:solidFill>
            </a:endParaRPr>
          </a:p>
          <a:p>
            <a:pPr marL="342900" indent="-342900" algn="l">
              <a:buAutoNum type="arabicPeriod"/>
            </a:pPr>
            <a:endParaRPr lang="en-US" b="1" dirty="0" smtClean="0">
              <a:solidFill>
                <a:srgbClr val="0070C0"/>
              </a:solidFill>
            </a:endParaRPr>
          </a:p>
          <a:p>
            <a:pPr marL="342900" indent="-342900" algn="l">
              <a:buAutoNum type="arabicPeriod"/>
            </a:pPr>
            <a:endParaRPr lang="en-US" b="1" dirty="0" smtClean="0">
              <a:solidFill>
                <a:srgbClr val="0070C0"/>
              </a:solidFill>
            </a:endParaRPr>
          </a:p>
          <a:p>
            <a:pPr marL="342900" indent="-342900" algn="l">
              <a:buAutoNum type="arabicPeriod"/>
            </a:pPr>
            <a:endParaRPr lang="en-IN" b="1" dirty="0">
              <a:solidFill>
                <a:srgbClr val="0070C0"/>
              </a:solidFill>
            </a:endParaRPr>
          </a:p>
        </p:txBody>
      </p:sp>
      <p:sp>
        <p:nvSpPr>
          <p:cNvPr id="4" name="TextBox 3"/>
          <p:cNvSpPr txBox="1"/>
          <p:nvPr/>
        </p:nvSpPr>
        <p:spPr>
          <a:xfrm>
            <a:off x="3915903" y="4970047"/>
            <a:ext cx="5769010" cy="830997"/>
          </a:xfrm>
          <a:prstGeom prst="rect">
            <a:avLst/>
          </a:prstGeom>
          <a:noFill/>
        </p:spPr>
        <p:txBody>
          <a:bodyPr wrap="square" rtlCol="0">
            <a:spAutoFit/>
          </a:bodyPr>
          <a:lstStyle/>
          <a:p>
            <a:r>
              <a:rPr lang="en-US" sz="2400" dirty="0" smtClean="0">
                <a:solidFill>
                  <a:srgbClr val="FF0000"/>
                </a:solidFill>
                <a:latin typeface="Algerian" panose="04020705040A02060702" pitchFamily="82" charset="0"/>
              </a:rPr>
              <a:t>Submitted by SANDEEP KUMAR RAI </a:t>
            </a:r>
          </a:p>
          <a:p>
            <a:r>
              <a:rPr lang="en-US" sz="2400" dirty="0">
                <a:solidFill>
                  <a:srgbClr val="FF0000"/>
                </a:solidFill>
                <a:latin typeface="Algerian" panose="04020705040A02060702" pitchFamily="82" charset="0"/>
              </a:rPr>
              <a:t> </a:t>
            </a:r>
            <a:r>
              <a:rPr lang="en-US" sz="2400" dirty="0" smtClean="0">
                <a:solidFill>
                  <a:srgbClr val="FF0000"/>
                </a:solidFill>
                <a:latin typeface="Algerian" panose="04020705040A02060702" pitchFamily="82" charset="0"/>
              </a:rPr>
              <a:t>on  05 November 2023.</a:t>
            </a:r>
            <a:endParaRPr lang="en-IN" sz="2400"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2962372636"/>
      </p:ext>
    </p:extLst>
  </p:cSld>
  <p:clrMapOvr>
    <a:masterClrMapping/>
  </p:clrMapOvr>
  <p:transition spd="slow" advClick="0">
    <p:randomBar dir="vert"/>
    <p:sndAc>
      <p:stSnd>
        <p:snd r:embed="rId2" name="applause.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31314" y="493607"/>
            <a:ext cx="11378613" cy="4245818"/>
          </a:xfrm>
          <a:prstGeom prst="rect">
            <a:avLst/>
          </a:prstGeom>
        </p:spPr>
      </p:pic>
      <p:sp>
        <p:nvSpPr>
          <p:cNvPr id="3" name="TextBox 2"/>
          <p:cNvSpPr txBox="1"/>
          <p:nvPr/>
        </p:nvSpPr>
        <p:spPr>
          <a:xfrm>
            <a:off x="257577" y="4881093"/>
            <a:ext cx="10612192" cy="830997"/>
          </a:xfrm>
          <a:prstGeom prst="rect">
            <a:avLst/>
          </a:prstGeom>
          <a:noFill/>
        </p:spPr>
        <p:txBody>
          <a:bodyPr wrap="square" rtlCol="0">
            <a:spAutoFit/>
          </a:bodyPr>
          <a:lstStyle/>
          <a:p>
            <a:r>
              <a:rPr lang="en-US" sz="2400" b="1" dirty="0" smtClean="0">
                <a:solidFill>
                  <a:srgbClr val="00B050"/>
                </a:solidFill>
              </a:rPr>
              <a:t># The above data is about the top 10 </a:t>
            </a:r>
            <a:r>
              <a:rPr lang="en-US" sz="2400" b="1" dirty="0" err="1" smtClean="0">
                <a:solidFill>
                  <a:srgbClr val="00B050"/>
                </a:solidFill>
              </a:rPr>
              <a:t>emp_title</a:t>
            </a:r>
            <a:r>
              <a:rPr lang="en-US" sz="2400" b="1" dirty="0" smtClean="0">
                <a:solidFill>
                  <a:srgbClr val="00B050"/>
                </a:solidFill>
              </a:rPr>
              <a:t> who took the </a:t>
            </a:r>
            <a:r>
              <a:rPr lang="en-US" sz="2400" b="1" dirty="0" err="1" smtClean="0">
                <a:solidFill>
                  <a:srgbClr val="00B050"/>
                </a:solidFill>
              </a:rPr>
              <a:t>loan_amnt</a:t>
            </a:r>
            <a:r>
              <a:rPr lang="en-US" sz="2400" b="1" dirty="0" smtClean="0">
                <a:solidFill>
                  <a:srgbClr val="00B050"/>
                </a:solidFill>
              </a:rPr>
              <a:t>.</a:t>
            </a:r>
            <a:endParaRPr lang="en-IN" sz="2400" b="1" dirty="0">
              <a:solidFill>
                <a:srgbClr val="00B050"/>
              </a:solidFill>
            </a:endParaRPr>
          </a:p>
        </p:txBody>
      </p:sp>
    </p:spTree>
    <p:extLst>
      <p:ext uri="{BB962C8B-B14F-4D97-AF65-F5344CB8AC3E}">
        <p14:creationId xmlns:p14="http://schemas.microsoft.com/office/powerpoint/2010/main" val="1204654983"/>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wind.wav"/>
          </p:stSnd>
        </p:sndAc>
      </p:transition>
    </mc:Choice>
    <mc:Fallback xmlns="">
      <p:transition spd="slow">
        <p:fade/>
        <p:sndAc>
          <p:stSnd>
            <p:snd r:embed="rId7" name="wind.wav"/>
          </p:stSnd>
        </p:sndAc>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32698" y="167404"/>
            <a:ext cx="11245409" cy="4610658"/>
          </a:xfrm>
          <a:prstGeom prst="rect">
            <a:avLst/>
          </a:prstGeom>
        </p:spPr>
      </p:pic>
      <p:sp>
        <p:nvSpPr>
          <p:cNvPr id="3" name="TextBox 2"/>
          <p:cNvSpPr txBox="1"/>
          <p:nvPr/>
        </p:nvSpPr>
        <p:spPr>
          <a:xfrm>
            <a:off x="309093" y="5112913"/>
            <a:ext cx="10303099" cy="461665"/>
          </a:xfrm>
          <a:prstGeom prst="rect">
            <a:avLst/>
          </a:prstGeom>
          <a:noFill/>
        </p:spPr>
        <p:txBody>
          <a:bodyPr wrap="square" rtlCol="0">
            <a:spAutoFit/>
          </a:bodyPr>
          <a:lstStyle/>
          <a:p>
            <a:r>
              <a:rPr lang="en-US" sz="2400" b="1" dirty="0" smtClean="0">
                <a:solidFill>
                  <a:srgbClr val="00B0F0"/>
                </a:solidFill>
              </a:rPr>
              <a:t># The data states the top 10 </a:t>
            </a:r>
            <a:r>
              <a:rPr lang="en-US" sz="2400" b="1" dirty="0" err="1" smtClean="0">
                <a:solidFill>
                  <a:srgbClr val="00B0F0"/>
                </a:solidFill>
              </a:rPr>
              <a:t>addr_states</a:t>
            </a:r>
            <a:r>
              <a:rPr lang="en-US" sz="2400" b="1" dirty="0" smtClean="0">
                <a:solidFill>
                  <a:srgbClr val="00B0F0"/>
                </a:solidFill>
              </a:rPr>
              <a:t> with the </a:t>
            </a:r>
            <a:r>
              <a:rPr lang="en-US" sz="2400" b="1" dirty="0" err="1" smtClean="0">
                <a:solidFill>
                  <a:srgbClr val="00B0F0"/>
                </a:solidFill>
              </a:rPr>
              <a:t>revol_bal</a:t>
            </a:r>
            <a:r>
              <a:rPr lang="en-US" sz="2400" b="1" dirty="0" smtClean="0">
                <a:solidFill>
                  <a:srgbClr val="00B0F0"/>
                </a:solidFill>
              </a:rPr>
              <a:t>.</a:t>
            </a:r>
            <a:endParaRPr lang="en-IN" sz="2400" b="1" dirty="0">
              <a:solidFill>
                <a:srgbClr val="00B0F0"/>
              </a:solidFill>
            </a:endParaRPr>
          </a:p>
        </p:txBody>
      </p:sp>
    </p:spTree>
    <p:extLst>
      <p:ext uri="{BB962C8B-B14F-4D97-AF65-F5344CB8AC3E}">
        <p14:creationId xmlns:p14="http://schemas.microsoft.com/office/powerpoint/2010/main" val="218126564"/>
      </p:ext>
    </p:extLst>
  </p:cSld>
  <p:clrMapOvr>
    <a:masterClrMapping/>
  </p:clrMapOvr>
  <p:transition spd="slow">
    <p:randomBar dir="vert"/>
    <p:sndAc>
      <p:stSnd>
        <p:snd r:embed="rId2" name="cashreg.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9339" y="288946"/>
            <a:ext cx="11265973" cy="3587018"/>
          </a:xfrm>
          <a:prstGeom prst="rect">
            <a:avLst/>
          </a:prstGeom>
        </p:spPr>
      </p:pic>
      <p:sp>
        <p:nvSpPr>
          <p:cNvPr id="4" name="TextBox 3"/>
          <p:cNvSpPr txBox="1"/>
          <p:nvPr/>
        </p:nvSpPr>
        <p:spPr>
          <a:xfrm>
            <a:off x="423081" y="4326340"/>
            <a:ext cx="10699844" cy="830997"/>
          </a:xfrm>
          <a:prstGeom prst="rect">
            <a:avLst/>
          </a:prstGeom>
          <a:noFill/>
        </p:spPr>
        <p:txBody>
          <a:bodyPr wrap="square" rtlCol="0">
            <a:spAutoFit/>
          </a:bodyPr>
          <a:lstStyle/>
          <a:p>
            <a:r>
              <a:rPr lang="en-US" sz="2400" b="1" i="1" dirty="0" smtClean="0">
                <a:solidFill>
                  <a:schemeClr val="accent5"/>
                </a:solidFill>
              </a:rPr>
              <a:t># From the above category we see most them are from the source verified.</a:t>
            </a:r>
            <a:endParaRPr lang="en-IN" sz="2400" b="1" i="1" dirty="0">
              <a:solidFill>
                <a:schemeClr val="accent5"/>
              </a:solidFill>
            </a:endParaRPr>
          </a:p>
        </p:txBody>
      </p:sp>
    </p:spTree>
    <p:extLst>
      <p:ext uri="{BB962C8B-B14F-4D97-AF65-F5344CB8AC3E}">
        <p14:creationId xmlns:p14="http://schemas.microsoft.com/office/powerpoint/2010/main" val="4076871965"/>
      </p:ext>
    </p:extLst>
  </p:cSld>
  <p:clrMapOvr>
    <a:masterClrMapping/>
  </p:clrMapOvr>
  <mc:AlternateContent xmlns:mc="http://schemas.openxmlformats.org/markup-compatibility/2006" xmlns:p14="http://schemas.microsoft.com/office/powerpoint/2010/main">
    <mc:Choice Requires="p14">
      <p:transition spd="slow" p14:dur="900">
        <p14:warp dir="in"/>
        <p:sndAc>
          <p:stSnd>
            <p:snd r:embed="rId2" name="whoosh.wav"/>
          </p:stSnd>
        </p:sndAc>
      </p:transition>
    </mc:Choice>
    <mc:Fallback xmlns="">
      <p:transition spd="slow">
        <p:fade/>
        <p:sndAc>
          <p:stSnd>
            <p:snd r:embed="rId7" name="whoosh.wav"/>
          </p:stSnd>
        </p:sndAc>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27725" y="319971"/>
            <a:ext cx="11350381" cy="4419454"/>
          </a:xfrm>
          <a:prstGeom prst="rect">
            <a:avLst/>
          </a:prstGeom>
        </p:spPr>
      </p:pic>
      <p:sp>
        <p:nvSpPr>
          <p:cNvPr id="3" name="TextBox 2"/>
          <p:cNvSpPr txBox="1"/>
          <p:nvPr/>
        </p:nvSpPr>
        <p:spPr>
          <a:xfrm>
            <a:off x="296214" y="5009882"/>
            <a:ext cx="10818254" cy="1200329"/>
          </a:xfrm>
          <a:prstGeom prst="rect">
            <a:avLst/>
          </a:prstGeom>
          <a:noFill/>
        </p:spPr>
        <p:txBody>
          <a:bodyPr wrap="square" rtlCol="0">
            <a:spAutoFit/>
          </a:bodyPr>
          <a:lstStyle/>
          <a:p>
            <a:r>
              <a:rPr lang="en-US" sz="2400" b="1" dirty="0" smtClean="0">
                <a:solidFill>
                  <a:srgbClr val="002060"/>
                </a:solidFill>
              </a:rPr>
              <a:t># The above is about the what are the different categories about the purpose they took loan</a:t>
            </a:r>
          </a:p>
          <a:p>
            <a:r>
              <a:rPr lang="en-US" sz="2400" b="1" dirty="0" smtClean="0">
                <a:solidFill>
                  <a:srgbClr val="002060"/>
                </a:solidFill>
              </a:rPr>
              <a:t> and their counts .</a:t>
            </a:r>
            <a:endParaRPr lang="en-IN" sz="2400" b="1" dirty="0">
              <a:solidFill>
                <a:srgbClr val="002060"/>
              </a:solidFill>
            </a:endParaRPr>
          </a:p>
        </p:txBody>
      </p:sp>
    </p:spTree>
    <p:extLst>
      <p:ext uri="{BB962C8B-B14F-4D97-AF65-F5344CB8AC3E}">
        <p14:creationId xmlns:p14="http://schemas.microsoft.com/office/powerpoint/2010/main" val="6006837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sndAc>
          <p:stSnd>
            <p:snd r:embed="rId2" name="camera.wav"/>
          </p:stSnd>
        </p:sndAc>
      </p:transition>
    </mc:Choice>
    <mc:Fallback xmlns="">
      <p:transition spd="slow">
        <p:fade/>
        <p:sndAc>
          <p:stSnd>
            <p:snd r:embed="rId7" name="camera.wav"/>
          </p:stSnd>
        </p:sndAc>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30757" y="294579"/>
            <a:ext cx="11221592" cy="4032722"/>
          </a:xfrm>
          <a:prstGeom prst="rect">
            <a:avLst/>
          </a:prstGeom>
        </p:spPr>
      </p:pic>
      <p:sp>
        <p:nvSpPr>
          <p:cNvPr id="3" name="TextBox 2"/>
          <p:cNvSpPr txBox="1"/>
          <p:nvPr/>
        </p:nvSpPr>
        <p:spPr>
          <a:xfrm>
            <a:off x="180304" y="4597758"/>
            <a:ext cx="11101589" cy="461665"/>
          </a:xfrm>
          <a:prstGeom prst="rect">
            <a:avLst/>
          </a:prstGeom>
          <a:noFill/>
        </p:spPr>
        <p:txBody>
          <a:bodyPr wrap="square" rtlCol="0">
            <a:spAutoFit/>
          </a:bodyPr>
          <a:lstStyle/>
          <a:p>
            <a:r>
              <a:rPr lang="en-US" sz="2400" b="1" i="1" dirty="0" smtClean="0">
                <a:solidFill>
                  <a:srgbClr val="FF0000"/>
                </a:solidFill>
              </a:rPr>
              <a:t># The top 10 purpose for which the </a:t>
            </a:r>
            <a:r>
              <a:rPr lang="en-US" sz="2400" b="1" i="1" dirty="0" err="1" smtClean="0">
                <a:solidFill>
                  <a:srgbClr val="FF0000"/>
                </a:solidFill>
              </a:rPr>
              <a:t>loan_amnt</a:t>
            </a:r>
            <a:r>
              <a:rPr lang="en-US" sz="2400" b="1" i="1" dirty="0" smtClean="0">
                <a:solidFill>
                  <a:srgbClr val="FF0000"/>
                </a:solidFill>
              </a:rPr>
              <a:t> was disbursed.</a:t>
            </a:r>
            <a:endParaRPr lang="en-IN" sz="2400" b="1" i="1" dirty="0">
              <a:solidFill>
                <a:srgbClr val="FF0000"/>
              </a:solidFill>
            </a:endParaRPr>
          </a:p>
        </p:txBody>
      </p:sp>
    </p:spTree>
    <p:extLst>
      <p:ext uri="{BB962C8B-B14F-4D97-AF65-F5344CB8AC3E}">
        <p14:creationId xmlns:p14="http://schemas.microsoft.com/office/powerpoint/2010/main" val="1860597236"/>
      </p:ext>
    </p:extLst>
  </p:cSld>
  <p:clrMapOvr>
    <a:masterClrMapping/>
  </p:clrMapOvr>
  <mc:AlternateContent xmlns:mc="http://schemas.openxmlformats.org/markup-compatibility/2006" xmlns:p14="http://schemas.microsoft.com/office/powerpoint/2010/main">
    <mc:Choice Requires="p14">
      <p:transition spd="slow" p14:dur="4000">
        <p14:vortex dir="r"/>
        <p:sndAc>
          <p:stSnd>
            <p:snd r:embed="rId2" name="voltage.wav"/>
          </p:stSnd>
        </p:sndAc>
      </p:transition>
    </mc:Choice>
    <mc:Fallback xmlns="">
      <p:transition spd="slow">
        <p:fade/>
        <p:sndAc>
          <p:stSnd>
            <p:snd r:embed="rId7" name="voltage.wav"/>
          </p:stSnd>
        </p:sndAc>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60610" y="357893"/>
            <a:ext cx="4623514" cy="4883808"/>
          </a:xfrm>
          <a:prstGeom prst="rect">
            <a:avLst/>
          </a:prstGeom>
        </p:spPr>
      </p:pic>
      <p:pic>
        <p:nvPicPr>
          <p:cNvPr id="3" name="Picture 2"/>
          <p:cNvPicPr>
            <a:picLocks noChangeAspect="1"/>
          </p:cNvPicPr>
          <p:nvPr/>
        </p:nvPicPr>
        <p:blipFill>
          <a:blip r:embed="rId4"/>
          <a:stretch>
            <a:fillRect/>
          </a:stretch>
        </p:blipFill>
        <p:spPr>
          <a:xfrm>
            <a:off x="6379060" y="267741"/>
            <a:ext cx="4593739" cy="4883808"/>
          </a:xfrm>
          <a:prstGeom prst="rect">
            <a:avLst/>
          </a:prstGeom>
        </p:spPr>
      </p:pic>
      <p:sp>
        <p:nvSpPr>
          <p:cNvPr id="4" name="TextBox 3"/>
          <p:cNvSpPr txBox="1"/>
          <p:nvPr/>
        </p:nvSpPr>
        <p:spPr>
          <a:xfrm>
            <a:off x="463639" y="5331854"/>
            <a:ext cx="10637950" cy="830997"/>
          </a:xfrm>
          <a:prstGeom prst="rect">
            <a:avLst/>
          </a:prstGeom>
          <a:noFill/>
        </p:spPr>
        <p:txBody>
          <a:bodyPr wrap="square" rtlCol="0">
            <a:spAutoFit/>
          </a:bodyPr>
          <a:lstStyle/>
          <a:p>
            <a:r>
              <a:rPr lang="en-US" sz="2400" b="1" dirty="0" smtClean="0">
                <a:solidFill>
                  <a:schemeClr val="accent5">
                    <a:lumMod val="75000"/>
                  </a:schemeClr>
                </a:solidFill>
              </a:rPr>
              <a:t># This data infers the </a:t>
            </a:r>
            <a:r>
              <a:rPr lang="en-US" sz="2400" b="1" dirty="0" err="1" smtClean="0">
                <a:solidFill>
                  <a:schemeClr val="accent5">
                    <a:lumMod val="75000"/>
                  </a:schemeClr>
                </a:solidFill>
              </a:rPr>
              <a:t>addr_state</a:t>
            </a:r>
            <a:r>
              <a:rPr lang="en-US" sz="2400" b="1" dirty="0" smtClean="0">
                <a:solidFill>
                  <a:schemeClr val="accent5">
                    <a:lumMod val="75000"/>
                  </a:schemeClr>
                </a:solidFill>
              </a:rPr>
              <a:t> with the </a:t>
            </a:r>
            <a:r>
              <a:rPr lang="en-US" sz="2400" b="1" dirty="0" err="1" smtClean="0">
                <a:solidFill>
                  <a:schemeClr val="accent5">
                    <a:lumMod val="75000"/>
                  </a:schemeClr>
                </a:solidFill>
              </a:rPr>
              <a:t>loan_status</a:t>
            </a:r>
            <a:r>
              <a:rPr lang="en-US" sz="2400" b="1" dirty="0" smtClean="0">
                <a:solidFill>
                  <a:schemeClr val="accent5">
                    <a:lumMod val="75000"/>
                  </a:schemeClr>
                </a:solidFill>
              </a:rPr>
              <a:t> whether paid or defaulted.</a:t>
            </a:r>
            <a:endParaRPr lang="en-IN" sz="2400" b="1" dirty="0">
              <a:solidFill>
                <a:schemeClr val="accent5">
                  <a:lumMod val="75000"/>
                </a:schemeClr>
              </a:solidFill>
            </a:endParaRPr>
          </a:p>
        </p:txBody>
      </p:sp>
    </p:spTree>
    <p:extLst>
      <p:ext uri="{BB962C8B-B14F-4D97-AF65-F5344CB8AC3E}">
        <p14:creationId xmlns:p14="http://schemas.microsoft.com/office/powerpoint/2010/main" val="15630372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sndAc>
          <p:stSnd>
            <p:snd r:embed="rId2" name="hammer.wav"/>
          </p:stSnd>
        </p:sndAc>
      </p:transition>
    </mc:Choice>
    <mc:Fallback xmlns="">
      <p:transition spd="slow">
        <p:fade/>
        <p:sndAc>
          <p:stSnd>
            <p:snd r:embed="rId8" name="hammer.wav"/>
          </p:stSnd>
        </p:sndAc>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210766"/>
            <a:ext cx="5780500" cy="4618812"/>
          </a:xfrm>
          <a:prstGeom prst="rect">
            <a:avLst/>
          </a:prstGeom>
        </p:spPr>
      </p:pic>
      <p:pic>
        <p:nvPicPr>
          <p:cNvPr id="3" name="Picture 2"/>
          <p:cNvPicPr>
            <a:picLocks noChangeAspect="1"/>
          </p:cNvPicPr>
          <p:nvPr/>
        </p:nvPicPr>
        <p:blipFill>
          <a:blip r:embed="rId4"/>
          <a:stretch>
            <a:fillRect/>
          </a:stretch>
        </p:blipFill>
        <p:spPr>
          <a:xfrm>
            <a:off x="5917748" y="313797"/>
            <a:ext cx="5492933" cy="4412750"/>
          </a:xfrm>
          <a:prstGeom prst="rect">
            <a:avLst/>
          </a:prstGeom>
        </p:spPr>
      </p:pic>
      <p:sp>
        <p:nvSpPr>
          <p:cNvPr id="4" name="TextBox 3"/>
          <p:cNvSpPr txBox="1"/>
          <p:nvPr/>
        </p:nvSpPr>
        <p:spPr>
          <a:xfrm>
            <a:off x="283335" y="5061397"/>
            <a:ext cx="10702344" cy="830997"/>
          </a:xfrm>
          <a:prstGeom prst="rect">
            <a:avLst/>
          </a:prstGeom>
          <a:noFill/>
        </p:spPr>
        <p:txBody>
          <a:bodyPr wrap="square" rtlCol="0">
            <a:spAutoFit/>
          </a:bodyPr>
          <a:lstStyle/>
          <a:p>
            <a:r>
              <a:rPr lang="en-US" sz="2400" b="1" i="1" dirty="0" smtClean="0">
                <a:solidFill>
                  <a:srgbClr val="FF0000"/>
                </a:solidFill>
              </a:rPr>
              <a:t># From above it is clearly stated that different </a:t>
            </a:r>
            <a:r>
              <a:rPr lang="en-US" sz="2400" b="1" i="1" dirty="0" err="1" smtClean="0">
                <a:solidFill>
                  <a:srgbClr val="FF0000"/>
                </a:solidFill>
              </a:rPr>
              <a:t>emp_title</a:t>
            </a:r>
            <a:r>
              <a:rPr lang="en-US" sz="2400" b="1" i="1" dirty="0" smtClean="0">
                <a:solidFill>
                  <a:srgbClr val="FF0000"/>
                </a:solidFill>
              </a:rPr>
              <a:t> have whether paid or defaulted </a:t>
            </a:r>
            <a:r>
              <a:rPr lang="en-US" sz="2400" b="1" i="1" dirty="0" err="1" smtClean="0">
                <a:solidFill>
                  <a:srgbClr val="FF0000"/>
                </a:solidFill>
              </a:rPr>
              <a:t>loan_status</a:t>
            </a:r>
            <a:r>
              <a:rPr lang="en-US" sz="2400" b="1" i="1" dirty="0" smtClean="0">
                <a:solidFill>
                  <a:srgbClr val="FF0000"/>
                </a:solidFill>
              </a:rPr>
              <a:t>.</a:t>
            </a:r>
            <a:endParaRPr lang="en-IN" sz="2400" b="1" i="1" dirty="0">
              <a:solidFill>
                <a:srgbClr val="FF0000"/>
              </a:solidFill>
            </a:endParaRPr>
          </a:p>
        </p:txBody>
      </p:sp>
    </p:spTree>
    <p:extLst>
      <p:ext uri="{BB962C8B-B14F-4D97-AF65-F5344CB8AC3E}">
        <p14:creationId xmlns:p14="http://schemas.microsoft.com/office/powerpoint/2010/main" val="2536085622"/>
      </p:ext>
    </p:extLst>
  </p:cSld>
  <p:clrMapOvr>
    <a:masterClrMapping/>
  </p:clrMapOvr>
  <mc:AlternateContent xmlns:mc="http://schemas.openxmlformats.org/markup-compatibility/2006" xmlns:p14="http://schemas.microsoft.com/office/powerpoint/2010/main">
    <mc:Choice Requires="p14">
      <p:transition spd="slow" p14:dur="3000">
        <p14:shred/>
        <p:sndAc>
          <p:stSnd>
            <p:snd r:embed="rId2" name="push.wav"/>
          </p:stSnd>
        </p:sndAc>
      </p:transition>
    </mc:Choice>
    <mc:Fallback xmlns="">
      <p:transition spd="slow">
        <p:fade/>
        <p:sndAc>
          <p:stSnd>
            <p:snd r:embed="rId5" name="push.wav"/>
          </p:stSnd>
        </p:sndAc>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46975" y="750249"/>
            <a:ext cx="8796270" cy="3332353"/>
          </a:xfrm>
          <a:prstGeom prst="rect">
            <a:avLst/>
          </a:prstGeom>
        </p:spPr>
      </p:pic>
      <p:sp>
        <p:nvSpPr>
          <p:cNvPr id="3" name="TextBox 2"/>
          <p:cNvSpPr txBox="1"/>
          <p:nvPr/>
        </p:nvSpPr>
        <p:spPr>
          <a:xfrm>
            <a:off x="347730" y="4275786"/>
            <a:ext cx="9556124" cy="461665"/>
          </a:xfrm>
          <a:prstGeom prst="rect">
            <a:avLst/>
          </a:prstGeom>
          <a:noFill/>
        </p:spPr>
        <p:txBody>
          <a:bodyPr wrap="square" rtlCol="0">
            <a:spAutoFit/>
          </a:bodyPr>
          <a:lstStyle/>
          <a:p>
            <a:r>
              <a:rPr lang="en-US" sz="2400" b="1" dirty="0" smtClean="0">
                <a:solidFill>
                  <a:srgbClr val="00B050"/>
                </a:solidFill>
              </a:rPr>
              <a:t># This is the ratio of </a:t>
            </a:r>
            <a:r>
              <a:rPr lang="en-US" sz="2400" b="1" dirty="0" err="1" smtClean="0">
                <a:solidFill>
                  <a:srgbClr val="00B050"/>
                </a:solidFill>
              </a:rPr>
              <a:t>loan_amnt</a:t>
            </a:r>
            <a:r>
              <a:rPr lang="en-US" sz="2400" b="1" dirty="0" smtClean="0">
                <a:solidFill>
                  <a:srgbClr val="00B050"/>
                </a:solidFill>
              </a:rPr>
              <a:t> to </a:t>
            </a:r>
            <a:r>
              <a:rPr lang="en-US" sz="2400" b="1" dirty="0" err="1" smtClean="0">
                <a:solidFill>
                  <a:srgbClr val="00B050"/>
                </a:solidFill>
              </a:rPr>
              <a:t>annual_inc</a:t>
            </a:r>
            <a:r>
              <a:rPr lang="en-US" sz="2400" b="1" dirty="0" smtClean="0">
                <a:solidFill>
                  <a:srgbClr val="00B050"/>
                </a:solidFill>
              </a:rPr>
              <a:t>.</a:t>
            </a:r>
            <a:endParaRPr lang="en-IN" sz="2400" b="1" dirty="0">
              <a:solidFill>
                <a:srgbClr val="00B050"/>
              </a:solidFill>
            </a:endParaRPr>
          </a:p>
        </p:txBody>
      </p:sp>
    </p:spTree>
    <p:extLst>
      <p:ext uri="{BB962C8B-B14F-4D97-AF65-F5344CB8AC3E}">
        <p14:creationId xmlns:p14="http://schemas.microsoft.com/office/powerpoint/2010/main" val="35340515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sndAc>
          <p:stSnd>
            <p:snd r:embed="rId2" name="breeze.wav"/>
          </p:stSnd>
        </p:sndAc>
      </p:transition>
    </mc:Choice>
    <mc:Fallback xmlns="">
      <p:transition spd="slow">
        <p:fade/>
        <p:sndAc>
          <p:stSnd>
            <p:snd r:embed="rId7" name="breeze.wav"/>
          </p:stSnd>
        </p:sndAc>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17910" y="594513"/>
            <a:ext cx="6068272" cy="4672945"/>
          </a:xfrm>
          <a:prstGeom prst="rect">
            <a:avLst/>
          </a:prstGeom>
        </p:spPr>
      </p:pic>
      <p:sp>
        <p:nvSpPr>
          <p:cNvPr id="4" name="TextBox 3"/>
          <p:cNvSpPr txBox="1"/>
          <p:nvPr/>
        </p:nvSpPr>
        <p:spPr>
          <a:xfrm>
            <a:off x="425003" y="5473521"/>
            <a:ext cx="9813701" cy="646331"/>
          </a:xfrm>
          <a:prstGeom prst="rect">
            <a:avLst/>
          </a:prstGeom>
          <a:noFill/>
        </p:spPr>
        <p:txBody>
          <a:bodyPr wrap="square" rtlCol="0">
            <a:spAutoFit/>
          </a:bodyPr>
          <a:lstStyle/>
          <a:p>
            <a:r>
              <a:rPr lang="en-US" dirty="0" smtClean="0"/>
              <a:t># The data collected on this page is about the purpose , continued to next two pages.</a:t>
            </a:r>
            <a:endParaRPr lang="en-IN" dirty="0" smtClean="0"/>
          </a:p>
          <a:p>
            <a:endParaRPr lang="en-IN" dirty="0"/>
          </a:p>
        </p:txBody>
      </p:sp>
    </p:spTree>
    <p:extLst>
      <p:ext uri="{BB962C8B-B14F-4D97-AF65-F5344CB8AC3E}">
        <p14:creationId xmlns:p14="http://schemas.microsoft.com/office/powerpoint/2010/main" val="29144195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explode.wav"/>
          </p:stSnd>
        </p:sndAc>
      </p:transition>
    </mc:Choice>
    <mc:Fallback xmlns="">
      <p:transition spd="slow">
        <p:fade/>
        <p:sndAc>
          <p:stSnd>
            <p:snd r:embed="rId7" name="explode.wav"/>
          </p:stSnd>
        </p:sndAc>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32586" y="488226"/>
            <a:ext cx="8268237" cy="4534533"/>
          </a:xfrm>
          <a:prstGeom prst="rect">
            <a:avLst/>
          </a:prstGeom>
        </p:spPr>
      </p:pic>
    </p:spTree>
    <p:extLst>
      <p:ext uri="{BB962C8B-B14F-4D97-AF65-F5344CB8AC3E}">
        <p14:creationId xmlns:p14="http://schemas.microsoft.com/office/powerpoint/2010/main" val="29374814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sndAc>
          <p:stSnd>
            <p:snd r:embed="rId2" name="suction.wav"/>
          </p:stSnd>
        </p:sndAc>
      </p:transition>
    </mc:Choice>
    <mc:Fallback xmlns="">
      <p:transition spd="slow">
        <p:fade/>
        <p:sndAc>
          <p:stSnd>
            <p:snd r:embed="rId4" name="suction.wav"/>
          </p:stSnd>
        </p:sndAc>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7969" y="446945"/>
            <a:ext cx="7766936" cy="1781100"/>
          </a:xfrm>
        </p:spPr>
        <p:txBody>
          <a:bodyPr/>
          <a:lstStyle/>
          <a:p>
            <a:r>
              <a:rPr lang="en-US" b="1" dirty="0" err="1" smtClean="0">
                <a:solidFill>
                  <a:srgbClr val="002060"/>
                </a:solidFill>
              </a:rPr>
              <a:t>Train_laon_data</a:t>
            </a:r>
            <a:r>
              <a:rPr lang="en-US" b="1" dirty="0" smtClean="0">
                <a:solidFill>
                  <a:srgbClr val="002060"/>
                </a:solidFill>
              </a:rPr>
              <a:t>   </a:t>
            </a:r>
            <a:br>
              <a:rPr lang="en-US" b="1" dirty="0" smtClean="0">
                <a:solidFill>
                  <a:srgbClr val="002060"/>
                </a:solidFill>
              </a:rPr>
            </a:br>
            <a:endParaRPr lang="en-IN" b="1" dirty="0">
              <a:solidFill>
                <a:srgbClr val="002060"/>
              </a:solidFill>
            </a:endParaRPr>
          </a:p>
        </p:txBody>
      </p:sp>
      <p:sp>
        <p:nvSpPr>
          <p:cNvPr id="3" name="Subtitle 2"/>
          <p:cNvSpPr>
            <a:spLocks noGrp="1"/>
          </p:cNvSpPr>
          <p:nvPr>
            <p:ph type="subTitle" idx="1"/>
          </p:nvPr>
        </p:nvSpPr>
        <p:spPr>
          <a:xfrm>
            <a:off x="759854" y="1841679"/>
            <a:ext cx="9285667" cy="4842456"/>
          </a:xfrm>
        </p:spPr>
        <p:txBody>
          <a:bodyPr>
            <a:normAutofit/>
          </a:bodyPr>
          <a:lstStyle/>
          <a:p>
            <a:r>
              <a:rPr lang="en-US" sz="2000" b="1" i="1" dirty="0">
                <a:solidFill>
                  <a:srgbClr val="00B050"/>
                </a:solidFill>
                <a:latin typeface="Arial" panose="020B0604020202020204" pitchFamily="34" charset="0"/>
                <a:cs typeface="Arial" panose="020B0604020202020204" pitchFamily="34" charset="0"/>
              </a:rPr>
              <a:t>Introduction to Train Loan Data</a:t>
            </a:r>
          </a:p>
          <a:p>
            <a:r>
              <a:rPr lang="en-US" sz="2000" i="1" dirty="0">
                <a:solidFill>
                  <a:srgbClr val="00B050"/>
                </a:solidFill>
                <a:latin typeface="Arial" panose="020B0604020202020204" pitchFamily="34" charset="0"/>
                <a:cs typeface="Arial" panose="020B0604020202020204" pitchFamily="34" charset="0"/>
              </a:rPr>
              <a:t>The train loan dataset is a collection of data related to loans issued by a financial institution. The dataset contains information such as the loan amount, term, interest rate, and borrower information. This data can be used to analyze patterns and trends in loan issuance and repayment, as well as to build predictive models to assess credit risk.</a:t>
            </a:r>
          </a:p>
          <a:p>
            <a:endParaRPr lang="en-US" sz="2000" b="1" i="1" dirty="0" smtClean="0">
              <a:solidFill>
                <a:srgbClr val="00B050"/>
              </a:solidFill>
              <a:latin typeface="Arial" panose="020B0604020202020204" pitchFamily="34" charset="0"/>
              <a:cs typeface="Arial" panose="020B0604020202020204" pitchFamily="34" charset="0"/>
            </a:endParaRPr>
          </a:p>
          <a:p>
            <a:r>
              <a:rPr lang="en-US" sz="2000" b="1" i="1" dirty="0" smtClean="0">
                <a:solidFill>
                  <a:srgbClr val="00B050"/>
                </a:solidFill>
                <a:latin typeface="Arial" panose="020B0604020202020204" pitchFamily="34" charset="0"/>
                <a:cs typeface="Arial" panose="020B0604020202020204" pitchFamily="34" charset="0"/>
              </a:rPr>
              <a:t>Data </a:t>
            </a:r>
            <a:r>
              <a:rPr lang="en-US" sz="2000" b="1" i="1" dirty="0">
                <a:solidFill>
                  <a:srgbClr val="00B050"/>
                </a:solidFill>
                <a:latin typeface="Arial" panose="020B0604020202020204" pitchFamily="34" charset="0"/>
                <a:cs typeface="Arial" panose="020B0604020202020204" pitchFamily="34" charset="0"/>
              </a:rPr>
              <a:t>Sources</a:t>
            </a:r>
          </a:p>
          <a:p>
            <a:r>
              <a:rPr lang="en-US" sz="2000" i="1" dirty="0">
                <a:solidFill>
                  <a:srgbClr val="00B050"/>
                </a:solidFill>
                <a:latin typeface="Arial" panose="020B0604020202020204" pitchFamily="34" charset="0"/>
                <a:cs typeface="Arial" panose="020B0604020202020204" pitchFamily="34" charset="0"/>
              </a:rPr>
              <a:t>The train loan dataset is sourced from the financial institution's loan database.</a:t>
            </a:r>
          </a:p>
          <a:p>
            <a:r>
              <a:rPr lang="en-US" sz="2000" i="1" dirty="0">
                <a:solidFill>
                  <a:srgbClr val="00B050"/>
                </a:solidFill>
                <a:latin typeface="Arial" panose="020B0604020202020204" pitchFamily="34" charset="0"/>
                <a:cs typeface="Arial" panose="020B0604020202020204" pitchFamily="34" charset="0"/>
              </a:rPr>
              <a:t>Additional data sources may include credit bureau reports, employment history, and other financial information.</a:t>
            </a:r>
          </a:p>
          <a:p>
            <a:endParaRPr lang="en-IN" sz="2000" i="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04612"/>
      </p:ext>
    </p:extLst>
  </p:cSld>
  <p:clrMapOvr>
    <a:masterClrMapping/>
  </p:clrMapOvr>
  <mc:AlternateContent xmlns:mc="http://schemas.openxmlformats.org/markup-compatibility/2006" xmlns:p14="http://schemas.microsoft.com/office/powerpoint/2010/main">
    <mc:Choice Requires="p14">
      <p:transition spd="med" p14:dur="700" advClick="0">
        <p:fade/>
        <p:sndAc>
          <p:stSnd>
            <p:snd r:embed="rId2" name="arrow.wav"/>
          </p:stSnd>
        </p:sndAc>
      </p:transition>
    </mc:Choice>
    <mc:Fallback xmlns="">
      <p:transition spd="med" advClick="0">
        <p:fade/>
        <p:sndAc>
          <p:stSnd>
            <p:snd r:embed="rId6" name="arrow.wav"/>
          </p:stSnd>
        </p:sndAc>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830951" y="1173549"/>
            <a:ext cx="5696745" cy="4382112"/>
          </a:xfrm>
          <a:prstGeom prst="rect">
            <a:avLst/>
          </a:prstGeom>
        </p:spPr>
      </p:pic>
    </p:spTree>
    <p:extLst>
      <p:ext uri="{BB962C8B-B14F-4D97-AF65-F5344CB8AC3E}">
        <p14:creationId xmlns:p14="http://schemas.microsoft.com/office/powerpoint/2010/main" val="4202794998"/>
      </p:ext>
    </p:extLst>
  </p:cSld>
  <p:clrMapOvr>
    <a:masterClrMapping/>
  </p:clrMapOvr>
  <mc:AlternateContent xmlns:mc="http://schemas.openxmlformats.org/markup-compatibility/2006" xmlns:p14="http://schemas.microsoft.com/office/powerpoint/2010/main">
    <mc:Choice Requires="p14">
      <p:transition spd="slow" p14:dur="1400">
        <p14:ripple/>
        <p:sndAc>
          <p:stSnd>
            <p:snd r:embed="rId2" name="click.wav"/>
          </p:stSnd>
        </p:sndAc>
      </p:transition>
    </mc:Choice>
    <mc:Fallback xmlns="">
      <p:transition spd="slow">
        <p:fade/>
        <p:sndAc>
          <p:stSnd>
            <p:snd r:embed="rId4" name="click.wav"/>
          </p:stSnd>
        </p:sndAc>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99617" y="298995"/>
            <a:ext cx="5131481" cy="3951033"/>
          </a:xfrm>
          <a:prstGeom prst="rect">
            <a:avLst/>
          </a:prstGeom>
        </p:spPr>
      </p:pic>
      <p:pic>
        <p:nvPicPr>
          <p:cNvPr id="3" name="Picture 2"/>
          <p:cNvPicPr>
            <a:picLocks noChangeAspect="1"/>
          </p:cNvPicPr>
          <p:nvPr/>
        </p:nvPicPr>
        <p:blipFill>
          <a:blip r:embed="rId4"/>
          <a:stretch>
            <a:fillRect/>
          </a:stretch>
        </p:blipFill>
        <p:spPr>
          <a:xfrm>
            <a:off x="1401992" y="5341980"/>
            <a:ext cx="9516803" cy="990738"/>
          </a:xfrm>
          <a:prstGeom prst="rect">
            <a:avLst/>
          </a:prstGeom>
        </p:spPr>
      </p:pic>
      <p:sp>
        <p:nvSpPr>
          <p:cNvPr id="5" name="TextBox 4"/>
          <p:cNvSpPr txBox="1"/>
          <p:nvPr/>
        </p:nvSpPr>
        <p:spPr>
          <a:xfrm>
            <a:off x="5525037" y="298995"/>
            <a:ext cx="3992450" cy="1200329"/>
          </a:xfrm>
          <a:prstGeom prst="rect">
            <a:avLst/>
          </a:prstGeom>
          <a:noFill/>
        </p:spPr>
        <p:txBody>
          <a:bodyPr wrap="square" rtlCol="0">
            <a:spAutoFit/>
          </a:bodyPr>
          <a:lstStyle/>
          <a:p>
            <a:r>
              <a:rPr lang="en-US" sz="2400" b="1" i="1" dirty="0" smtClean="0">
                <a:solidFill>
                  <a:srgbClr val="0070C0"/>
                </a:solidFill>
              </a:rPr>
              <a:t># This is the ratio of about ratio of </a:t>
            </a:r>
          </a:p>
          <a:p>
            <a:r>
              <a:rPr lang="en-US" sz="2400" b="1" i="1" dirty="0" err="1" smtClean="0">
                <a:solidFill>
                  <a:srgbClr val="0070C0"/>
                </a:solidFill>
              </a:rPr>
              <a:t>Laon_amnt</a:t>
            </a:r>
            <a:r>
              <a:rPr lang="en-US" sz="2400" b="1" i="1" dirty="0" smtClean="0">
                <a:solidFill>
                  <a:srgbClr val="0070C0"/>
                </a:solidFill>
              </a:rPr>
              <a:t> to </a:t>
            </a:r>
            <a:r>
              <a:rPr lang="en-US" sz="2400" b="1" i="1" dirty="0" err="1" smtClean="0">
                <a:solidFill>
                  <a:srgbClr val="0070C0"/>
                </a:solidFill>
              </a:rPr>
              <a:t>annual_inc</a:t>
            </a:r>
            <a:r>
              <a:rPr lang="en-US" sz="2400" b="1" i="1" dirty="0" smtClean="0">
                <a:solidFill>
                  <a:srgbClr val="0070C0"/>
                </a:solidFill>
              </a:rPr>
              <a:t>.</a:t>
            </a:r>
            <a:endParaRPr lang="en-IN" sz="2400" b="1" i="1" dirty="0">
              <a:solidFill>
                <a:srgbClr val="0070C0"/>
              </a:solidFill>
            </a:endParaRPr>
          </a:p>
        </p:txBody>
      </p:sp>
    </p:spTree>
    <p:extLst>
      <p:ext uri="{BB962C8B-B14F-4D97-AF65-F5344CB8AC3E}">
        <p14:creationId xmlns:p14="http://schemas.microsoft.com/office/powerpoint/2010/main" val="1166555940"/>
      </p:ext>
    </p:extLst>
  </p:cSld>
  <p:clrMapOvr>
    <a:masterClrMapping/>
  </p:clrMapOvr>
  <p:transition spd="slow" advClick="0" advTm="1000">
    <p:wheel spokes="1"/>
    <p:sndAc>
      <p:stSnd>
        <p:snd r:embed="rId2" name="chimes.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8" descr="data:image/png;base64,iVBORw0KGgoAAAANSUhEUgAAAk0AAAGxCAYAAAB/QoKnAAAAOXRFWHRTb2Z0d2FyZQBNYXRwbG90bGliIHZlcnNpb24zLjcuMCwgaHR0cHM6Ly9tYXRwbG90bGliLm9yZy88F64QAAAACXBIWXMAAA9hAAAPYQGoP6dpAABFOUlEQVR4nO3de1xVdb7/8fcWARFlC3JzF6mlkYSZYYNgM1reR0SnmbSDQ3k0rGgkJknH6TRZZ8L7ZSZnTD2aVhadGcdqUgm7SJHiBaURNbMywQSx3G4UaYOwfn90XD+3qK0YFbDX8/HYj0drfT9rrc/aj9nu93zX2gubYRiGAAAAcFEtGrsBAACA5oDQBAAAYAGhCQAAwAJCEwAAgAWEJgAAAAsITQAAABYQmgAAACwgNAEAAFjQsrEbuJrU1dXp8OHDatu2rWw2W2O3AwAALDAMQydOnJDD4VCLFheeTyI0XUKHDx9WREREY7cBAAAaoKSkRNdee+0FxwlNl1Dbtm0lffemBwQENHI3AADAioqKCkVERJjf4xdCaLqEzlySCwgIIDQBANDMfN+tNdwIDgAAYAGhCQAAwAJCE340vvrqK/36179W+/bt1bp1a916660qKCgwx48cOaKxY8fK4XCodevWGjJkiPbv3++xD7fbrYkTJyo4OFj+/v5KTEzUoUOHPGp27NihgQMHql27dmrfvr0mTJigkydP1utnxYoVuuWWW9SqVSuFh4frN7/5zeU5cQDAJUFowo+C0+lUnz595O3trfXr12vPnj2aO3eu2rVrJ+m7n5uOHDlSX3zxhd544w3t3LlTHTt21IABA1RZWWnuJz09XWvWrFFWVpby8vJ08uRJJSQkqLa2VtJ3v6AcMGCAunTpoi1btig7O1u7d+/W2LFjPfqZN2+ennjiCf3ud7/T7t279e6772rw4MFX6u0AADSEgUvG5XIZkgyXy9XYreAcU6ZMMe64444Lju/bt8+QZBQVFZnrTp8+bQQFBRlLly41DMMwjh8/bnh7extZWVlmzVdffWW0aNHCyM7ONgzDMBYvXmyEhoYatbW1Zs3OnTsNScb+/fsNwzCMY8eOGX5+fsY777xzSc8RANAwVr+/G3WmqVOnTrLZbPVejzzyiKTv/t//tGnT5HA45Ofnp379+mn37t0e+7ByucTpdCo5OVl2u112u13Jyck6fvy4R01xcbGGDx8uf39/BQcHKy0tTdXV1Zf1/HHlvPnmm+rVq5fuuecehYaGqmfPnlq6dKk57na7JUmtWrUy13l5ecnHx0d5eXmSpIKCAtXU1GjQoEFmjcPhUHR0tDZt2mTux8fHx+PhaH5+fpJk7mfDhg2qq6vTV199pW7duunaa6/VqFGjVFJScpnOHgBwKTRqaNq2bZtKS0vN14YNGyRJ99xzjyRp1qxZmjdvnhYuXKht27YpPDxcAwcO1IkTJ8x9fN/lEklKSkpSYWGhsrOzlZ2drcLCQiUnJ5vjtbW1GjZsmCorK5WXl6esrCytXr1akyZNukLvBC63L774QosWLVLXrl319ttv66GHHlJaWppefPFFSdJNN92kjh07aurUqXI6naqurtaMGTNUVlam0tJSSVJZWZl8fHwUGBjose+wsDCVlZVJku666y6VlZVp9uzZqq6ultPp1O9//3tJMvfzxRdfqK6uTpmZmVqwYIH+/ve/69ixYxo4cCBBHQCasisz8WXNo48+atxwww1GXV2dUVdXZ4SHhxszZswwx7/99lvDbrcbzz//vGEY1i6X7Nmzx5Bk5OfnmzWbN282JBmffPKJYRiGsW7dOqNFixbGV199Zda8+uqrhq+v7w+61MbluabL29vbiIuL81g3ceJEo3fv3uby9u3bjR49ehiSDC8vL2Pw4MHG0KFDjaFDhxqGYRirVq0yfHx86u17wIABxoMPPmgur1q1yggLCzO8vLwMHx8fIyMjwwgLCzNmzpxpGIZhPPvss4Yk4+233za3KS8v9/jfLQDgymkWl+fOVl1drZdfflnjxo2TzWbTgQMHVFZW5nEpxNfXV3379jUvhVi5XLJ582bZ7XbFxsaaNb1795bdbveoiY6OlsPhMGsGDx4st9vt8esqNF8dOnRQVFSUx7pu3bqpuLjYXI6JiVFhYaGOHz+u0tJSZWdn65tvvlHnzp0lSeHh4ebs0dnKy8sVFhZmLiclJamsrExfffWVvvnmG02bNk1Hjx4199OhQwdJ8ugnJCREwcHBHv0AAJqWJhOaXn/9dR0/ftz8ldGZyx1nfxmdWT4zZuVySVlZmUJDQ+sdLzQ01KPm3OMEBgbKx8fHrDkft9utiooKjxeapj59+mjfvn0e6z799FN17NixXq3dbldISIj279+v7du3a8SIEZK+C1Xe3t7mZWTpu0tuRUVFio+Pr7efsLAwtWnTRq+99ppatWqlgQMHmr1I8ujn2LFj+vrrr8/bDwCgaWgyf0Zl2bJlGjp0qMdsj1T/keaGYXzvY87PrTlffUNqzjV9+nQ9/fTTF+0FTcNvf/tbxcfHKzMzU6NGjdLWrVu1ZMkSLVmyxKz529/+ppCQEF133XXatWuXHn30UY0cOdKcybTb7Ro/frwmTZqk9u3bKygoSBkZGerevbsGDBhg7mfhwoWKj49XmzZttGHDBj3++OOaMWOG+XiDG2+8USNGjNCjjz6qJUuWKCAgQFOnTtVNN92kO++884q+LwAA65rETNPBgwf1zjvv6IEHHjDXhYeHS1K9mZ6zL4VYuVwSHh6uI0eO1Dvm0aNHPWrOPY7T6VRNTU29GaizTZ06VS6Xy3zx66em6/bbb9eaNWv06quvKjo6Wv/93/+tBQsWaMyYMWZNaWmpkpOTddNNNyktLU3Jycl69dVXPfYzf/58jRw5UqNGjVKfPn3UunVr/fOf/5SXl5dZs3XrVg0cOFDdu3fXkiVLtHjxYqWlpXns58UXX1RsbKyGDRumvn37ytvbW9nZ2fL29r68bwQAoOGuwP1V3+upp54ywsPDjZqaGnPdmRvBz9w8axiG4Xa7z3sj+GuvvWbWHD58+Lw3gm/ZssWsyc/PP++N4IcPHzZrsrKyuBEcAIAfAavf341+ea6urk4vvPCC7r//frVs+f/bsdlsSk9PV2Zmprp27aquXbsqMzNTrVu3VlJSkiRrl0u6deumIUOGKCUlRYsXL5YkTZgwQQkJCYqMjJQkDRo0SFFRUUpOTtbs2bN17NgxZWRkKCUlRQEBAVf4HQEAAE1Ro4emd955R8XFxRo3bly9scmTJ6uqqkqpqalyOp2KjY1VTk6O2rZta9bMnz9fLVu21KhRo1RVVaX+/ftrxYoVHpdLVq1apbS0NPPelMTERC1cuNAc9/Ly0tq1a5Wamqo+ffrIz89PSUlJmjNnzmU8cwAA0JzYDMMwGruJq0VFRYXsdrtcLtdlm6GKefzFy7JfoLkrmH1fY7cAoJmy+v3dJG4EBwAAaOo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0emr766iv9+te/Vvv27dW6dWvdeuutKigoMMcNw9C0adPkcDjk5+enfv36affu3R77cLvdmjhxooKDg+Xv76/ExEQdOnTIo8bpdCo5OVl2u112u13Jyck6fvy4R01xcbGGDx8uf39/BQcHKy0tTdXV1Zft3AEAQPPRqKHJ6XSqT58+8vb21vr167Vnzx7NnTtX7dq1M2tmzZqlefPmaeHChdq2bZvCw8M1cOBAnThxwqxJT0/XmjVrlJWVpby8PJ08eVIJCQmqra01a5KSklRYWKjs7GxlZ2ersLBQycnJ5nhtba2GDRumyspK5eXlKSsrS6tXr9akSZOuyHsBAACaNpthGEZjHfx3v/udPvroI3344YfnHTcMQw6HQ+np6ZoyZYqk72aVwsLCNHPmTD344INyuVwKCQnRSy+9pNGjR0uSDh8+rIiICK1bt06DBw/W3r17FRUVpfz8fMXGxkqS8vPzFRcXp08++USRkZFav369EhISVFJSIofDIUnKysrS2LFjVV5eroCAgO89n4qKCtntdrlcLkv1DRHz+IuXZb9Ac1cw+77GbgFAM2X1+7tRZ5refPNN9erVS/fcc49CQ0PVs2dPLV261Bw/cOCAysrKNGjQIHOdr6+v+vbtq02bNkmSCgoKVFNT41HjcDgUHR1t1mzevFl2u90MTJLUu3dv2e12j5ro6GgzMEnS4MGD5Xa7PS4XAgCAH6dGDU1ffPGFFi1apK5du+rtt9/WQw89pLS0NL344nezKWVlZZKksLAwj+3CwsLMsbKyMvn4+CgwMPCiNaGhofWOHxoa6lFz7nECAwPl4+Nj1pzL7XaroqLC4wUAAK5OLRvz4HV1derVq5cyMzMlST179tTu3bu1aNEi3Xff/59qt9lsHtsZhlFv3bnOrTlffUNqzjZ9+nQ9/fTTF+0DAABcHRp1pqlDhw6KioryWNetWzcVFxdLksLDwyWp3kxPeXm5OSsUHh6u6upqOZ3Oi9YcOXKk3vGPHj3qUXPucZxOp2pqaurNQJ0xdepUuVwu81VSUmLpvAEAQPPTqKGpT58+2rdvn8e6Tz/9VB07dpQkde7cWeHh4dqwYYM5Xl1drdzcXMXHx0uSYmJi5O3t7VFTWlqqoqIisyYuLk4ul0tbt241a7Zs2SKXy+VRU1RUpNLSUrMmJydHvr6+iomJOW//vr6+CggI8HgBAICrU6Nenvvtb3+r+Ph4ZWZmatSoUdq6dauWLFmiJUuWSPrucll6eroyMzPVtWtXde3aVZmZmWrdurWSkpIkSXa7XePHj9ekSZPUvn17BQUFKSMjQ927d9eAAQMkfTd7NWTIEKWkpGjx4sWSpAkTJighIUGRkZGSpEGDBikqKkrJycmaPXu2jh07poyMDKWkpBCGAABA44am22+/XWvWrNHUqVP1zDPPqHPnzlqwYIHGjBlj1kyePFlVVVVKTU2V0+lUbGyscnJy1LZtW7Nm/vz5atmypUaNGqWqqir1799fK1askJeXl1mzatUqpaWlmb+yS0xM1MKFC81xLy8vrV27VqmpqerTp4/8/PyUlJSkOXPmXIF3AgAANHWN+pymqw3PaQIaD89pAtBQzeI5TQAAAM0F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CA0AQAAWEBoAgAAsKBRQ9O0adNks9k8XuHh4ea4YRiaNm2aHA6H/Pz81K9fP+3evdtjH263WxMnTlRwcLD8/f2VmJioQ4cOedQ4nU4lJyfLbrfLbrcrOTlZx48f96gpLi7W8OHD5e/vr+DgYKWlpam6uvqynTsAAGheGn2m6eabb1Zpaan52rVrlzk2a9YszZs3TwsXLtS2bdsUHh6ugQMH6sSJE2ZNenq61qxZo6ysLOXl5enkyZNKSEhQbW2tWZOUlKTCwkJlZ2crOztbhYWFSk5ONsdra2s1bNgwVVZWKi8vT1lZWVq9erUmTZp0Zd4EAADQ5LVs9AZatvSYXTrDMAwtWLBATzzxhO6++25J0sqVKxUWFqZXXnlFDz74oFwul5YtW6aXXnpJAwYMkCS9/PLLioiI0DvvvKPBgwdr7969ys7OVn5+vmJjYyVJS5cuVVxcnPbt26fIyEjl5ORoz549KikpkcPhkCTNnTtXY8eO1bPPPquAgIAr9G4AAICmqtFnmvbv3y+Hw6HOnTvr3nvv1RdffCFJOnDggMrKyjRo0CCz1tfXV3379tWmTZskSQUFBaqpqfGocTgcio6ONms2b94su91uBiZJ6t27t+x2u0dNdHS0GZgkafDgwXK73SooKLh8Jw8AAJqNRp1pio2N1Ysvvqgbb7xRR44c0R//+EfFx8dr9+7dKisrkySFhYV5bBMWFqaDBw9KksrKyuTj46PAwMB6NWe2LysrU2hoaL1jh4aGetSce5zAwED5+PiYNefjdrvldrvN5YqKCqunDgAAmplGDU1Dhw41/7t79+6Ki4vTDTfcoJUrV6p3796SJJvN5rGNYRj11p3r3Jrz1Tek5lzTp0/X008/fdFeAADA1aHRL8+dzd/fX927d9f+/fvN+5zOnekpLy83Z4XCw8NVXV0tp9N50ZojR47UO9bRo0c9as49jtPpVE1NTb0ZqLNNnTpVLpfLfJWUlPzAMwYAAM1FkwpNbrdbe/fuVYcOHdS5c2eFh4drw4YN5nh1dbVyc3MVHx8vSYqJiZG3t7dHTWlpqYqKisyauLg4uVwubd261azZsmWLXC6XR01RUZFKS0vNmpycHPn6+iomJuaC/fr6+iogIMDjBQAArk6NenkuIyNDw4cP13XXXafy8nL98Y9/VEVFhe6//37ZbDalp6crMzNTXbt2VdeuXZWZmanWrVsrKSlJkmS32zV+/HhNmjRJ7du3V1BQkDIyMtS9e3fz13TdunXTkCFDlJKSosWLF0uSJkyYoISEBEVGRkqSBg0apKioKCUnJ2v27Nk6duyYMjIylJKSQhACAACSGjk0HTp0SP/xH/+hr7/+WiEhIerdu7fy8/PVsWNHSdLkyZNVVVWl1NRUOZ1OxcbGKicnR23btjX3MX/+fLVs2VKjRo1SVVWV+vfvrxUrVsjLy8usWbVqldLS0sxf2SUmJmrhwoXmuJeXl9auXavU1FT16dNHfn5+SkpK0pw5c67QOwEAAJo6m2EYRmM3cbWoqKiQ3W6Xy+W6bDNUMY+/eFn2CzR3BbPva+wWADRTVr+/m9Q9TQAAAE0V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CA0AQAAWEBoAgAAsKDJhKbp06fLZrMpPT3dXGcYhqZNmyaHwyE/Pz/169dPu3fv9tjO7XZr4sSJCg4Olr+/vxITE3Xo0CGPGqfTqeTkZNntdtntdiUnJ+v48eMeNcXFxRo+fLj8/f0VHBystLQ0VVdXX67TBQAAzUyTCE3btm3TkiVLdMstt3isnzVrlubNm6eFCxdq27ZtCg8P18CBA3XixAmzJj09XWvWrFFWVpby8vJ08uRJJSQkqLa21qxJSkpSYWGhsrOzlZ2drcLCQiUnJ5vjtbW1GjZsmCorK5WXl6esrCytXr1akyZNuvwnDwAAmoVGD00nT57UmDFjtHTpUgUGBprrDcPQggUL9MQTT+juu+9WdHS0Vq5cqVOnTumVV16RJLlcLi1btkxz587VgAED1LNnT7388svatWuX3nnnHUnS3r17lZ2drf/5n/9RXFyc4uLitHTpUr311lvat2+fJCknJ0d79uzRyy+/rJ49e2rAgAGaO3euli5dqoqKiiv/pgAAgCan0UPTI488omHDhmnAgAEe6w8cOKCysjINGjTIXOfr66u+fftq06ZNkqSCggLV1NR41DgcDkVHR5s1mzdvlt1uV2xsrFnTu3dv2e12j5ro6Gg5HA6zZvDgwXK73SooKLj0Jw0AAJqdlo158KysLO3YsUPbtm2rN1ZWViZJCgsL81gfFhamgwcPmjU+Pj4eM1Rnas5sX1ZWptDQ0Hr7Dw0N9ag59ziBgYHy8fExa87H7XbL7Xaby8xKAQBw9Wq0maaSkhI9+uijevnll9WqVasL1tlsNo9lwzDqrTvXuTXnq29IzbmmT59u3lxut9sVERFx0b4AAEDz1aDQdNddd9X79Zn03UzLXXfdZWkfBQUFKi8vV0xMjFq2bKmWLVsqNzdXf/7zn9WyZUtz5ufcmZ7y8nJzLDw8XNXV1XI6nRetOXLkSL3jHz161KPm3OM4nU7V1NTUm4E629SpU+VyucxXSUmJpXMHAADNT4NC08aNG8/7c/xvv/1WH374oaV99O/fX7t27VJhYaH56tWrl8aMGaPCwkJdf/31Cg8P14YNG8xtqqurlZubq/j4eElSTEyMvL29PWpKS0tVVFRk1sTFxcnlcmnr1q1mzZYtW+RyuTxqioqKVFpaatbk5OTI19dXMTExFzwHX19fBQQEeLwAAMDV6Qfd0/Svf/3L/O89e/Z4zM7U1tYqOztb11xzjaV9tW3bVtHR0R7r/P391b59e3N9enq6MjMz1bVrV3Xt2lWZmZlq3bq1kpKSJEl2u13jx4/XpEmT1L59ewUFBSkjI0Pdu3c3byzv1q2bhgwZopSUFC1evFiSNGHCBCUkJCgyMlKSNGjQIEVFRSk5OVmzZ8/WsWPHlJGRoZSUFIIQAACQ9AND06233iqbzSabzXbey3B+fn567rnnLllzkydPVlVVlVJTU+V0OhUbG6ucnBy1bdvWrJk/f75atmypUaNGqaqqSv3799eKFSvk5eVl1qxatUppaWnmr+wSExO1cOFCc9zLy0tr165Vamqq+vTpIz8/PyUlJWnOnDmX7FwAAEDzZjMMw7BafPDgQRmGoeuvv15bt25VSEiIOebj46PQ0FCPsPJjU1FRIbvdLpfLddlmqGIef/Gy7Bdo7gpm39fYLQBopqx+f/+gmaaOHTtKkurq6v697gAAAJqZBj+n6dNPP9XGjRtVXl5eL0T94Q9/+LcbAwAAaEoaFJqWLl2qhx9+WMHBwQoPD6/3vCNCEwAAuNo0KDT98Y9/1LPPPqspU6Zc6n4AAACapAY9p8npdOqee+651L0AAAA0WQ0KTffcc49ycnIudS8AAABNVoMuz3Xp0kVPPvmk8vPz1b17d3l7e3uMp6WlXZLmAAAAmooGhaYlS5aoTZs2ys3NVW5urseYzWYjNAEAgKtOg0LTgQMHLnUfAAAATVqD7mkCAAD4sWnQTNO4ceMuOr58+fIGNQMAANBUNSg0OZ1Oj+WamhoVFRXp+PHj5/1DvgAAAM1dg0LTmjVr6q2rq6tTamqqrr/++n+7KQAAgKbmkt3T1KJFC/32t7/V/PnzL9UuAQAAmoxLeiP4559/rtOnT1/KXQIAADQJDbo899hjj3ksG4ah0tJSrV27Vvfff/8laQwAAKApaVBo2rlzp8dyixYtFBISorlz537vL+sAAACaowaFpvfff/9S9wEAANCkNSg0nXH06FHt27dPNptNN954o0JCQi5VXwAAAE1Kg24Er6ys1Lhx49ShQwf97Gc/009/+lM5HA6NHz9ep06dutQ9AgAANLoGhabHHntMubm5+uc//6njx4/r+PHjeuONN5Sbm6tJkyZd6h4BAAAaXYMuz61evVp///vf1a9fP3Pdz3/+c/n5+WnUqFFatGjRpeoPAACgSWjQTNOpU6cUFhZWb31oaCiX5wAAwFWpQaEpLi5OTz31lL799ltzXVVVlZ5++mnFxcVdsuYAAACaigZdnluwYIGGDh2qa6+9Vj169JDNZlNhYaF8fX2Vk5NzqXsEAABodA0KTd27d9f+/fv18ssv65NPPpFhGLr33ns1ZswY+fn5XeoeAQAAGl2DQtP06dMVFhamlJQUj/XLly/X0aNHNWXKlEvSHAAAQFPRoHuaFi9erJtuuqne+ptvvlnPP//8v90UAABAU9Og0FRWVqYOHTrUWx8SEqLS0tJ/uykAAICmpkGhKSIiQh999FG99R999JEcDse/3RQAAEBT06B7mh544AGlp6erpqZGd911lyTp3Xff1eTJk3kiOAAAuCo1KDRNnjxZx44dU2pqqqqrqyVJrVq10pQpUzR16tRL2iAAAEBT0KDQZLPZNHPmTD355JPau3ev/Pz81LVrV/n6+l7q/gAAAJqEBoWmM9q0aaPbb7/9UvUCAADQZDXoRnAAAIAfG0ITAACABYQmAAAACwhNAAAAFhCaAAAALCA0AQAAWNCooWnRokW65ZZbFBAQoICAAMXFxWn9+vXmuGEYmjZtmhwOh/z8/NSvXz/t3r3bYx9ut1sTJ05UcHCw/P39lZiYqEOHDnnUOJ1OJScny263y263Kzk5WcePH/eoKS4u1vDhw+Xv76/g4GClpaWZD+4EAABo1NB07bXXasaMGdq+fbu2b9+uu+66SyNGjDCD0axZszRv3jwtXLhQ27ZtU3h4uAYOHKgTJ06Y+0hPT9eaNWuUlZWlvLw8nTx5UgkJCaqtrTVrkpKSVFhYqOzsbGVnZ6uwsFDJycnmeG1trYYNG6bKykrl5eUpKytLq1ev5k/CAAAAk80wDKOxmzhbUFCQZs+erXHjxsnhcCg9PV1TpkyR9N2sUlhYmGbOnKkHH3xQLpdLISEheumllzR69GhJ0uHDhxUREaF169Zp8ODB2rt3r6KiopSfn6/Y2FhJUn5+vuLi4vTJJ58oMjJS69evV0JCgkpKSsw/OJyVlaWxY8eqvLxcAQEBlnqvqKiQ3W6Xy+WyvM0PFfP4i5dlv0BzVzD7vsZuAUAzZfX7u8nc01RbW6usrCxVVlYqLi5OBw4cUFlZmQYNGmTW+Pr6qm/fvtq0aZMkqaCgQDU1NR41DodD0dHRZs3mzZtlt9vNwCRJvXv3lt1u96iJjo42A5MkDR48WG63WwUFBZf1vAEAQPPwb/0ZlUth165diouL07fffqs2bdpozZo1ioqKMgNNWFiYR31YWJgOHjwoSSorK5OPj48CAwPr1ZSVlZk1oaGh9Y4bGhrqUXPucQIDA+Xj42PWnI/b7Zbb7TaXKyoqrJ42AABoZhp9pikyMlKFhYXKz8/Xww8/rPvvv1979uwxx202m0e9YRj11p3r3Jrz1Tek5lzTp083by632+2KiIi4aF8AAKD5avTQ5OPjoy5duqhXr16aPn26evTooT/96U8KDw+XpHozPeXl5easUHh4uKqrq+V0Oi9ac+TIkXrHPXr0qEfNucdxOp2qqampNwN1tqlTp8rlcpmvkpKSH3j2AACguWj00HQuwzDkdrvVuXNnhYeHa8OGDeZYdXW1cnNzFR8fL0mKiYmRt7e3R01paamKiorMmri4OLlcLm3dutWs2bJli1wul0dNUVGRSktLzZqcnBz5+voqJibmgr36+vqaj0s48wIAAFenRr2n6fe//72GDh2qiIgInThxQllZWdq4caOys7Nls9mUnp6uzMxMde3aVV27dlVmZqZat26tpKQkSZLdbtf48eM1adIktW/fXkFBQcrIyFD37t01YMAASVK3bt00ZMgQpaSkaPHixZKkCRMmKCEhQZGRkZKkQYMGKSoqSsnJyZo9e7aOHTumjIwMpaSkEIQAAICkRg5NR44cUXJyskpLS2W323XLLbcoOztbAwcOlCRNnjxZVVVVSk1NldPpVGxsrHJyctS2bVtzH/Pnz1fLli01atQoVVVVqX///lqxYoW8vLzMmlWrViktLc38lV1iYqIWLlxojnt5eWnt2rVKTU1Vnz595Ofnp6SkJM2ZM+cKvRMAAKCpa3LPaWrOeE4T0Hh4ThOAhmp2z2kCAABoyg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jRqapk+frttvv11t27ZVaGioRo4cqX379nnUGIahadOmyeFwyM/PT/369dPu3bs9atxutyZOnKjg4GD5+/srMTFRhw4d8qhxOp1KTk6W3W6X3W5XcnKyjh8/7lFTXFys4cOHy9/fX8HBwUpLS1N1dfVlOXcAANC8NGpoys3N1SOPPKL8/Hxt2LBBp0+f1qBBg1RZWWnWzJo1S/PmzdPChQu1bds2hYeHa+DAgTpx4oRZk56erjVr1igrK0t5eXk6efKkEhISVFtba9YkJSWpsLBQ2dnZys7OVmFhoZKTk83x2tpaDRs2TJWVlcrLy1NWVpZWr16tSZMmXZk3AwAANGk2wzCMxm7ijKNHjyo0NFS5ubn62c9+JsMw5HA4lJ6erilTpkj6blYpLCxMM2fO1IMPPiiXy6WQkBC99NJLGj16tCTp8OHDioiI0Lp16zR48GDt3btXUVFRys/PV2xsrCQpPz9fcXFx+uSTTxQZGan169crISFBJSUlcjgckqSsrCyNHTtW5eXlCggI+N7+KyoqZLfb5XK5LNU3RMzjL16W/QLNXcHs+xq7BQDNlNXv7yZ1T5PL5ZIkBQUFSZIOHDigsrIyDRo0yKzx9fVV3759tWnTJklSQUGBampqPGocDoeio6PNms2bN8tut5uBSZJ69+4tu93uURMdHW0GJkkaPHiw3G63CgoKLtMZAwCA5qJlYzdwhmEYeuyxx3THHXcoOjpaklRWViZJCgsL86gNCwvTwYMHzRofHx8FBgbWqzmzfVlZmUJDQ+sdMzQ01KPm3OMEBgbKx8fHrDmX2+2W2+02lysqKiyfLwAAaF6azEzTb37zG/3rX//Sq6++Wm/MZrN5LBuGUW/duc6tOV99Q2rONn36dPPGcrvdroiIiIv2BAAAmq8mEZomTpyoN998U++//76uvfZac314eLgk1ZvpKS8vN2eFwsPDVV1dLafTedGaI0eO1Dvu0aNHPWrOPY7T6VRNTU29Gagzpk6dKpfLZb5KSkp+yGkDAIBmpFFDk2EY+s1vfqN//OMfeu+999S5c2eP8c6dOys8PFwbNmww11VXVys3N1fx8fGSpJiYGHl7e3vUlJaWqqioyKyJi4uTy+XS1q1bzZotW7bI5XJ51BQVFam0tNSsycnJka+vr2JiYs7bv6+vrwICAjxeAADg6tSo9zQ98sgjeuWVV/TGG2+obdu25kyP3W6Xn5+fbDab0tPTlZmZqa5du6pr167KzMxU69atlZSUZNaOHz9ekyZNUvv27RUUFKSMjAx1795dAwYMkCR169ZNQ4YMUUpKihYvXixJmjBhghISEhQZGSlJGjRokKKiopScnKzZs2fr2LFjysjIUEpKCmEIAAA0bmhatGiRJKlfv34e61944QWNHTtWkjR58mRVVVUpNTVVTqdTsbGxysnJUdu2bc36+fPnq2XLlho1apSqqqrUv39/rVixQl5eXmbNqlWrlJaWZv7KLjExUQsXLjTHvby8tHbtWqWmpqpPnz7y8/NTUlKS5syZc5nOHgAANCdN6jlNzR3PaQIaD89pAtBQzfI5TQAAAE0V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CA0AQAAWEBoAgAAsKBRQ9MHH3yg4cOHy+FwyGaz6fXXX/cYNwxD06ZNk8PhkJ+fn/r166fdu3d71Ljdbk2cOFHBwcHy9/dXYmKiDh065FHjdDqVnJwsu90uu92u5ORkHT9+3KOmuLhYw4cPl7+/v4KDg5WWlqbq6urLcdoAAKAZatTQVFlZqR49emjhwoXnHZ81a5bmzZunhQsXatu2bQoPD9fAgQN14sQJsyY9PV1r1qxRVlaW8vLydPLkSSUkJKi2ttasSUpKUmFhobKzs5Wdna3CwkIlJyeb47W1tRo2bJgqKyuVl5enrKwsrV69WpMmTbp8Jw8AAJoVm2EYRmM3IUk2m01r1qzRyJEjJX03y+RwOJSenq4pU6ZI+m5WKSwsTDNnztSDDz4ol8ulkJAQvfTSSxo9erQk6fDhw4qIiNC6des0ePBg7d27V1FRUcrPz1dsbKwkKT8/X3Fxcfrkk08UGRmp9evXKyEhQSUlJXI4HJKkrKwsjR07VuXl5QoICLB0DhUVFbLb7XK5XJa3+aFiHn/xsuwXaO4KZt/X2C0AaKasfn832XuaDhw4oLKyMg0aNMhc5+vrq759+2rTpk2SpIKCAtXU1HjUOBwORUdHmzWbN2+W3W43A5Mk9e7dW3a73aMmOjraDEySNHjwYLndbhUUFFzW8wQAAM1Dy8Zu4ELKysokSWFhYR7rw8LCdPDgQbPGx8dHgYGB9WrObF9WVqbQ0NB6+w8NDfWoOfc4gYGB8vHxMWvOx+12y+12m8sVFRVWTw8AADQzTXam6QybzeaxbBhGvXXnOrfmfPUNqTnX9OnTzZvL7Xa7IiIiLtoXAABovppsaAoPD5ekejM95eXl5qxQeHi4qqur5XQ6L1pz5MiRevs/evSoR825x3E6naqpqak3A3W2qVOnyuVyma+SkpIfeJYAAKC5aLKhqXPnzgoPD9eGDRvMddXV1crNzVV8fLwkKSYmRt7e3h41paWlKioqMmvi4uLkcrm0detWs2bLli1yuVweNUVFRSotLTVrcnJy5Ovrq5iYmAv26Ovrq4CAAI8XAAC4OjXqPU0nT57UZ599Zi4fOHBAhYWFCgoK0nXXXaf09HRlZmaqa9eu6tq1qzIzM9W6dWslJSVJkux2u8aPH69Jkyapffv2CgoKUkZGhrp3764BAwZIkrp166YhQ4YoJSVFixcvliRNmDBBCQkJioyMlCQNGjRIUVFRSk5O1uzZs3Xs2DFlZGQoJSWFIAQAACQ1cmjavn277rzzTnP5sccekyTdf//9WrFihSZPnqyqqiqlpqbK6XQqNjZWOTk5atu2rbnN/Pnz1bJlS40aNUpVVVXq37+/VqxYIS8vL7Nm1apVSktLM39ll5iY6PFsKC8vL61du1apqanq06eP/Pz8lJSUpDlz5lzutwAAADQTTeY5TVcDntMENB6e0wSgoZr9c5oAAACaEkITAACABYQmAAAACwhNAAAAFhCaAAAALCA0AQAAWEBoAgAAsIDQBAAAYAGhCQAAwAJCEwAAgAWEJgAAAAsITQAAABYQmgAAACwgNAEAAFhAaAIAALCA0AQAAGABoQkAAMACQhMAAIAFhCYAAAALCE0AAAAWEJoAAAAsIDQBAABYQGgCAACwgNAEAABgAaEJAADAAkITAOCq88EHH2j48OFyOByy2Wx6/fXXzbGamhpNmTJF3bt3l7+/vxwOh+677z4dPnzYrPnyyy9ls9nO+/rb3/5m1n366acaMWKEgoODFRAQoD59+uj999+/kqeKK4jQBAC46lRWVqpHjx5auHBhvbFTp05px44devLJJ7Vjxw794x//0KeffqrExESzJiIiQqWlpR6vp59+Wv7+/ho6dKhZN2zYMJ0+fVrvvfeeCgoKdOuttyohIUFlZWVX5DxxZdkMwzAau4mrRUVFhex2u1wulwICAi7LMWIef/Gy7Bdo7gpm39fYLaCJstlsWrNmjUaOHHnBmm3btuknP/mJDh48qOuuu+68NT179tRtt92mZcuWSZK+/vprhYSE6IMPPtBPf/pTSdKJEycUEBCgd955R/3797/k54LLw+r3NzNNAIAfPZfLJZvNpnbt2p13vKCgQIWFhRo/fry5rn379urWrZtefPFFVVZW6vTp01q8eLHCwsIUExNzhTrHldSysRsAAKAxffvtt/rd736npKSkC84yLFu2TN26dVN8fLy5zmazacOGDRoxYoTatm2rFi1aKCwsTNnZ2RcMX2jemGkCAPxo1dTU6N5771VdXZ3++te/nremqqpKr7zyiscskyQZhqHU1FSFhobqww8/1NatWzVixAglJCSotLT0SrSPK4zQBAD4UaqpqdGoUaN04MABbdiw4YKzTH//+9916tQp3Xef531z7733nt566y1lZWWpT58+uu222/TXv/5Vfn5+Wrly5ZU4BVxhXJ4DAPzonAlM+/fv1/vvv6/27dtfsHbZsmVKTExUSEiIx/pTp05Jklq08Jx/aNGiherq6i5902h0hCYAwFXn5MmT+uyzz8zlAwcOqLCwUEFBQXI4HPrVr36lHTt26K233lJtba35iICgoCD5+PiY23322Wf64IMPtG7dunrHiIuLU2BgoO6//3794Q9/kJ+fn5YuXaoDBw5o2LBhl/8kccVxeQ4AcNXZvn27evbsqZ49e0qSHnvsMfXs2VN/+MMfdOjQIb355ps6dOiQbr31VnXo0MF8bdq0yWM/y5cv1zXXXKNBgwbVO0ZwcLCys7N18uRJ3XXXXerVq5fy8vL0xhtvqEePHlfkPHFl8ZymS4jnNAGNh+c0AWgontMEAABwCRGaAAAALOBGcABoIoqf6d7YLQBN0nV/2NXYLUhipgkAAMASQtM5/vrXv6pz585q1aqVYmJi9OGHHzZ2SwAAoAkgNJ3ltddeU3p6up544gnt3LlTP/3pTzV06FAVFxc3dmsAAKCREZrOMm/ePI0fP14PPPCAunXrpgULFigiIkKLFi1q7NYAAEAjIzT9n+rqahUUFNR7gNmgQYPqPewMAAD8+PDruf/z9ddfq7a2VmFhYR7rw8LCzMfrn8vtdsvtdpvLLpdL0ncPybpcat1Vl23fQHN2OT93V8qJb2sbuwWgSbrcn+8z+/++530Tms5hs9k8lg3DqLfujOnTp+vpp5+utz4iIuKy9AbgwuzPPdTYLQC4XKbbr8hhTpw4Ibv9wsciNP2f4OBgeXl51ZtVKi8vrzf7dMbUqVP12GOPmct1dXU6duyY2rdvf8GghatHRUWFIiIiVFJSctn+bA6AxsHn+8fFMAydOHFCDofjonWEpv/j4+OjmJgYbdiwQb/4xS/M9Rs2bNCIESPOu42vr698fX091rVr1+5ytokmKCAggH9UgasUn+8fj4vNMJ1BaDrLY489puTkZPXq1UtxcXFasmSJiouL9dBDTPsDAPBjR2g6y+jRo/XNN9/omWeeUWlpqaKjo7Vu3Tp17NixsVsDAACNjNB0jtTUVKWmpjZ2G2gGfH199dRTT9W7RAug+ePzjfOxGd/3+zoAAADwcEsAAAArCE0AAAAWEJrwo2az2fT6669Lkr788kvZbDYVFhY2aPvzacg+rejUqZMWLFhwSfcJXA02btwom82m48ePN3YruAoRmtBsjR07ViNHjrxk+4uIiDB/NWlVaWmphg4desl6AFDfD/msx8fHq7S01NIzdxqyf0natGmTvLy8NGTIEMvb4OpAaAL+j5eXl8LDw9WypfUflYaHh/PrGqAJ8fHxUXh4+GX9qwzLly/XxIkTlZeXp+Li4st2HDQ9hCZcFfr166e0tDRNnjxZQUFBCg8P17Rp0zxq9u/fr5/97Gdq1aqVoqKitGHDBo/xsy+l1dXV6dprr9Xzzz/vUbNjxw7ZbDZ98cUXkupfntu6dat69uypVq1aqVevXtq5c6fH9itWrKj31PjXX3/d4x/4zz//XCNGjFBYWJjatGmj22+/Xe+8804D3xng6uJ2u5WWlqbQ0FC1atVKd9xxh7Zt22aOn3t57sxn7u2331a3bt3Upk0bDRkyRKWlpZKkadOmaeXKlXrjjTdks9lks9m0cePGCx6/srJS//u//6uHH35YCQkJWrFihcf4meOvXbtWPXr0UKtWrRQbG6tdu3aZNWd6ev3113XjjTeqVatWGjhwoEpKSi7Z+4TLg9CEq8bKlSvl7++vLVu2aNasWXrmmWfMYFRXV6e7775bXl5eys/P1/PPP68pU6ZccF8tWrTQvffeq1WrVnmsf+WVVxQXF6frr7++3jaVlZVKSEhQZGSkCgoKNG3aNGVkZPzg8zh58qR+/vOf65133tHOnTs1ePBgDR8+nP9HC0iaPHmyVq9erZUrV2rHjh3q0qWLBg8erGPHjl1wm1OnTmnOnDl66aWX9MEHH6i4uNj8bGZkZGjUqFFmkCotLVV8fPwF9/Xaa68pMjJSkZGR+vWvf60XXnhB53tyz+OPP645c+Zo27ZtCg0NVWJiompqajx6evbZZ7Vy5Up99NFHqqio0L333vtvvDO4Igygmbr//vuNESNGGIZhGH379jXuuOMOj/Hbb7/dmDJlimEYhvH2228bXl5eRklJiTm+fv16Q5KxZs0awzAM48CBA4YkY+fOnYZhGMaOHTsMm81mfPnll4ZhGEZtba1xzTXXGH/5y1/MfZy9/eLFi42goCCjsrLSHF+0aJHHPl944QXDbrd79LlmzRrj+z6KUVFRxnPPPWcud+zY0Zg/f/5FtwGuFmc+6ydPnjS8vb2NVatWmWPV1dWGw+EwZs2aZRiGYbz//vuGJMPpdBqG8d1nTpLx2Wefmdv85S9/McLCwurt34r4+HhjwYIFhmEYRk1NjREcHGxs2LDBHD9z/KysLHPdN998Y/j5+RmvvfaaR0/5+flmzd69ew1JxpYtWyy+K2gMzDThqnHLLbd4LHfo0EHl5eWSpL179+q6667Ttddea47HxcVddH89e/bUTTfdpFdffVWSlJubq/Lyco0aNeq89Xv37lWPHj3UunVry8c4n8rKSk2ePFlRUVFq166d2rRpo08++YSZJvzoff7556qpqVGfPn3Mdd7e3vrJT36ivXv3XnC71q1b64YbbjCXz/634YfYt2+ftm7das4ItWzZUqNHj9by5cvr1Z792Q8KClJkZKRHjy1btlSvXr3M5Ztuuknt2rW76Hmg8fFnVHDV8Pb29li22Wyqq6uTpPNOn1u5UXTMmDF65ZVX9Lvf/U6vvPKKBg8erODg4PPWnu8Y52rRokW9urOn7KXvpvXffvttzZkzR126dJGfn59+9atfqbq6+nv3D1zNznx2zv3sGoZx0c/z+f5tsPJ5PdeyZct0+vRpXXPNNR7H9vb2ltPpVGBg4EW3P7fH8/V8OW9gx7+PmSb8KERFRam4uFiHDx82123evPl7t0tKStKuXbtUUFCgv//97xozZsxFj/Hxxx+rqqrKXJefn+9RExISohMnTqiystJcd+4znD788EONHTtWv/jFL9S9e3eFh4fryy+//N5egatdly5d5OPjo7y8PHNdTU2Ntm/frm7dujV4vz4+Pqqtrb1ozenTp/Xiiy9q7ty5KiwsNF8ff/yxOnbsWO/+x7M/+06nU59++qluuukmj/1t377dXN63b5+OHz/uUYOmh9CEH4UBAwYoMjJS9913nz7++GN9+OGHeuKJJ753u86dOys+Pl7jx4/X6dOnNWLEiAvWJiUlqUWLFho/frz27NmjdevWac6cOR41sbGxat26tX7/+9/rs88+0yuvvFLv1zddunTRP/7xD/Mf5KSkJHPGDPgx8/f318MPP6zHH39c2dnZ2rNnj1JSUnTq1CmNHz++wfvt1KmT/vWvf2nfvn36+uuv683+StJbb70lp9Op8ePHKzo62uP1q1/9SsuWLfOof+aZZ/Tuu++qqKhIY8eOVXBwsMezoLy9vTVx4kRt2bJFO3bs0H/+53+qd+/e+slPftLg88DlR2jCj0KLFi20Zs0aud1u/eQnP9EDDzygZ5991tK2Y8aM0ccff6y7775bfn5+F6xr06aN/vnPf2rPnj3q2bOnnnjiCc2cOdOjJigoSC+//LLWrVun7t2769VXX633aIT58+crMDBQ8fHxGj58uAYPHqzbbrvtB58zcLWoq6szn582Y8YM/fKXv1RycrJuu+02ffbZZ3r77be/99LYxaSkpCgyMlK9evVSSEiIPvroo3o1y5Yt04ABA8770Mxf/vKXKiws1I4dO8x1M2bM0KOPPqqYmBiVlpbqzTfflI+PjzneunVrTZkyRUlJSYqLi5Ofn5+ysrIafA64MmxGQy7sAgBwhQwZMkRdunTRwoULG7uV77Vx40bdeeedcjqd9Z7JdsaKFSuUnp7On3pphphpAgA0SU6nU2vXrtXGjRs1YMCAxm4H4NdzAICmady4cdq2bZsmTZp00fsJgSuFy3MAAAAWcHkOAADAAkITAACABYQmAAAACwhNAAAAFhCaAAAALCA0AWhWVqxY4fHQwGnTpunWW2+97Mft1KmTFixYcNmPA6DpIjQBaNYyMjL07rvvXrL9nRvKzti2bZsmTJhwyY7zffr166f09PQrdjwA34+HWwJo1tq0aaM2bdpc9uOEhIRc9mMAaNqYaQJwyWRnZ+uOO+5Qu3bt1L59eyUkJOjzzz+XJH355Zey2WzKyspSfHy8WrVqpZtvvlkbN240t9+4caNsNpvWrl2rHj16qFWrVoqNjdWuXbsueMzzXZ5bvny5br75Zvn6+qpDhw76zW9+Y47NmzdP3bt3l7+/vyIiIpSamqqTJ0+ax//P//xPuVwu2Ww22Ww28w8qn3t5rri4WCNGjFCbNm0UEBCgUaNG6ciRI/X6eumll9SpUyfZ7Xbde++9OnHixPe+j2PHjlVubq7+9Kc/mX0cOHBAXbp00Zw5czxqi4qK1KJFC/N9ttlsWrRokYYOHSo/Pz917txZf/vb3zy2+eqrrzR69GgFBgaqffv2GjFihL788svv7Qv4sSM0AbhkKisr9dhjj2nbtm1699131aJFC/3iF79QXV2dWfP4449r0qRJ2rlzp+Lj45WYmKhvvvnGYz+PP/645syZo23btik0NFSJiYmqqamx1MOiRYv0yCOPaMKECdq1a5fefPNNdenSxRxv0aKF/vznP6uoqEgrV67Ue++9p8mTJ0uS4uPjtWDBAgUEBKi0tFSlpaXKyMiodwzDMDRy5EgdO3ZMubm52rBhgz7//HONHj3ao+7zzz/X66+/rrfeektvvfWWcnNzNWPGjO89hz/96U+Ki4tTSkqK2cd1112ncePG6YUXXvCoXb58uX7605/qhhtuMNc9+eST+uUvf6mPP/5Yv/71r/Uf//Ef2rt3ryTp1KlTuvPOO9WmTRt98MEHysvLU5s2bTRkyBBVV1dbeo+BHy0DAC6T8vJyQ5Kxa9cu48CBA4YkY8aMGeZ4TU2Nce211xozZ840DMMw3n//fUOSkZWVZdZ88803hp+fn/Haa68ZhmEYL7zwgmG3283xp556yujRo4e57HA4jCeeeMJyj//7v/9rtG/f3lw+d/9ndOzY0Zg/f75hGIaRk5NjeHl5GcXFxeb47t27DUnG1q1bzb5at25tVFRUmDWPP/64ERsba6mvvn37Go8++qjHusOHDxteXl7Gli1bDMMwjOrqaiMkJMRYsWKFWSPJeOihhzy2i42NNR5++GHDMAxj2bJlRmRkpFFXV2eOu91uw8/Pz3j77bct9Qb8WDHTBOCS+fzzz5WUlKTrr79eAQEB6ty5s6TvLmWdERcXZ/53y5Yt1atXL3MW5Hw1QUFBioyMrFdzPuXl5Tp8+LD69+9/wZr3339fAwcO1DXXXKO2bdvqvvvu0zfffKPKykrL57l3715FREQoIiLCXBcVFaV27dp59NmpUye1bdvWXO7QoYPKy8stH+dcHTp00LBhw7R8+XJJ0ltvvaVvv/1W99xzj0fd2e/fmeUzfRUUFOizzz5T27ZtzfvBgoKC9O2335qX+ACcHzeCA7hkhg8froiICC1dulQOh0N1dXWKjo7+3ss+Npvte/dtpcbPz++i4wcPHtTPf/5zPfTQQ/rv//5vBQUFKS8vT+PHj7d8+U/67vLc+fo5d723t7fHuM1m87hU2RAPPPCAkpOTNX/+fL3wwgsaPXq0Wrdu/b3bnemrrq5OMTExWrVqVb0abnYHLo6ZJgCXxDfffKO9e/fqv/7rv9S/f39169ZNTqezXl1+fr7536dPn1ZBQYFuuummC9Y4nU59+umn9WrOp23bturUqdMFH0Gwfft2nT59WnPnzlXv3r1144036vDhwx41Pj4+qq2tvehxoqKiVFxcrJKSEnPdnj175HK51K1bt+/t04oL9fHzn/9c/v7+WrRokdavX69x48bVqzn7/TuzfOb9u+2227R//36FhoaqS5cuHi+73X5JegeuVoQmAJfEmV9iLVmyRJ999pnee+89PfbYY/Xq/vKXv2jNmjX65JNP9Mgjj8jpdNb74n/mmWf07rvvqqioSGPHjlVwcLBGjhxpqY9p06Zp7ty5+vOf/6z9+/drx44deu655yRJN9xwg06fPq3nnntOX3zxhV566SU9//zzHtt36tRJJ0+e1Lvvvquvv/5ap06dqneMAQMG6JZbbtGYMWO0Y8cObd26Vffdd5/69u2rXr16WXzHLq5Tp07asmWLvvzyS3399dfmDJWXl5fGjh2rqVOnqkuXLvUuxUnS3/72Ny1fvlyffvqpnnrqKW3dutX8BeGYMWMUHBysESNG6MMPP9SBAweUm5urRx99VIcOHbokvQNXK0ITgEuiRYsWysrKUkFBgaKjo/Xb3/5Ws2fPrlc3Y8YMzZw5Uz169NCHH36oN954Q8HBwfVqHn30UcXExKi0tFRvvvmmfHx8LPVx//33a8GCBfrrX/+qm2++WQkJCdq/f78k6dZbb9W8efM0c+ZMRUdHa9WqVZo+fbrH9vHx8XrooYc0evRohYSEaNasWfWOYbPZ9PrrryswMFA/+9nPNGDAAF1//fV67bXXrL5d3ysjI0NeXl6KiopSSEiIx31h48ePV3V19XlnmSTp6aefVlZWlm655RatXLlSq1atUlRUlCSpdevW+uCDD3Tdddfp7rvvVrdu3TRu3DhVVVUpICDgkvUPXI1shmEYjd0EgKvfl19+qc6dO2vnzp0X/LMnGzdu1J133imn03nep3LjOx999JH69eunQ4cOKSwszGPMZrNpzZo1lmfmAFjHjeAA0Ey43W6VlJToySef1KhRo+oFJgCXF5fnAOAKKy4uNn/uf77X2Zfizvbqq68qMjJSLpfrvJcNAVxeXJ4DgCvs9OnTF/2zJZ06dVLLllwIAJoaQhMAAIAFXJ4DAACwgNAEAABgAaEJAADAAkITAACABYQmAAAACwhNAAAAFhCaAAAALCA0AQAAWPD/AFyz+WCNMfP9AAAAAElFTkSuQmCC"/>
          <p:cNvSpPr>
            <a:spLocks noChangeAspect="1" noChangeArrowheads="1"/>
          </p:cNvSpPr>
          <p:nvPr/>
        </p:nvSpPr>
        <p:spPr bwMode="auto">
          <a:xfrm>
            <a:off x="1674254" y="47689"/>
            <a:ext cx="4884904" cy="488492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p:cNvPicPr>
            <a:picLocks noChangeAspect="1"/>
          </p:cNvPicPr>
          <p:nvPr/>
        </p:nvPicPr>
        <p:blipFill>
          <a:blip r:embed="rId3"/>
          <a:stretch>
            <a:fillRect/>
          </a:stretch>
        </p:blipFill>
        <p:spPr>
          <a:xfrm>
            <a:off x="746975" y="465804"/>
            <a:ext cx="10380371" cy="4466806"/>
          </a:xfrm>
          <a:prstGeom prst="rect">
            <a:avLst/>
          </a:prstGeom>
        </p:spPr>
      </p:pic>
      <p:sp>
        <p:nvSpPr>
          <p:cNvPr id="11" name="TextBox 10"/>
          <p:cNvSpPr txBox="1"/>
          <p:nvPr/>
        </p:nvSpPr>
        <p:spPr>
          <a:xfrm>
            <a:off x="1159099" y="5318975"/>
            <a:ext cx="9775064" cy="954107"/>
          </a:xfrm>
          <a:prstGeom prst="rect">
            <a:avLst/>
          </a:prstGeom>
          <a:noFill/>
        </p:spPr>
        <p:txBody>
          <a:bodyPr wrap="square" rtlCol="0">
            <a:spAutoFit/>
          </a:bodyPr>
          <a:lstStyle/>
          <a:p>
            <a:r>
              <a:rPr lang="en-US" sz="2800" b="1" i="1" dirty="0" smtClean="0">
                <a:solidFill>
                  <a:srgbClr val="FF0000"/>
                </a:solidFill>
              </a:rPr>
              <a:t># Here we there are two types of </a:t>
            </a:r>
            <a:r>
              <a:rPr lang="en-US" sz="2800" b="1" i="1" dirty="0" err="1" smtClean="0">
                <a:solidFill>
                  <a:srgbClr val="FF0000"/>
                </a:solidFill>
              </a:rPr>
              <a:t>application_type</a:t>
            </a:r>
            <a:r>
              <a:rPr lang="en-US" sz="2800" b="1" i="1" dirty="0" smtClean="0">
                <a:solidFill>
                  <a:srgbClr val="FF0000"/>
                </a:solidFill>
              </a:rPr>
              <a:t>  in which individual is the most with 69096 counts.</a:t>
            </a:r>
            <a:endParaRPr lang="en-IN" sz="2800" b="1" i="1" dirty="0">
              <a:solidFill>
                <a:srgbClr val="FF0000"/>
              </a:solidFill>
            </a:endParaRPr>
          </a:p>
        </p:txBody>
      </p:sp>
    </p:spTree>
    <p:extLst>
      <p:ext uri="{BB962C8B-B14F-4D97-AF65-F5344CB8AC3E}">
        <p14:creationId xmlns:p14="http://schemas.microsoft.com/office/powerpoint/2010/main" val="386553521"/>
      </p:ext>
    </p:extLst>
  </p:cSld>
  <p:clrMapOvr>
    <a:masterClrMapping/>
  </p:clrMapOvr>
  <mc:AlternateContent xmlns:mc="http://schemas.openxmlformats.org/markup-compatibility/2006" xmlns:p14="http://schemas.microsoft.com/office/powerpoint/2010/main">
    <mc:Choice Requires="p14">
      <p:transition p14:dur="100">
        <p:cut/>
        <p:sndAc>
          <p:stSnd>
            <p:snd r:embed="rId2" name="breeze.wav"/>
          </p:stSnd>
        </p:sndAc>
      </p:transition>
    </mc:Choice>
    <mc:Fallback xmlns="">
      <p:transition>
        <p:cut/>
        <p:sndAc>
          <p:stSnd>
            <p:snd r:embed="rId7" name="breeze.wav"/>
          </p:stSnd>
        </p:sndAc>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97412" y="299717"/>
            <a:ext cx="9092484" cy="4790941"/>
          </a:xfrm>
          <a:prstGeom prst="rect">
            <a:avLst/>
          </a:prstGeom>
        </p:spPr>
      </p:pic>
      <p:sp>
        <p:nvSpPr>
          <p:cNvPr id="3" name="TextBox 2"/>
          <p:cNvSpPr txBox="1"/>
          <p:nvPr/>
        </p:nvSpPr>
        <p:spPr>
          <a:xfrm>
            <a:off x="334851" y="5009881"/>
            <a:ext cx="10354614" cy="1015663"/>
          </a:xfrm>
          <a:prstGeom prst="rect">
            <a:avLst/>
          </a:prstGeom>
          <a:noFill/>
        </p:spPr>
        <p:txBody>
          <a:bodyPr wrap="square" rtlCol="0">
            <a:spAutoFit/>
          </a:bodyPr>
          <a:lstStyle/>
          <a:p>
            <a:r>
              <a:rPr lang="en-US" sz="2000" dirty="0" smtClean="0">
                <a:solidFill>
                  <a:srgbClr val="002060"/>
                </a:solidFill>
              </a:rPr>
              <a:t># From above data we infer that </a:t>
            </a:r>
            <a:r>
              <a:rPr lang="en-US" sz="2000" dirty="0" err="1" smtClean="0">
                <a:solidFill>
                  <a:srgbClr val="002060"/>
                </a:solidFill>
              </a:rPr>
              <a:t>home_ownership</a:t>
            </a:r>
            <a:r>
              <a:rPr lang="en-US" sz="2000" dirty="0" smtClean="0">
                <a:solidFill>
                  <a:srgbClr val="002060"/>
                </a:solidFill>
              </a:rPr>
              <a:t> with mortgage:35260 count , rent:27820</a:t>
            </a:r>
          </a:p>
          <a:p>
            <a:r>
              <a:rPr lang="en-US" sz="2000" dirty="0" smtClean="0">
                <a:solidFill>
                  <a:srgbClr val="002060"/>
                </a:solidFill>
              </a:rPr>
              <a:t>, and own:7274 counts are the most who have taken the loan.</a:t>
            </a:r>
            <a:endParaRPr lang="en-IN" sz="2000" dirty="0">
              <a:solidFill>
                <a:srgbClr val="002060"/>
              </a:solidFill>
            </a:endParaRPr>
          </a:p>
        </p:txBody>
      </p:sp>
    </p:spTree>
    <p:extLst>
      <p:ext uri="{BB962C8B-B14F-4D97-AF65-F5344CB8AC3E}">
        <p14:creationId xmlns:p14="http://schemas.microsoft.com/office/powerpoint/2010/main" val="43527221"/>
      </p:ext>
    </p:extLst>
  </p:cSld>
  <p:clrMapOvr>
    <a:masterClrMapping/>
  </p:clrMapOvr>
  <p:transition spd="slow">
    <p:push dir="u"/>
    <p:sndAc>
      <p:stSnd>
        <p:snd r:embed="rId2" name="coin.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86366" y="695460"/>
            <a:ext cx="9697792" cy="4559120"/>
          </a:xfrm>
          <a:prstGeom prst="rect">
            <a:avLst/>
          </a:prstGeom>
        </p:spPr>
      </p:pic>
      <p:sp>
        <p:nvSpPr>
          <p:cNvPr id="3" name="TextBox 2"/>
          <p:cNvSpPr txBox="1"/>
          <p:nvPr/>
        </p:nvSpPr>
        <p:spPr>
          <a:xfrm>
            <a:off x="296214" y="5537915"/>
            <a:ext cx="9813701" cy="830997"/>
          </a:xfrm>
          <a:prstGeom prst="rect">
            <a:avLst/>
          </a:prstGeom>
          <a:noFill/>
        </p:spPr>
        <p:txBody>
          <a:bodyPr wrap="square" rtlCol="0">
            <a:spAutoFit/>
          </a:bodyPr>
          <a:lstStyle/>
          <a:p>
            <a:r>
              <a:rPr lang="en-US" sz="2400" b="1" dirty="0" smtClean="0"/>
              <a:t># We infer that in the </a:t>
            </a:r>
            <a:r>
              <a:rPr lang="en-US" sz="2400" b="1" dirty="0" err="1" smtClean="0"/>
              <a:t>initial_list_status</a:t>
            </a:r>
            <a:r>
              <a:rPr lang="en-US" sz="2400" b="1" dirty="0" smtClean="0"/>
              <a:t> the category “w” leads against “f” with higher </a:t>
            </a:r>
            <a:r>
              <a:rPr lang="en-US" sz="2400" b="1" dirty="0" err="1" smtClean="0"/>
              <a:t>loan_amnt</a:t>
            </a:r>
            <a:r>
              <a:rPr lang="en-US" sz="2400" b="1" dirty="0" smtClean="0"/>
              <a:t>.</a:t>
            </a:r>
            <a:endParaRPr lang="en-IN" sz="2400" b="1" dirty="0"/>
          </a:p>
        </p:txBody>
      </p:sp>
    </p:spTree>
    <p:extLst>
      <p:ext uri="{BB962C8B-B14F-4D97-AF65-F5344CB8AC3E}">
        <p14:creationId xmlns:p14="http://schemas.microsoft.com/office/powerpoint/2010/main" val="3101973674"/>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himes.wav"/>
          </p:stSnd>
        </p:sndAc>
      </p:transition>
    </mc:Choice>
    <mc:Fallback xmlns="">
      <p:transition spd="slow">
        <p:split orient="vert"/>
        <p:sndAc>
          <p:stSnd>
            <p:snd r:embed="rId7" name="chimes.wav"/>
          </p:stSnd>
        </p:sndAc>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43098" y="0"/>
            <a:ext cx="11384924" cy="4816699"/>
          </a:xfrm>
          <a:prstGeom prst="rect">
            <a:avLst/>
          </a:prstGeom>
        </p:spPr>
      </p:pic>
      <p:sp>
        <p:nvSpPr>
          <p:cNvPr id="4" name="TextBox 3"/>
          <p:cNvSpPr txBox="1"/>
          <p:nvPr/>
        </p:nvSpPr>
        <p:spPr>
          <a:xfrm>
            <a:off x="373487" y="5009882"/>
            <a:ext cx="10470524" cy="830997"/>
          </a:xfrm>
          <a:prstGeom prst="rect">
            <a:avLst/>
          </a:prstGeom>
          <a:noFill/>
        </p:spPr>
        <p:txBody>
          <a:bodyPr wrap="square" rtlCol="0">
            <a:spAutoFit/>
          </a:bodyPr>
          <a:lstStyle/>
          <a:p>
            <a:r>
              <a:rPr lang="en-US" sz="2400" b="1" i="1" dirty="0" smtClean="0">
                <a:solidFill>
                  <a:srgbClr val="C00000"/>
                </a:solidFill>
              </a:rPr>
              <a:t># In the </a:t>
            </a:r>
            <a:r>
              <a:rPr lang="en-US" sz="2400" b="1" i="1" dirty="0" err="1" smtClean="0">
                <a:solidFill>
                  <a:srgbClr val="C00000"/>
                </a:solidFill>
              </a:rPr>
              <a:t>emp_length</a:t>
            </a:r>
            <a:r>
              <a:rPr lang="en-US" sz="2400" b="1" i="1" dirty="0" smtClean="0">
                <a:solidFill>
                  <a:srgbClr val="C00000"/>
                </a:solidFill>
              </a:rPr>
              <a:t> category almost everywhere the </a:t>
            </a:r>
            <a:r>
              <a:rPr lang="en-US" sz="2400" b="1" i="1" dirty="0" err="1" smtClean="0">
                <a:solidFill>
                  <a:srgbClr val="C00000"/>
                </a:solidFill>
              </a:rPr>
              <a:t>initial_list_status</a:t>
            </a:r>
            <a:r>
              <a:rPr lang="en-US" sz="2400" b="1" i="1" dirty="0" smtClean="0">
                <a:solidFill>
                  <a:srgbClr val="C00000"/>
                </a:solidFill>
              </a:rPr>
              <a:t> the “w” leads against “f”.</a:t>
            </a:r>
            <a:endParaRPr lang="en-IN" sz="2400" b="1" i="1" dirty="0">
              <a:solidFill>
                <a:srgbClr val="C00000"/>
              </a:solidFill>
            </a:endParaRPr>
          </a:p>
        </p:txBody>
      </p:sp>
    </p:spTree>
    <p:extLst>
      <p:ext uri="{BB962C8B-B14F-4D97-AF65-F5344CB8AC3E}">
        <p14:creationId xmlns:p14="http://schemas.microsoft.com/office/powerpoint/2010/main" val="2317660257"/>
      </p:ext>
    </p:extLst>
  </p:cSld>
  <p:clrMapOvr>
    <a:masterClrMapping/>
  </p:clrMapOvr>
  <mc:AlternateContent xmlns:mc="http://schemas.openxmlformats.org/markup-compatibility/2006" xmlns:p14="http://schemas.microsoft.com/office/powerpoint/2010/main">
    <mc:Choice Requires="p14">
      <p:transition spd="slow" p14:dur="800">
        <p:circle/>
        <p:sndAc>
          <p:stSnd>
            <p:snd r:embed="rId2" name="laser.wav"/>
          </p:stSnd>
        </p:sndAc>
      </p:transition>
    </mc:Choice>
    <mc:Fallback xmlns="">
      <p:transition spd="slow">
        <p:circle/>
        <p:sndAc>
          <p:stSnd>
            <p:snd r:embed="rId7" name="laser.wav"/>
          </p:stSnd>
        </p:sndAc>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39798" y="227566"/>
            <a:ext cx="9470872" cy="4808073"/>
          </a:xfrm>
          <a:prstGeom prst="rect">
            <a:avLst/>
          </a:prstGeom>
        </p:spPr>
      </p:pic>
      <p:sp>
        <p:nvSpPr>
          <p:cNvPr id="3" name="TextBox 2"/>
          <p:cNvSpPr txBox="1"/>
          <p:nvPr/>
        </p:nvSpPr>
        <p:spPr>
          <a:xfrm>
            <a:off x="239798" y="5035639"/>
            <a:ext cx="10204968" cy="830997"/>
          </a:xfrm>
          <a:prstGeom prst="rect">
            <a:avLst/>
          </a:prstGeom>
          <a:noFill/>
        </p:spPr>
        <p:txBody>
          <a:bodyPr wrap="square" rtlCol="0">
            <a:spAutoFit/>
          </a:bodyPr>
          <a:lstStyle/>
          <a:p>
            <a:r>
              <a:rPr lang="en-US" sz="2400" b="1" dirty="0" smtClean="0">
                <a:solidFill>
                  <a:schemeClr val="accent2">
                    <a:lumMod val="50000"/>
                  </a:schemeClr>
                </a:solidFill>
              </a:rPr>
              <a:t># From the above graph of </a:t>
            </a:r>
            <a:r>
              <a:rPr lang="en-US" sz="2400" b="1" dirty="0" err="1" smtClean="0">
                <a:solidFill>
                  <a:schemeClr val="accent2">
                    <a:lumMod val="50000"/>
                  </a:schemeClr>
                </a:solidFill>
              </a:rPr>
              <a:t>emp_length</a:t>
            </a:r>
            <a:r>
              <a:rPr lang="en-US" sz="2400" b="1" dirty="0" smtClean="0">
                <a:solidFill>
                  <a:schemeClr val="accent2">
                    <a:lumMod val="50000"/>
                  </a:schemeClr>
                </a:solidFill>
              </a:rPr>
              <a:t> </a:t>
            </a:r>
            <a:r>
              <a:rPr lang="en-US" sz="2400" b="1" dirty="0" err="1" smtClean="0">
                <a:solidFill>
                  <a:schemeClr val="accent2">
                    <a:lumMod val="50000"/>
                  </a:schemeClr>
                </a:solidFill>
              </a:rPr>
              <a:t>loan_amnt</a:t>
            </a:r>
            <a:r>
              <a:rPr lang="en-US" sz="2400" b="1" dirty="0" smtClean="0">
                <a:solidFill>
                  <a:schemeClr val="accent2">
                    <a:lumMod val="50000"/>
                  </a:schemeClr>
                </a:solidFill>
              </a:rPr>
              <a:t> for 10+ years is the most.</a:t>
            </a:r>
            <a:endParaRPr lang="en-IN" sz="2400" b="1" dirty="0">
              <a:solidFill>
                <a:schemeClr val="accent2">
                  <a:lumMod val="50000"/>
                </a:schemeClr>
              </a:solidFill>
            </a:endParaRPr>
          </a:p>
        </p:txBody>
      </p:sp>
    </p:spTree>
    <p:extLst>
      <p:ext uri="{BB962C8B-B14F-4D97-AF65-F5344CB8AC3E}">
        <p14:creationId xmlns:p14="http://schemas.microsoft.com/office/powerpoint/2010/main" val="5952132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sndAc>
          <p:stSnd>
            <p:snd r:embed="rId2" name="drumroll.wav"/>
          </p:stSnd>
        </p:sndAc>
      </p:transition>
    </mc:Choice>
    <mc:Fallback xmlns="">
      <p:transition spd="slow">
        <p:fade/>
        <p:sndAc>
          <p:stSnd>
            <p:snd r:embed="rId7" name="drumroll.wav"/>
          </p:stSnd>
        </p:sndAc>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44835" y="196039"/>
            <a:ext cx="9123069" cy="4324954"/>
          </a:xfrm>
          <a:prstGeom prst="rect">
            <a:avLst/>
          </a:prstGeom>
        </p:spPr>
      </p:pic>
      <p:sp>
        <p:nvSpPr>
          <p:cNvPr id="3" name="TextBox 2"/>
          <p:cNvSpPr txBox="1"/>
          <p:nvPr/>
        </p:nvSpPr>
        <p:spPr>
          <a:xfrm>
            <a:off x="682388" y="4640239"/>
            <a:ext cx="8447964" cy="830997"/>
          </a:xfrm>
          <a:prstGeom prst="rect">
            <a:avLst/>
          </a:prstGeom>
          <a:noFill/>
        </p:spPr>
        <p:txBody>
          <a:bodyPr wrap="square" rtlCol="0">
            <a:spAutoFit/>
          </a:bodyPr>
          <a:lstStyle/>
          <a:p>
            <a:r>
              <a:rPr lang="en-US" sz="2400" dirty="0" smtClean="0">
                <a:solidFill>
                  <a:srgbClr val="002060"/>
                </a:solidFill>
              </a:rPr>
              <a:t># Here the </a:t>
            </a:r>
            <a:r>
              <a:rPr lang="en-US" sz="2400" dirty="0" err="1" smtClean="0">
                <a:solidFill>
                  <a:srgbClr val="002060"/>
                </a:solidFill>
              </a:rPr>
              <a:t>Loan_status</a:t>
            </a:r>
            <a:r>
              <a:rPr lang="en-US" sz="2400" dirty="0" smtClean="0">
                <a:solidFill>
                  <a:srgbClr val="002060"/>
                </a:solidFill>
              </a:rPr>
              <a:t> which are paid is 64030 and the defaulted is 15970.</a:t>
            </a:r>
            <a:endParaRPr lang="en-IN" sz="2400" dirty="0">
              <a:solidFill>
                <a:srgbClr val="002060"/>
              </a:solidFill>
            </a:endParaRPr>
          </a:p>
        </p:txBody>
      </p:sp>
    </p:spTree>
    <p:extLst>
      <p:ext uri="{BB962C8B-B14F-4D97-AF65-F5344CB8AC3E}">
        <p14:creationId xmlns:p14="http://schemas.microsoft.com/office/powerpoint/2010/main" val="2882537260"/>
      </p:ext>
    </p:extLst>
  </p:cSld>
  <p:clrMapOvr>
    <a:masterClrMapping/>
  </p:clrMapOvr>
  <p:transition spd="med">
    <p:pull/>
    <p:sndAc>
      <p:stSnd>
        <p:snd r:embed="rId2" name="suction.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26315" y="167425"/>
            <a:ext cx="11557854" cy="4649274"/>
          </a:xfrm>
          <a:prstGeom prst="rect">
            <a:avLst/>
          </a:prstGeom>
        </p:spPr>
      </p:pic>
      <p:sp>
        <p:nvSpPr>
          <p:cNvPr id="3" name="TextBox 2"/>
          <p:cNvSpPr txBox="1"/>
          <p:nvPr/>
        </p:nvSpPr>
        <p:spPr>
          <a:xfrm>
            <a:off x="226315" y="4816699"/>
            <a:ext cx="10733606" cy="830997"/>
          </a:xfrm>
          <a:prstGeom prst="rect">
            <a:avLst/>
          </a:prstGeom>
          <a:noFill/>
        </p:spPr>
        <p:txBody>
          <a:bodyPr wrap="square" rtlCol="0">
            <a:spAutoFit/>
          </a:bodyPr>
          <a:lstStyle/>
          <a:p>
            <a:r>
              <a:rPr lang="en-US" sz="2400" b="1" i="1" dirty="0" smtClean="0">
                <a:solidFill>
                  <a:schemeClr val="accent6">
                    <a:lumMod val="50000"/>
                  </a:schemeClr>
                </a:solidFill>
              </a:rPr>
              <a:t># The above data is about the Top 10 </a:t>
            </a:r>
            <a:r>
              <a:rPr lang="en-US" sz="2400" b="1" i="1" dirty="0" err="1" smtClean="0">
                <a:solidFill>
                  <a:schemeClr val="accent6">
                    <a:lumMod val="50000"/>
                  </a:schemeClr>
                </a:solidFill>
              </a:rPr>
              <a:t>addr_states</a:t>
            </a:r>
            <a:r>
              <a:rPr lang="en-US" sz="2400" b="1" i="1" dirty="0" smtClean="0">
                <a:solidFill>
                  <a:schemeClr val="accent6">
                    <a:lumMod val="50000"/>
                  </a:schemeClr>
                </a:solidFill>
              </a:rPr>
              <a:t> which took the </a:t>
            </a:r>
            <a:r>
              <a:rPr lang="en-US" sz="2400" b="1" i="1" dirty="0" err="1" smtClean="0">
                <a:solidFill>
                  <a:schemeClr val="accent6">
                    <a:lumMod val="50000"/>
                  </a:schemeClr>
                </a:solidFill>
              </a:rPr>
              <a:t>loan_amnt</a:t>
            </a:r>
            <a:r>
              <a:rPr lang="en-US" sz="2400" b="1" i="1" dirty="0" smtClean="0">
                <a:solidFill>
                  <a:schemeClr val="accent6">
                    <a:lumMod val="50000"/>
                  </a:schemeClr>
                </a:solidFill>
              </a:rPr>
              <a:t>. </a:t>
            </a:r>
            <a:endParaRPr lang="en-IN" sz="2400" b="1" i="1" dirty="0">
              <a:solidFill>
                <a:schemeClr val="accent6">
                  <a:lumMod val="50000"/>
                </a:schemeClr>
              </a:solidFill>
            </a:endParaRPr>
          </a:p>
        </p:txBody>
      </p:sp>
    </p:spTree>
    <p:extLst>
      <p:ext uri="{BB962C8B-B14F-4D97-AF65-F5344CB8AC3E}">
        <p14:creationId xmlns:p14="http://schemas.microsoft.com/office/powerpoint/2010/main" val="1104129404"/>
      </p:ext>
    </p:extLst>
  </p:cSld>
  <p:clrMapOvr>
    <a:masterClrMapping/>
  </p:clrMapOvr>
  <mc:AlternateContent xmlns:mc="http://schemas.openxmlformats.org/markup-compatibility/2006" xmlns:p14="http://schemas.microsoft.com/office/powerpoint/2010/main">
    <mc:Choice Requires="p14">
      <p:transition spd="slow" p14:dur="4400">
        <p14:honeycomb/>
        <p:sndAc>
          <p:stSnd>
            <p:snd r:embed="rId2" name="type.wav"/>
          </p:stSnd>
        </p:sndAc>
      </p:transition>
    </mc:Choice>
    <mc:Fallback xmlns="">
      <p:transition spd="slow">
        <p:fade/>
        <p:sndAc>
          <p:stSnd>
            <p:snd r:embed="rId7" name="type.wav"/>
          </p:stSnd>
        </p:sndAc>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231</TotalTime>
  <Words>414</Words>
  <Application>Microsoft Office PowerPoint</Application>
  <PresentationFormat>Widescreen</PresentationFormat>
  <Paragraphs>41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Algerian</vt:lpstr>
      <vt:lpstr>Arial</vt:lpstr>
      <vt:lpstr>Trebuchet MS</vt:lpstr>
      <vt:lpstr>Wingdings 3</vt:lpstr>
      <vt:lpstr>Facet</vt:lpstr>
      <vt:lpstr>Python file on Train_loan_data</vt:lpstr>
      <vt:lpstr>Train_laon_data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35</cp:revision>
  <dcterms:created xsi:type="dcterms:W3CDTF">2023-11-05T10:13:35Z</dcterms:created>
  <dcterms:modified xsi:type="dcterms:W3CDTF">2023-11-05T16:15:10Z</dcterms:modified>
</cp:coreProperties>
</file>