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E273-C75A-F950-7319-7678E6621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EC62B-673F-038F-D8E4-9604F8A36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6BD8-BF2F-C062-E9B0-569E19B8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61C3-7C90-4FD9-B0C2-C21BDC77CDD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D162E-E83B-8029-410D-E7A8E98B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BA394-9A97-E603-D74E-F7CDE124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CB14-7E94-4C9D-912B-DD47FF2B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8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10D0-D015-B939-8600-75477FF9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6DB0B-BAEF-4CC8-A944-378392D1D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DCFB-AE2A-27EA-A031-81CEFB5B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61C3-7C90-4FD9-B0C2-C21BDC77CDD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9AA33-8B64-62F9-9883-F0DFBD4A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81CE4-C3C2-0066-01A4-09D82021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CB14-7E94-4C9D-912B-DD47FF2B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5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C9F70-FBA7-7BE5-6384-88F1FA5B5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91A06-9FF9-1509-5517-EE501B9C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9E49C-2D97-441E-3C17-8C34AE01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61C3-7C90-4FD9-B0C2-C21BDC77CDD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7FF31-79DD-0AF3-E86C-7F4394E3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FE16B-78F7-6972-7072-D23868D4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CB14-7E94-4C9D-912B-DD47FF2B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3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7FDA-60E3-22CB-CD8F-39C1E8E7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F2E3-36EF-A928-0058-025B6813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FE675-B573-FF15-40D1-E6101673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61C3-7C90-4FD9-B0C2-C21BDC77CDD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9583-2CAF-144A-15BB-8AB19CF5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A150-302E-DF0D-AC65-9134C702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CB14-7E94-4C9D-912B-DD47FF2B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7BE9-BF6A-5316-D404-4A128B86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2EAC7-6980-5421-3F18-4D96879C5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C3A63-E28F-FD57-DCA4-35EAC808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61C3-7C90-4FD9-B0C2-C21BDC77CDD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5C0EA-1B36-3B2D-C93D-2949FCB7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32A9B-259D-1D5A-692B-9DF3A527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CB14-7E94-4C9D-912B-DD47FF2B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9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13DE-24FD-D55E-645F-3E4E46BF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5D98-D394-350C-0D0B-996DFD842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51BF5-D9C3-3A42-12E6-1E4B47678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D56EB-0C60-ADE0-9F2C-9F497D53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61C3-7C90-4FD9-B0C2-C21BDC77CDD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85015-021C-96E5-8649-3E996B6D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2B64C-0229-4D41-3CA2-7F2D78A8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CB14-7E94-4C9D-912B-DD47FF2B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8E88-88C8-D6F7-EF97-CC4DC42C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A2C99-D6EC-83E5-DE0F-BE8C768F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91642-2ACA-FE00-B10B-E7CCFD406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AFE56-43F2-3A5E-41EB-F7EF3920C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D27CC-B8D2-D07C-7707-2ECBCA283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7D73B-D72D-F408-4F36-08B6EEC3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61C3-7C90-4FD9-B0C2-C21BDC77CDD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1913A-7DE5-2D06-20CC-9D6E2B5E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018F1-93D7-DDC0-8B94-09393E72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CB14-7E94-4C9D-912B-DD47FF2B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1E7B-0973-5AEF-1454-16C3226E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813EB-838B-E3FD-67DB-665F7757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61C3-7C90-4FD9-B0C2-C21BDC77CDD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7525F-715D-4E77-AC83-BE4C47F2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41AE5-378B-C114-F275-20D1B689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CB14-7E94-4C9D-912B-DD47FF2B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9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98BCB-8A5F-C5AC-FB09-46EC70E1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61C3-7C90-4FD9-B0C2-C21BDC77CDD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AA064-40DF-AE6F-A2E7-6B15B792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AA12D-B38A-D789-528A-E2F6CA79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CB14-7E94-4C9D-912B-DD47FF2B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8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D450-F2AF-AEDA-D017-AFB6932C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D639-AA41-1046-1CA3-716F1AF1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A241E-CD52-CBBE-1DFC-7C5657B8D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8E542-0A86-4F75-40A1-F9C8AF92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61C3-7C90-4FD9-B0C2-C21BDC77CDD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2278F-46A9-338A-54FB-E8EEF588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3E1A5-FDB8-3108-3A16-02CB1212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CB14-7E94-4C9D-912B-DD47FF2B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5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075B-991E-D288-FED5-1271E3A6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DEF7E-8ECF-2470-C764-0F2BA3934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9B3D-A17C-7DFD-35B4-B42F770F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99A37-C924-8D43-AED2-3F39DD99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61C3-7C90-4FD9-B0C2-C21BDC77CDD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9EAB6-F61F-97BB-6972-489726C9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75B2A-18CE-7767-B3FD-0F282D59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CB14-7E94-4C9D-912B-DD47FF2B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0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B4A83-3FEE-04BC-D8BF-EB2FC477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EEFCC-E82B-6BF7-761A-83ECB7F9A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A2131-97D8-CE18-9928-2C55B01A3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261C3-7C90-4FD9-B0C2-C21BDC77CDD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C2D8F-8F01-7653-45CE-4C2B8A5E5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DB78-39C9-3FFB-4102-86A9A8A2E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70CB14-7E94-4C9D-912B-DD47FF2B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9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articles/what-is-generative-a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D1B0-1AA2-5DE6-8137-F4E610085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Artificial Intelligence (AI)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AF3C7-050A-0D08-3B8B-331571AFE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Understanding the Basics of Intelligent Systems</a:t>
            </a:r>
          </a:p>
        </p:txBody>
      </p:sp>
    </p:spTree>
    <p:extLst>
      <p:ext uri="{BB962C8B-B14F-4D97-AF65-F5344CB8AC3E}">
        <p14:creationId xmlns:p14="http://schemas.microsoft.com/office/powerpoint/2010/main" val="35674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0A45-F9B6-F157-B556-C40FCA74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5CA7-467B-9BA8-323C-DAE0D5B3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/>
              <a:t>Artificial Intelligence (AI)</a:t>
            </a:r>
            <a:r>
              <a:rPr lang="en-US" dirty="0"/>
              <a:t>, </a:t>
            </a:r>
            <a:r>
              <a:rPr lang="en-US" b="1" dirty="0"/>
              <a:t>searching algorithms</a:t>
            </a:r>
            <a:r>
              <a:rPr lang="en-US" dirty="0"/>
              <a:t> are used to navigate through </a:t>
            </a:r>
            <a:r>
              <a:rPr lang="en-US" b="1" dirty="0"/>
              <a:t>problem spaces</a:t>
            </a:r>
            <a:r>
              <a:rPr lang="en-US" dirty="0"/>
              <a:t> (like mazes, puzzles, games, or decision trees) to find </a:t>
            </a:r>
            <a:r>
              <a:rPr lang="en-US" b="1" dirty="0"/>
              <a:t>optimal solutions or paths</a:t>
            </a:r>
            <a:r>
              <a:rPr lang="en-US" dirty="0"/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Uninformed (Blind) Search Algorithms.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Informed (Heuristic)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1260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D4E7-1334-5182-EDCF-10F512E3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(Blind) Search Algorithms.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B6B2-B007-20FA-C9AC-B4CF70C2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algorithms </a:t>
            </a:r>
            <a:r>
              <a:rPr lang="en-US" b="1" dirty="0"/>
              <a:t>do not use any information</a:t>
            </a:r>
            <a:r>
              <a:rPr lang="en-US" dirty="0"/>
              <a:t> about the goal other than how to generate successors.</a:t>
            </a:r>
          </a:p>
          <a:p>
            <a:endParaRPr lang="en-US" dirty="0"/>
          </a:p>
          <a:p>
            <a:r>
              <a:rPr lang="en-US" dirty="0"/>
              <a:t>Breadth-First Search (BFS)</a:t>
            </a:r>
          </a:p>
          <a:p>
            <a:r>
              <a:rPr lang="en-US" dirty="0"/>
              <a:t>Depth-First Search (DFS)</a:t>
            </a:r>
          </a:p>
          <a:p>
            <a:r>
              <a:rPr lang="en-US" dirty="0"/>
              <a:t>Uniform Cost Search (UCS)</a:t>
            </a:r>
          </a:p>
          <a:p>
            <a:r>
              <a:rPr lang="en-US" dirty="0"/>
              <a:t>Depth-Limited Search</a:t>
            </a:r>
          </a:p>
          <a:p>
            <a:r>
              <a:rPr lang="en-US" dirty="0"/>
              <a:t>Iterative Deepening DFS (IDDFS)</a:t>
            </a:r>
          </a:p>
        </p:txBody>
      </p:sp>
    </p:spTree>
    <p:extLst>
      <p:ext uri="{BB962C8B-B14F-4D97-AF65-F5344CB8AC3E}">
        <p14:creationId xmlns:p14="http://schemas.microsoft.com/office/powerpoint/2010/main" val="221354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24F4-5A74-5A36-D30C-1E48E66D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 (BFS)</a:t>
            </a:r>
          </a:p>
        </p:txBody>
      </p:sp>
      <p:pic>
        <p:nvPicPr>
          <p:cNvPr id="9" name="Content Placeholder 8" descr="A diagram of a diagram&#10;&#10;AI-generated content may be incorrect.">
            <a:extLst>
              <a:ext uri="{FF2B5EF4-FFF2-40B4-BE49-F238E27FC236}">
                <a16:creationId xmlns:a16="http://schemas.microsoft.com/office/drawing/2014/main" id="{9DBD6A8E-0DD8-509C-FA29-8C70AF9C0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1881609"/>
            <a:ext cx="4762500" cy="3810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C51FF2-3571-2DCD-6038-6A9F42C0B24A}"/>
              </a:ext>
            </a:extLst>
          </p:cNvPr>
          <p:cNvSpPr txBox="1"/>
          <p:nvPr/>
        </p:nvSpPr>
        <p:spPr>
          <a:xfrm>
            <a:off x="1248355" y="1757238"/>
            <a:ext cx="9204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AB</a:t>
            </a:r>
          </a:p>
          <a:p>
            <a:r>
              <a:rPr lang="en-US" dirty="0"/>
              <a:t>BCD</a:t>
            </a:r>
          </a:p>
          <a:p>
            <a:r>
              <a:rPr lang="en-US" dirty="0"/>
              <a:t>CDGH</a:t>
            </a:r>
          </a:p>
          <a:p>
            <a:r>
              <a:rPr lang="en-US" dirty="0"/>
              <a:t>DGHEF</a:t>
            </a:r>
          </a:p>
          <a:p>
            <a:r>
              <a:rPr lang="en-US" dirty="0"/>
              <a:t>GHEF</a:t>
            </a:r>
          </a:p>
          <a:p>
            <a:r>
              <a:rPr lang="en-US" dirty="0"/>
              <a:t>HEFI</a:t>
            </a:r>
          </a:p>
          <a:p>
            <a:r>
              <a:rPr lang="en-US" dirty="0"/>
              <a:t>EFI</a:t>
            </a:r>
          </a:p>
          <a:p>
            <a:r>
              <a:rPr lang="en-US" dirty="0"/>
              <a:t>FIK</a:t>
            </a:r>
          </a:p>
          <a:p>
            <a:r>
              <a:rPr lang="en-US" dirty="0"/>
              <a:t>IK</a:t>
            </a:r>
          </a:p>
          <a:p>
            <a:r>
              <a:rPr lang="en-US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7229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4341-1422-3D6A-15A3-D1B7C02B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Intelligent Agents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04F9-DF87-7F2B-83CC-EF5F8F479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agent perceives its environment through sensors and acts upon it through actuators.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Goal:</a:t>
            </a:r>
            <a:r>
              <a:rPr lang="en-US" dirty="0"/>
              <a:t> Choose actions that maximize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Types</a:t>
            </a:r>
            <a:r>
              <a:rPr lang="en-US" dirty="0"/>
              <a:t>: Simple reflex, model-based, goal-based, utility-based, learning agents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1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479E-B048-7D64-744A-F544CFF8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Artificial Intelligence?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E158-1C18-D436-87DE-3CAA205E5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is the branch of computer science that aims to create machines that can mimic human intelligence.</a:t>
            </a:r>
          </a:p>
          <a:p>
            <a:r>
              <a:rPr lang="en-US" dirty="0"/>
              <a:t>It involves programming computers to process data, learn from experience, and make decisions.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Goal:</a:t>
            </a:r>
            <a:r>
              <a:rPr lang="en-US" dirty="0"/>
              <a:t> Develop systems that can perceive, reason, learn, and act.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7459-4B17-E7D7-4A7D-933978D6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History of 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1A34E-7979-CA7A-B5B7-AAD13B343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8329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1950:</a:t>
            </a:r>
            <a:r>
              <a:rPr lang="en-US" dirty="0"/>
              <a:t> Alan Turing proposes the Turing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1956:</a:t>
            </a:r>
            <a:r>
              <a:rPr lang="en-US" dirty="0"/>
              <a:t> Term "Artificial Intelligence" coined at Dartmouth Conference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1960s-70s:</a:t>
            </a:r>
            <a:r>
              <a:rPr lang="en-US" dirty="0"/>
              <a:t> Early AI programs (e.g., ELIZA)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1980s:</a:t>
            </a:r>
            <a:r>
              <a:rPr lang="en-US" dirty="0"/>
              <a:t> Rise of expert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2000s-Present:</a:t>
            </a:r>
            <a:r>
              <a:rPr lang="en-US" dirty="0"/>
              <a:t> Deep learning, robotics, and real-world applications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3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996B-F029-B9CE-F338-8B21ACAD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Test</a:t>
            </a:r>
          </a:p>
        </p:txBody>
      </p:sp>
      <p:pic>
        <p:nvPicPr>
          <p:cNvPr id="5" name="Content Placeholder 4" descr="Diagram of a diagram of a barbell">
            <a:extLst>
              <a:ext uri="{FF2B5EF4-FFF2-40B4-BE49-F238E27FC236}">
                <a16:creationId xmlns:a16="http://schemas.microsoft.com/office/drawing/2014/main" id="{DC7223C0-6203-39B2-DB58-F822D3F92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97" y="1891330"/>
            <a:ext cx="570681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149F3-C58E-3A05-5C64-DF3C8D1AE76F}"/>
              </a:ext>
            </a:extLst>
          </p:cNvPr>
          <p:cNvSpPr txBox="1"/>
          <p:nvPr/>
        </p:nvSpPr>
        <p:spPr>
          <a:xfrm>
            <a:off x="838200" y="1435510"/>
            <a:ext cx="50418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Turing test refers to a thought experiment developed in 1950 by Alan Turing, a way to gauge a machine’s ability to generate human-like communication. Originally called “the imitation game,” the Turing test is a useful tool for studying a machine’s interactions with humans and reflecting on the definitions of “thinking” and “intelligence.”  </a:t>
            </a:r>
          </a:p>
        </p:txBody>
      </p:sp>
    </p:spTree>
    <p:extLst>
      <p:ext uri="{BB962C8B-B14F-4D97-AF65-F5344CB8AC3E}">
        <p14:creationId xmlns:p14="http://schemas.microsoft.com/office/powerpoint/2010/main" val="254780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B569-F61F-3E8C-4D15-CCD17DE5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Turing test participants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9D08-44EB-7D38-2867-F10FEF3F5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00"/>
              </a:lnSpc>
              <a:spcBef>
                <a:spcPts val="1800"/>
              </a:spcBef>
              <a:buNone/>
            </a:pPr>
            <a:r>
              <a:rPr lang="en-US" dirty="0"/>
              <a:t>A Turing test has three participants:</a:t>
            </a:r>
          </a:p>
          <a:p>
            <a:pPr algn="l">
              <a:lnSpc>
                <a:spcPts val="21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 human judge (also called the interrogator) asks questions for a machine and a human to answer. The judge evaluates the responses from the machine and human to identify the responder. </a:t>
            </a:r>
          </a:p>
          <a:p>
            <a:pPr algn="l">
              <a:lnSpc>
                <a:spcPts val="21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 machine interlocutor, such as a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generative AI</a:t>
            </a:r>
            <a:r>
              <a:rPr lang="en-US" dirty="0"/>
              <a:t> system, answers the judge’s questions in natural language that simulates human conversation and behavior.</a:t>
            </a:r>
          </a:p>
          <a:p>
            <a:pPr algn="l">
              <a:lnSpc>
                <a:spcPts val="21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 human interlocutor who answers the judge’s questions alongside the machine and provides a baseline for comparison against the machine.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7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6A61-CC8B-0F3D-1BB1-B564DA8C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4CB6-1B42-8190-EED5-21B1C675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Narrow AI (ANI) – Weak AI: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Performs specific tasks (e.g., voice assistants)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General AI (AGI) – Strong AI: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	Human-level intelligence (still theoretical)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Superintelligent AI - Future: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Beyond human capabilities (future concept)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6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E5A0-BA62-8080-5C99-239C1167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C761-575D-4455-5082-0C4ECB56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Voice Recognition (e.g., Siri, Alexa)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 and Facial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Autonomous Vehicles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Healthcare Diagnosis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Financial Forecasting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Smart Assistants and Chatbots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5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364E-A582-6830-F5A5-4E80A0B3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of AI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4078-8F81-40AD-9258-86FF9F9F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Learning:</a:t>
            </a:r>
            <a:r>
              <a:rPr lang="en-US" dirty="0"/>
              <a:t> Acquiring knowledge from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Reasoning:</a:t>
            </a:r>
            <a:r>
              <a:rPr lang="en-US" dirty="0"/>
              <a:t> Drawing conclusions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Problem-Solving:</a:t>
            </a:r>
            <a:r>
              <a:rPr lang="en-US" dirty="0"/>
              <a:t> Finding solutions to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Perception:</a:t>
            </a:r>
            <a:r>
              <a:rPr lang="en-US" dirty="0"/>
              <a:t> Understanding input (e.g., vision, sound)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Language Understanding:</a:t>
            </a:r>
            <a:r>
              <a:rPr lang="en-US" dirty="0"/>
              <a:t> Processing human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4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F053-67D5-518C-9638-62CEA20F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Searches in information System (IS)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687A-F50F-21AF-E198-F43E567B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8943"/>
            <a:ext cx="11041049" cy="4698020"/>
          </a:xfrm>
        </p:spPr>
        <p:txBody>
          <a:bodyPr>
            <a:normAutofit fontScale="92500" lnSpcReduction="10000"/>
          </a:bodyPr>
          <a:lstStyle/>
          <a:p>
            <a:r>
              <a:rPr lang="en-US" b="1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information system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, an </a:t>
            </a:r>
            <a:r>
              <a:rPr lang="en-US" dirty="0">
                <a:solidFill>
                  <a:srgbClr val="1A1A1A"/>
                </a:solidFill>
                <a:latin typeface="Georgia" panose="02040502050405020303" pitchFamily="18" charset="0"/>
              </a:rPr>
              <a:t>integrated set of components for collecting, storing, and processing data and for providing information,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 knowledge, and digital products.</a:t>
            </a:r>
          </a:p>
          <a:p>
            <a:endParaRPr lang="en-US" b="0" i="0" dirty="0">
              <a:solidFill>
                <a:srgbClr val="1A1A1A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  <a:latin typeface="Georgia" panose="02040502050405020303" pitchFamily="18" charset="0"/>
              </a:rPr>
              <a:t>Examples:</a:t>
            </a:r>
          </a:p>
          <a:p>
            <a:pPr marL="0" indent="0">
              <a:buNone/>
            </a:pPr>
            <a:r>
              <a:rPr lang="en-US" dirty="0"/>
              <a:t>1 - Transaction Processing System (TPS)</a:t>
            </a:r>
            <a:endParaRPr lang="en-US" dirty="0">
              <a:solidFill>
                <a:srgbClr val="1A1A1A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1600" dirty="0"/>
              <a:t>ATM systems, Point of Sale (POS) systems in retail, Online booking systems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1A1A1A"/>
                </a:solidFill>
                <a:latin typeface="Georgia" panose="02040502050405020303" pitchFamily="18" charset="0"/>
              </a:rPr>
              <a:t>2 - </a:t>
            </a:r>
            <a:r>
              <a:rPr lang="en-US" dirty="0"/>
              <a:t>Management Information System (MIS)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1A1A1A"/>
                </a:solidFill>
                <a:latin typeface="Georgia" panose="02040502050405020303" pitchFamily="18" charset="0"/>
              </a:rPr>
              <a:t>	</a:t>
            </a:r>
            <a:r>
              <a:rPr lang="en-US" sz="1600" dirty="0"/>
              <a:t>Sales and inventory report system</a:t>
            </a:r>
            <a:r>
              <a:rPr lang="en-US" sz="2400" dirty="0"/>
              <a:t>, </a:t>
            </a:r>
            <a:r>
              <a:rPr lang="en-US" sz="1600" dirty="0"/>
              <a:t>HR management dashboards</a:t>
            </a:r>
            <a:r>
              <a:rPr lang="en-US" sz="2400" dirty="0"/>
              <a:t>, </a:t>
            </a:r>
            <a:r>
              <a:rPr lang="en-US" sz="1600" dirty="0"/>
              <a:t>Financial reporting systems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1A1A1A"/>
                </a:solidFill>
                <a:latin typeface="Georgia" panose="02040502050405020303" pitchFamily="18" charset="0"/>
              </a:rPr>
              <a:t>3 - </a:t>
            </a:r>
            <a:r>
              <a:rPr lang="en-US" dirty="0"/>
              <a:t>E-commerce Systems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1A1A1A"/>
                </a:solidFill>
                <a:latin typeface="Georgia" panose="02040502050405020303" pitchFamily="18" charset="0"/>
              </a:rPr>
              <a:t>	</a:t>
            </a:r>
            <a:r>
              <a:rPr lang="en-US" sz="1600" dirty="0"/>
              <a:t>Amazon, Shopify, WooCommerce</a:t>
            </a:r>
            <a:endParaRPr lang="en-US" sz="2400" dirty="0">
              <a:solidFill>
                <a:srgbClr val="1A1A1A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12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635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Georgia</vt:lpstr>
      <vt:lpstr>Source Sans Pro</vt:lpstr>
      <vt:lpstr>Office Theme</vt:lpstr>
      <vt:lpstr>Introduction to Artificial Intelligence (AI)</vt:lpstr>
      <vt:lpstr>What is Artificial Intelligence?</vt:lpstr>
      <vt:lpstr>Brief History of AI</vt:lpstr>
      <vt:lpstr>Turing Test</vt:lpstr>
      <vt:lpstr>Turing test participants</vt:lpstr>
      <vt:lpstr>Types of AI</vt:lpstr>
      <vt:lpstr>Applications of AI</vt:lpstr>
      <vt:lpstr>Components of AI Systems</vt:lpstr>
      <vt:lpstr>Searches in information System (IS)</vt:lpstr>
      <vt:lpstr>Search Algorithms</vt:lpstr>
      <vt:lpstr>Uninformed (Blind) Search Algorithms.</vt:lpstr>
      <vt:lpstr>Breadth First Search (BFS)</vt:lpstr>
      <vt:lpstr>Intelligent Agents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Yasir Ali</dc:creator>
  <cp:lastModifiedBy>Yasir Ali</cp:lastModifiedBy>
  <cp:revision>47</cp:revision>
  <dcterms:created xsi:type="dcterms:W3CDTF">2025-04-15T08:42:51Z</dcterms:created>
  <dcterms:modified xsi:type="dcterms:W3CDTF">2025-04-19T09:02:52Z</dcterms:modified>
</cp:coreProperties>
</file>