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59" r:id="rId7"/>
    <p:sldId id="260" r:id="rId8"/>
    <p:sldId id="261" r:id="rId9"/>
    <p:sldId id="265" r:id="rId10"/>
    <p:sldId id="266" r:id="rId11"/>
    <p:sldId id="267" r:id="rId12"/>
    <p:sldId id="268" r:id="rId13"/>
    <p:sldId id="269" r:id="rId14"/>
    <p:sldId id="270" r:id="rId15"/>
    <p:sldId id="277" r:id="rId16"/>
    <p:sldId id="271" r:id="rId17"/>
    <p:sldId id="272" r:id="rId18"/>
    <p:sldId id="273" r:id="rId19"/>
    <p:sldId id="274" r:id="rId20"/>
    <p:sldId id="278" r:id="rId21"/>
    <p:sldId id="275" r:id="rId22"/>
    <p:sldId id="276"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E273-C75A-F950-7319-7678E6621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8EC62B-673F-038F-D8E4-9604F8A36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46BD8-BF2F-C062-E9B0-569E19B817F3}"/>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5" name="Footer Placeholder 4">
            <a:extLst>
              <a:ext uri="{FF2B5EF4-FFF2-40B4-BE49-F238E27FC236}">
                <a16:creationId xmlns:a16="http://schemas.microsoft.com/office/drawing/2014/main" id="{FBCD162E-E83B-8029-410D-E7A8E98B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BA394-9A97-E603-D74E-F7CDE124C281}"/>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58858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10D0-D015-B939-8600-75477FF96D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06DB0B-BAEF-4CC8-A944-378392D1D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8DCFB-AE2A-27EA-A031-81CEFB5B4AA9}"/>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5" name="Footer Placeholder 4">
            <a:extLst>
              <a:ext uri="{FF2B5EF4-FFF2-40B4-BE49-F238E27FC236}">
                <a16:creationId xmlns:a16="http://schemas.microsoft.com/office/drawing/2014/main" id="{C9E9AA33-8B64-62F9-9883-F0DFBD4A0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81CE4-C3C2-0066-01A4-09D82021198B}"/>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90875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CC9F70-FBA7-7BE5-6384-88F1FA5B58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091A06-9FF9-1509-5517-EE501B9C13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E49C-2D97-441E-3C17-8C34AE01527B}"/>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5" name="Footer Placeholder 4">
            <a:extLst>
              <a:ext uri="{FF2B5EF4-FFF2-40B4-BE49-F238E27FC236}">
                <a16:creationId xmlns:a16="http://schemas.microsoft.com/office/drawing/2014/main" id="{E227FF31-79DD-0AF3-E86C-7F4394E35D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FE16B-78F7-6972-7072-D23868D4415C}"/>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241863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7FDA-60E3-22CB-CD8F-39C1E8E7E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DF2E3-36EF-A928-0058-025B68136C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FE675-B573-FF15-40D1-E6101673FC39}"/>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5" name="Footer Placeholder 4">
            <a:extLst>
              <a:ext uri="{FF2B5EF4-FFF2-40B4-BE49-F238E27FC236}">
                <a16:creationId xmlns:a16="http://schemas.microsoft.com/office/drawing/2014/main" id="{2B539583-2CAF-144A-15BB-8AB19CF561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0A150-302E-DF0D-AC65-9134C7028CCE}"/>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197593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7BE9-BF6A-5316-D404-4A128B869F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C2EAC7-6980-5421-3F18-4D96879C5C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BC3A63-E28F-FD57-DCA4-35EAC8089FD4}"/>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5" name="Footer Placeholder 4">
            <a:extLst>
              <a:ext uri="{FF2B5EF4-FFF2-40B4-BE49-F238E27FC236}">
                <a16:creationId xmlns:a16="http://schemas.microsoft.com/office/drawing/2014/main" id="{1FA5C0EA-1B36-3B2D-C93D-2949FCB76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32A9B-259D-1D5A-692B-9DF3A52732A2}"/>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143919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13DE-24FD-D55E-645F-3E4E46BF9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65D98-D394-350C-0D0B-996DFD842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51BF5-D9C3-3A42-12E6-1E4B47678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6D56EB-0C60-ADE0-9F2C-9F497D53BC78}"/>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6" name="Footer Placeholder 5">
            <a:extLst>
              <a:ext uri="{FF2B5EF4-FFF2-40B4-BE49-F238E27FC236}">
                <a16:creationId xmlns:a16="http://schemas.microsoft.com/office/drawing/2014/main" id="{57885015-021C-96E5-8649-3E996B6DE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2B64C-0229-4D41-3CA2-7F2D78A844B1}"/>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141129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8E88-88C8-D6F7-EF97-CC4DC42C3E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3A2C99-D6EC-83E5-DE0F-BE8C768FD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91642-2ACA-FE00-B10B-E7CCFD406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AFE56-43F2-3A5E-41EB-F7EF3920C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8D27CC-B8D2-D07C-7707-2ECBCA2833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7D73B-D72D-F408-4F36-08B6EEC3B285}"/>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8" name="Footer Placeholder 7">
            <a:extLst>
              <a:ext uri="{FF2B5EF4-FFF2-40B4-BE49-F238E27FC236}">
                <a16:creationId xmlns:a16="http://schemas.microsoft.com/office/drawing/2014/main" id="{F5C1913A-7DE5-2D06-20CC-9D6E2B5E47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1018F1-93D7-DDC0-8B94-09393E72A733}"/>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135165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1E7B-0973-5AEF-1454-16C3226E23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D813EB-838B-E3FD-67DB-665F77575173}"/>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4" name="Footer Placeholder 3">
            <a:extLst>
              <a:ext uri="{FF2B5EF4-FFF2-40B4-BE49-F238E27FC236}">
                <a16:creationId xmlns:a16="http://schemas.microsoft.com/office/drawing/2014/main" id="{0257525F-715D-4E77-AC83-BE4C47F281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D41AE5-378B-C114-F275-20D1B689AB2E}"/>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350669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98BCB-8A5F-C5AC-FB09-46EC70E14C8D}"/>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3" name="Footer Placeholder 2">
            <a:extLst>
              <a:ext uri="{FF2B5EF4-FFF2-40B4-BE49-F238E27FC236}">
                <a16:creationId xmlns:a16="http://schemas.microsoft.com/office/drawing/2014/main" id="{3B5AA064-40DF-AE6F-A2E7-6B15B79273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AA12D-B38A-D789-528A-E2F6CA79EA79}"/>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419408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D450-F2AF-AEDA-D017-AFB6932C0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51D639-AA41-1046-1CA3-716F1AF13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BA241E-CD52-CBBE-1DFC-7C5657B8D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8E542-0A86-4F75-40A1-F9C8AF92232B}"/>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6" name="Footer Placeholder 5">
            <a:extLst>
              <a:ext uri="{FF2B5EF4-FFF2-40B4-BE49-F238E27FC236}">
                <a16:creationId xmlns:a16="http://schemas.microsoft.com/office/drawing/2014/main" id="{9062278F-46A9-338A-54FB-E8EEF5888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3E1A5-FDB8-3108-3A16-02CB1212A618}"/>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171215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4075B-991E-D288-FED5-1271E3A6B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1DEF7E-8ECF-2470-C764-0F2BA393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EA9B3D-A17C-7DFD-35B4-B42F770F3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99A37-C924-8D43-AED2-3F39DD99DF5E}"/>
              </a:ext>
            </a:extLst>
          </p:cNvPr>
          <p:cNvSpPr>
            <a:spLocks noGrp="1"/>
          </p:cNvSpPr>
          <p:nvPr>
            <p:ph type="dt" sz="half" idx="10"/>
          </p:nvPr>
        </p:nvSpPr>
        <p:spPr/>
        <p:txBody>
          <a:bodyPr/>
          <a:lstStyle/>
          <a:p>
            <a:fld id="{E0E261C3-7C90-4FD9-B0C2-C21BDC77CDDF}" type="datetimeFigureOut">
              <a:rPr lang="en-US" smtClean="0"/>
              <a:t>5/10/2025</a:t>
            </a:fld>
            <a:endParaRPr lang="en-US"/>
          </a:p>
        </p:txBody>
      </p:sp>
      <p:sp>
        <p:nvSpPr>
          <p:cNvPr id="6" name="Footer Placeholder 5">
            <a:extLst>
              <a:ext uri="{FF2B5EF4-FFF2-40B4-BE49-F238E27FC236}">
                <a16:creationId xmlns:a16="http://schemas.microsoft.com/office/drawing/2014/main" id="{D089EAB6-F61F-97BB-6972-489726C94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75B2A-18CE-7767-B3FD-0F282D59DA44}"/>
              </a:ext>
            </a:extLst>
          </p:cNvPr>
          <p:cNvSpPr>
            <a:spLocks noGrp="1"/>
          </p:cNvSpPr>
          <p:nvPr>
            <p:ph type="sldNum" sz="quarter" idx="12"/>
          </p:nvPr>
        </p:nvSpPr>
        <p:spPr/>
        <p:txBody>
          <a:bodyPr/>
          <a:lstStyle/>
          <a:p>
            <a:fld id="{CB70CB14-7E94-4C9D-912B-DD47FF2B610D}" type="slidenum">
              <a:rPr lang="en-US" smtClean="0"/>
              <a:t>‹#›</a:t>
            </a:fld>
            <a:endParaRPr lang="en-US"/>
          </a:p>
        </p:txBody>
      </p:sp>
    </p:spTree>
    <p:extLst>
      <p:ext uri="{BB962C8B-B14F-4D97-AF65-F5344CB8AC3E}">
        <p14:creationId xmlns:p14="http://schemas.microsoft.com/office/powerpoint/2010/main" val="74930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B4A83-3FEE-04BC-D8BF-EB2FC4773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0EEFCC-E82B-6BF7-761A-83ECB7F9A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A2131-97D8-CE18-9928-2C55B01A3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E261C3-7C90-4FD9-B0C2-C21BDC77CDDF}" type="datetimeFigureOut">
              <a:rPr lang="en-US" smtClean="0"/>
              <a:t>5/10/2025</a:t>
            </a:fld>
            <a:endParaRPr lang="en-US"/>
          </a:p>
        </p:txBody>
      </p:sp>
      <p:sp>
        <p:nvSpPr>
          <p:cNvPr id="5" name="Footer Placeholder 4">
            <a:extLst>
              <a:ext uri="{FF2B5EF4-FFF2-40B4-BE49-F238E27FC236}">
                <a16:creationId xmlns:a16="http://schemas.microsoft.com/office/drawing/2014/main" id="{AACC2D8F-8F01-7653-45CE-4C2B8A5E5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24DDB78-39C9-3FFB-4102-86A9A8A2E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70CB14-7E94-4C9D-912B-DD47FF2B610D}" type="slidenum">
              <a:rPr lang="en-US" smtClean="0"/>
              <a:t>‹#›</a:t>
            </a:fld>
            <a:endParaRPr lang="en-US"/>
          </a:p>
        </p:txBody>
      </p:sp>
    </p:spTree>
    <p:extLst>
      <p:ext uri="{BB962C8B-B14F-4D97-AF65-F5344CB8AC3E}">
        <p14:creationId xmlns:p14="http://schemas.microsoft.com/office/powerpoint/2010/main" val="2368196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ursera.org/articles/what-is-generative-a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8D1B0-1AA2-5DE6-8137-F4E610085998}"/>
              </a:ext>
            </a:extLst>
          </p:cNvPr>
          <p:cNvSpPr>
            <a:spLocks noGrp="1"/>
          </p:cNvSpPr>
          <p:nvPr>
            <p:ph type="ctrTitle"/>
          </p:nvPr>
        </p:nvSpPr>
        <p:spPr/>
        <p:txBody>
          <a:bodyPr>
            <a:normAutofit/>
          </a:bodyPr>
          <a:lstStyle/>
          <a:p>
            <a:r>
              <a:rPr lang="en-US" b="1" dirty="0"/>
              <a:t>Introduction to Artificial Intelligence (AI)</a:t>
            </a:r>
            <a:endParaRPr lang="en-US" dirty="0"/>
          </a:p>
        </p:txBody>
      </p:sp>
      <p:sp>
        <p:nvSpPr>
          <p:cNvPr id="3" name="Subtitle 2">
            <a:extLst>
              <a:ext uri="{FF2B5EF4-FFF2-40B4-BE49-F238E27FC236}">
                <a16:creationId xmlns:a16="http://schemas.microsoft.com/office/drawing/2014/main" id="{8E8AF3C7-050A-0D08-3B8B-331571AFE63D}"/>
              </a:ext>
            </a:extLst>
          </p:cNvPr>
          <p:cNvSpPr>
            <a:spLocks noGrp="1"/>
          </p:cNvSpPr>
          <p:nvPr>
            <p:ph type="subTitle" idx="1"/>
          </p:nvPr>
        </p:nvSpPr>
        <p:spPr>
          <a:xfrm>
            <a:off x="1524000" y="4079875"/>
            <a:ext cx="9144000" cy="1655762"/>
          </a:xfrm>
        </p:spPr>
        <p:txBody>
          <a:bodyPr/>
          <a:lstStyle/>
          <a:p>
            <a:r>
              <a:rPr lang="en-US" dirty="0"/>
              <a:t>Understanding the Basics of Intelligent Systems</a:t>
            </a:r>
          </a:p>
        </p:txBody>
      </p:sp>
    </p:spTree>
    <p:extLst>
      <p:ext uri="{BB962C8B-B14F-4D97-AF65-F5344CB8AC3E}">
        <p14:creationId xmlns:p14="http://schemas.microsoft.com/office/powerpoint/2010/main" val="3567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0A45-F9B6-F157-B556-C40FCA749667}"/>
              </a:ext>
            </a:extLst>
          </p:cNvPr>
          <p:cNvSpPr>
            <a:spLocks noGrp="1"/>
          </p:cNvSpPr>
          <p:nvPr>
            <p:ph type="title"/>
          </p:nvPr>
        </p:nvSpPr>
        <p:spPr/>
        <p:txBody>
          <a:bodyPr/>
          <a:lstStyle/>
          <a:p>
            <a:r>
              <a:rPr lang="en-US" dirty="0"/>
              <a:t>Search Algorithms</a:t>
            </a:r>
          </a:p>
        </p:txBody>
      </p:sp>
      <p:sp>
        <p:nvSpPr>
          <p:cNvPr id="3" name="Content Placeholder 2">
            <a:extLst>
              <a:ext uri="{FF2B5EF4-FFF2-40B4-BE49-F238E27FC236}">
                <a16:creationId xmlns:a16="http://schemas.microsoft.com/office/drawing/2014/main" id="{C54A5CA7-467B-9BA8-323C-DAE0D5B3FF18}"/>
              </a:ext>
            </a:extLst>
          </p:cNvPr>
          <p:cNvSpPr>
            <a:spLocks noGrp="1"/>
          </p:cNvSpPr>
          <p:nvPr>
            <p:ph idx="1"/>
          </p:nvPr>
        </p:nvSpPr>
        <p:spPr/>
        <p:txBody>
          <a:bodyPr/>
          <a:lstStyle/>
          <a:p>
            <a:r>
              <a:rPr lang="en-US" dirty="0"/>
              <a:t>In </a:t>
            </a:r>
            <a:r>
              <a:rPr lang="en-US" b="1" dirty="0"/>
              <a:t>Artificial Intelligence (AI)</a:t>
            </a:r>
            <a:r>
              <a:rPr lang="en-US" dirty="0"/>
              <a:t>, </a:t>
            </a:r>
            <a:r>
              <a:rPr lang="en-US" b="1" dirty="0"/>
              <a:t>searching algorithms</a:t>
            </a:r>
            <a:r>
              <a:rPr lang="en-US" dirty="0"/>
              <a:t> are used to navigate through </a:t>
            </a:r>
            <a:r>
              <a:rPr lang="en-US" b="1" dirty="0"/>
              <a:t>problem spaces</a:t>
            </a:r>
            <a:r>
              <a:rPr lang="en-US" dirty="0"/>
              <a:t> (like mazes, puzzles, games, or decision trees) to find </a:t>
            </a:r>
            <a:r>
              <a:rPr lang="en-US" b="1" dirty="0"/>
              <a:t>optimal solutions or paths</a:t>
            </a:r>
            <a:r>
              <a:rPr lang="en-US" dirty="0"/>
              <a:t>.</a:t>
            </a:r>
          </a:p>
          <a:p>
            <a:endParaRPr lang="en-US" dirty="0"/>
          </a:p>
          <a:p>
            <a:pPr marL="514350" indent="-514350">
              <a:buFont typeface="+mj-lt"/>
              <a:buAutoNum type="arabicPeriod"/>
            </a:pPr>
            <a:r>
              <a:rPr lang="en-US" dirty="0"/>
              <a:t>Uninformed (Blind) Search Algorithms.</a:t>
            </a:r>
          </a:p>
          <a:p>
            <a:pPr marL="514350" indent="-514350">
              <a:buFont typeface="+mj-lt"/>
              <a:buAutoNum type="arabicPeriod"/>
            </a:pPr>
            <a:r>
              <a:rPr lang="en-US" dirty="0"/>
              <a:t>Informed (Heuristic) Search Algorithms</a:t>
            </a:r>
          </a:p>
        </p:txBody>
      </p:sp>
    </p:spTree>
    <p:extLst>
      <p:ext uri="{BB962C8B-B14F-4D97-AF65-F5344CB8AC3E}">
        <p14:creationId xmlns:p14="http://schemas.microsoft.com/office/powerpoint/2010/main" val="1260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D4E7-1334-5182-EDCF-10F512E3CB82}"/>
              </a:ext>
            </a:extLst>
          </p:cNvPr>
          <p:cNvSpPr>
            <a:spLocks noGrp="1"/>
          </p:cNvSpPr>
          <p:nvPr>
            <p:ph type="title"/>
          </p:nvPr>
        </p:nvSpPr>
        <p:spPr/>
        <p:txBody>
          <a:bodyPr/>
          <a:lstStyle/>
          <a:p>
            <a:r>
              <a:rPr lang="en-US" dirty="0"/>
              <a:t>Uninformed (Blind) Search Algorithms.</a:t>
            </a:r>
          </a:p>
        </p:txBody>
      </p:sp>
      <p:sp>
        <p:nvSpPr>
          <p:cNvPr id="3" name="Content Placeholder 2">
            <a:extLst>
              <a:ext uri="{FF2B5EF4-FFF2-40B4-BE49-F238E27FC236}">
                <a16:creationId xmlns:a16="http://schemas.microsoft.com/office/drawing/2014/main" id="{4B96B6B2-B007-20FA-C9AC-B4CF70C2AE00}"/>
              </a:ext>
            </a:extLst>
          </p:cNvPr>
          <p:cNvSpPr>
            <a:spLocks noGrp="1"/>
          </p:cNvSpPr>
          <p:nvPr>
            <p:ph idx="1"/>
          </p:nvPr>
        </p:nvSpPr>
        <p:spPr/>
        <p:txBody>
          <a:bodyPr/>
          <a:lstStyle/>
          <a:p>
            <a:r>
              <a:rPr lang="en-US" dirty="0"/>
              <a:t>These algorithms </a:t>
            </a:r>
            <a:r>
              <a:rPr lang="en-US" b="1" dirty="0"/>
              <a:t>do not use any information</a:t>
            </a:r>
            <a:r>
              <a:rPr lang="en-US" dirty="0"/>
              <a:t> about the goal other than how to generate successors.</a:t>
            </a:r>
          </a:p>
          <a:p>
            <a:endParaRPr lang="en-US" dirty="0"/>
          </a:p>
          <a:p>
            <a:r>
              <a:rPr lang="en-US" dirty="0"/>
              <a:t>Breadth-First Search (BFS)</a:t>
            </a:r>
          </a:p>
          <a:p>
            <a:r>
              <a:rPr lang="en-US" dirty="0"/>
              <a:t>Depth-First Search (DFS)</a:t>
            </a:r>
          </a:p>
          <a:p>
            <a:r>
              <a:rPr lang="en-US" dirty="0"/>
              <a:t>Uniform Cost Search (UCS)</a:t>
            </a:r>
          </a:p>
          <a:p>
            <a:r>
              <a:rPr lang="en-US" dirty="0"/>
              <a:t>Depth-Limited Search</a:t>
            </a:r>
          </a:p>
          <a:p>
            <a:r>
              <a:rPr lang="en-US" dirty="0"/>
              <a:t>Iterative Deepening DFS (IDDFS)</a:t>
            </a:r>
          </a:p>
        </p:txBody>
      </p:sp>
    </p:spTree>
    <p:extLst>
      <p:ext uri="{BB962C8B-B14F-4D97-AF65-F5344CB8AC3E}">
        <p14:creationId xmlns:p14="http://schemas.microsoft.com/office/powerpoint/2010/main" val="221354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24F4-5A74-5A36-D30C-1E48E66DC4A8}"/>
              </a:ext>
            </a:extLst>
          </p:cNvPr>
          <p:cNvSpPr>
            <a:spLocks noGrp="1"/>
          </p:cNvSpPr>
          <p:nvPr>
            <p:ph type="title"/>
          </p:nvPr>
        </p:nvSpPr>
        <p:spPr/>
        <p:txBody>
          <a:bodyPr/>
          <a:lstStyle/>
          <a:p>
            <a:r>
              <a:rPr lang="en-US" dirty="0"/>
              <a:t>Breadth First Search (BFS)</a:t>
            </a:r>
          </a:p>
        </p:txBody>
      </p:sp>
      <p:pic>
        <p:nvPicPr>
          <p:cNvPr id="9" name="Content Placeholder 8" descr="A diagram of a diagram&#10;&#10;AI-generated content may be incorrect.">
            <a:extLst>
              <a:ext uri="{FF2B5EF4-FFF2-40B4-BE49-F238E27FC236}">
                <a16:creationId xmlns:a16="http://schemas.microsoft.com/office/drawing/2014/main" id="{9DBD6A8E-0DD8-509C-FA29-8C70AF9C03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1300" y="1881609"/>
            <a:ext cx="4762500" cy="3810000"/>
          </a:xfrm>
        </p:spPr>
      </p:pic>
      <p:sp>
        <p:nvSpPr>
          <p:cNvPr id="10" name="TextBox 9">
            <a:extLst>
              <a:ext uri="{FF2B5EF4-FFF2-40B4-BE49-F238E27FC236}">
                <a16:creationId xmlns:a16="http://schemas.microsoft.com/office/drawing/2014/main" id="{BFC51FF2-3571-2DCD-6038-6A9F42C0B24A}"/>
              </a:ext>
            </a:extLst>
          </p:cNvPr>
          <p:cNvSpPr txBox="1"/>
          <p:nvPr/>
        </p:nvSpPr>
        <p:spPr>
          <a:xfrm>
            <a:off x="1248355" y="1757238"/>
            <a:ext cx="920445" cy="3139321"/>
          </a:xfrm>
          <a:prstGeom prst="rect">
            <a:avLst/>
          </a:prstGeom>
          <a:noFill/>
        </p:spPr>
        <p:txBody>
          <a:bodyPr wrap="none" rtlCol="0">
            <a:spAutoFit/>
          </a:bodyPr>
          <a:lstStyle/>
          <a:p>
            <a:r>
              <a:rPr lang="en-US" dirty="0"/>
              <a:t>S</a:t>
            </a:r>
          </a:p>
          <a:p>
            <a:r>
              <a:rPr lang="en-US" dirty="0"/>
              <a:t>AB</a:t>
            </a:r>
          </a:p>
          <a:p>
            <a:r>
              <a:rPr lang="en-US" dirty="0"/>
              <a:t>BCD</a:t>
            </a:r>
          </a:p>
          <a:p>
            <a:r>
              <a:rPr lang="en-US" dirty="0"/>
              <a:t>CDGH</a:t>
            </a:r>
          </a:p>
          <a:p>
            <a:r>
              <a:rPr lang="en-US" dirty="0"/>
              <a:t>DGHEF</a:t>
            </a:r>
          </a:p>
          <a:p>
            <a:r>
              <a:rPr lang="en-US" dirty="0"/>
              <a:t>GHEF</a:t>
            </a:r>
          </a:p>
          <a:p>
            <a:r>
              <a:rPr lang="en-US" dirty="0"/>
              <a:t>HEFI</a:t>
            </a:r>
          </a:p>
          <a:p>
            <a:r>
              <a:rPr lang="en-US" dirty="0"/>
              <a:t>EFI</a:t>
            </a:r>
          </a:p>
          <a:p>
            <a:r>
              <a:rPr lang="en-US" dirty="0"/>
              <a:t>FIK</a:t>
            </a:r>
          </a:p>
          <a:p>
            <a:r>
              <a:rPr lang="en-US" dirty="0"/>
              <a:t>IK</a:t>
            </a:r>
          </a:p>
          <a:p>
            <a:r>
              <a:rPr lang="en-US"/>
              <a:t>K</a:t>
            </a:r>
          </a:p>
        </p:txBody>
      </p:sp>
    </p:spTree>
    <p:extLst>
      <p:ext uri="{BB962C8B-B14F-4D97-AF65-F5344CB8AC3E}">
        <p14:creationId xmlns:p14="http://schemas.microsoft.com/office/powerpoint/2010/main" val="337229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6B1B-DDFC-2AD4-3D56-939E4DA7818B}"/>
              </a:ext>
            </a:extLst>
          </p:cNvPr>
          <p:cNvSpPr>
            <a:spLocks noGrp="1"/>
          </p:cNvSpPr>
          <p:nvPr>
            <p:ph type="title"/>
          </p:nvPr>
        </p:nvSpPr>
        <p:spPr/>
        <p:txBody>
          <a:bodyPr/>
          <a:lstStyle/>
          <a:p>
            <a:r>
              <a:rPr lang="en-US" dirty="0"/>
              <a:t>Depth First Search (DFS) Algorithm</a:t>
            </a:r>
          </a:p>
        </p:txBody>
      </p:sp>
      <p:sp>
        <p:nvSpPr>
          <p:cNvPr id="3" name="Content Placeholder 2">
            <a:extLst>
              <a:ext uri="{FF2B5EF4-FFF2-40B4-BE49-F238E27FC236}">
                <a16:creationId xmlns:a16="http://schemas.microsoft.com/office/drawing/2014/main" id="{5265F6E3-3CE2-55A9-0D3C-F43591734C8D}"/>
              </a:ext>
            </a:extLst>
          </p:cNvPr>
          <p:cNvSpPr>
            <a:spLocks noGrp="1"/>
          </p:cNvSpPr>
          <p:nvPr>
            <p:ph idx="1"/>
          </p:nvPr>
        </p:nvSpPr>
        <p:spPr/>
        <p:txBody>
          <a:bodyPr/>
          <a:lstStyle/>
          <a:p>
            <a:r>
              <a:rPr lang="en-US" dirty="0"/>
              <a:t>Depth First Search (DFS) is a </a:t>
            </a:r>
            <a:r>
              <a:rPr lang="en-US" dirty="0">
                <a:solidFill>
                  <a:srgbClr val="FF0000"/>
                </a:solidFill>
              </a:rPr>
              <a:t>graph traversal </a:t>
            </a:r>
            <a:r>
              <a:rPr lang="en-US" dirty="0"/>
              <a:t>algorithm that starts from a source node and explores as far as possible along each branch before </a:t>
            </a:r>
            <a:r>
              <a:rPr lang="en-US" dirty="0">
                <a:solidFill>
                  <a:srgbClr val="FF0000"/>
                </a:solidFill>
              </a:rPr>
              <a:t>backtracking</a:t>
            </a:r>
            <a:r>
              <a:rPr lang="en-US" dirty="0"/>
              <a:t>.</a:t>
            </a:r>
          </a:p>
          <a:p>
            <a:pPr marL="0" indent="0">
              <a:buNone/>
            </a:pPr>
            <a:endParaRPr lang="en-US" dirty="0"/>
          </a:p>
          <a:p>
            <a:pPr>
              <a:buNone/>
            </a:pPr>
            <a:r>
              <a:rPr lang="en-US" b="1" dirty="0"/>
              <a:t>Key Features:</a:t>
            </a:r>
            <a:endParaRPr lang="en-US" dirty="0"/>
          </a:p>
          <a:p>
            <a:pPr>
              <a:buFont typeface="Arial" panose="020B0604020202020204" pitchFamily="34" charset="0"/>
              <a:buChar char="•"/>
            </a:pPr>
            <a:r>
              <a:rPr lang="en-US" dirty="0"/>
              <a:t>Uses </a:t>
            </a:r>
            <a:r>
              <a:rPr lang="en-US" b="1" dirty="0"/>
              <a:t>recursion</a:t>
            </a:r>
            <a:r>
              <a:rPr lang="en-US" dirty="0"/>
              <a:t> or a </a:t>
            </a:r>
            <a:r>
              <a:rPr lang="en-US" b="1" dirty="0"/>
              <a:t>stack</a:t>
            </a:r>
            <a:endParaRPr lang="en-US" dirty="0"/>
          </a:p>
          <a:p>
            <a:pPr>
              <a:buFont typeface="Arial" panose="020B0604020202020204" pitchFamily="34" charset="0"/>
              <a:buChar char="•"/>
            </a:pPr>
            <a:r>
              <a:rPr lang="en-US" dirty="0"/>
              <a:t>Explores depth before breadth</a:t>
            </a:r>
          </a:p>
          <a:p>
            <a:pPr>
              <a:buFont typeface="Arial" panose="020B0604020202020204" pitchFamily="34" charset="0"/>
              <a:buChar char="•"/>
            </a:pPr>
            <a:r>
              <a:rPr lang="en-US" dirty="0"/>
              <a:t>Can be used on </a:t>
            </a:r>
            <a:r>
              <a:rPr lang="en-US" b="1" dirty="0"/>
              <a:t>graphs</a:t>
            </a:r>
            <a:r>
              <a:rPr lang="en-US" dirty="0"/>
              <a:t> and </a:t>
            </a:r>
            <a:r>
              <a:rPr lang="en-US" b="1" dirty="0"/>
              <a:t>trees</a:t>
            </a:r>
            <a:endParaRPr lang="en-US" dirty="0"/>
          </a:p>
          <a:p>
            <a:pPr marL="0" indent="0">
              <a:buNone/>
            </a:pPr>
            <a:endParaRPr lang="en-US" dirty="0"/>
          </a:p>
        </p:txBody>
      </p:sp>
    </p:spTree>
    <p:extLst>
      <p:ext uri="{BB962C8B-B14F-4D97-AF65-F5344CB8AC3E}">
        <p14:creationId xmlns:p14="http://schemas.microsoft.com/office/powerpoint/2010/main" val="376788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CFC6-FF15-AE02-54C2-F3DA73161CF8}"/>
              </a:ext>
            </a:extLst>
          </p:cNvPr>
          <p:cNvSpPr>
            <a:spLocks noGrp="1"/>
          </p:cNvSpPr>
          <p:nvPr>
            <p:ph type="title"/>
          </p:nvPr>
        </p:nvSpPr>
        <p:spPr/>
        <p:txBody>
          <a:bodyPr/>
          <a:lstStyle/>
          <a:p>
            <a:r>
              <a:rPr lang="en-US" b="1" dirty="0"/>
              <a:t>DFS Algorithm Steps</a:t>
            </a:r>
            <a:endParaRPr lang="en-US" dirty="0"/>
          </a:p>
        </p:txBody>
      </p:sp>
      <p:sp>
        <p:nvSpPr>
          <p:cNvPr id="3" name="Content Placeholder 2">
            <a:extLst>
              <a:ext uri="{FF2B5EF4-FFF2-40B4-BE49-F238E27FC236}">
                <a16:creationId xmlns:a16="http://schemas.microsoft.com/office/drawing/2014/main" id="{7971D209-083D-8B11-4D55-07815BF8A0DC}"/>
              </a:ext>
            </a:extLst>
          </p:cNvPr>
          <p:cNvSpPr>
            <a:spLocks noGrp="1"/>
          </p:cNvSpPr>
          <p:nvPr>
            <p:ph idx="1"/>
          </p:nvPr>
        </p:nvSpPr>
        <p:spPr>
          <a:xfrm>
            <a:off x="838200" y="1825625"/>
            <a:ext cx="5530795" cy="4351338"/>
          </a:xfrm>
        </p:spPr>
        <p:txBody>
          <a:bodyPr/>
          <a:lstStyle/>
          <a:p>
            <a:pPr>
              <a:buFont typeface="+mj-lt"/>
              <a:buAutoNum type="arabicPeriod"/>
            </a:pPr>
            <a:r>
              <a:rPr lang="en-US" dirty="0"/>
              <a:t>Start from the source node.</a:t>
            </a:r>
          </a:p>
          <a:p>
            <a:pPr>
              <a:buFont typeface="+mj-lt"/>
              <a:buAutoNum type="arabicPeriod"/>
            </a:pPr>
            <a:r>
              <a:rPr lang="en-US" dirty="0"/>
              <a:t>Visit and mark the node as visited.</a:t>
            </a:r>
          </a:p>
          <a:p>
            <a:pPr>
              <a:buFont typeface="+mj-lt"/>
              <a:buAutoNum type="arabicPeriod"/>
            </a:pPr>
            <a:r>
              <a:rPr lang="en-US" dirty="0"/>
              <a:t>Recur for all the adjacent nodes that are not yet visited.</a:t>
            </a:r>
          </a:p>
          <a:p>
            <a:pPr>
              <a:buFont typeface="+mj-lt"/>
              <a:buAutoNum type="arabicPeriod"/>
            </a:pPr>
            <a:r>
              <a:rPr lang="en-US" dirty="0"/>
              <a:t>Backtrack when no unvisited neighbors are left.</a:t>
            </a:r>
          </a:p>
          <a:p>
            <a:endParaRPr lang="en-US" dirty="0"/>
          </a:p>
        </p:txBody>
      </p:sp>
      <p:pic>
        <p:nvPicPr>
          <p:cNvPr id="5" name="Picture 4">
            <a:extLst>
              <a:ext uri="{FF2B5EF4-FFF2-40B4-BE49-F238E27FC236}">
                <a16:creationId xmlns:a16="http://schemas.microsoft.com/office/drawing/2014/main" id="{741A4930-12A0-A545-B0DB-1CF77091DB56}"/>
              </a:ext>
            </a:extLst>
          </p:cNvPr>
          <p:cNvPicPr>
            <a:picLocks noChangeAspect="1"/>
          </p:cNvPicPr>
          <p:nvPr/>
        </p:nvPicPr>
        <p:blipFill>
          <a:blip r:embed="rId2"/>
          <a:stretch>
            <a:fillRect/>
          </a:stretch>
        </p:blipFill>
        <p:spPr>
          <a:xfrm>
            <a:off x="6502179" y="1465442"/>
            <a:ext cx="4419600" cy="4133850"/>
          </a:xfrm>
          <a:prstGeom prst="rect">
            <a:avLst/>
          </a:prstGeom>
        </p:spPr>
      </p:pic>
    </p:spTree>
    <p:extLst>
      <p:ext uri="{BB962C8B-B14F-4D97-AF65-F5344CB8AC3E}">
        <p14:creationId xmlns:p14="http://schemas.microsoft.com/office/powerpoint/2010/main" val="409890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ABBE8-3CBB-11BB-10DF-7E4A27BCFDA1}"/>
              </a:ext>
            </a:extLst>
          </p:cNvPr>
          <p:cNvSpPr>
            <a:spLocks noGrp="1"/>
          </p:cNvSpPr>
          <p:nvPr>
            <p:ph type="title"/>
          </p:nvPr>
        </p:nvSpPr>
        <p:spPr/>
        <p:txBody>
          <a:bodyPr/>
          <a:lstStyle/>
          <a:p>
            <a:r>
              <a:rPr lang="en-US" dirty="0"/>
              <a:t>BFS Vs DFS</a:t>
            </a:r>
          </a:p>
        </p:txBody>
      </p:sp>
      <p:pic>
        <p:nvPicPr>
          <p:cNvPr id="5" name="Picture 4">
            <a:extLst>
              <a:ext uri="{FF2B5EF4-FFF2-40B4-BE49-F238E27FC236}">
                <a16:creationId xmlns:a16="http://schemas.microsoft.com/office/drawing/2014/main" id="{E16A5D80-CF5F-40FC-FC03-20A33A8ADCA0}"/>
              </a:ext>
            </a:extLst>
          </p:cNvPr>
          <p:cNvPicPr>
            <a:picLocks noChangeAspect="1"/>
          </p:cNvPicPr>
          <p:nvPr/>
        </p:nvPicPr>
        <p:blipFill>
          <a:blip r:embed="rId2"/>
          <a:stretch>
            <a:fillRect/>
          </a:stretch>
        </p:blipFill>
        <p:spPr>
          <a:xfrm>
            <a:off x="2186774" y="2439725"/>
            <a:ext cx="6896100" cy="3505200"/>
          </a:xfrm>
          <a:prstGeom prst="rect">
            <a:avLst/>
          </a:prstGeom>
        </p:spPr>
      </p:pic>
    </p:spTree>
    <p:extLst>
      <p:ext uri="{BB962C8B-B14F-4D97-AF65-F5344CB8AC3E}">
        <p14:creationId xmlns:p14="http://schemas.microsoft.com/office/powerpoint/2010/main" val="276455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B044-8636-1FA8-05F0-42AAE7B6A8D5}"/>
              </a:ext>
            </a:extLst>
          </p:cNvPr>
          <p:cNvSpPr>
            <a:spLocks noGrp="1"/>
          </p:cNvSpPr>
          <p:nvPr>
            <p:ph type="title"/>
          </p:nvPr>
        </p:nvSpPr>
        <p:spPr/>
        <p:txBody>
          <a:bodyPr/>
          <a:lstStyle/>
          <a:p>
            <a:r>
              <a:rPr lang="en-US" b="1" dirty="0"/>
              <a:t>Depth-Limited Search (DLS)</a:t>
            </a:r>
            <a:endParaRPr lang="en-US" dirty="0"/>
          </a:p>
        </p:txBody>
      </p:sp>
      <p:sp>
        <p:nvSpPr>
          <p:cNvPr id="3" name="Content Placeholder 2">
            <a:extLst>
              <a:ext uri="{FF2B5EF4-FFF2-40B4-BE49-F238E27FC236}">
                <a16:creationId xmlns:a16="http://schemas.microsoft.com/office/drawing/2014/main" id="{6EE38E3E-F06E-6C47-A99C-B5A68E04415C}"/>
              </a:ext>
            </a:extLst>
          </p:cNvPr>
          <p:cNvSpPr>
            <a:spLocks noGrp="1"/>
          </p:cNvSpPr>
          <p:nvPr>
            <p:ph idx="1"/>
          </p:nvPr>
        </p:nvSpPr>
        <p:spPr/>
        <p:txBody>
          <a:bodyPr/>
          <a:lstStyle/>
          <a:p>
            <a:pPr marL="0" indent="0">
              <a:buNone/>
            </a:pPr>
            <a:r>
              <a:rPr lang="en-US" b="1" dirty="0"/>
              <a:t>Depth-Limited Search (DLS)</a:t>
            </a:r>
            <a:r>
              <a:rPr lang="en-US" dirty="0"/>
              <a:t> is a variant of </a:t>
            </a:r>
            <a:r>
              <a:rPr lang="en-US" b="1" dirty="0"/>
              <a:t>Depth First Search (DFS)</a:t>
            </a:r>
            <a:r>
              <a:rPr lang="en-US" dirty="0"/>
              <a:t> that limits the depth of the recursion to a predetermined level. It helps avoid infinite loops in graphs with cycles or infinite depth.</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Same as DFS, but with a </a:t>
            </a:r>
            <a:r>
              <a:rPr kumimoji="0" lang="en-US" altLang="en-US" sz="2800" b="1" i="0" u="none" strike="noStrike" cap="none" normalizeH="0" baseline="0" dirty="0">
                <a:ln>
                  <a:noFill/>
                </a:ln>
                <a:solidFill>
                  <a:schemeClr val="tx1"/>
                </a:solidFill>
                <a:effectLst/>
                <a:latin typeface="Arial" panose="020B0604020202020204" pitchFamily="34" charset="0"/>
              </a:rPr>
              <a:t>depth limit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If a node is at the depth limit, DLS </a:t>
            </a:r>
            <a:r>
              <a:rPr kumimoji="0" lang="en-US" altLang="en-US" sz="2800" b="1" i="0" u="none" strike="noStrike" cap="none" normalizeH="0" baseline="0" dirty="0">
                <a:ln>
                  <a:noFill/>
                </a:ln>
                <a:solidFill>
                  <a:schemeClr val="tx1"/>
                </a:solidFill>
                <a:effectLst/>
                <a:latin typeface="Arial" panose="020B0604020202020204" pitchFamily="34" charset="0"/>
              </a:rPr>
              <a:t>stops exploring</a:t>
            </a:r>
            <a:r>
              <a:rPr kumimoji="0" lang="en-US" altLang="en-US" sz="2800" b="0" i="0" u="none" strike="noStrike" cap="none" normalizeH="0" baseline="0" dirty="0">
                <a:ln>
                  <a:noFill/>
                </a:ln>
                <a:solidFill>
                  <a:schemeClr val="tx1"/>
                </a:solidFill>
                <a:effectLst/>
                <a:latin typeface="Arial" panose="020B0604020202020204" pitchFamily="34" charset="0"/>
              </a:rPr>
              <a:t> deeper from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is </a:t>
            </a:r>
            <a:r>
              <a:rPr kumimoji="0" lang="en-US" altLang="en-US" sz="2800" b="1" i="0" u="none" strike="noStrike" cap="none" normalizeH="0" baseline="0" dirty="0">
                <a:ln>
                  <a:noFill/>
                </a:ln>
                <a:solidFill>
                  <a:srgbClr val="FF0000"/>
                </a:solidFill>
                <a:effectLst/>
                <a:latin typeface="Arial" panose="020B0604020202020204" pitchFamily="34" charset="0"/>
              </a:rPr>
              <a:t>incomplete</a:t>
            </a:r>
            <a:r>
              <a:rPr kumimoji="0" lang="en-US" altLang="en-US" sz="2800" b="0" i="0" u="none" strike="noStrike" cap="none" normalizeH="0" baseline="0" dirty="0">
                <a:ln>
                  <a:noFill/>
                </a:ln>
                <a:solidFill>
                  <a:schemeClr val="tx1"/>
                </a:solidFill>
                <a:effectLst/>
                <a:latin typeface="Arial" panose="020B0604020202020204" pitchFamily="34" charset="0"/>
              </a:rPr>
              <a:t> if the solution is beyond the depth limit.</a:t>
            </a:r>
          </a:p>
          <a:p>
            <a:pPr marL="0" indent="0">
              <a:buNone/>
            </a:pPr>
            <a:endParaRPr lang="en-US" dirty="0"/>
          </a:p>
          <a:p>
            <a:endParaRPr lang="en-US" dirty="0"/>
          </a:p>
        </p:txBody>
      </p:sp>
    </p:spTree>
    <p:extLst>
      <p:ext uri="{BB962C8B-B14F-4D97-AF65-F5344CB8AC3E}">
        <p14:creationId xmlns:p14="http://schemas.microsoft.com/office/powerpoint/2010/main" val="152315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8D3D-B41C-C358-4BFA-EE9B118B5360}"/>
              </a:ext>
            </a:extLst>
          </p:cNvPr>
          <p:cNvSpPr>
            <a:spLocks noGrp="1"/>
          </p:cNvSpPr>
          <p:nvPr>
            <p:ph type="title"/>
          </p:nvPr>
        </p:nvSpPr>
        <p:spPr/>
        <p:txBody>
          <a:bodyPr/>
          <a:lstStyle/>
          <a:p>
            <a:r>
              <a:rPr lang="en-US" b="1" dirty="0"/>
              <a:t>Depth-Limited Search (Example)</a:t>
            </a:r>
            <a:endParaRPr lang="en-US" dirty="0"/>
          </a:p>
        </p:txBody>
      </p:sp>
      <p:pic>
        <p:nvPicPr>
          <p:cNvPr id="6" name="Picture 5">
            <a:extLst>
              <a:ext uri="{FF2B5EF4-FFF2-40B4-BE49-F238E27FC236}">
                <a16:creationId xmlns:a16="http://schemas.microsoft.com/office/drawing/2014/main" id="{3C621076-F0A0-A73B-7628-E4EC51EB429D}"/>
              </a:ext>
            </a:extLst>
          </p:cNvPr>
          <p:cNvPicPr>
            <a:picLocks noChangeAspect="1"/>
          </p:cNvPicPr>
          <p:nvPr/>
        </p:nvPicPr>
        <p:blipFill>
          <a:blip r:embed="rId2"/>
          <a:stretch>
            <a:fillRect/>
          </a:stretch>
        </p:blipFill>
        <p:spPr>
          <a:xfrm>
            <a:off x="6249435" y="2385266"/>
            <a:ext cx="4543425" cy="3057525"/>
          </a:xfrm>
          <a:prstGeom prst="rect">
            <a:avLst/>
          </a:prstGeom>
        </p:spPr>
      </p:pic>
      <p:sp>
        <p:nvSpPr>
          <p:cNvPr id="7" name="TextBox 6">
            <a:extLst>
              <a:ext uri="{FF2B5EF4-FFF2-40B4-BE49-F238E27FC236}">
                <a16:creationId xmlns:a16="http://schemas.microsoft.com/office/drawing/2014/main" id="{08E448F9-55C5-0FE4-D488-0B528F85277F}"/>
              </a:ext>
            </a:extLst>
          </p:cNvPr>
          <p:cNvSpPr txBox="1"/>
          <p:nvPr/>
        </p:nvSpPr>
        <p:spPr>
          <a:xfrm>
            <a:off x="7384297" y="1853311"/>
            <a:ext cx="1136850" cy="646331"/>
          </a:xfrm>
          <a:prstGeom prst="rect">
            <a:avLst/>
          </a:prstGeom>
          <a:noFill/>
        </p:spPr>
        <p:txBody>
          <a:bodyPr wrap="none" rtlCol="0">
            <a:spAutoFit/>
          </a:bodyPr>
          <a:lstStyle/>
          <a:p>
            <a:r>
              <a:rPr lang="en-US" dirty="0">
                <a:solidFill>
                  <a:srgbClr val="FF0000"/>
                </a:solidFill>
              </a:rPr>
              <a:t>Depth = 2</a:t>
            </a:r>
          </a:p>
          <a:p>
            <a:r>
              <a:rPr lang="en-US" dirty="0">
                <a:solidFill>
                  <a:srgbClr val="FF0000"/>
                </a:solidFill>
              </a:rPr>
              <a:t>Target = J</a:t>
            </a:r>
          </a:p>
        </p:txBody>
      </p:sp>
    </p:spTree>
    <p:extLst>
      <p:ext uri="{BB962C8B-B14F-4D97-AF65-F5344CB8AC3E}">
        <p14:creationId xmlns:p14="http://schemas.microsoft.com/office/powerpoint/2010/main" val="3693205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BBDF-22EC-BE4C-E0E2-66066520D9CF}"/>
              </a:ext>
            </a:extLst>
          </p:cNvPr>
          <p:cNvSpPr>
            <a:spLocks noGrp="1"/>
          </p:cNvSpPr>
          <p:nvPr>
            <p:ph type="title"/>
          </p:nvPr>
        </p:nvSpPr>
        <p:spPr/>
        <p:txBody>
          <a:bodyPr/>
          <a:lstStyle/>
          <a:p>
            <a:r>
              <a:rPr lang="en-US" dirty="0"/>
              <a:t>Iterative Deepening Depth First Search (IDDFS)</a:t>
            </a:r>
          </a:p>
        </p:txBody>
      </p:sp>
      <p:sp>
        <p:nvSpPr>
          <p:cNvPr id="3" name="Content Placeholder 2">
            <a:extLst>
              <a:ext uri="{FF2B5EF4-FFF2-40B4-BE49-F238E27FC236}">
                <a16:creationId xmlns:a16="http://schemas.microsoft.com/office/drawing/2014/main" id="{D0EB5554-465D-4900-C711-907F35F77564}"/>
              </a:ext>
            </a:extLst>
          </p:cNvPr>
          <p:cNvSpPr>
            <a:spLocks noGrp="1"/>
          </p:cNvSpPr>
          <p:nvPr>
            <p:ph idx="1"/>
          </p:nvPr>
        </p:nvSpPr>
        <p:spPr/>
        <p:txBody>
          <a:bodyPr/>
          <a:lstStyle/>
          <a:p>
            <a:pPr marL="0" indent="0">
              <a:lnSpc>
                <a:spcPct val="100000"/>
              </a:lnSpc>
              <a:buNone/>
            </a:pPr>
            <a:r>
              <a:rPr lang="en-US" b="0" i="0" dirty="0">
                <a:solidFill>
                  <a:srgbClr val="1F1F1F"/>
                </a:solidFill>
                <a:effectLst/>
                <a:latin typeface="Google Sans"/>
              </a:rPr>
              <a:t>Iterative deepening depth-first search is a state space/graph search strategy in which a depth-limited version of depth-first search is run repeatedly with increasing depth limits until the goal is found.</a:t>
            </a:r>
            <a:endParaRPr lang="en-US" dirty="0"/>
          </a:p>
        </p:txBody>
      </p:sp>
      <p:pic>
        <p:nvPicPr>
          <p:cNvPr id="5" name="Picture 4">
            <a:extLst>
              <a:ext uri="{FF2B5EF4-FFF2-40B4-BE49-F238E27FC236}">
                <a16:creationId xmlns:a16="http://schemas.microsoft.com/office/drawing/2014/main" id="{178E76C2-CE80-9C4C-5F4C-83756414ED94}"/>
              </a:ext>
            </a:extLst>
          </p:cNvPr>
          <p:cNvPicPr>
            <a:picLocks noChangeAspect="1"/>
          </p:cNvPicPr>
          <p:nvPr/>
        </p:nvPicPr>
        <p:blipFill>
          <a:blip r:embed="rId2"/>
          <a:stretch>
            <a:fillRect/>
          </a:stretch>
        </p:blipFill>
        <p:spPr>
          <a:xfrm>
            <a:off x="1867107" y="3159125"/>
            <a:ext cx="6867525" cy="3333750"/>
          </a:xfrm>
          <a:prstGeom prst="rect">
            <a:avLst/>
          </a:prstGeom>
        </p:spPr>
      </p:pic>
    </p:spTree>
    <p:extLst>
      <p:ext uri="{BB962C8B-B14F-4D97-AF65-F5344CB8AC3E}">
        <p14:creationId xmlns:p14="http://schemas.microsoft.com/office/powerpoint/2010/main" val="292086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091C-F4AE-1FB4-6CEF-58AEFA53C442}"/>
              </a:ext>
            </a:extLst>
          </p:cNvPr>
          <p:cNvSpPr>
            <a:spLocks noGrp="1"/>
          </p:cNvSpPr>
          <p:nvPr>
            <p:ph type="title"/>
          </p:nvPr>
        </p:nvSpPr>
        <p:spPr/>
        <p:txBody>
          <a:bodyPr/>
          <a:lstStyle/>
          <a:p>
            <a:r>
              <a:rPr lang="en-US" b="1" dirty="0"/>
              <a:t>Informed search strategies</a:t>
            </a:r>
            <a:endParaRPr lang="en-US" dirty="0"/>
          </a:p>
        </p:txBody>
      </p:sp>
      <p:sp>
        <p:nvSpPr>
          <p:cNvPr id="3" name="Content Placeholder 2">
            <a:extLst>
              <a:ext uri="{FF2B5EF4-FFF2-40B4-BE49-F238E27FC236}">
                <a16:creationId xmlns:a16="http://schemas.microsoft.com/office/drawing/2014/main" id="{05186A26-7FD7-A007-A5E4-C4F97A7A4A63}"/>
              </a:ext>
            </a:extLst>
          </p:cNvPr>
          <p:cNvSpPr>
            <a:spLocks noGrp="1"/>
          </p:cNvSpPr>
          <p:nvPr>
            <p:ph idx="1"/>
          </p:nvPr>
        </p:nvSpPr>
        <p:spPr/>
        <p:txBody>
          <a:bodyPr/>
          <a:lstStyle/>
          <a:p>
            <a:pPr marL="0" indent="0">
              <a:buNone/>
            </a:pPr>
            <a:r>
              <a:rPr lang="en-US" b="1" dirty="0"/>
              <a:t>Informed search strategies</a:t>
            </a:r>
            <a:r>
              <a:rPr lang="en-US" dirty="0"/>
              <a:t>, also known as </a:t>
            </a:r>
            <a:r>
              <a:rPr lang="en-US" b="1" dirty="0"/>
              <a:t>heuristic search</a:t>
            </a:r>
            <a:r>
              <a:rPr lang="en-US" dirty="0"/>
              <a:t>, use </a:t>
            </a:r>
            <a:r>
              <a:rPr lang="en-US" b="1" dirty="0"/>
              <a:t>extra knowledge</a:t>
            </a:r>
            <a:r>
              <a:rPr lang="en-US" dirty="0"/>
              <a:t> about the problem to find solutions more efficiently than uninformed (blind) searches.</a:t>
            </a:r>
            <a:br>
              <a:rPr lang="en-US" dirty="0"/>
            </a:br>
            <a:r>
              <a:rPr lang="en-US" dirty="0"/>
              <a:t>They rely on a </a:t>
            </a:r>
            <a:r>
              <a:rPr lang="en-US" b="1" dirty="0"/>
              <a:t>heuristic function (h(n))</a:t>
            </a:r>
            <a:r>
              <a:rPr lang="en-US" dirty="0"/>
              <a:t> to estimate the cost from the current node to the goal.</a:t>
            </a:r>
          </a:p>
          <a:p>
            <a:pPr marL="0" indent="0">
              <a:buNone/>
            </a:pPr>
            <a:endParaRPr lang="en-US" dirty="0"/>
          </a:p>
          <a:p>
            <a:r>
              <a:rPr lang="en-US" dirty="0"/>
              <a:t>Greedy Best-First Search</a:t>
            </a:r>
          </a:p>
          <a:p>
            <a:r>
              <a:rPr lang="en-US" dirty="0"/>
              <a:t>A* Search</a:t>
            </a:r>
          </a:p>
        </p:txBody>
      </p:sp>
    </p:spTree>
    <p:extLst>
      <p:ext uri="{BB962C8B-B14F-4D97-AF65-F5344CB8AC3E}">
        <p14:creationId xmlns:p14="http://schemas.microsoft.com/office/powerpoint/2010/main" val="364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479E-B048-7D64-744A-F544CFF82BD0}"/>
              </a:ext>
            </a:extLst>
          </p:cNvPr>
          <p:cNvSpPr>
            <a:spLocks noGrp="1"/>
          </p:cNvSpPr>
          <p:nvPr>
            <p:ph type="title"/>
          </p:nvPr>
        </p:nvSpPr>
        <p:spPr/>
        <p:txBody>
          <a:bodyPr/>
          <a:lstStyle/>
          <a:p>
            <a:r>
              <a:rPr lang="en-US" b="1" dirty="0"/>
              <a:t>What is Artificial Intelligence?</a:t>
            </a:r>
            <a:endParaRPr lang="en-US" dirty="0"/>
          </a:p>
        </p:txBody>
      </p:sp>
      <p:sp>
        <p:nvSpPr>
          <p:cNvPr id="3" name="Content Placeholder 2">
            <a:extLst>
              <a:ext uri="{FF2B5EF4-FFF2-40B4-BE49-F238E27FC236}">
                <a16:creationId xmlns:a16="http://schemas.microsoft.com/office/drawing/2014/main" id="{2F4CE158-1C18-D436-87DE-3CAA205E55B9}"/>
              </a:ext>
            </a:extLst>
          </p:cNvPr>
          <p:cNvSpPr>
            <a:spLocks noGrp="1"/>
          </p:cNvSpPr>
          <p:nvPr>
            <p:ph idx="1"/>
          </p:nvPr>
        </p:nvSpPr>
        <p:spPr/>
        <p:txBody>
          <a:bodyPr/>
          <a:lstStyle/>
          <a:p>
            <a:r>
              <a:rPr lang="en-US" dirty="0"/>
              <a:t>AI is the branch of computer science that aims to create machines that can mimic human intelligence.</a:t>
            </a:r>
          </a:p>
          <a:p>
            <a:r>
              <a:rPr lang="en-US" dirty="0"/>
              <a:t>It involves programming computers to process data, learn from experience, and make decisions.</a:t>
            </a:r>
          </a:p>
          <a:p>
            <a:endParaRPr lang="en-US" dirty="0"/>
          </a:p>
          <a:p>
            <a:endParaRPr lang="en-US" dirty="0"/>
          </a:p>
          <a:p>
            <a:pPr marL="0" indent="0">
              <a:buNone/>
            </a:pPr>
            <a:r>
              <a:rPr lang="en-US" b="1" dirty="0"/>
              <a:t>Goal:</a:t>
            </a:r>
            <a:r>
              <a:rPr lang="en-US" dirty="0"/>
              <a:t> Develop systems that can perceive, reason, learn, and act.</a:t>
            </a:r>
          </a:p>
          <a:p>
            <a:pPr marL="0" indent="0">
              <a:buNone/>
            </a:pPr>
            <a:endParaRPr lang="en-US" dirty="0"/>
          </a:p>
        </p:txBody>
      </p:sp>
    </p:spTree>
    <p:extLst>
      <p:ext uri="{BB962C8B-B14F-4D97-AF65-F5344CB8AC3E}">
        <p14:creationId xmlns:p14="http://schemas.microsoft.com/office/powerpoint/2010/main" val="13345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AE8E-A006-5A3C-182E-188836C1CF31}"/>
              </a:ext>
            </a:extLst>
          </p:cNvPr>
          <p:cNvSpPr>
            <a:spLocks noGrp="1"/>
          </p:cNvSpPr>
          <p:nvPr>
            <p:ph type="title"/>
          </p:nvPr>
        </p:nvSpPr>
        <p:spPr/>
        <p:txBody>
          <a:bodyPr/>
          <a:lstStyle/>
          <a:p>
            <a:r>
              <a:rPr lang="en-US" b="1" i="0" dirty="0">
                <a:effectLst/>
                <a:latin typeface="Nunito" pitchFamily="2" charset="0"/>
              </a:rPr>
              <a:t>How Greedy Best-First Search Works?</a:t>
            </a:r>
            <a:endParaRPr lang="en-US" dirty="0"/>
          </a:p>
        </p:txBody>
      </p:sp>
      <p:sp>
        <p:nvSpPr>
          <p:cNvPr id="3" name="Content Placeholder 2">
            <a:extLst>
              <a:ext uri="{FF2B5EF4-FFF2-40B4-BE49-F238E27FC236}">
                <a16:creationId xmlns:a16="http://schemas.microsoft.com/office/drawing/2014/main" id="{35D0F18E-68F1-F190-B13A-EC12A56D66CF}"/>
              </a:ext>
            </a:extLst>
          </p:cNvPr>
          <p:cNvSpPr>
            <a:spLocks noGrp="1"/>
          </p:cNvSpPr>
          <p:nvPr>
            <p:ph idx="1"/>
          </p:nvPr>
        </p:nvSpPr>
        <p:spPr/>
        <p:txBody>
          <a:bodyPr>
            <a:normAutofit fontScale="70000" lnSpcReduction="20000"/>
          </a:bodyPr>
          <a:lstStyle/>
          <a:p>
            <a:pPr algn="l" fontAlgn="base">
              <a:lnSpc>
                <a:spcPct val="120000"/>
              </a:lnSpc>
              <a:spcAft>
                <a:spcPts val="1800"/>
              </a:spcAft>
              <a:buFont typeface="Arial" panose="020B0604020202020204" pitchFamily="34" charset="0"/>
              <a:buChar char="•"/>
            </a:pPr>
            <a:r>
              <a:rPr lang="en-US" b="0" i="0" dirty="0">
                <a:effectLst/>
                <a:latin typeface="Nunito" pitchFamily="2" charset="0"/>
              </a:rPr>
              <a:t>Greedy Best-First Search works by evaluating the cost of each possible path and then expanding the path with the lowest cost. This process is repeated until the goal is reached. </a:t>
            </a:r>
          </a:p>
          <a:p>
            <a:pPr algn="l" fontAlgn="base">
              <a:lnSpc>
                <a:spcPct val="120000"/>
              </a:lnSpc>
              <a:spcAft>
                <a:spcPts val="1800"/>
              </a:spcAft>
              <a:buFont typeface="Arial" panose="020B0604020202020204" pitchFamily="34" charset="0"/>
              <a:buChar char="•"/>
            </a:pPr>
            <a:r>
              <a:rPr lang="en-US" b="0" i="0" dirty="0">
                <a:effectLst/>
                <a:latin typeface="Nunito" pitchFamily="2" charset="0"/>
              </a:rPr>
              <a:t>The algorithm uses a heuristic function to determine which path is the most promising. </a:t>
            </a:r>
          </a:p>
          <a:p>
            <a:pPr algn="l" fontAlgn="base">
              <a:lnSpc>
                <a:spcPct val="120000"/>
              </a:lnSpc>
              <a:spcAft>
                <a:spcPts val="1800"/>
              </a:spcAft>
              <a:buFont typeface="Arial" panose="020B0604020202020204" pitchFamily="34" charset="0"/>
              <a:buChar char="•"/>
            </a:pPr>
            <a:r>
              <a:rPr lang="en-US" b="0" i="0" dirty="0">
                <a:effectLst/>
                <a:latin typeface="Nunito" pitchFamily="2" charset="0"/>
              </a:rPr>
              <a:t>The heuristic function takes into account the cost of the current path and the estimated cost of the remaining paths. </a:t>
            </a:r>
          </a:p>
          <a:p>
            <a:pPr algn="l" fontAlgn="base">
              <a:lnSpc>
                <a:spcPct val="120000"/>
              </a:lnSpc>
              <a:spcAft>
                <a:spcPts val="1800"/>
              </a:spcAft>
              <a:buFont typeface="Arial" panose="020B0604020202020204" pitchFamily="34" charset="0"/>
              <a:buChar char="•"/>
            </a:pPr>
            <a:r>
              <a:rPr lang="en-US" b="0" i="0" dirty="0">
                <a:effectLst/>
                <a:latin typeface="Nunito" pitchFamily="2" charset="0"/>
              </a:rPr>
              <a:t>If the cost of the current path is lower than the estimated cost of the remaining paths, then the current path is chosen. This process is repeated until the goal is reached.</a:t>
            </a:r>
          </a:p>
          <a:p>
            <a:endParaRPr lang="en-US" dirty="0"/>
          </a:p>
        </p:txBody>
      </p:sp>
    </p:spTree>
    <p:extLst>
      <p:ext uri="{BB962C8B-B14F-4D97-AF65-F5344CB8AC3E}">
        <p14:creationId xmlns:p14="http://schemas.microsoft.com/office/powerpoint/2010/main" val="374328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5419-DAF5-DB95-C2D2-3ABEEB9A29AF}"/>
              </a:ext>
            </a:extLst>
          </p:cNvPr>
          <p:cNvSpPr>
            <a:spLocks noGrp="1"/>
          </p:cNvSpPr>
          <p:nvPr>
            <p:ph type="title"/>
          </p:nvPr>
        </p:nvSpPr>
        <p:spPr/>
        <p:txBody>
          <a:bodyPr/>
          <a:lstStyle/>
          <a:p>
            <a:r>
              <a:rPr lang="en-US" b="1" dirty="0"/>
              <a:t>Heuristic function - h(n)</a:t>
            </a:r>
            <a:endParaRPr lang="en-US" dirty="0"/>
          </a:p>
        </p:txBody>
      </p:sp>
      <p:pic>
        <p:nvPicPr>
          <p:cNvPr id="5" name="Picture 4">
            <a:extLst>
              <a:ext uri="{FF2B5EF4-FFF2-40B4-BE49-F238E27FC236}">
                <a16:creationId xmlns:a16="http://schemas.microsoft.com/office/drawing/2014/main" id="{4248D5FF-230D-783F-DC31-EEA1EEDDBA8E}"/>
              </a:ext>
            </a:extLst>
          </p:cNvPr>
          <p:cNvPicPr>
            <a:picLocks noChangeAspect="1"/>
          </p:cNvPicPr>
          <p:nvPr/>
        </p:nvPicPr>
        <p:blipFill>
          <a:blip r:embed="rId2"/>
          <a:stretch>
            <a:fillRect/>
          </a:stretch>
        </p:blipFill>
        <p:spPr>
          <a:xfrm>
            <a:off x="3218187" y="1690688"/>
            <a:ext cx="8234342" cy="4073475"/>
          </a:xfrm>
          <a:prstGeom prst="rect">
            <a:avLst/>
          </a:prstGeom>
        </p:spPr>
      </p:pic>
      <p:sp>
        <p:nvSpPr>
          <p:cNvPr id="6" name="TextBox 5">
            <a:extLst>
              <a:ext uri="{FF2B5EF4-FFF2-40B4-BE49-F238E27FC236}">
                <a16:creationId xmlns:a16="http://schemas.microsoft.com/office/drawing/2014/main" id="{1C64C930-D489-C786-6C9D-015D7BB4BB9E}"/>
              </a:ext>
            </a:extLst>
          </p:cNvPr>
          <p:cNvSpPr txBox="1"/>
          <p:nvPr/>
        </p:nvSpPr>
        <p:spPr>
          <a:xfrm>
            <a:off x="838199" y="1749286"/>
            <a:ext cx="1822935" cy="1477328"/>
          </a:xfrm>
          <a:prstGeom prst="rect">
            <a:avLst/>
          </a:prstGeom>
          <a:noFill/>
        </p:spPr>
        <p:txBody>
          <a:bodyPr wrap="none" rtlCol="0">
            <a:spAutoFit/>
          </a:bodyPr>
          <a:lstStyle/>
          <a:p>
            <a:r>
              <a:rPr lang="en-US" dirty="0"/>
              <a:t>f(B) = h(B) = 32</a:t>
            </a:r>
          </a:p>
          <a:p>
            <a:endParaRPr lang="en-US" dirty="0"/>
          </a:p>
          <a:p>
            <a:r>
              <a:rPr lang="en-US" b="1" dirty="0">
                <a:solidFill>
                  <a:srgbClr val="FF0000"/>
                </a:solidFill>
              </a:rPr>
              <a:t>f(C) = h(C) = 25</a:t>
            </a:r>
          </a:p>
          <a:p>
            <a:endParaRPr lang="en-US" dirty="0"/>
          </a:p>
          <a:p>
            <a:r>
              <a:rPr lang="en-US" dirty="0"/>
              <a:t>f(35) = h(35) = 32</a:t>
            </a:r>
          </a:p>
        </p:txBody>
      </p:sp>
      <p:cxnSp>
        <p:nvCxnSpPr>
          <p:cNvPr id="10" name="Straight Arrow Connector 9">
            <a:extLst>
              <a:ext uri="{FF2B5EF4-FFF2-40B4-BE49-F238E27FC236}">
                <a16:creationId xmlns:a16="http://schemas.microsoft.com/office/drawing/2014/main" id="{8FD9BCFB-9360-B2A6-1C84-7715A1DF6E03}"/>
              </a:ext>
            </a:extLst>
          </p:cNvPr>
          <p:cNvCxnSpPr/>
          <p:nvPr/>
        </p:nvCxnSpPr>
        <p:spPr>
          <a:xfrm>
            <a:off x="5162944" y="3453394"/>
            <a:ext cx="1463040" cy="79513"/>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1" name="TextBox 10">
            <a:extLst>
              <a:ext uri="{FF2B5EF4-FFF2-40B4-BE49-F238E27FC236}">
                <a16:creationId xmlns:a16="http://schemas.microsoft.com/office/drawing/2014/main" id="{9D850B00-4242-4370-6C2C-E77214B22A7E}"/>
              </a:ext>
            </a:extLst>
          </p:cNvPr>
          <p:cNvSpPr txBox="1"/>
          <p:nvPr/>
        </p:nvSpPr>
        <p:spPr>
          <a:xfrm>
            <a:off x="838199" y="3784821"/>
            <a:ext cx="1585690" cy="923330"/>
          </a:xfrm>
          <a:prstGeom prst="rect">
            <a:avLst/>
          </a:prstGeom>
          <a:noFill/>
        </p:spPr>
        <p:txBody>
          <a:bodyPr wrap="none" rtlCol="0">
            <a:spAutoFit/>
          </a:bodyPr>
          <a:lstStyle/>
          <a:p>
            <a:r>
              <a:rPr lang="en-US" b="1" dirty="0">
                <a:solidFill>
                  <a:srgbClr val="FF0000"/>
                </a:solidFill>
              </a:rPr>
              <a:t>f(F) = h(F) = 17</a:t>
            </a:r>
          </a:p>
          <a:p>
            <a:endParaRPr lang="en-US" dirty="0"/>
          </a:p>
          <a:p>
            <a:r>
              <a:rPr lang="en-US" dirty="0"/>
              <a:t>f(E) = h(E) = 19</a:t>
            </a:r>
          </a:p>
        </p:txBody>
      </p:sp>
      <p:sp>
        <p:nvSpPr>
          <p:cNvPr id="14" name="Rectangle 13">
            <a:extLst>
              <a:ext uri="{FF2B5EF4-FFF2-40B4-BE49-F238E27FC236}">
                <a16:creationId xmlns:a16="http://schemas.microsoft.com/office/drawing/2014/main" id="{CE7FBE7E-526E-CCC3-75BC-DCC320AD58E6}"/>
              </a:ext>
            </a:extLst>
          </p:cNvPr>
          <p:cNvSpPr/>
          <p:nvPr/>
        </p:nvSpPr>
        <p:spPr>
          <a:xfrm>
            <a:off x="739471" y="1749286"/>
            <a:ext cx="2043486" cy="1566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D313F9F-E5AC-C0BD-FE80-718610CCDD8D}"/>
              </a:ext>
            </a:extLst>
          </p:cNvPr>
          <p:cNvSpPr/>
          <p:nvPr/>
        </p:nvSpPr>
        <p:spPr>
          <a:xfrm>
            <a:off x="739471" y="3526692"/>
            <a:ext cx="2043486" cy="1331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BB26B3B-F789-FFD6-80E7-B563A8EA8D26}"/>
              </a:ext>
            </a:extLst>
          </p:cNvPr>
          <p:cNvCxnSpPr>
            <a:cxnSpLocks/>
          </p:cNvCxnSpPr>
          <p:nvPr/>
        </p:nvCxnSpPr>
        <p:spPr>
          <a:xfrm flipV="1">
            <a:off x="6993070" y="2735249"/>
            <a:ext cx="576572" cy="71193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18" name="TextBox 17">
            <a:extLst>
              <a:ext uri="{FF2B5EF4-FFF2-40B4-BE49-F238E27FC236}">
                <a16:creationId xmlns:a16="http://schemas.microsoft.com/office/drawing/2014/main" id="{DEBAEB69-79BF-0518-C018-A526DD713582}"/>
              </a:ext>
            </a:extLst>
          </p:cNvPr>
          <p:cNvSpPr txBox="1"/>
          <p:nvPr/>
        </p:nvSpPr>
        <p:spPr>
          <a:xfrm>
            <a:off x="838199" y="5327374"/>
            <a:ext cx="1646605" cy="923330"/>
          </a:xfrm>
          <a:prstGeom prst="rect">
            <a:avLst/>
          </a:prstGeom>
          <a:noFill/>
        </p:spPr>
        <p:txBody>
          <a:bodyPr wrap="none" rtlCol="0">
            <a:spAutoFit/>
          </a:bodyPr>
          <a:lstStyle/>
          <a:p>
            <a:r>
              <a:rPr lang="en-US" b="1" dirty="0">
                <a:solidFill>
                  <a:srgbClr val="FF0000"/>
                </a:solidFill>
              </a:rPr>
              <a:t>f(G) = h(G) = 0</a:t>
            </a:r>
          </a:p>
          <a:p>
            <a:endParaRPr lang="en-US" dirty="0"/>
          </a:p>
          <a:p>
            <a:r>
              <a:rPr lang="en-US" dirty="0"/>
              <a:t>f(D) = h(D) = 35</a:t>
            </a:r>
          </a:p>
        </p:txBody>
      </p:sp>
      <p:sp>
        <p:nvSpPr>
          <p:cNvPr id="19" name="Rectangle 18">
            <a:extLst>
              <a:ext uri="{FF2B5EF4-FFF2-40B4-BE49-F238E27FC236}">
                <a16:creationId xmlns:a16="http://schemas.microsoft.com/office/drawing/2014/main" id="{B4AA2F30-BE09-74D8-3BB7-C61D719577CE}"/>
              </a:ext>
            </a:extLst>
          </p:cNvPr>
          <p:cNvSpPr/>
          <p:nvPr/>
        </p:nvSpPr>
        <p:spPr>
          <a:xfrm>
            <a:off x="739471" y="5069245"/>
            <a:ext cx="2043486" cy="13315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26FAA26D-3A29-A4AD-A301-ABF34B0288A4}"/>
              </a:ext>
            </a:extLst>
          </p:cNvPr>
          <p:cNvCxnSpPr>
            <a:cxnSpLocks/>
          </p:cNvCxnSpPr>
          <p:nvPr/>
        </p:nvCxnSpPr>
        <p:spPr>
          <a:xfrm>
            <a:off x="8091675" y="2586534"/>
            <a:ext cx="1616868" cy="562183"/>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D5DC5AF7-33FF-A755-8AA5-F8EE05B02DE3}"/>
              </a:ext>
            </a:extLst>
          </p:cNvPr>
          <p:cNvSpPr txBox="1"/>
          <p:nvPr/>
        </p:nvSpPr>
        <p:spPr>
          <a:xfrm>
            <a:off x="6253701" y="5848792"/>
            <a:ext cx="2631882" cy="461665"/>
          </a:xfrm>
          <a:prstGeom prst="rect">
            <a:avLst/>
          </a:prstGeom>
          <a:noFill/>
        </p:spPr>
        <p:txBody>
          <a:bodyPr wrap="square" rtlCol="0">
            <a:spAutoFit/>
          </a:bodyPr>
          <a:lstStyle/>
          <a:p>
            <a:r>
              <a:rPr lang="en-US" sz="2400" b="1" dirty="0"/>
              <a:t>A-&gt;C-&gt;F-&gt;G</a:t>
            </a:r>
          </a:p>
        </p:txBody>
      </p:sp>
    </p:spTree>
    <p:extLst>
      <p:ext uri="{BB962C8B-B14F-4D97-AF65-F5344CB8AC3E}">
        <p14:creationId xmlns:p14="http://schemas.microsoft.com/office/powerpoint/2010/main" val="33967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6441-3BB0-AF51-2E36-4F6AFD2FF98A}"/>
              </a:ext>
            </a:extLst>
          </p:cNvPr>
          <p:cNvSpPr>
            <a:spLocks noGrp="1"/>
          </p:cNvSpPr>
          <p:nvPr>
            <p:ph type="title"/>
          </p:nvPr>
        </p:nvSpPr>
        <p:spPr/>
        <p:txBody>
          <a:bodyPr/>
          <a:lstStyle/>
          <a:p>
            <a:r>
              <a:rPr lang="en-US" dirty="0"/>
              <a:t>Applications of GBFS</a:t>
            </a:r>
          </a:p>
        </p:txBody>
      </p:sp>
      <p:sp>
        <p:nvSpPr>
          <p:cNvPr id="3" name="Content Placeholder 2">
            <a:extLst>
              <a:ext uri="{FF2B5EF4-FFF2-40B4-BE49-F238E27FC236}">
                <a16:creationId xmlns:a16="http://schemas.microsoft.com/office/drawing/2014/main" id="{96F620EE-DD99-E9DD-8B61-DC1BE883C5BD}"/>
              </a:ext>
            </a:extLst>
          </p:cNvPr>
          <p:cNvSpPr>
            <a:spLocks noGrp="1"/>
          </p:cNvSpPr>
          <p:nvPr>
            <p:ph idx="1"/>
          </p:nvPr>
        </p:nvSpPr>
        <p:spPr>
          <a:xfrm>
            <a:off x="838200" y="2506662"/>
            <a:ext cx="10515600" cy="4351338"/>
          </a:xfrm>
        </p:spPr>
        <p:txBody>
          <a:bodyPr/>
          <a:lstStyle/>
          <a:p>
            <a:r>
              <a:rPr lang="en-US" dirty="0"/>
              <a:t>GPS Navigation Systems.</a:t>
            </a:r>
          </a:p>
          <a:p>
            <a:pPr marL="0" indent="0">
              <a:buNone/>
            </a:pPr>
            <a:r>
              <a:rPr lang="en-US" sz="1800" b="1" dirty="0"/>
              <a:t>Example</a:t>
            </a:r>
            <a:r>
              <a:rPr lang="en-US" sz="1800" dirty="0"/>
              <a:t>: A car navigation system estimating the shortest route to a destination.</a:t>
            </a:r>
          </a:p>
          <a:p>
            <a:r>
              <a:rPr lang="en-US" dirty="0"/>
              <a:t>Robot Motion Planning.</a:t>
            </a:r>
          </a:p>
          <a:p>
            <a:pPr marL="0" indent="0">
              <a:buNone/>
            </a:pPr>
            <a:r>
              <a:rPr lang="en-US" sz="1800" b="1" dirty="0"/>
              <a:t>Example</a:t>
            </a:r>
            <a:r>
              <a:rPr lang="en-US" sz="1800" dirty="0"/>
              <a:t>: A cleaning robot navigating a home.</a:t>
            </a:r>
          </a:p>
        </p:txBody>
      </p:sp>
    </p:spTree>
    <p:extLst>
      <p:ext uri="{BB962C8B-B14F-4D97-AF65-F5344CB8AC3E}">
        <p14:creationId xmlns:p14="http://schemas.microsoft.com/office/powerpoint/2010/main" val="1201983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3BD8-654F-B33F-ADE8-60E4A88181BB}"/>
              </a:ext>
            </a:extLst>
          </p:cNvPr>
          <p:cNvSpPr>
            <a:spLocks noGrp="1"/>
          </p:cNvSpPr>
          <p:nvPr>
            <p:ph type="title"/>
          </p:nvPr>
        </p:nvSpPr>
        <p:spPr/>
        <p:txBody>
          <a:bodyPr/>
          <a:lstStyle/>
          <a:p>
            <a:r>
              <a:rPr lang="en-US" dirty="0"/>
              <a:t>A* Search</a:t>
            </a:r>
          </a:p>
        </p:txBody>
      </p:sp>
      <p:sp>
        <p:nvSpPr>
          <p:cNvPr id="3" name="Content Placeholder 2">
            <a:extLst>
              <a:ext uri="{FF2B5EF4-FFF2-40B4-BE49-F238E27FC236}">
                <a16:creationId xmlns:a16="http://schemas.microsoft.com/office/drawing/2014/main" id="{DC57380E-0B70-5EEB-78E1-3640F6AB99D8}"/>
              </a:ext>
            </a:extLst>
          </p:cNvPr>
          <p:cNvSpPr>
            <a:spLocks noGrp="1"/>
          </p:cNvSpPr>
          <p:nvPr>
            <p:ph idx="1"/>
          </p:nvPr>
        </p:nvSpPr>
        <p:spPr/>
        <p:txBody>
          <a:bodyPr/>
          <a:lstStyle/>
          <a:p>
            <a:r>
              <a:rPr lang="en-US" b="0" i="0" dirty="0">
                <a:effectLst/>
                <a:latin typeface="Nunito" pitchFamily="2" charset="0"/>
              </a:rPr>
              <a:t>A* Search algorithm is one of the best and popular technique used in path-finding and graph traversals.</a:t>
            </a:r>
          </a:p>
          <a:p>
            <a:r>
              <a:rPr lang="en-US" dirty="0">
                <a:latin typeface="Nunito" pitchFamily="2" charset="0"/>
              </a:rPr>
              <a:t>This algorithm evaluates nodes by using following function</a:t>
            </a:r>
          </a:p>
          <a:p>
            <a:pPr marL="0" indent="0">
              <a:buNone/>
            </a:pPr>
            <a:r>
              <a:rPr lang="en-US" dirty="0">
                <a:latin typeface="Nunito" pitchFamily="2" charset="0"/>
              </a:rPr>
              <a:t>		f(n) = g(n)+h(n)</a:t>
            </a:r>
          </a:p>
          <a:p>
            <a:pPr marL="0" indent="0">
              <a:buNone/>
            </a:pPr>
            <a:r>
              <a:rPr lang="en-US" dirty="0">
                <a:latin typeface="Nunito" pitchFamily="2" charset="0"/>
              </a:rPr>
              <a:t>g(n) = cost from initial state to current node (n)</a:t>
            </a:r>
          </a:p>
          <a:p>
            <a:pPr marL="0" indent="0">
              <a:buNone/>
            </a:pPr>
            <a:r>
              <a:rPr lang="en-US" dirty="0">
                <a:latin typeface="Nunito" pitchFamily="2" charset="0"/>
              </a:rPr>
              <a:t>h(n) = estimated cost from node n to the goal state.</a:t>
            </a:r>
          </a:p>
          <a:p>
            <a:endParaRPr lang="en-US" dirty="0"/>
          </a:p>
        </p:txBody>
      </p:sp>
      <p:pic>
        <p:nvPicPr>
          <p:cNvPr id="6" name="Picture 5" descr="A diagram of a mathematical equation">
            <a:extLst>
              <a:ext uri="{FF2B5EF4-FFF2-40B4-BE49-F238E27FC236}">
                <a16:creationId xmlns:a16="http://schemas.microsoft.com/office/drawing/2014/main" id="{F1B112BA-07B2-3651-404B-59C133658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693" y="4917519"/>
            <a:ext cx="5735541" cy="1670771"/>
          </a:xfrm>
          <a:prstGeom prst="rect">
            <a:avLst/>
          </a:prstGeom>
        </p:spPr>
      </p:pic>
    </p:spTree>
    <p:extLst>
      <p:ext uri="{BB962C8B-B14F-4D97-AF65-F5344CB8AC3E}">
        <p14:creationId xmlns:p14="http://schemas.microsoft.com/office/powerpoint/2010/main" val="1903830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B90D-4F99-77F2-C4B3-78C5F4ED317A}"/>
              </a:ext>
            </a:extLst>
          </p:cNvPr>
          <p:cNvSpPr>
            <a:spLocks noGrp="1"/>
          </p:cNvSpPr>
          <p:nvPr>
            <p:ph type="title"/>
          </p:nvPr>
        </p:nvSpPr>
        <p:spPr/>
        <p:txBody>
          <a:bodyPr/>
          <a:lstStyle/>
          <a:p>
            <a:r>
              <a:rPr lang="en-US" dirty="0"/>
              <a:t>How does A* Search work?</a:t>
            </a:r>
          </a:p>
        </p:txBody>
      </p:sp>
      <p:grpSp>
        <p:nvGrpSpPr>
          <p:cNvPr id="43" name="Group 42">
            <a:extLst>
              <a:ext uri="{FF2B5EF4-FFF2-40B4-BE49-F238E27FC236}">
                <a16:creationId xmlns:a16="http://schemas.microsoft.com/office/drawing/2014/main" id="{D35C3FAF-0AE0-F666-7987-0C084E79DEA3}"/>
              </a:ext>
            </a:extLst>
          </p:cNvPr>
          <p:cNvGrpSpPr/>
          <p:nvPr/>
        </p:nvGrpSpPr>
        <p:grpSpPr>
          <a:xfrm>
            <a:off x="6143429" y="2249354"/>
            <a:ext cx="4242299" cy="2864660"/>
            <a:chOff x="6143429" y="2249354"/>
            <a:chExt cx="4242299" cy="2864660"/>
          </a:xfrm>
        </p:grpSpPr>
        <p:sp>
          <p:nvSpPr>
            <p:cNvPr id="4" name="Oval 3">
              <a:extLst>
                <a:ext uri="{FF2B5EF4-FFF2-40B4-BE49-F238E27FC236}">
                  <a16:creationId xmlns:a16="http://schemas.microsoft.com/office/drawing/2014/main" id="{BE37EF8C-23A4-0952-1EC1-E41B9AA90EB3}"/>
                </a:ext>
              </a:extLst>
            </p:cNvPr>
            <p:cNvSpPr/>
            <p:nvPr/>
          </p:nvSpPr>
          <p:spPr>
            <a:xfrm>
              <a:off x="6162261" y="3053301"/>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3471DB89-9FC9-0DC1-B020-56D5C747FF7E}"/>
                </a:ext>
              </a:extLst>
            </p:cNvPr>
            <p:cNvSpPr/>
            <p:nvPr/>
          </p:nvSpPr>
          <p:spPr>
            <a:xfrm>
              <a:off x="7268817" y="2259496"/>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F43C8B8B-E306-239C-299D-93E6FA1F1052}"/>
                </a:ext>
              </a:extLst>
            </p:cNvPr>
            <p:cNvSpPr/>
            <p:nvPr/>
          </p:nvSpPr>
          <p:spPr>
            <a:xfrm>
              <a:off x="6266953" y="4295029"/>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E987BB4D-3038-289C-EB66-A90A1C8F67CA}"/>
                </a:ext>
              </a:extLst>
            </p:cNvPr>
            <p:cNvSpPr/>
            <p:nvPr/>
          </p:nvSpPr>
          <p:spPr>
            <a:xfrm>
              <a:off x="7865166" y="4621032"/>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 name="Oval 7">
              <a:extLst>
                <a:ext uri="{FF2B5EF4-FFF2-40B4-BE49-F238E27FC236}">
                  <a16:creationId xmlns:a16="http://schemas.microsoft.com/office/drawing/2014/main" id="{8A35F3D3-D839-3682-11BA-D6A484B0C307}"/>
                </a:ext>
              </a:extLst>
            </p:cNvPr>
            <p:cNvSpPr/>
            <p:nvPr/>
          </p:nvSpPr>
          <p:spPr>
            <a:xfrm>
              <a:off x="8676198" y="2625256"/>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Oval 8">
              <a:extLst>
                <a:ext uri="{FF2B5EF4-FFF2-40B4-BE49-F238E27FC236}">
                  <a16:creationId xmlns:a16="http://schemas.microsoft.com/office/drawing/2014/main" id="{16DE5531-13DB-131F-03F2-FE92EAF1D8ED}"/>
                </a:ext>
              </a:extLst>
            </p:cNvPr>
            <p:cNvSpPr/>
            <p:nvPr/>
          </p:nvSpPr>
          <p:spPr>
            <a:xfrm>
              <a:off x="9892747" y="3391231"/>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10" name="Oval 9">
              <a:extLst>
                <a:ext uri="{FF2B5EF4-FFF2-40B4-BE49-F238E27FC236}">
                  <a16:creationId xmlns:a16="http://schemas.microsoft.com/office/drawing/2014/main" id="{611EDADE-EA56-76A3-1C00-8958FB475090}"/>
                </a:ext>
              </a:extLst>
            </p:cNvPr>
            <p:cNvSpPr/>
            <p:nvPr/>
          </p:nvSpPr>
          <p:spPr>
            <a:xfrm>
              <a:off x="9224838" y="4621033"/>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12" name="Straight Arrow Connector 11">
              <a:extLst>
                <a:ext uri="{FF2B5EF4-FFF2-40B4-BE49-F238E27FC236}">
                  <a16:creationId xmlns:a16="http://schemas.microsoft.com/office/drawing/2014/main" id="{B55664CB-5A1C-82FB-42E0-4CA0DEC0F189}"/>
                </a:ext>
              </a:extLst>
            </p:cNvPr>
            <p:cNvCxnSpPr>
              <a:stCxn id="4" idx="7"/>
              <a:endCxn id="5" idx="3"/>
            </p:cNvCxnSpPr>
            <p:nvPr/>
          </p:nvCxnSpPr>
          <p:spPr>
            <a:xfrm flipV="1">
              <a:off x="6583047" y="2680282"/>
              <a:ext cx="757965" cy="445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AFDBC81-E2AF-C872-8A7F-B5DC2CCEEE52}"/>
                </a:ext>
              </a:extLst>
            </p:cNvPr>
            <p:cNvCxnSpPr>
              <a:stCxn id="4" idx="4"/>
              <a:endCxn id="6" idx="0"/>
            </p:cNvCxnSpPr>
            <p:nvPr/>
          </p:nvCxnSpPr>
          <p:spPr>
            <a:xfrm>
              <a:off x="6408752" y="3546282"/>
              <a:ext cx="104692" cy="748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66480EE-6B16-0CBA-B498-888EF1EC80FF}"/>
                </a:ext>
              </a:extLst>
            </p:cNvPr>
            <p:cNvCxnSpPr>
              <a:stCxn id="5" idx="6"/>
              <a:endCxn id="8" idx="1"/>
            </p:cNvCxnSpPr>
            <p:nvPr/>
          </p:nvCxnSpPr>
          <p:spPr>
            <a:xfrm>
              <a:off x="7761798" y="2505987"/>
              <a:ext cx="986595" cy="191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ED00E8A-FCC9-D64E-3B95-894D24474F34}"/>
                </a:ext>
              </a:extLst>
            </p:cNvPr>
            <p:cNvCxnSpPr>
              <a:stCxn id="8" idx="6"/>
              <a:endCxn id="9" idx="1"/>
            </p:cNvCxnSpPr>
            <p:nvPr/>
          </p:nvCxnSpPr>
          <p:spPr>
            <a:xfrm>
              <a:off x="9169179" y="2871747"/>
              <a:ext cx="795763" cy="5916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4F60272-FDE4-3A67-91F7-190A93D26BEC}"/>
                </a:ext>
              </a:extLst>
            </p:cNvPr>
            <p:cNvCxnSpPr>
              <a:stCxn id="9" idx="4"/>
              <a:endCxn id="10" idx="7"/>
            </p:cNvCxnSpPr>
            <p:nvPr/>
          </p:nvCxnSpPr>
          <p:spPr>
            <a:xfrm flipH="1">
              <a:off x="9645624" y="3884212"/>
              <a:ext cx="493614" cy="809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0DE4C73-98CD-30A9-9064-F0A16CB1FEBC}"/>
                </a:ext>
              </a:extLst>
            </p:cNvPr>
            <p:cNvCxnSpPr>
              <a:stCxn id="8" idx="4"/>
              <a:endCxn id="10" idx="1"/>
            </p:cNvCxnSpPr>
            <p:nvPr/>
          </p:nvCxnSpPr>
          <p:spPr>
            <a:xfrm>
              <a:off x="8922689" y="3118237"/>
              <a:ext cx="374344" cy="1574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484F8B4-5D24-2D1A-E286-46238BF8823F}"/>
                </a:ext>
              </a:extLst>
            </p:cNvPr>
            <p:cNvCxnSpPr>
              <a:stCxn id="5" idx="4"/>
              <a:endCxn id="6" idx="7"/>
            </p:cNvCxnSpPr>
            <p:nvPr/>
          </p:nvCxnSpPr>
          <p:spPr>
            <a:xfrm flipH="1">
              <a:off x="6687739" y="2752477"/>
              <a:ext cx="827569" cy="1614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703622D-A90B-D674-FB4F-D6F123C9D77C}"/>
                </a:ext>
              </a:extLst>
            </p:cNvPr>
            <p:cNvCxnSpPr>
              <a:stCxn id="6" idx="5"/>
              <a:endCxn id="7" idx="2"/>
            </p:cNvCxnSpPr>
            <p:nvPr/>
          </p:nvCxnSpPr>
          <p:spPr>
            <a:xfrm>
              <a:off x="6687739" y="4715815"/>
              <a:ext cx="1177427" cy="1517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0D4A28B-EB16-C138-1489-8B25FB9767A6}"/>
                </a:ext>
              </a:extLst>
            </p:cNvPr>
            <p:cNvCxnSpPr>
              <a:stCxn id="7" idx="6"/>
              <a:endCxn id="10" idx="2"/>
            </p:cNvCxnSpPr>
            <p:nvPr/>
          </p:nvCxnSpPr>
          <p:spPr>
            <a:xfrm>
              <a:off x="8358147" y="4867523"/>
              <a:ext cx="86669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5A3B904-53AC-5A6E-3311-AD91AED128BD}"/>
                </a:ext>
              </a:extLst>
            </p:cNvPr>
            <p:cNvSpPr txBox="1"/>
            <p:nvPr/>
          </p:nvSpPr>
          <p:spPr>
            <a:xfrm>
              <a:off x="6683425" y="2633870"/>
              <a:ext cx="308098" cy="369332"/>
            </a:xfrm>
            <a:prstGeom prst="rect">
              <a:avLst/>
            </a:prstGeom>
            <a:noFill/>
          </p:spPr>
          <p:txBody>
            <a:bodyPr wrap="none" rtlCol="0">
              <a:spAutoFit/>
            </a:bodyPr>
            <a:lstStyle/>
            <a:p>
              <a:r>
                <a:rPr lang="en-US" dirty="0"/>
                <a:t>1</a:t>
              </a:r>
            </a:p>
          </p:txBody>
        </p:sp>
        <p:sp>
          <p:nvSpPr>
            <p:cNvPr id="34" name="TextBox 33">
              <a:extLst>
                <a:ext uri="{FF2B5EF4-FFF2-40B4-BE49-F238E27FC236}">
                  <a16:creationId xmlns:a16="http://schemas.microsoft.com/office/drawing/2014/main" id="{CCE78E9E-A912-709B-AAB7-4980CD61A3CF}"/>
                </a:ext>
              </a:extLst>
            </p:cNvPr>
            <p:cNvSpPr txBox="1"/>
            <p:nvPr/>
          </p:nvSpPr>
          <p:spPr>
            <a:xfrm>
              <a:off x="8044423" y="2249354"/>
              <a:ext cx="308098" cy="369332"/>
            </a:xfrm>
            <a:prstGeom prst="rect">
              <a:avLst/>
            </a:prstGeom>
            <a:noFill/>
          </p:spPr>
          <p:txBody>
            <a:bodyPr wrap="none" rtlCol="0">
              <a:spAutoFit/>
            </a:bodyPr>
            <a:lstStyle/>
            <a:p>
              <a:r>
                <a:rPr lang="en-US" dirty="0"/>
                <a:t>3</a:t>
              </a:r>
            </a:p>
          </p:txBody>
        </p:sp>
        <p:sp>
          <p:nvSpPr>
            <p:cNvPr id="35" name="TextBox 34">
              <a:extLst>
                <a:ext uri="{FF2B5EF4-FFF2-40B4-BE49-F238E27FC236}">
                  <a16:creationId xmlns:a16="http://schemas.microsoft.com/office/drawing/2014/main" id="{BE656473-B0CF-DFCC-B8D8-51CF65F75179}"/>
                </a:ext>
              </a:extLst>
            </p:cNvPr>
            <p:cNvSpPr txBox="1"/>
            <p:nvPr/>
          </p:nvSpPr>
          <p:spPr>
            <a:xfrm>
              <a:off x="6754987" y="3440898"/>
              <a:ext cx="308098" cy="369332"/>
            </a:xfrm>
            <a:prstGeom prst="rect">
              <a:avLst/>
            </a:prstGeom>
            <a:noFill/>
          </p:spPr>
          <p:txBody>
            <a:bodyPr wrap="none" rtlCol="0">
              <a:spAutoFit/>
            </a:bodyPr>
            <a:lstStyle/>
            <a:p>
              <a:r>
                <a:rPr lang="en-US" dirty="0"/>
                <a:t>2</a:t>
              </a:r>
            </a:p>
          </p:txBody>
        </p:sp>
        <p:sp>
          <p:nvSpPr>
            <p:cNvPr id="36" name="TextBox 35">
              <a:extLst>
                <a:ext uri="{FF2B5EF4-FFF2-40B4-BE49-F238E27FC236}">
                  <a16:creationId xmlns:a16="http://schemas.microsoft.com/office/drawing/2014/main" id="{11E44FDB-6775-ABB8-54D2-54DD84F0E4EC}"/>
                </a:ext>
              </a:extLst>
            </p:cNvPr>
            <p:cNvSpPr txBox="1"/>
            <p:nvPr/>
          </p:nvSpPr>
          <p:spPr>
            <a:xfrm>
              <a:off x="6143429" y="3699546"/>
              <a:ext cx="308098"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18F1CE53-9402-B3B3-65B1-BB5AFD54358E}"/>
                </a:ext>
              </a:extLst>
            </p:cNvPr>
            <p:cNvSpPr txBox="1"/>
            <p:nvPr/>
          </p:nvSpPr>
          <p:spPr>
            <a:xfrm>
              <a:off x="9645624" y="4041308"/>
              <a:ext cx="308098" cy="369332"/>
            </a:xfrm>
            <a:prstGeom prst="rect">
              <a:avLst/>
            </a:prstGeom>
            <a:noFill/>
          </p:spPr>
          <p:txBody>
            <a:bodyPr wrap="none" rtlCol="0">
              <a:spAutoFit/>
            </a:bodyPr>
            <a:lstStyle/>
            <a:p>
              <a:r>
                <a:rPr lang="en-US" dirty="0"/>
                <a:t>1</a:t>
              </a:r>
            </a:p>
          </p:txBody>
        </p:sp>
        <p:sp>
          <p:nvSpPr>
            <p:cNvPr id="38" name="TextBox 37">
              <a:extLst>
                <a:ext uri="{FF2B5EF4-FFF2-40B4-BE49-F238E27FC236}">
                  <a16:creationId xmlns:a16="http://schemas.microsoft.com/office/drawing/2014/main" id="{EB92D6E9-92E0-3FE9-F4AC-67C691ADF3F5}"/>
                </a:ext>
              </a:extLst>
            </p:cNvPr>
            <p:cNvSpPr txBox="1"/>
            <p:nvPr/>
          </p:nvSpPr>
          <p:spPr>
            <a:xfrm>
              <a:off x="8827280" y="3637721"/>
              <a:ext cx="308098" cy="369332"/>
            </a:xfrm>
            <a:prstGeom prst="rect">
              <a:avLst/>
            </a:prstGeom>
            <a:noFill/>
          </p:spPr>
          <p:txBody>
            <a:bodyPr wrap="none" rtlCol="0">
              <a:spAutoFit/>
            </a:bodyPr>
            <a:lstStyle/>
            <a:p>
              <a:r>
                <a:rPr lang="en-US" dirty="0"/>
                <a:t>4</a:t>
              </a:r>
            </a:p>
          </p:txBody>
        </p:sp>
        <p:sp>
          <p:nvSpPr>
            <p:cNvPr id="39" name="TextBox 38">
              <a:extLst>
                <a:ext uri="{FF2B5EF4-FFF2-40B4-BE49-F238E27FC236}">
                  <a16:creationId xmlns:a16="http://schemas.microsoft.com/office/drawing/2014/main" id="{1751C58F-A69D-E867-98CE-071639ED5BB6}"/>
                </a:ext>
              </a:extLst>
            </p:cNvPr>
            <p:cNvSpPr txBox="1"/>
            <p:nvPr/>
          </p:nvSpPr>
          <p:spPr>
            <a:xfrm>
              <a:off x="7101523" y="4440745"/>
              <a:ext cx="308098" cy="369332"/>
            </a:xfrm>
            <a:prstGeom prst="rect">
              <a:avLst/>
            </a:prstGeom>
            <a:noFill/>
          </p:spPr>
          <p:txBody>
            <a:bodyPr wrap="none" rtlCol="0">
              <a:spAutoFit/>
            </a:bodyPr>
            <a:lstStyle/>
            <a:p>
              <a:r>
                <a:rPr lang="en-US" dirty="0"/>
                <a:t>5</a:t>
              </a:r>
            </a:p>
          </p:txBody>
        </p:sp>
        <p:sp>
          <p:nvSpPr>
            <p:cNvPr id="40" name="TextBox 39">
              <a:extLst>
                <a:ext uri="{FF2B5EF4-FFF2-40B4-BE49-F238E27FC236}">
                  <a16:creationId xmlns:a16="http://schemas.microsoft.com/office/drawing/2014/main" id="{BF18AF5A-A6C3-65C9-5A57-534E620CC760}"/>
                </a:ext>
              </a:extLst>
            </p:cNvPr>
            <p:cNvSpPr txBox="1"/>
            <p:nvPr/>
          </p:nvSpPr>
          <p:spPr>
            <a:xfrm>
              <a:off x="9415338" y="2848295"/>
              <a:ext cx="308098" cy="369332"/>
            </a:xfrm>
            <a:prstGeom prst="rect">
              <a:avLst/>
            </a:prstGeom>
            <a:noFill/>
          </p:spPr>
          <p:txBody>
            <a:bodyPr wrap="none" rtlCol="0">
              <a:spAutoFit/>
            </a:bodyPr>
            <a:lstStyle/>
            <a:p>
              <a:r>
                <a:rPr lang="en-US" dirty="0"/>
                <a:t>2</a:t>
              </a:r>
            </a:p>
          </p:txBody>
        </p:sp>
        <p:sp>
          <p:nvSpPr>
            <p:cNvPr id="41" name="TextBox 40">
              <a:extLst>
                <a:ext uri="{FF2B5EF4-FFF2-40B4-BE49-F238E27FC236}">
                  <a16:creationId xmlns:a16="http://schemas.microsoft.com/office/drawing/2014/main" id="{6B25E27E-DBD2-D300-334C-8A78387E58D7}"/>
                </a:ext>
              </a:extLst>
            </p:cNvPr>
            <p:cNvSpPr txBox="1"/>
            <p:nvPr/>
          </p:nvSpPr>
          <p:spPr>
            <a:xfrm>
              <a:off x="8396622" y="4509916"/>
              <a:ext cx="308098" cy="369332"/>
            </a:xfrm>
            <a:prstGeom prst="rect">
              <a:avLst/>
            </a:prstGeom>
            <a:noFill/>
          </p:spPr>
          <p:txBody>
            <a:bodyPr wrap="none" rtlCol="0">
              <a:spAutoFit/>
            </a:bodyPr>
            <a:lstStyle/>
            <a:p>
              <a:r>
                <a:rPr lang="en-US" dirty="0"/>
                <a:t>3</a:t>
              </a:r>
            </a:p>
          </p:txBody>
        </p:sp>
      </p:grpSp>
      <p:graphicFrame>
        <p:nvGraphicFramePr>
          <p:cNvPr id="42" name="Table 41">
            <a:extLst>
              <a:ext uri="{FF2B5EF4-FFF2-40B4-BE49-F238E27FC236}">
                <a16:creationId xmlns:a16="http://schemas.microsoft.com/office/drawing/2014/main" id="{A7103340-FC1E-B19E-9A0A-4990BEADA147}"/>
              </a:ext>
            </a:extLst>
          </p:cNvPr>
          <p:cNvGraphicFramePr>
            <a:graphicFrameLocks noGrp="1"/>
          </p:cNvGraphicFramePr>
          <p:nvPr>
            <p:extLst>
              <p:ext uri="{D42A27DB-BD31-4B8C-83A1-F6EECF244321}">
                <p14:modId xmlns:p14="http://schemas.microsoft.com/office/powerpoint/2010/main" val="3665721887"/>
              </p:ext>
            </p:extLst>
          </p:nvPr>
        </p:nvGraphicFramePr>
        <p:xfrm>
          <a:off x="4233791" y="2339781"/>
          <a:ext cx="995238" cy="2595880"/>
        </p:xfrm>
        <a:graphic>
          <a:graphicData uri="http://schemas.openxmlformats.org/drawingml/2006/table">
            <a:tbl>
              <a:tblPr bandRow="1">
                <a:tableStyleId>{5C22544A-7EE6-4342-B048-85BDC9FD1C3A}</a:tableStyleId>
              </a:tblPr>
              <a:tblGrid>
                <a:gridCol w="497619">
                  <a:extLst>
                    <a:ext uri="{9D8B030D-6E8A-4147-A177-3AD203B41FA5}">
                      <a16:colId xmlns:a16="http://schemas.microsoft.com/office/drawing/2014/main" val="1597073156"/>
                    </a:ext>
                  </a:extLst>
                </a:gridCol>
                <a:gridCol w="497619">
                  <a:extLst>
                    <a:ext uri="{9D8B030D-6E8A-4147-A177-3AD203B41FA5}">
                      <a16:colId xmlns:a16="http://schemas.microsoft.com/office/drawing/2014/main" val="2036348679"/>
                    </a:ext>
                  </a:extLst>
                </a:gridCol>
              </a:tblGrid>
              <a:tr h="370840">
                <a:tc>
                  <a:txBody>
                    <a:bodyPr/>
                    <a:lstStyle/>
                    <a:p>
                      <a:pPr algn="ctr"/>
                      <a:r>
                        <a:rPr lang="en-US" dirty="0"/>
                        <a:t>A</a:t>
                      </a:r>
                    </a:p>
                  </a:txBody>
                  <a:tcPr/>
                </a:tc>
                <a:tc>
                  <a:txBody>
                    <a:bodyPr/>
                    <a:lstStyle/>
                    <a:p>
                      <a:pPr algn="ctr"/>
                      <a:r>
                        <a:rPr lang="en-US" dirty="0"/>
                        <a:t>5</a:t>
                      </a:r>
                    </a:p>
                  </a:txBody>
                  <a:tcPr/>
                </a:tc>
                <a:extLst>
                  <a:ext uri="{0D108BD9-81ED-4DB2-BD59-A6C34878D82A}">
                    <a16:rowId xmlns:a16="http://schemas.microsoft.com/office/drawing/2014/main" val="352641686"/>
                  </a:ext>
                </a:extLst>
              </a:tr>
              <a:tr h="370840">
                <a:tc>
                  <a:txBody>
                    <a:bodyPr/>
                    <a:lstStyle/>
                    <a:p>
                      <a:pPr algn="ctr"/>
                      <a:r>
                        <a:rPr lang="en-US" dirty="0"/>
                        <a:t>B</a:t>
                      </a:r>
                    </a:p>
                  </a:txBody>
                  <a:tcPr/>
                </a:tc>
                <a:tc>
                  <a:txBody>
                    <a:bodyPr/>
                    <a:lstStyle/>
                    <a:p>
                      <a:pPr algn="ctr"/>
                      <a:r>
                        <a:rPr lang="en-US" dirty="0"/>
                        <a:t>6</a:t>
                      </a:r>
                    </a:p>
                  </a:txBody>
                  <a:tcPr/>
                </a:tc>
                <a:extLst>
                  <a:ext uri="{0D108BD9-81ED-4DB2-BD59-A6C34878D82A}">
                    <a16:rowId xmlns:a16="http://schemas.microsoft.com/office/drawing/2014/main" val="3399540780"/>
                  </a:ext>
                </a:extLst>
              </a:tr>
              <a:tr h="370840">
                <a:tc>
                  <a:txBody>
                    <a:bodyPr/>
                    <a:lstStyle/>
                    <a:p>
                      <a:pPr algn="ctr"/>
                      <a:r>
                        <a:rPr lang="en-US" dirty="0"/>
                        <a:t>C</a:t>
                      </a:r>
                    </a:p>
                  </a:txBody>
                  <a:tcPr/>
                </a:tc>
                <a:tc>
                  <a:txBody>
                    <a:bodyPr/>
                    <a:lstStyle/>
                    <a:p>
                      <a:pPr algn="ctr"/>
                      <a:r>
                        <a:rPr lang="en-US" dirty="0"/>
                        <a:t>4</a:t>
                      </a:r>
                    </a:p>
                  </a:txBody>
                  <a:tcPr/>
                </a:tc>
                <a:extLst>
                  <a:ext uri="{0D108BD9-81ED-4DB2-BD59-A6C34878D82A}">
                    <a16:rowId xmlns:a16="http://schemas.microsoft.com/office/drawing/2014/main" val="2999956310"/>
                  </a:ext>
                </a:extLst>
              </a:tr>
              <a:tr h="370840">
                <a:tc>
                  <a:txBody>
                    <a:bodyPr/>
                    <a:lstStyle/>
                    <a:p>
                      <a:pPr algn="ctr"/>
                      <a:r>
                        <a:rPr lang="en-US" dirty="0"/>
                        <a:t>D</a:t>
                      </a:r>
                    </a:p>
                  </a:txBody>
                  <a:tcPr/>
                </a:tc>
                <a:tc>
                  <a:txBody>
                    <a:bodyPr/>
                    <a:lstStyle/>
                    <a:p>
                      <a:pPr algn="ctr"/>
                      <a:r>
                        <a:rPr lang="en-US" dirty="0"/>
                        <a:t>3</a:t>
                      </a:r>
                    </a:p>
                  </a:txBody>
                  <a:tcPr/>
                </a:tc>
                <a:extLst>
                  <a:ext uri="{0D108BD9-81ED-4DB2-BD59-A6C34878D82A}">
                    <a16:rowId xmlns:a16="http://schemas.microsoft.com/office/drawing/2014/main" val="1857605057"/>
                  </a:ext>
                </a:extLst>
              </a:tr>
              <a:tr h="370840">
                <a:tc>
                  <a:txBody>
                    <a:bodyPr/>
                    <a:lstStyle/>
                    <a:p>
                      <a:pPr algn="ctr"/>
                      <a:r>
                        <a:rPr lang="en-US" dirty="0"/>
                        <a:t>E</a:t>
                      </a:r>
                    </a:p>
                  </a:txBody>
                  <a:tcPr/>
                </a:tc>
                <a:tc>
                  <a:txBody>
                    <a:bodyPr/>
                    <a:lstStyle/>
                    <a:p>
                      <a:pPr algn="ctr"/>
                      <a:r>
                        <a:rPr lang="en-US" dirty="0"/>
                        <a:t>3</a:t>
                      </a:r>
                    </a:p>
                  </a:txBody>
                  <a:tcPr/>
                </a:tc>
                <a:extLst>
                  <a:ext uri="{0D108BD9-81ED-4DB2-BD59-A6C34878D82A}">
                    <a16:rowId xmlns:a16="http://schemas.microsoft.com/office/drawing/2014/main" val="555217022"/>
                  </a:ext>
                </a:extLst>
              </a:tr>
              <a:tr h="370840">
                <a:tc>
                  <a:txBody>
                    <a:bodyPr/>
                    <a:lstStyle/>
                    <a:p>
                      <a:pPr algn="ctr"/>
                      <a:r>
                        <a:rPr lang="en-US" dirty="0"/>
                        <a:t>F</a:t>
                      </a:r>
                    </a:p>
                  </a:txBody>
                  <a:tcPr/>
                </a:tc>
                <a:tc>
                  <a:txBody>
                    <a:bodyPr/>
                    <a:lstStyle/>
                    <a:p>
                      <a:pPr algn="ctr"/>
                      <a:r>
                        <a:rPr lang="en-US" dirty="0"/>
                        <a:t>3</a:t>
                      </a:r>
                    </a:p>
                  </a:txBody>
                  <a:tcPr/>
                </a:tc>
                <a:extLst>
                  <a:ext uri="{0D108BD9-81ED-4DB2-BD59-A6C34878D82A}">
                    <a16:rowId xmlns:a16="http://schemas.microsoft.com/office/drawing/2014/main" val="2801233636"/>
                  </a:ext>
                </a:extLst>
              </a:tr>
              <a:tr h="370840">
                <a:tc>
                  <a:txBody>
                    <a:bodyPr/>
                    <a:lstStyle/>
                    <a:p>
                      <a:pPr algn="ctr"/>
                      <a:r>
                        <a:rPr lang="en-US" dirty="0"/>
                        <a:t>G</a:t>
                      </a:r>
                    </a:p>
                  </a:txBody>
                  <a:tcPr/>
                </a:tc>
                <a:tc>
                  <a:txBody>
                    <a:bodyPr/>
                    <a:lstStyle/>
                    <a:p>
                      <a:pPr algn="ctr"/>
                      <a:r>
                        <a:rPr lang="en-US" dirty="0"/>
                        <a:t>0</a:t>
                      </a:r>
                    </a:p>
                  </a:txBody>
                  <a:tcPr/>
                </a:tc>
                <a:extLst>
                  <a:ext uri="{0D108BD9-81ED-4DB2-BD59-A6C34878D82A}">
                    <a16:rowId xmlns:a16="http://schemas.microsoft.com/office/drawing/2014/main" val="3275058254"/>
                  </a:ext>
                </a:extLst>
              </a:tr>
            </a:tbl>
          </a:graphicData>
        </a:graphic>
      </p:graphicFrame>
      <p:sp>
        <p:nvSpPr>
          <p:cNvPr id="44" name="TextBox 43">
            <a:extLst>
              <a:ext uri="{FF2B5EF4-FFF2-40B4-BE49-F238E27FC236}">
                <a16:creationId xmlns:a16="http://schemas.microsoft.com/office/drawing/2014/main" id="{C373DB55-3E42-7207-5DCC-3D1A107A7507}"/>
              </a:ext>
            </a:extLst>
          </p:cNvPr>
          <p:cNvSpPr txBox="1"/>
          <p:nvPr/>
        </p:nvSpPr>
        <p:spPr>
          <a:xfrm>
            <a:off x="3975986" y="1913671"/>
            <a:ext cx="1685333" cy="369332"/>
          </a:xfrm>
          <a:prstGeom prst="rect">
            <a:avLst/>
          </a:prstGeom>
          <a:noFill/>
        </p:spPr>
        <p:txBody>
          <a:bodyPr wrap="none" rtlCol="0">
            <a:spAutoFit/>
          </a:bodyPr>
          <a:lstStyle/>
          <a:p>
            <a:r>
              <a:rPr lang="en-US" dirty="0"/>
              <a:t> Heuristics h(n)</a:t>
            </a:r>
          </a:p>
        </p:txBody>
      </p:sp>
    </p:spTree>
    <p:extLst>
      <p:ext uri="{BB962C8B-B14F-4D97-AF65-F5344CB8AC3E}">
        <p14:creationId xmlns:p14="http://schemas.microsoft.com/office/powerpoint/2010/main" val="1258279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D172-4DBC-125D-34AB-F9730993F0D1}"/>
              </a:ext>
            </a:extLst>
          </p:cNvPr>
          <p:cNvSpPr>
            <a:spLocks noGrp="1"/>
          </p:cNvSpPr>
          <p:nvPr>
            <p:ph type="title"/>
          </p:nvPr>
        </p:nvSpPr>
        <p:spPr/>
        <p:txBody>
          <a:bodyPr/>
          <a:lstStyle/>
          <a:p>
            <a:r>
              <a:rPr lang="en-US" dirty="0"/>
              <a:t>Steps</a:t>
            </a:r>
          </a:p>
        </p:txBody>
      </p:sp>
      <p:grpSp>
        <p:nvGrpSpPr>
          <p:cNvPr id="17" name="Group 16">
            <a:extLst>
              <a:ext uri="{FF2B5EF4-FFF2-40B4-BE49-F238E27FC236}">
                <a16:creationId xmlns:a16="http://schemas.microsoft.com/office/drawing/2014/main" id="{379E9735-CE0C-2BE5-2337-D57678D44979}"/>
              </a:ext>
            </a:extLst>
          </p:cNvPr>
          <p:cNvGrpSpPr/>
          <p:nvPr/>
        </p:nvGrpSpPr>
        <p:grpSpPr>
          <a:xfrm>
            <a:off x="386952" y="1770738"/>
            <a:ext cx="6413962" cy="1426189"/>
            <a:chOff x="4242397" y="2305879"/>
            <a:chExt cx="6413962" cy="1426189"/>
          </a:xfrm>
        </p:grpSpPr>
        <p:sp>
          <p:nvSpPr>
            <p:cNvPr id="4" name="Oval 3">
              <a:extLst>
                <a:ext uri="{FF2B5EF4-FFF2-40B4-BE49-F238E27FC236}">
                  <a16:creationId xmlns:a16="http://schemas.microsoft.com/office/drawing/2014/main" id="{584B5AAA-B553-9A21-B7A0-DA478A85424D}"/>
                </a:ext>
              </a:extLst>
            </p:cNvPr>
            <p:cNvSpPr/>
            <p:nvPr/>
          </p:nvSpPr>
          <p:spPr>
            <a:xfrm>
              <a:off x="7076661" y="2305879"/>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A0C6D9D-8993-9DB1-11EB-BA258633A915}"/>
                </a:ext>
              </a:extLst>
            </p:cNvPr>
            <p:cNvSpPr/>
            <p:nvPr/>
          </p:nvSpPr>
          <p:spPr>
            <a:xfrm>
              <a:off x="6162261" y="3108958"/>
              <a:ext cx="492981" cy="49298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6" name="Oval 5">
              <a:extLst>
                <a:ext uri="{FF2B5EF4-FFF2-40B4-BE49-F238E27FC236}">
                  <a16:creationId xmlns:a16="http://schemas.microsoft.com/office/drawing/2014/main" id="{1F40465C-0F63-18CE-6B20-B140835ADD63}"/>
                </a:ext>
              </a:extLst>
            </p:cNvPr>
            <p:cNvSpPr/>
            <p:nvPr/>
          </p:nvSpPr>
          <p:spPr>
            <a:xfrm>
              <a:off x="8016240" y="3053301"/>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0" name="Straight Arrow Connector 9">
              <a:extLst>
                <a:ext uri="{FF2B5EF4-FFF2-40B4-BE49-F238E27FC236}">
                  <a16:creationId xmlns:a16="http://schemas.microsoft.com/office/drawing/2014/main" id="{D377ADD6-5885-730B-56E6-B2D8E4BFF589}"/>
                </a:ext>
              </a:extLst>
            </p:cNvPr>
            <p:cNvCxnSpPr>
              <a:stCxn id="4" idx="3"/>
              <a:endCxn id="5" idx="7"/>
            </p:cNvCxnSpPr>
            <p:nvPr/>
          </p:nvCxnSpPr>
          <p:spPr>
            <a:xfrm flipH="1">
              <a:off x="6583047" y="2726665"/>
              <a:ext cx="565809" cy="454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615B79B-62D1-98D3-CA10-CC9E5CA7D38A}"/>
                </a:ext>
              </a:extLst>
            </p:cNvPr>
            <p:cNvCxnSpPr>
              <a:stCxn id="4" idx="5"/>
              <a:endCxn id="6" idx="1"/>
            </p:cNvCxnSpPr>
            <p:nvPr/>
          </p:nvCxnSpPr>
          <p:spPr>
            <a:xfrm>
              <a:off x="7497447" y="2726665"/>
              <a:ext cx="590988" cy="398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DD600A1-E47B-2075-42AA-E4C0E8E32586}"/>
                </a:ext>
              </a:extLst>
            </p:cNvPr>
            <p:cNvSpPr txBox="1"/>
            <p:nvPr/>
          </p:nvSpPr>
          <p:spPr>
            <a:xfrm>
              <a:off x="4242397" y="2986116"/>
              <a:ext cx="2081253" cy="646331"/>
            </a:xfrm>
            <a:prstGeom prst="rect">
              <a:avLst/>
            </a:prstGeom>
            <a:noFill/>
          </p:spPr>
          <p:txBody>
            <a:bodyPr wrap="square">
              <a:spAutoFit/>
            </a:bodyPr>
            <a:lstStyle/>
            <a:p>
              <a:pPr marL="0" indent="0">
                <a:buNone/>
              </a:pPr>
              <a:r>
                <a:rPr lang="en-US" dirty="0">
                  <a:latin typeface="Nunito" pitchFamily="2" charset="0"/>
                </a:rPr>
                <a:t>f(B) = g(B)+h(B)</a:t>
              </a:r>
            </a:p>
            <a:p>
              <a:pPr marL="0" indent="0">
                <a:buNone/>
              </a:pPr>
              <a:r>
                <a:rPr lang="en-US" dirty="0">
                  <a:latin typeface="Nunito" pitchFamily="2" charset="0"/>
                </a:rPr>
                <a:t>       = 1+6 = 7</a:t>
              </a:r>
            </a:p>
          </p:txBody>
        </p:sp>
        <p:sp>
          <p:nvSpPr>
            <p:cNvPr id="15" name="TextBox 14">
              <a:extLst>
                <a:ext uri="{FF2B5EF4-FFF2-40B4-BE49-F238E27FC236}">
                  <a16:creationId xmlns:a16="http://schemas.microsoft.com/office/drawing/2014/main" id="{A9732ABC-E175-90BA-2F4B-87839CC1FA7D}"/>
                </a:ext>
              </a:extLst>
            </p:cNvPr>
            <p:cNvSpPr txBox="1"/>
            <p:nvPr/>
          </p:nvSpPr>
          <p:spPr>
            <a:xfrm>
              <a:off x="8575106" y="3085737"/>
              <a:ext cx="2081253" cy="646331"/>
            </a:xfrm>
            <a:prstGeom prst="rect">
              <a:avLst/>
            </a:prstGeom>
            <a:noFill/>
          </p:spPr>
          <p:txBody>
            <a:bodyPr wrap="square">
              <a:spAutoFit/>
            </a:bodyPr>
            <a:lstStyle/>
            <a:p>
              <a:pPr marL="0" indent="0">
                <a:buNone/>
              </a:pPr>
              <a:r>
                <a:rPr lang="en-US" dirty="0">
                  <a:latin typeface="Nunito" pitchFamily="2" charset="0"/>
                </a:rPr>
                <a:t>f(C) = g(C)+h(C)</a:t>
              </a:r>
            </a:p>
            <a:p>
              <a:pPr marL="0" indent="0">
                <a:buNone/>
              </a:pPr>
              <a:r>
                <a:rPr lang="en-US" dirty="0">
                  <a:latin typeface="Nunito" pitchFamily="2" charset="0"/>
                </a:rPr>
                <a:t>       = 4+4 = 8</a:t>
              </a:r>
            </a:p>
          </p:txBody>
        </p:sp>
      </p:grpSp>
      <p:sp>
        <p:nvSpPr>
          <p:cNvPr id="19" name="Oval 18">
            <a:extLst>
              <a:ext uri="{FF2B5EF4-FFF2-40B4-BE49-F238E27FC236}">
                <a16:creationId xmlns:a16="http://schemas.microsoft.com/office/drawing/2014/main" id="{44CC4A52-E3D9-2DB0-9127-667F512990EB}"/>
              </a:ext>
            </a:extLst>
          </p:cNvPr>
          <p:cNvSpPr/>
          <p:nvPr/>
        </p:nvSpPr>
        <p:spPr>
          <a:xfrm>
            <a:off x="3720533" y="3772487"/>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0" name="Oval 19">
            <a:extLst>
              <a:ext uri="{FF2B5EF4-FFF2-40B4-BE49-F238E27FC236}">
                <a16:creationId xmlns:a16="http://schemas.microsoft.com/office/drawing/2014/main" id="{72CF8FA3-260A-58BC-3032-9B1591ADCD46}"/>
              </a:ext>
            </a:extLst>
          </p:cNvPr>
          <p:cNvSpPr/>
          <p:nvPr/>
        </p:nvSpPr>
        <p:spPr>
          <a:xfrm>
            <a:off x="2806133" y="4575566"/>
            <a:ext cx="492981" cy="49298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1" name="Oval 20">
            <a:extLst>
              <a:ext uri="{FF2B5EF4-FFF2-40B4-BE49-F238E27FC236}">
                <a16:creationId xmlns:a16="http://schemas.microsoft.com/office/drawing/2014/main" id="{E93932E4-8E91-C44B-09B1-B086D3FCB948}"/>
              </a:ext>
            </a:extLst>
          </p:cNvPr>
          <p:cNvSpPr/>
          <p:nvPr/>
        </p:nvSpPr>
        <p:spPr>
          <a:xfrm>
            <a:off x="4660112" y="4519909"/>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22" name="Straight Arrow Connector 21">
            <a:extLst>
              <a:ext uri="{FF2B5EF4-FFF2-40B4-BE49-F238E27FC236}">
                <a16:creationId xmlns:a16="http://schemas.microsoft.com/office/drawing/2014/main" id="{334603DC-825C-1A8D-0EDD-0E9D476469BE}"/>
              </a:ext>
            </a:extLst>
          </p:cNvPr>
          <p:cNvCxnSpPr>
            <a:stCxn id="19" idx="3"/>
            <a:endCxn id="20" idx="7"/>
          </p:cNvCxnSpPr>
          <p:nvPr/>
        </p:nvCxnSpPr>
        <p:spPr>
          <a:xfrm flipH="1">
            <a:off x="3226919" y="4193273"/>
            <a:ext cx="565809" cy="4544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B5517B8-AEDA-BAAE-18F2-3E2533F4CD2B}"/>
              </a:ext>
            </a:extLst>
          </p:cNvPr>
          <p:cNvCxnSpPr>
            <a:stCxn id="19" idx="5"/>
            <a:endCxn id="21" idx="1"/>
          </p:cNvCxnSpPr>
          <p:nvPr/>
        </p:nvCxnSpPr>
        <p:spPr>
          <a:xfrm>
            <a:off x="4141319" y="4193273"/>
            <a:ext cx="590988" cy="3988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2977FDB-9C85-F35B-6F5E-2E8C090F0B59}"/>
              </a:ext>
            </a:extLst>
          </p:cNvPr>
          <p:cNvSpPr/>
          <p:nvPr/>
        </p:nvSpPr>
        <p:spPr>
          <a:xfrm>
            <a:off x="1881387" y="5562855"/>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7" name="Oval 26">
            <a:extLst>
              <a:ext uri="{FF2B5EF4-FFF2-40B4-BE49-F238E27FC236}">
                <a16:creationId xmlns:a16="http://schemas.microsoft.com/office/drawing/2014/main" id="{5AA3E896-C3D9-3F29-4A78-5684E36EE2AD}"/>
              </a:ext>
            </a:extLst>
          </p:cNvPr>
          <p:cNvSpPr/>
          <p:nvPr/>
        </p:nvSpPr>
        <p:spPr>
          <a:xfrm>
            <a:off x="3215263" y="5632277"/>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9" name="Straight Arrow Connector 28">
            <a:extLst>
              <a:ext uri="{FF2B5EF4-FFF2-40B4-BE49-F238E27FC236}">
                <a16:creationId xmlns:a16="http://schemas.microsoft.com/office/drawing/2014/main" id="{5FF840F5-D0CF-9D26-47E5-641809559EA7}"/>
              </a:ext>
            </a:extLst>
          </p:cNvPr>
          <p:cNvCxnSpPr>
            <a:stCxn id="20" idx="3"/>
            <a:endCxn id="26" idx="7"/>
          </p:cNvCxnSpPr>
          <p:nvPr/>
        </p:nvCxnSpPr>
        <p:spPr>
          <a:xfrm flipH="1">
            <a:off x="2302173" y="4996352"/>
            <a:ext cx="576155" cy="638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953BF91-25D9-C37F-D4FF-8691E928CEAE}"/>
              </a:ext>
            </a:extLst>
          </p:cNvPr>
          <p:cNvCxnSpPr>
            <a:stCxn id="20" idx="5"/>
            <a:endCxn id="27" idx="0"/>
          </p:cNvCxnSpPr>
          <p:nvPr/>
        </p:nvCxnSpPr>
        <p:spPr>
          <a:xfrm>
            <a:off x="3226919" y="4996352"/>
            <a:ext cx="234835" cy="6359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66377ECA-C8D7-2F4B-1EEC-DE598A974F67}"/>
              </a:ext>
            </a:extLst>
          </p:cNvPr>
          <p:cNvSpPr txBox="1"/>
          <p:nvPr/>
        </p:nvSpPr>
        <p:spPr>
          <a:xfrm>
            <a:off x="129190" y="5555601"/>
            <a:ext cx="2081253" cy="646331"/>
          </a:xfrm>
          <a:prstGeom prst="rect">
            <a:avLst/>
          </a:prstGeom>
          <a:noFill/>
        </p:spPr>
        <p:txBody>
          <a:bodyPr wrap="square">
            <a:spAutoFit/>
          </a:bodyPr>
          <a:lstStyle/>
          <a:p>
            <a:pPr marL="0" indent="0">
              <a:buNone/>
            </a:pPr>
            <a:r>
              <a:rPr lang="en-US" dirty="0">
                <a:latin typeface="Nunito" pitchFamily="2" charset="0"/>
              </a:rPr>
              <a:t>f(C) = g(C)+h(C)</a:t>
            </a:r>
          </a:p>
          <a:p>
            <a:pPr marL="0" indent="0">
              <a:buNone/>
            </a:pPr>
            <a:r>
              <a:rPr lang="en-US" dirty="0">
                <a:latin typeface="Nunito" pitchFamily="2" charset="0"/>
              </a:rPr>
              <a:t>       = 3+4 = 7</a:t>
            </a:r>
          </a:p>
        </p:txBody>
      </p:sp>
      <p:sp>
        <p:nvSpPr>
          <p:cNvPr id="33" name="TextBox 32">
            <a:extLst>
              <a:ext uri="{FF2B5EF4-FFF2-40B4-BE49-F238E27FC236}">
                <a16:creationId xmlns:a16="http://schemas.microsoft.com/office/drawing/2014/main" id="{E7DA940B-40B9-884E-5FD1-6575D97871FA}"/>
              </a:ext>
            </a:extLst>
          </p:cNvPr>
          <p:cNvSpPr txBox="1"/>
          <p:nvPr/>
        </p:nvSpPr>
        <p:spPr>
          <a:xfrm>
            <a:off x="3744659" y="5691056"/>
            <a:ext cx="2081253" cy="646331"/>
          </a:xfrm>
          <a:prstGeom prst="rect">
            <a:avLst/>
          </a:prstGeom>
          <a:noFill/>
        </p:spPr>
        <p:txBody>
          <a:bodyPr wrap="square">
            <a:spAutoFit/>
          </a:bodyPr>
          <a:lstStyle/>
          <a:p>
            <a:pPr marL="0" indent="0">
              <a:buNone/>
            </a:pPr>
            <a:r>
              <a:rPr lang="en-US" dirty="0">
                <a:latin typeface="Nunito" pitchFamily="2" charset="0"/>
              </a:rPr>
              <a:t>f(D) = g(D)+h(D)</a:t>
            </a:r>
          </a:p>
          <a:p>
            <a:pPr marL="0" indent="0">
              <a:buNone/>
            </a:pPr>
            <a:r>
              <a:rPr lang="en-US" dirty="0">
                <a:latin typeface="Nunito" pitchFamily="2" charset="0"/>
              </a:rPr>
              <a:t>       = 4+3 = 7</a:t>
            </a:r>
          </a:p>
        </p:txBody>
      </p:sp>
      <p:grpSp>
        <p:nvGrpSpPr>
          <p:cNvPr id="34" name="Group 33">
            <a:extLst>
              <a:ext uri="{FF2B5EF4-FFF2-40B4-BE49-F238E27FC236}">
                <a16:creationId xmlns:a16="http://schemas.microsoft.com/office/drawing/2014/main" id="{29DF8FCE-7418-0888-F1B5-E5DA289503D8}"/>
              </a:ext>
            </a:extLst>
          </p:cNvPr>
          <p:cNvGrpSpPr/>
          <p:nvPr/>
        </p:nvGrpSpPr>
        <p:grpSpPr>
          <a:xfrm>
            <a:off x="8484042" y="2862469"/>
            <a:ext cx="3526934" cy="2588837"/>
            <a:chOff x="6143429" y="2249354"/>
            <a:chExt cx="4242299" cy="2864660"/>
          </a:xfrm>
        </p:grpSpPr>
        <p:sp>
          <p:nvSpPr>
            <p:cNvPr id="35" name="Oval 34">
              <a:extLst>
                <a:ext uri="{FF2B5EF4-FFF2-40B4-BE49-F238E27FC236}">
                  <a16:creationId xmlns:a16="http://schemas.microsoft.com/office/drawing/2014/main" id="{59B2565E-2134-32C7-00A0-72F9CC46012B}"/>
                </a:ext>
              </a:extLst>
            </p:cNvPr>
            <p:cNvSpPr/>
            <p:nvPr/>
          </p:nvSpPr>
          <p:spPr>
            <a:xfrm>
              <a:off x="6162261" y="3053301"/>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a:extLst>
                <a:ext uri="{FF2B5EF4-FFF2-40B4-BE49-F238E27FC236}">
                  <a16:creationId xmlns:a16="http://schemas.microsoft.com/office/drawing/2014/main" id="{8E5306CE-30BC-0161-BCD7-9E301BF7A649}"/>
                </a:ext>
              </a:extLst>
            </p:cNvPr>
            <p:cNvSpPr/>
            <p:nvPr/>
          </p:nvSpPr>
          <p:spPr>
            <a:xfrm>
              <a:off x="7268817" y="2259496"/>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a:extLst>
                <a:ext uri="{FF2B5EF4-FFF2-40B4-BE49-F238E27FC236}">
                  <a16:creationId xmlns:a16="http://schemas.microsoft.com/office/drawing/2014/main" id="{1A63DDE0-5C44-1692-3D5E-541918005E73}"/>
                </a:ext>
              </a:extLst>
            </p:cNvPr>
            <p:cNvSpPr/>
            <p:nvPr/>
          </p:nvSpPr>
          <p:spPr>
            <a:xfrm>
              <a:off x="6266953" y="4295029"/>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8" name="Oval 37">
              <a:extLst>
                <a:ext uri="{FF2B5EF4-FFF2-40B4-BE49-F238E27FC236}">
                  <a16:creationId xmlns:a16="http://schemas.microsoft.com/office/drawing/2014/main" id="{D37F23BD-3797-3F03-B819-B86C12CA28BB}"/>
                </a:ext>
              </a:extLst>
            </p:cNvPr>
            <p:cNvSpPr/>
            <p:nvPr/>
          </p:nvSpPr>
          <p:spPr>
            <a:xfrm>
              <a:off x="7865166" y="4621032"/>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27FAF2D2-4FF6-AED2-CE4C-20C258195A37}"/>
                </a:ext>
              </a:extLst>
            </p:cNvPr>
            <p:cNvSpPr/>
            <p:nvPr/>
          </p:nvSpPr>
          <p:spPr>
            <a:xfrm>
              <a:off x="8676198" y="2625256"/>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0" name="Oval 39">
              <a:extLst>
                <a:ext uri="{FF2B5EF4-FFF2-40B4-BE49-F238E27FC236}">
                  <a16:creationId xmlns:a16="http://schemas.microsoft.com/office/drawing/2014/main" id="{4D4267F4-D9D9-554E-AE40-9A8EC7CBD391}"/>
                </a:ext>
              </a:extLst>
            </p:cNvPr>
            <p:cNvSpPr/>
            <p:nvPr/>
          </p:nvSpPr>
          <p:spPr>
            <a:xfrm>
              <a:off x="9892747" y="3391231"/>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1" name="Oval 40">
              <a:extLst>
                <a:ext uri="{FF2B5EF4-FFF2-40B4-BE49-F238E27FC236}">
                  <a16:creationId xmlns:a16="http://schemas.microsoft.com/office/drawing/2014/main" id="{FF2A49D9-D1B2-8FC7-A558-C205AAE6AF35}"/>
                </a:ext>
              </a:extLst>
            </p:cNvPr>
            <p:cNvSpPr/>
            <p:nvPr/>
          </p:nvSpPr>
          <p:spPr>
            <a:xfrm>
              <a:off x="9224838" y="4621033"/>
              <a:ext cx="492981" cy="49298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42" name="Straight Arrow Connector 41">
              <a:extLst>
                <a:ext uri="{FF2B5EF4-FFF2-40B4-BE49-F238E27FC236}">
                  <a16:creationId xmlns:a16="http://schemas.microsoft.com/office/drawing/2014/main" id="{A3DDBCE0-FB3F-3883-9469-D55D169CE4B3}"/>
                </a:ext>
              </a:extLst>
            </p:cNvPr>
            <p:cNvCxnSpPr>
              <a:stCxn id="35" idx="7"/>
              <a:endCxn id="36" idx="3"/>
            </p:cNvCxnSpPr>
            <p:nvPr/>
          </p:nvCxnSpPr>
          <p:spPr>
            <a:xfrm flipV="1">
              <a:off x="6583047" y="2680282"/>
              <a:ext cx="757965" cy="445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34436841-774B-07CA-7C95-ADF892E9721A}"/>
                </a:ext>
              </a:extLst>
            </p:cNvPr>
            <p:cNvCxnSpPr>
              <a:stCxn id="35" idx="4"/>
              <a:endCxn id="37" idx="0"/>
            </p:cNvCxnSpPr>
            <p:nvPr/>
          </p:nvCxnSpPr>
          <p:spPr>
            <a:xfrm>
              <a:off x="6408752" y="3546282"/>
              <a:ext cx="104692" cy="748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5F95D867-2CBA-AFE8-3190-5C5539083D3A}"/>
                </a:ext>
              </a:extLst>
            </p:cNvPr>
            <p:cNvCxnSpPr>
              <a:stCxn id="36" idx="6"/>
              <a:endCxn id="39" idx="1"/>
            </p:cNvCxnSpPr>
            <p:nvPr/>
          </p:nvCxnSpPr>
          <p:spPr>
            <a:xfrm>
              <a:off x="7761798" y="2505987"/>
              <a:ext cx="986595" cy="1914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FDCAB688-E40E-96E8-389A-C3C12E6DDEE4}"/>
                </a:ext>
              </a:extLst>
            </p:cNvPr>
            <p:cNvCxnSpPr>
              <a:stCxn id="39" idx="6"/>
              <a:endCxn id="40" idx="1"/>
            </p:cNvCxnSpPr>
            <p:nvPr/>
          </p:nvCxnSpPr>
          <p:spPr>
            <a:xfrm>
              <a:off x="9169179" y="2871747"/>
              <a:ext cx="795763" cy="5916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920E079B-F062-A72C-8E94-FF0F59F1CD62}"/>
                </a:ext>
              </a:extLst>
            </p:cNvPr>
            <p:cNvCxnSpPr>
              <a:stCxn id="40" idx="4"/>
              <a:endCxn id="41" idx="7"/>
            </p:cNvCxnSpPr>
            <p:nvPr/>
          </p:nvCxnSpPr>
          <p:spPr>
            <a:xfrm flipH="1">
              <a:off x="9645624" y="3884212"/>
              <a:ext cx="493614" cy="809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5128C17E-E9EE-D025-033F-C6851580B9EB}"/>
                </a:ext>
              </a:extLst>
            </p:cNvPr>
            <p:cNvCxnSpPr>
              <a:stCxn id="39" idx="4"/>
              <a:endCxn id="41" idx="1"/>
            </p:cNvCxnSpPr>
            <p:nvPr/>
          </p:nvCxnSpPr>
          <p:spPr>
            <a:xfrm>
              <a:off x="8922689" y="3118237"/>
              <a:ext cx="374344" cy="15749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4882F365-6A6D-26BB-B14E-D97960789499}"/>
                </a:ext>
              </a:extLst>
            </p:cNvPr>
            <p:cNvCxnSpPr>
              <a:stCxn id="36" idx="4"/>
              <a:endCxn id="37" idx="7"/>
            </p:cNvCxnSpPr>
            <p:nvPr/>
          </p:nvCxnSpPr>
          <p:spPr>
            <a:xfrm flipH="1">
              <a:off x="6687739" y="2752477"/>
              <a:ext cx="827569" cy="1614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755048D-B7D0-C7F3-36A0-6409DFA0D933}"/>
                </a:ext>
              </a:extLst>
            </p:cNvPr>
            <p:cNvCxnSpPr>
              <a:stCxn id="37" idx="5"/>
              <a:endCxn id="38" idx="2"/>
            </p:cNvCxnSpPr>
            <p:nvPr/>
          </p:nvCxnSpPr>
          <p:spPr>
            <a:xfrm>
              <a:off x="6687739" y="4715815"/>
              <a:ext cx="1177427" cy="1517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0389194-6677-56AB-6C2E-0CB7C136436C}"/>
                </a:ext>
              </a:extLst>
            </p:cNvPr>
            <p:cNvCxnSpPr>
              <a:stCxn id="38" idx="6"/>
              <a:endCxn id="41" idx="2"/>
            </p:cNvCxnSpPr>
            <p:nvPr/>
          </p:nvCxnSpPr>
          <p:spPr>
            <a:xfrm>
              <a:off x="8358147" y="4867523"/>
              <a:ext cx="86669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C2883052-5E84-B355-D1E7-BF2F6919035C}"/>
                </a:ext>
              </a:extLst>
            </p:cNvPr>
            <p:cNvSpPr txBox="1"/>
            <p:nvPr/>
          </p:nvSpPr>
          <p:spPr>
            <a:xfrm>
              <a:off x="6683425" y="2633870"/>
              <a:ext cx="308098" cy="369332"/>
            </a:xfrm>
            <a:prstGeom prst="rect">
              <a:avLst/>
            </a:prstGeom>
            <a:noFill/>
          </p:spPr>
          <p:txBody>
            <a:bodyPr wrap="none" rtlCol="0">
              <a:spAutoFit/>
            </a:bodyPr>
            <a:lstStyle/>
            <a:p>
              <a:r>
                <a:rPr lang="en-US" dirty="0"/>
                <a:t>1</a:t>
              </a:r>
            </a:p>
          </p:txBody>
        </p:sp>
        <p:sp>
          <p:nvSpPr>
            <p:cNvPr id="52" name="TextBox 51">
              <a:extLst>
                <a:ext uri="{FF2B5EF4-FFF2-40B4-BE49-F238E27FC236}">
                  <a16:creationId xmlns:a16="http://schemas.microsoft.com/office/drawing/2014/main" id="{C492CE68-2735-F688-E070-2AF8ED413D88}"/>
                </a:ext>
              </a:extLst>
            </p:cNvPr>
            <p:cNvSpPr txBox="1"/>
            <p:nvPr/>
          </p:nvSpPr>
          <p:spPr>
            <a:xfrm>
              <a:off x="8044423" y="2249354"/>
              <a:ext cx="308098" cy="369332"/>
            </a:xfrm>
            <a:prstGeom prst="rect">
              <a:avLst/>
            </a:prstGeom>
            <a:noFill/>
          </p:spPr>
          <p:txBody>
            <a:bodyPr wrap="none" rtlCol="0">
              <a:spAutoFit/>
            </a:bodyPr>
            <a:lstStyle/>
            <a:p>
              <a:r>
                <a:rPr lang="en-US" dirty="0"/>
                <a:t>3</a:t>
              </a:r>
            </a:p>
          </p:txBody>
        </p:sp>
        <p:sp>
          <p:nvSpPr>
            <p:cNvPr id="53" name="TextBox 52">
              <a:extLst>
                <a:ext uri="{FF2B5EF4-FFF2-40B4-BE49-F238E27FC236}">
                  <a16:creationId xmlns:a16="http://schemas.microsoft.com/office/drawing/2014/main" id="{5470099F-8948-2EB8-FD8F-054481D844EC}"/>
                </a:ext>
              </a:extLst>
            </p:cNvPr>
            <p:cNvSpPr txBox="1"/>
            <p:nvPr/>
          </p:nvSpPr>
          <p:spPr>
            <a:xfrm>
              <a:off x="6754987" y="3440898"/>
              <a:ext cx="308098" cy="369332"/>
            </a:xfrm>
            <a:prstGeom prst="rect">
              <a:avLst/>
            </a:prstGeom>
            <a:noFill/>
          </p:spPr>
          <p:txBody>
            <a:bodyPr wrap="none" rtlCol="0">
              <a:spAutoFit/>
            </a:bodyPr>
            <a:lstStyle/>
            <a:p>
              <a:r>
                <a:rPr lang="en-US" dirty="0"/>
                <a:t>2</a:t>
              </a:r>
            </a:p>
          </p:txBody>
        </p:sp>
        <p:sp>
          <p:nvSpPr>
            <p:cNvPr id="54" name="TextBox 53">
              <a:extLst>
                <a:ext uri="{FF2B5EF4-FFF2-40B4-BE49-F238E27FC236}">
                  <a16:creationId xmlns:a16="http://schemas.microsoft.com/office/drawing/2014/main" id="{545248B3-C4D7-E945-E733-F5FFE3736BCC}"/>
                </a:ext>
              </a:extLst>
            </p:cNvPr>
            <p:cNvSpPr txBox="1"/>
            <p:nvPr/>
          </p:nvSpPr>
          <p:spPr>
            <a:xfrm>
              <a:off x="6143429" y="3699546"/>
              <a:ext cx="308098" cy="369332"/>
            </a:xfrm>
            <a:prstGeom prst="rect">
              <a:avLst/>
            </a:prstGeom>
            <a:noFill/>
          </p:spPr>
          <p:txBody>
            <a:bodyPr wrap="none" rtlCol="0">
              <a:spAutoFit/>
            </a:bodyPr>
            <a:lstStyle/>
            <a:p>
              <a:r>
                <a:rPr lang="en-US" dirty="0"/>
                <a:t>4</a:t>
              </a:r>
            </a:p>
          </p:txBody>
        </p:sp>
        <p:sp>
          <p:nvSpPr>
            <p:cNvPr id="55" name="TextBox 54">
              <a:extLst>
                <a:ext uri="{FF2B5EF4-FFF2-40B4-BE49-F238E27FC236}">
                  <a16:creationId xmlns:a16="http://schemas.microsoft.com/office/drawing/2014/main" id="{F0E25735-1202-B444-149F-2496B4A5DB28}"/>
                </a:ext>
              </a:extLst>
            </p:cNvPr>
            <p:cNvSpPr txBox="1"/>
            <p:nvPr/>
          </p:nvSpPr>
          <p:spPr>
            <a:xfrm>
              <a:off x="9645624" y="4041308"/>
              <a:ext cx="308098" cy="369332"/>
            </a:xfrm>
            <a:prstGeom prst="rect">
              <a:avLst/>
            </a:prstGeom>
            <a:noFill/>
          </p:spPr>
          <p:txBody>
            <a:bodyPr wrap="none" rtlCol="0">
              <a:spAutoFit/>
            </a:bodyPr>
            <a:lstStyle/>
            <a:p>
              <a:r>
                <a:rPr lang="en-US" dirty="0"/>
                <a:t>1</a:t>
              </a:r>
            </a:p>
          </p:txBody>
        </p:sp>
        <p:sp>
          <p:nvSpPr>
            <p:cNvPr id="56" name="TextBox 55">
              <a:extLst>
                <a:ext uri="{FF2B5EF4-FFF2-40B4-BE49-F238E27FC236}">
                  <a16:creationId xmlns:a16="http://schemas.microsoft.com/office/drawing/2014/main" id="{71A3DE7C-59D8-CF1B-6E11-5CD8C9C7D00F}"/>
                </a:ext>
              </a:extLst>
            </p:cNvPr>
            <p:cNvSpPr txBox="1"/>
            <p:nvPr/>
          </p:nvSpPr>
          <p:spPr>
            <a:xfrm>
              <a:off x="8827280" y="3637721"/>
              <a:ext cx="308098" cy="369332"/>
            </a:xfrm>
            <a:prstGeom prst="rect">
              <a:avLst/>
            </a:prstGeom>
            <a:noFill/>
          </p:spPr>
          <p:txBody>
            <a:bodyPr wrap="none" rtlCol="0">
              <a:spAutoFit/>
            </a:bodyPr>
            <a:lstStyle/>
            <a:p>
              <a:r>
                <a:rPr lang="en-US" dirty="0"/>
                <a:t>4</a:t>
              </a:r>
            </a:p>
          </p:txBody>
        </p:sp>
        <p:sp>
          <p:nvSpPr>
            <p:cNvPr id="57" name="TextBox 56">
              <a:extLst>
                <a:ext uri="{FF2B5EF4-FFF2-40B4-BE49-F238E27FC236}">
                  <a16:creationId xmlns:a16="http://schemas.microsoft.com/office/drawing/2014/main" id="{87F1B262-136E-BA18-F722-31BCB9C169CA}"/>
                </a:ext>
              </a:extLst>
            </p:cNvPr>
            <p:cNvSpPr txBox="1"/>
            <p:nvPr/>
          </p:nvSpPr>
          <p:spPr>
            <a:xfrm>
              <a:off x="7101523" y="4440745"/>
              <a:ext cx="308098" cy="369332"/>
            </a:xfrm>
            <a:prstGeom prst="rect">
              <a:avLst/>
            </a:prstGeom>
            <a:noFill/>
          </p:spPr>
          <p:txBody>
            <a:bodyPr wrap="none" rtlCol="0">
              <a:spAutoFit/>
            </a:bodyPr>
            <a:lstStyle/>
            <a:p>
              <a:r>
                <a:rPr lang="en-US" dirty="0"/>
                <a:t>5</a:t>
              </a:r>
            </a:p>
          </p:txBody>
        </p:sp>
        <p:sp>
          <p:nvSpPr>
            <p:cNvPr id="58" name="TextBox 57">
              <a:extLst>
                <a:ext uri="{FF2B5EF4-FFF2-40B4-BE49-F238E27FC236}">
                  <a16:creationId xmlns:a16="http://schemas.microsoft.com/office/drawing/2014/main" id="{3F7196D1-7118-C616-3187-88FE872FD302}"/>
                </a:ext>
              </a:extLst>
            </p:cNvPr>
            <p:cNvSpPr txBox="1"/>
            <p:nvPr/>
          </p:nvSpPr>
          <p:spPr>
            <a:xfrm>
              <a:off x="9415338" y="2848295"/>
              <a:ext cx="308098" cy="369332"/>
            </a:xfrm>
            <a:prstGeom prst="rect">
              <a:avLst/>
            </a:prstGeom>
            <a:noFill/>
          </p:spPr>
          <p:txBody>
            <a:bodyPr wrap="none" rtlCol="0">
              <a:spAutoFit/>
            </a:bodyPr>
            <a:lstStyle/>
            <a:p>
              <a:r>
                <a:rPr lang="en-US" dirty="0"/>
                <a:t>2</a:t>
              </a:r>
            </a:p>
          </p:txBody>
        </p:sp>
        <p:sp>
          <p:nvSpPr>
            <p:cNvPr id="59" name="TextBox 58">
              <a:extLst>
                <a:ext uri="{FF2B5EF4-FFF2-40B4-BE49-F238E27FC236}">
                  <a16:creationId xmlns:a16="http://schemas.microsoft.com/office/drawing/2014/main" id="{49CD961B-E73E-4659-476B-9AC3945574B2}"/>
                </a:ext>
              </a:extLst>
            </p:cNvPr>
            <p:cNvSpPr txBox="1"/>
            <p:nvPr/>
          </p:nvSpPr>
          <p:spPr>
            <a:xfrm>
              <a:off x="8396622" y="4509916"/>
              <a:ext cx="308098" cy="369332"/>
            </a:xfrm>
            <a:prstGeom prst="rect">
              <a:avLst/>
            </a:prstGeom>
            <a:noFill/>
          </p:spPr>
          <p:txBody>
            <a:bodyPr wrap="none" rtlCol="0">
              <a:spAutoFit/>
            </a:bodyPr>
            <a:lstStyle/>
            <a:p>
              <a:r>
                <a:rPr lang="en-US" dirty="0"/>
                <a:t>3</a:t>
              </a:r>
            </a:p>
          </p:txBody>
        </p:sp>
      </p:grpSp>
      <p:graphicFrame>
        <p:nvGraphicFramePr>
          <p:cNvPr id="60" name="Table 59">
            <a:extLst>
              <a:ext uri="{FF2B5EF4-FFF2-40B4-BE49-F238E27FC236}">
                <a16:creationId xmlns:a16="http://schemas.microsoft.com/office/drawing/2014/main" id="{FD505A26-89AE-4A51-A9E7-83A4E8A727AE}"/>
              </a:ext>
            </a:extLst>
          </p:cNvPr>
          <p:cNvGraphicFramePr>
            <a:graphicFrameLocks noGrp="1"/>
          </p:cNvGraphicFramePr>
          <p:nvPr>
            <p:extLst>
              <p:ext uri="{D42A27DB-BD31-4B8C-83A1-F6EECF244321}">
                <p14:modId xmlns:p14="http://schemas.microsoft.com/office/powerpoint/2010/main" val="3973177340"/>
              </p:ext>
            </p:extLst>
          </p:nvPr>
        </p:nvGraphicFramePr>
        <p:xfrm>
          <a:off x="7271431" y="2855425"/>
          <a:ext cx="995238" cy="2595880"/>
        </p:xfrm>
        <a:graphic>
          <a:graphicData uri="http://schemas.openxmlformats.org/drawingml/2006/table">
            <a:tbl>
              <a:tblPr bandRow="1">
                <a:tableStyleId>{5C22544A-7EE6-4342-B048-85BDC9FD1C3A}</a:tableStyleId>
              </a:tblPr>
              <a:tblGrid>
                <a:gridCol w="497619">
                  <a:extLst>
                    <a:ext uri="{9D8B030D-6E8A-4147-A177-3AD203B41FA5}">
                      <a16:colId xmlns:a16="http://schemas.microsoft.com/office/drawing/2014/main" val="1597073156"/>
                    </a:ext>
                  </a:extLst>
                </a:gridCol>
                <a:gridCol w="497619">
                  <a:extLst>
                    <a:ext uri="{9D8B030D-6E8A-4147-A177-3AD203B41FA5}">
                      <a16:colId xmlns:a16="http://schemas.microsoft.com/office/drawing/2014/main" val="2036348679"/>
                    </a:ext>
                  </a:extLst>
                </a:gridCol>
              </a:tblGrid>
              <a:tr h="370840">
                <a:tc>
                  <a:txBody>
                    <a:bodyPr/>
                    <a:lstStyle/>
                    <a:p>
                      <a:pPr algn="ctr"/>
                      <a:r>
                        <a:rPr lang="en-US" dirty="0"/>
                        <a:t>A</a:t>
                      </a:r>
                    </a:p>
                  </a:txBody>
                  <a:tcPr/>
                </a:tc>
                <a:tc>
                  <a:txBody>
                    <a:bodyPr/>
                    <a:lstStyle/>
                    <a:p>
                      <a:pPr algn="ctr"/>
                      <a:r>
                        <a:rPr lang="en-US" dirty="0"/>
                        <a:t>5</a:t>
                      </a:r>
                    </a:p>
                  </a:txBody>
                  <a:tcPr/>
                </a:tc>
                <a:extLst>
                  <a:ext uri="{0D108BD9-81ED-4DB2-BD59-A6C34878D82A}">
                    <a16:rowId xmlns:a16="http://schemas.microsoft.com/office/drawing/2014/main" val="352641686"/>
                  </a:ext>
                </a:extLst>
              </a:tr>
              <a:tr h="370840">
                <a:tc>
                  <a:txBody>
                    <a:bodyPr/>
                    <a:lstStyle/>
                    <a:p>
                      <a:pPr algn="ctr"/>
                      <a:r>
                        <a:rPr lang="en-US" dirty="0"/>
                        <a:t>B</a:t>
                      </a:r>
                    </a:p>
                  </a:txBody>
                  <a:tcPr/>
                </a:tc>
                <a:tc>
                  <a:txBody>
                    <a:bodyPr/>
                    <a:lstStyle/>
                    <a:p>
                      <a:pPr algn="ctr"/>
                      <a:r>
                        <a:rPr lang="en-US" dirty="0"/>
                        <a:t>6</a:t>
                      </a:r>
                    </a:p>
                  </a:txBody>
                  <a:tcPr/>
                </a:tc>
                <a:extLst>
                  <a:ext uri="{0D108BD9-81ED-4DB2-BD59-A6C34878D82A}">
                    <a16:rowId xmlns:a16="http://schemas.microsoft.com/office/drawing/2014/main" val="3399540780"/>
                  </a:ext>
                </a:extLst>
              </a:tr>
              <a:tr h="370840">
                <a:tc>
                  <a:txBody>
                    <a:bodyPr/>
                    <a:lstStyle/>
                    <a:p>
                      <a:pPr algn="ctr"/>
                      <a:r>
                        <a:rPr lang="en-US" dirty="0"/>
                        <a:t>C</a:t>
                      </a:r>
                    </a:p>
                  </a:txBody>
                  <a:tcPr/>
                </a:tc>
                <a:tc>
                  <a:txBody>
                    <a:bodyPr/>
                    <a:lstStyle/>
                    <a:p>
                      <a:pPr algn="ctr"/>
                      <a:r>
                        <a:rPr lang="en-US" dirty="0"/>
                        <a:t>4</a:t>
                      </a:r>
                    </a:p>
                  </a:txBody>
                  <a:tcPr/>
                </a:tc>
                <a:extLst>
                  <a:ext uri="{0D108BD9-81ED-4DB2-BD59-A6C34878D82A}">
                    <a16:rowId xmlns:a16="http://schemas.microsoft.com/office/drawing/2014/main" val="2999956310"/>
                  </a:ext>
                </a:extLst>
              </a:tr>
              <a:tr h="370840">
                <a:tc>
                  <a:txBody>
                    <a:bodyPr/>
                    <a:lstStyle/>
                    <a:p>
                      <a:pPr algn="ctr"/>
                      <a:r>
                        <a:rPr lang="en-US" dirty="0"/>
                        <a:t>D</a:t>
                      </a:r>
                    </a:p>
                  </a:txBody>
                  <a:tcPr/>
                </a:tc>
                <a:tc>
                  <a:txBody>
                    <a:bodyPr/>
                    <a:lstStyle/>
                    <a:p>
                      <a:pPr algn="ctr"/>
                      <a:r>
                        <a:rPr lang="en-US" dirty="0"/>
                        <a:t>3</a:t>
                      </a:r>
                    </a:p>
                  </a:txBody>
                  <a:tcPr/>
                </a:tc>
                <a:extLst>
                  <a:ext uri="{0D108BD9-81ED-4DB2-BD59-A6C34878D82A}">
                    <a16:rowId xmlns:a16="http://schemas.microsoft.com/office/drawing/2014/main" val="1857605057"/>
                  </a:ext>
                </a:extLst>
              </a:tr>
              <a:tr h="370840">
                <a:tc>
                  <a:txBody>
                    <a:bodyPr/>
                    <a:lstStyle/>
                    <a:p>
                      <a:pPr algn="ctr"/>
                      <a:r>
                        <a:rPr lang="en-US" dirty="0"/>
                        <a:t>E</a:t>
                      </a:r>
                    </a:p>
                  </a:txBody>
                  <a:tcPr/>
                </a:tc>
                <a:tc>
                  <a:txBody>
                    <a:bodyPr/>
                    <a:lstStyle/>
                    <a:p>
                      <a:pPr algn="ctr"/>
                      <a:r>
                        <a:rPr lang="en-US" dirty="0"/>
                        <a:t>3</a:t>
                      </a:r>
                    </a:p>
                  </a:txBody>
                  <a:tcPr/>
                </a:tc>
                <a:extLst>
                  <a:ext uri="{0D108BD9-81ED-4DB2-BD59-A6C34878D82A}">
                    <a16:rowId xmlns:a16="http://schemas.microsoft.com/office/drawing/2014/main" val="555217022"/>
                  </a:ext>
                </a:extLst>
              </a:tr>
              <a:tr h="370840">
                <a:tc>
                  <a:txBody>
                    <a:bodyPr/>
                    <a:lstStyle/>
                    <a:p>
                      <a:pPr algn="ctr"/>
                      <a:r>
                        <a:rPr lang="en-US" dirty="0"/>
                        <a:t>F</a:t>
                      </a:r>
                    </a:p>
                  </a:txBody>
                  <a:tcPr/>
                </a:tc>
                <a:tc>
                  <a:txBody>
                    <a:bodyPr/>
                    <a:lstStyle/>
                    <a:p>
                      <a:pPr algn="ctr"/>
                      <a:r>
                        <a:rPr lang="en-US" dirty="0"/>
                        <a:t>3</a:t>
                      </a:r>
                    </a:p>
                  </a:txBody>
                  <a:tcPr/>
                </a:tc>
                <a:extLst>
                  <a:ext uri="{0D108BD9-81ED-4DB2-BD59-A6C34878D82A}">
                    <a16:rowId xmlns:a16="http://schemas.microsoft.com/office/drawing/2014/main" val="2801233636"/>
                  </a:ext>
                </a:extLst>
              </a:tr>
              <a:tr h="370840">
                <a:tc>
                  <a:txBody>
                    <a:bodyPr/>
                    <a:lstStyle/>
                    <a:p>
                      <a:pPr algn="ctr"/>
                      <a:r>
                        <a:rPr lang="en-US" dirty="0"/>
                        <a:t>G</a:t>
                      </a:r>
                    </a:p>
                  </a:txBody>
                  <a:tcPr/>
                </a:tc>
                <a:tc>
                  <a:txBody>
                    <a:bodyPr/>
                    <a:lstStyle/>
                    <a:p>
                      <a:pPr algn="ctr"/>
                      <a:r>
                        <a:rPr lang="en-US" dirty="0"/>
                        <a:t>0</a:t>
                      </a:r>
                    </a:p>
                  </a:txBody>
                  <a:tcPr/>
                </a:tc>
                <a:extLst>
                  <a:ext uri="{0D108BD9-81ED-4DB2-BD59-A6C34878D82A}">
                    <a16:rowId xmlns:a16="http://schemas.microsoft.com/office/drawing/2014/main" val="3275058254"/>
                  </a:ext>
                </a:extLst>
              </a:tr>
            </a:tbl>
          </a:graphicData>
        </a:graphic>
      </p:graphicFrame>
      <p:sp>
        <p:nvSpPr>
          <p:cNvPr id="61" name="TextBox 60">
            <a:extLst>
              <a:ext uri="{FF2B5EF4-FFF2-40B4-BE49-F238E27FC236}">
                <a16:creationId xmlns:a16="http://schemas.microsoft.com/office/drawing/2014/main" id="{517E6E32-69A6-E268-8869-93C7A72DF98F}"/>
              </a:ext>
            </a:extLst>
          </p:cNvPr>
          <p:cNvSpPr txBox="1"/>
          <p:nvPr/>
        </p:nvSpPr>
        <p:spPr>
          <a:xfrm>
            <a:off x="8572310" y="6281100"/>
            <a:ext cx="1784976" cy="369332"/>
          </a:xfrm>
          <a:prstGeom prst="rect">
            <a:avLst/>
          </a:prstGeom>
          <a:noFill/>
        </p:spPr>
        <p:txBody>
          <a:bodyPr wrap="none" rtlCol="0">
            <a:spAutoFit/>
          </a:bodyPr>
          <a:lstStyle/>
          <a:p>
            <a:r>
              <a:rPr lang="en-US" dirty="0"/>
              <a:t>Complete this…</a:t>
            </a:r>
          </a:p>
        </p:txBody>
      </p:sp>
    </p:spTree>
    <p:extLst>
      <p:ext uri="{BB962C8B-B14F-4D97-AF65-F5344CB8AC3E}">
        <p14:creationId xmlns:p14="http://schemas.microsoft.com/office/powerpoint/2010/main" val="156401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7459-4B17-E7D7-4A7D-933978D62E44}"/>
              </a:ext>
            </a:extLst>
          </p:cNvPr>
          <p:cNvSpPr>
            <a:spLocks noGrp="1"/>
          </p:cNvSpPr>
          <p:nvPr>
            <p:ph type="title"/>
          </p:nvPr>
        </p:nvSpPr>
        <p:spPr/>
        <p:txBody>
          <a:bodyPr/>
          <a:lstStyle/>
          <a:p>
            <a:r>
              <a:rPr lang="en-US" b="1" dirty="0"/>
              <a:t>Brief History of AI</a:t>
            </a:r>
            <a:endParaRPr lang="en-US" dirty="0"/>
          </a:p>
        </p:txBody>
      </p:sp>
      <p:sp>
        <p:nvSpPr>
          <p:cNvPr id="3" name="Content Placeholder 2">
            <a:extLst>
              <a:ext uri="{FF2B5EF4-FFF2-40B4-BE49-F238E27FC236}">
                <a16:creationId xmlns:a16="http://schemas.microsoft.com/office/drawing/2014/main" id="{B9E1A34E-7979-CA7A-B5B7-AAD13B343B4F}"/>
              </a:ext>
            </a:extLst>
          </p:cNvPr>
          <p:cNvSpPr>
            <a:spLocks noGrp="1"/>
          </p:cNvSpPr>
          <p:nvPr>
            <p:ph idx="1"/>
          </p:nvPr>
        </p:nvSpPr>
        <p:spPr>
          <a:xfrm>
            <a:off x="838199" y="1825625"/>
            <a:ext cx="11088329" cy="4351338"/>
          </a:xfrm>
        </p:spPr>
        <p:txBody>
          <a:bodyPr/>
          <a:lstStyle/>
          <a:p>
            <a:pPr>
              <a:buFont typeface="Arial" panose="020B0604020202020204" pitchFamily="34" charset="0"/>
              <a:buChar char="•"/>
            </a:pPr>
            <a:r>
              <a:rPr lang="en-US" b="1" dirty="0"/>
              <a:t>1950:</a:t>
            </a:r>
            <a:r>
              <a:rPr lang="en-US" dirty="0"/>
              <a:t> Alan Turing proposes the Turing Test</a:t>
            </a:r>
          </a:p>
          <a:p>
            <a:pPr>
              <a:buFont typeface="Arial" panose="020B0604020202020204" pitchFamily="34" charset="0"/>
              <a:buChar char="•"/>
            </a:pPr>
            <a:r>
              <a:rPr lang="en-US" b="1" dirty="0"/>
              <a:t>1956:</a:t>
            </a:r>
            <a:r>
              <a:rPr lang="en-US" dirty="0"/>
              <a:t> Term "Artificial Intelligence" coined at Dartmouth Conference</a:t>
            </a:r>
          </a:p>
          <a:p>
            <a:pPr>
              <a:buFont typeface="Arial" panose="020B0604020202020204" pitchFamily="34" charset="0"/>
              <a:buChar char="•"/>
            </a:pPr>
            <a:r>
              <a:rPr lang="en-US" b="1" dirty="0"/>
              <a:t>1960s-70s:</a:t>
            </a:r>
            <a:r>
              <a:rPr lang="en-US" dirty="0"/>
              <a:t> Early AI programs (e.g., ELIZA)</a:t>
            </a:r>
          </a:p>
          <a:p>
            <a:pPr>
              <a:buFont typeface="Arial" panose="020B0604020202020204" pitchFamily="34" charset="0"/>
              <a:buChar char="•"/>
            </a:pPr>
            <a:r>
              <a:rPr lang="en-US" b="1" dirty="0"/>
              <a:t>1980s:</a:t>
            </a:r>
            <a:r>
              <a:rPr lang="en-US" dirty="0"/>
              <a:t> Rise of expert systems</a:t>
            </a:r>
          </a:p>
          <a:p>
            <a:pPr>
              <a:buFont typeface="Arial" panose="020B0604020202020204" pitchFamily="34" charset="0"/>
              <a:buChar char="•"/>
            </a:pPr>
            <a:r>
              <a:rPr lang="en-US" b="1" dirty="0"/>
              <a:t>2000s-Present:</a:t>
            </a:r>
            <a:r>
              <a:rPr lang="en-US" dirty="0"/>
              <a:t> Deep learning, robotics, and real-world applications</a:t>
            </a:r>
          </a:p>
          <a:p>
            <a:pPr marL="0" indent="0">
              <a:buNone/>
            </a:pPr>
            <a:endParaRPr lang="en-US" dirty="0"/>
          </a:p>
        </p:txBody>
      </p:sp>
    </p:spTree>
    <p:extLst>
      <p:ext uri="{BB962C8B-B14F-4D97-AF65-F5344CB8AC3E}">
        <p14:creationId xmlns:p14="http://schemas.microsoft.com/office/powerpoint/2010/main" val="180613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996B-F029-B9CE-F338-8B21ACADA66C}"/>
              </a:ext>
            </a:extLst>
          </p:cNvPr>
          <p:cNvSpPr>
            <a:spLocks noGrp="1"/>
          </p:cNvSpPr>
          <p:nvPr>
            <p:ph type="title"/>
          </p:nvPr>
        </p:nvSpPr>
        <p:spPr/>
        <p:txBody>
          <a:bodyPr/>
          <a:lstStyle/>
          <a:p>
            <a:r>
              <a:rPr lang="en-US" dirty="0"/>
              <a:t>Turing Test</a:t>
            </a:r>
          </a:p>
        </p:txBody>
      </p:sp>
      <p:pic>
        <p:nvPicPr>
          <p:cNvPr id="5" name="Content Placeholder 4" descr="Diagram of a diagram of a barbell">
            <a:extLst>
              <a:ext uri="{FF2B5EF4-FFF2-40B4-BE49-F238E27FC236}">
                <a16:creationId xmlns:a16="http://schemas.microsoft.com/office/drawing/2014/main" id="{DC7223C0-6203-39B2-DB58-F822D3F920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0097" y="1891330"/>
            <a:ext cx="5706814" cy="4351338"/>
          </a:xfrm>
        </p:spPr>
      </p:pic>
      <p:sp>
        <p:nvSpPr>
          <p:cNvPr id="6" name="TextBox 5">
            <a:extLst>
              <a:ext uri="{FF2B5EF4-FFF2-40B4-BE49-F238E27FC236}">
                <a16:creationId xmlns:a16="http://schemas.microsoft.com/office/drawing/2014/main" id="{885149F3-C58E-3A05-5C64-DF3C8D1AE76F}"/>
              </a:ext>
            </a:extLst>
          </p:cNvPr>
          <p:cNvSpPr txBox="1"/>
          <p:nvPr/>
        </p:nvSpPr>
        <p:spPr>
          <a:xfrm>
            <a:off x="838200" y="1435510"/>
            <a:ext cx="5041897" cy="5262979"/>
          </a:xfrm>
          <a:prstGeom prst="rect">
            <a:avLst/>
          </a:prstGeom>
          <a:noFill/>
        </p:spPr>
        <p:txBody>
          <a:bodyPr wrap="square" rtlCol="0">
            <a:spAutoFit/>
          </a:bodyPr>
          <a:lstStyle/>
          <a:p>
            <a:r>
              <a:rPr lang="en-US" sz="2800" dirty="0"/>
              <a:t>The Turing test refers to a thought experiment developed in 1950 by Alan Turing, a way to gauge a machine’s ability to generate human-like communication. Originally called “the imitation game,” the Turing test is a useful tool for studying a machine’s interactions with humans and reflecting on the definitions of “thinking” and “intelligence.”  </a:t>
            </a:r>
          </a:p>
        </p:txBody>
      </p:sp>
    </p:spTree>
    <p:extLst>
      <p:ext uri="{BB962C8B-B14F-4D97-AF65-F5344CB8AC3E}">
        <p14:creationId xmlns:p14="http://schemas.microsoft.com/office/powerpoint/2010/main" val="2547807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B569-F61F-3E8C-4D15-CCD17DE5B621}"/>
              </a:ext>
            </a:extLst>
          </p:cNvPr>
          <p:cNvSpPr>
            <a:spLocks noGrp="1"/>
          </p:cNvSpPr>
          <p:nvPr>
            <p:ph type="title"/>
          </p:nvPr>
        </p:nvSpPr>
        <p:spPr/>
        <p:txBody>
          <a:bodyPr/>
          <a:lstStyle/>
          <a:p>
            <a:r>
              <a:rPr lang="en-US" b="1" dirty="0">
                <a:solidFill>
                  <a:srgbClr val="0F1114"/>
                </a:solidFill>
                <a:effectLst/>
                <a:latin typeface="Source Sans Pro" panose="020B0503030403020204" pitchFamily="34" charset="0"/>
              </a:rPr>
              <a:t>Turing test participants</a:t>
            </a:r>
            <a:endParaRPr lang="en-US" dirty="0"/>
          </a:p>
        </p:txBody>
      </p:sp>
      <p:sp>
        <p:nvSpPr>
          <p:cNvPr id="3" name="Content Placeholder 2">
            <a:extLst>
              <a:ext uri="{FF2B5EF4-FFF2-40B4-BE49-F238E27FC236}">
                <a16:creationId xmlns:a16="http://schemas.microsoft.com/office/drawing/2014/main" id="{72839D08-44EB-7D38-2867-F10FEF3F5451}"/>
              </a:ext>
            </a:extLst>
          </p:cNvPr>
          <p:cNvSpPr>
            <a:spLocks noGrp="1"/>
          </p:cNvSpPr>
          <p:nvPr>
            <p:ph idx="1"/>
          </p:nvPr>
        </p:nvSpPr>
        <p:spPr/>
        <p:txBody>
          <a:bodyPr/>
          <a:lstStyle/>
          <a:p>
            <a:pPr algn="l">
              <a:lnSpc>
                <a:spcPts val="2100"/>
              </a:lnSpc>
              <a:spcBef>
                <a:spcPts val="1800"/>
              </a:spcBef>
              <a:buNone/>
            </a:pPr>
            <a:r>
              <a:rPr lang="en-US" dirty="0"/>
              <a:t>A Turing test has three participants:</a:t>
            </a:r>
          </a:p>
          <a:p>
            <a:pPr algn="l">
              <a:lnSpc>
                <a:spcPts val="2100"/>
              </a:lnSpc>
              <a:spcAft>
                <a:spcPts val="1200"/>
              </a:spcAft>
              <a:buFont typeface="Arial" panose="020B0604020202020204" pitchFamily="34" charset="0"/>
              <a:buChar char="•"/>
            </a:pPr>
            <a:r>
              <a:rPr lang="en-US" dirty="0"/>
              <a:t>A human judge (also called the interrogator) asks questions for a machine and a human to answer. The judge evaluates the responses from the machine and human to identify the responder. </a:t>
            </a:r>
          </a:p>
          <a:p>
            <a:pPr algn="l">
              <a:lnSpc>
                <a:spcPts val="2100"/>
              </a:lnSpc>
              <a:spcAft>
                <a:spcPts val="1200"/>
              </a:spcAft>
              <a:buFont typeface="Arial" panose="020B0604020202020204" pitchFamily="34" charset="0"/>
              <a:buChar char="•"/>
            </a:pPr>
            <a:r>
              <a:rPr lang="en-US" dirty="0"/>
              <a:t>A machine interlocutor, such as a </a:t>
            </a:r>
            <a:r>
              <a:rPr lang="en-US" dirty="0">
                <a:hlinkClick r:id="rId2">
                  <a:extLst>
                    <a:ext uri="{A12FA001-AC4F-418D-AE19-62706E023703}">
                      <ahyp:hlinkClr xmlns:ahyp="http://schemas.microsoft.com/office/drawing/2018/hyperlinkcolor" val="tx"/>
                    </a:ext>
                  </a:extLst>
                </a:hlinkClick>
              </a:rPr>
              <a:t>generative AI</a:t>
            </a:r>
            <a:r>
              <a:rPr lang="en-US" dirty="0"/>
              <a:t> system, answers the judge’s questions in natural language that simulates human conversation and behavior.</a:t>
            </a:r>
          </a:p>
          <a:p>
            <a:pPr algn="l">
              <a:lnSpc>
                <a:spcPts val="2100"/>
              </a:lnSpc>
              <a:spcAft>
                <a:spcPts val="1200"/>
              </a:spcAft>
              <a:buFont typeface="Arial" panose="020B0604020202020204" pitchFamily="34" charset="0"/>
              <a:buChar char="•"/>
            </a:pPr>
            <a:r>
              <a:rPr lang="en-US" dirty="0"/>
              <a:t>A human interlocutor who answers the judge’s questions alongside the machine and provides a baseline for comparison against the machine. </a:t>
            </a:r>
          </a:p>
          <a:p>
            <a:endParaRPr lang="en-US" dirty="0"/>
          </a:p>
        </p:txBody>
      </p:sp>
    </p:spTree>
    <p:extLst>
      <p:ext uri="{BB962C8B-B14F-4D97-AF65-F5344CB8AC3E}">
        <p14:creationId xmlns:p14="http://schemas.microsoft.com/office/powerpoint/2010/main" val="49027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6A61-CC8B-0F3D-1BB1-B564DA8C3B43}"/>
              </a:ext>
            </a:extLst>
          </p:cNvPr>
          <p:cNvSpPr>
            <a:spLocks noGrp="1"/>
          </p:cNvSpPr>
          <p:nvPr>
            <p:ph type="title"/>
          </p:nvPr>
        </p:nvSpPr>
        <p:spPr/>
        <p:txBody>
          <a:bodyPr/>
          <a:lstStyle/>
          <a:p>
            <a:r>
              <a:rPr lang="en-US" dirty="0"/>
              <a:t>Types of AI</a:t>
            </a:r>
          </a:p>
        </p:txBody>
      </p:sp>
      <p:sp>
        <p:nvSpPr>
          <p:cNvPr id="3" name="Content Placeholder 2">
            <a:extLst>
              <a:ext uri="{FF2B5EF4-FFF2-40B4-BE49-F238E27FC236}">
                <a16:creationId xmlns:a16="http://schemas.microsoft.com/office/drawing/2014/main" id="{9FB64CB6-1B42-8190-EED5-21B1C675BA74}"/>
              </a:ext>
            </a:extLst>
          </p:cNvPr>
          <p:cNvSpPr>
            <a:spLocks noGrp="1"/>
          </p:cNvSpPr>
          <p:nvPr>
            <p:ph idx="1"/>
          </p:nvPr>
        </p:nvSpPr>
        <p:spPr/>
        <p:txBody>
          <a:bodyPr/>
          <a:lstStyle/>
          <a:p>
            <a:pPr>
              <a:buFont typeface="Arial" panose="020B0604020202020204" pitchFamily="34" charset="0"/>
              <a:buChar char="•"/>
            </a:pPr>
            <a:r>
              <a:rPr lang="en-US" b="1" dirty="0"/>
              <a:t>Narrow AI (ANI) – Weak AI:</a:t>
            </a:r>
            <a:r>
              <a:rPr lang="en-US" dirty="0"/>
              <a:t> </a:t>
            </a:r>
          </a:p>
          <a:p>
            <a:pPr marL="0" indent="0">
              <a:buNone/>
            </a:pPr>
            <a:r>
              <a:rPr lang="en-US" dirty="0"/>
              <a:t>	Performs specific tasks (e.g., voice assistants)</a:t>
            </a:r>
          </a:p>
          <a:p>
            <a:pPr>
              <a:buFont typeface="Arial" panose="020B0604020202020204" pitchFamily="34" charset="0"/>
              <a:buChar char="•"/>
            </a:pPr>
            <a:r>
              <a:rPr lang="en-US" b="1" dirty="0"/>
              <a:t>General AI (AGI) – Strong AI:</a:t>
            </a:r>
            <a:r>
              <a:rPr lang="en-US" dirty="0"/>
              <a:t> </a:t>
            </a:r>
          </a:p>
          <a:p>
            <a:pPr marL="457200" lvl="1" indent="0">
              <a:buNone/>
            </a:pPr>
            <a:r>
              <a:rPr lang="en-US" dirty="0"/>
              <a:t>	Human-level intelligence (still theoretical)</a:t>
            </a:r>
          </a:p>
          <a:p>
            <a:pPr>
              <a:buFont typeface="Arial" panose="020B0604020202020204" pitchFamily="34" charset="0"/>
              <a:buChar char="•"/>
            </a:pPr>
            <a:r>
              <a:rPr lang="en-US" b="1" dirty="0"/>
              <a:t>Superintelligent AI - Future:</a:t>
            </a:r>
            <a:r>
              <a:rPr lang="en-US" dirty="0"/>
              <a:t> </a:t>
            </a:r>
          </a:p>
          <a:p>
            <a:pPr marL="457200" lvl="1" indent="0">
              <a:buNone/>
            </a:pPr>
            <a:r>
              <a:rPr lang="en-US" dirty="0"/>
              <a:t>Beyond human capabilities (future concept)</a:t>
            </a:r>
          </a:p>
          <a:p>
            <a:endParaRPr lang="en-US" dirty="0"/>
          </a:p>
          <a:p>
            <a:endParaRPr lang="en-US" dirty="0"/>
          </a:p>
          <a:p>
            <a:endParaRPr lang="en-US" dirty="0"/>
          </a:p>
        </p:txBody>
      </p:sp>
    </p:spTree>
    <p:extLst>
      <p:ext uri="{BB962C8B-B14F-4D97-AF65-F5344CB8AC3E}">
        <p14:creationId xmlns:p14="http://schemas.microsoft.com/office/powerpoint/2010/main" val="4278869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E5A0-BA62-8080-5C99-239C1167C954}"/>
              </a:ext>
            </a:extLst>
          </p:cNvPr>
          <p:cNvSpPr>
            <a:spLocks noGrp="1"/>
          </p:cNvSpPr>
          <p:nvPr>
            <p:ph type="title"/>
          </p:nvPr>
        </p:nvSpPr>
        <p:spPr/>
        <p:txBody>
          <a:bodyPr/>
          <a:lstStyle/>
          <a:p>
            <a:r>
              <a:rPr lang="en-US" b="1" dirty="0"/>
              <a:t>Applications of AI</a:t>
            </a:r>
            <a:endParaRPr lang="en-US" dirty="0"/>
          </a:p>
        </p:txBody>
      </p:sp>
      <p:sp>
        <p:nvSpPr>
          <p:cNvPr id="3" name="Content Placeholder 2">
            <a:extLst>
              <a:ext uri="{FF2B5EF4-FFF2-40B4-BE49-F238E27FC236}">
                <a16:creationId xmlns:a16="http://schemas.microsoft.com/office/drawing/2014/main" id="{47F1C761-575D-4455-5082-0C4ECB567011}"/>
              </a:ext>
            </a:extLst>
          </p:cNvPr>
          <p:cNvSpPr>
            <a:spLocks noGrp="1"/>
          </p:cNvSpPr>
          <p:nvPr>
            <p:ph idx="1"/>
          </p:nvPr>
        </p:nvSpPr>
        <p:spPr/>
        <p:txBody>
          <a:bodyPr/>
          <a:lstStyle/>
          <a:p>
            <a:pPr>
              <a:buFont typeface="Arial" panose="020B0604020202020204" pitchFamily="34" charset="0"/>
              <a:buChar char="•"/>
            </a:pPr>
            <a:r>
              <a:rPr lang="en-US" dirty="0"/>
              <a:t>Voice Recognition (e.g., Siri, Alexa)</a:t>
            </a:r>
          </a:p>
          <a:p>
            <a:pPr>
              <a:buFont typeface="Arial" panose="020B0604020202020204" pitchFamily="34" charset="0"/>
              <a:buChar char="•"/>
            </a:pPr>
            <a:r>
              <a:rPr lang="en-US" dirty="0"/>
              <a:t>Image and Facial Recognition</a:t>
            </a:r>
          </a:p>
          <a:p>
            <a:pPr>
              <a:buFont typeface="Arial" panose="020B0604020202020204" pitchFamily="34" charset="0"/>
              <a:buChar char="•"/>
            </a:pPr>
            <a:r>
              <a:rPr lang="en-US" dirty="0"/>
              <a:t>Autonomous Vehicles</a:t>
            </a:r>
          </a:p>
          <a:p>
            <a:pPr>
              <a:buFont typeface="Arial" panose="020B0604020202020204" pitchFamily="34" charset="0"/>
              <a:buChar char="•"/>
            </a:pPr>
            <a:r>
              <a:rPr lang="en-US" dirty="0"/>
              <a:t>Healthcare Diagnosis</a:t>
            </a:r>
          </a:p>
          <a:p>
            <a:pPr>
              <a:buFont typeface="Arial" panose="020B0604020202020204" pitchFamily="34" charset="0"/>
              <a:buChar char="•"/>
            </a:pPr>
            <a:r>
              <a:rPr lang="en-US" dirty="0"/>
              <a:t>Financial Forecasting</a:t>
            </a:r>
          </a:p>
          <a:p>
            <a:pPr>
              <a:buFont typeface="Arial" panose="020B0604020202020204" pitchFamily="34" charset="0"/>
              <a:buChar char="•"/>
            </a:pPr>
            <a:r>
              <a:rPr lang="en-US" dirty="0"/>
              <a:t>Smart Assistants and Chatbots</a:t>
            </a:r>
          </a:p>
          <a:p>
            <a:pPr marL="0" indent="0">
              <a:buNone/>
            </a:pPr>
            <a:endParaRPr lang="en-US" dirty="0"/>
          </a:p>
        </p:txBody>
      </p:sp>
    </p:spTree>
    <p:extLst>
      <p:ext uri="{BB962C8B-B14F-4D97-AF65-F5344CB8AC3E}">
        <p14:creationId xmlns:p14="http://schemas.microsoft.com/office/powerpoint/2010/main" val="242475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3364E-A582-6830-F5A5-4E80A0B3478D}"/>
              </a:ext>
            </a:extLst>
          </p:cNvPr>
          <p:cNvSpPr>
            <a:spLocks noGrp="1"/>
          </p:cNvSpPr>
          <p:nvPr>
            <p:ph type="title"/>
          </p:nvPr>
        </p:nvSpPr>
        <p:spPr/>
        <p:txBody>
          <a:bodyPr/>
          <a:lstStyle/>
          <a:p>
            <a:r>
              <a:rPr lang="en-US" b="1" dirty="0"/>
              <a:t>Components of AI Systems</a:t>
            </a:r>
            <a:endParaRPr lang="en-US" dirty="0"/>
          </a:p>
        </p:txBody>
      </p:sp>
      <p:sp>
        <p:nvSpPr>
          <p:cNvPr id="3" name="Content Placeholder 2">
            <a:extLst>
              <a:ext uri="{FF2B5EF4-FFF2-40B4-BE49-F238E27FC236}">
                <a16:creationId xmlns:a16="http://schemas.microsoft.com/office/drawing/2014/main" id="{2E954078-8F81-40AD-9258-86FF9F9F0F3B}"/>
              </a:ext>
            </a:extLst>
          </p:cNvPr>
          <p:cNvSpPr>
            <a:spLocks noGrp="1"/>
          </p:cNvSpPr>
          <p:nvPr>
            <p:ph idx="1"/>
          </p:nvPr>
        </p:nvSpPr>
        <p:spPr/>
        <p:txBody>
          <a:bodyPr/>
          <a:lstStyle/>
          <a:p>
            <a:pPr>
              <a:buFont typeface="Arial" panose="020B0604020202020204" pitchFamily="34" charset="0"/>
              <a:buChar char="•"/>
            </a:pPr>
            <a:r>
              <a:rPr lang="en-US" b="1" dirty="0"/>
              <a:t>Learning:</a:t>
            </a:r>
            <a:r>
              <a:rPr lang="en-US" dirty="0"/>
              <a:t> Acquiring knowledge from data</a:t>
            </a:r>
          </a:p>
          <a:p>
            <a:pPr>
              <a:buFont typeface="Arial" panose="020B0604020202020204" pitchFamily="34" charset="0"/>
              <a:buChar char="•"/>
            </a:pPr>
            <a:r>
              <a:rPr lang="en-US" b="1" dirty="0"/>
              <a:t>Reasoning:</a:t>
            </a:r>
            <a:r>
              <a:rPr lang="en-US" dirty="0"/>
              <a:t> Drawing conclusions</a:t>
            </a:r>
          </a:p>
          <a:p>
            <a:pPr>
              <a:buFont typeface="Arial" panose="020B0604020202020204" pitchFamily="34" charset="0"/>
              <a:buChar char="•"/>
            </a:pPr>
            <a:r>
              <a:rPr lang="en-US" b="1" dirty="0"/>
              <a:t>Problem-Solving:</a:t>
            </a:r>
            <a:r>
              <a:rPr lang="en-US" dirty="0"/>
              <a:t> Finding solutions to tasks</a:t>
            </a:r>
          </a:p>
          <a:p>
            <a:pPr>
              <a:buFont typeface="Arial" panose="020B0604020202020204" pitchFamily="34" charset="0"/>
              <a:buChar char="•"/>
            </a:pPr>
            <a:r>
              <a:rPr lang="en-US" b="1" dirty="0"/>
              <a:t>Perception:</a:t>
            </a:r>
            <a:r>
              <a:rPr lang="en-US" dirty="0"/>
              <a:t> Understanding input (e.g., vision, sound)</a:t>
            </a:r>
          </a:p>
          <a:p>
            <a:pPr>
              <a:buFont typeface="Arial" panose="020B0604020202020204" pitchFamily="34" charset="0"/>
              <a:buChar char="•"/>
            </a:pPr>
            <a:r>
              <a:rPr lang="en-US" b="1" dirty="0"/>
              <a:t>Language Understanding:</a:t>
            </a:r>
            <a:r>
              <a:rPr lang="en-US" dirty="0"/>
              <a:t> Processing human language</a:t>
            </a:r>
          </a:p>
          <a:p>
            <a:endParaRPr lang="en-US" dirty="0"/>
          </a:p>
        </p:txBody>
      </p:sp>
    </p:spTree>
    <p:extLst>
      <p:ext uri="{BB962C8B-B14F-4D97-AF65-F5344CB8AC3E}">
        <p14:creationId xmlns:p14="http://schemas.microsoft.com/office/powerpoint/2010/main" val="348304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F053-67D5-518C-9638-62CEA20F4FCB}"/>
              </a:ext>
            </a:extLst>
          </p:cNvPr>
          <p:cNvSpPr>
            <a:spLocks noGrp="1"/>
          </p:cNvSpPr>
          <p:nvPr>
            <p:ph type="title"/>
          </p:nvPr>
        </p:nvSpPr>
        <p:spPr/>
        <p:txBody>
          <a:bodyPr/>
          <a:lstStyle/>
          <a:p>
            <a:r>
              <a:rPr lang="en-US" dirty="0"/>
              <a:t>Searches in information System (IS)</a:t>
            </a:r>
          </a:p>
        </p:txBody>
      </p:sp>
      <p:sp>
        <p:nvSpPr>
          <p:cNvPr id="3" name="Content Placeholder 2">
            <a:extLst>
              <a:ext uri="{FF2B5EF4-FFF2-40B4-BE49-F238E27FC236}">
                <a16:creationId xmlns:a16="http://schemas.microsoft.com/office/drawing/2014/main" id="{88EC687A-F50F-21AF-E198-F43E567B0D5F}"/>
              </a:ext>
            </a:extLst>
          </p:cNvPr>
          <p:cNvSpPr>
            <a:spLocks noGrp="1"/>
          </p:cNvSpPr>
          <p:nvPr>
            <p:ph idx="1"/>
          </p:nvPr>
        </p:nvSpPr>
        <p:spPr>
          <a:xfrm>
            <a:off x="838199" y="1478943"/>
            <a:ext cx="11041049" cy="4698020"/>
          </a:xfrm>
        </p:spPr>
        <p:txBody>
          <a:bodyPr>
            <a:normAutofit fontScale="92500" lnSpcReduction="10000"/>
          </a:bodyPr>
          <a:lstStyle/>
          <a:p>
            <a:r>
              <a:rPr lang="en-US" b="1" i="0" dirty="0">
                <a:solidFill>
                  <a:srgbClr val="1A1A1A"/>
                </a:solidFill>
                <a:effectLst/>
                <a:latin typeface="Georgia" panose="02040502050405020303" pitchFamily="18" charset="0"/>
              </a:rPr>
              <a:t>information system</a:t>
            </a:r>
            <a:r>
              <a:rPr lang="en-US" b="0" i="0" dirty="0">
                <a:solidFill>
                  <a:srgbClr val="1A1A1A"/>
                </a:solidFill>
                <a:effectLst/>
                <a:latin typeface="Georgia" panose="02040502050405020303" pitchFamily="18" charset="0"/>
              </a:rPr>
              <a:t>, an </a:t>
            </a:r>
            <a:r>
              <a:rPr lang="en-US" dirty="0">
                <a:solidFill>
                  <a:srgbClr val="1A1A1A"/>
                </a:solidFill>
                <a:latin typeface="Georgia" panose="02040502050405020303" pitchFamily="18" charset="0"/>
              </a:rPr>
              <a:t>integrated set of components for collecting, storing, and processing data and for providing information,</a:t>
            </a:r>
            <a:r>
              <a:rPr lang="en-US" b="0" i="0" dirty="0">
                <a:solidFill>
                  <a:srgbClr val="1A1A1A"/>
                </a:solidFill>
                <a:effectLst/>
                <a:latin typeface="Georgia" panose="02040502050405020303" pitchFamily="18" charset="0"/>
              </a:rPr>
              <a:t> knowledge, and digital products.</a:t>
            </a:r>
          </a:p>
          <a:p>
            <a:endParaRPr lang="en-US" b="0" i="0" dirty="0">
              <a:solidFill>
                <a:srgbClr val="1A1A1A"/>
              </a:solidFill>
              <a:effectLst/>
              <a:latin typeface="Georgia" panose="02040502050405020303" pitchFamily="18" charset="0"/>
            </a:endParaRPr>
          </a:p>
          <a:p>
            <a:pPr marL="0" indent="0">
              <a:buNone/>
            </a:pPr>
            <a:r>
              <a:rPr lang="en-US" dirty="0">
                <a:solidFill>
                  <a:srgbClr val="1A1A1A"/>
                </a:solidFill>
                <a:latin typeface="Georgia" panose="02040502050405020303" pitchFamily="18" charset="0"/>
              </a:rPr>
              <a:t>Examples:</a:t>
            </a:r>
          </a:p>
          <a:p>
            <a:pPr marL="0" indent="0">
              <a:buNone/>
            </a:pPr>
            <a:r>
              <a:rPr lang="en-US" dirty="0"/>
              <a:t>1 - Transaction Processing System (TPS)</a:t>
            </a:r>
            <a:endParaRPr lang="en-US" dirty="0">
              <a:solidFill>
                <a:srgbClr val="1A1A1A"/>
              </a:solidFill>
              <a:latin typeface="Georgia" panose="02040502050405020303" pitchFamily="18" charset="0"/>
            </a:endParaRPr>
          </a:p>
          <a:p>
            <a:pPr marL="0" indent="0">
              <a:buNone/>
            </a:pPr>
            <a:r>
              <a:rPr lang="en-US" sz="2400" dirty="0"/>
              <a:t>	</a:t>
            </a:r>
            <a:r>
              <a:rPr lang="en-US" sz="1600" dirty="0"/>
              <a:t>ATM systems, Point of Sale (POS) systems in retail, Online booking systems</a:t>
            </a:r>
          </a:p>
          <a:p>
            <a:pPr marL="0" indent="0">
              <a:buNone/>
            </a:pPr>
            <a:r>
              <a:rPr lang="en-US" sz="2400" dirty="0">
                <a:solidFill>
                  <a:srgbClr val="1A1A1A"/>
                </a:solidFill>
                <a:latin typeface="Georgia" panose="02040502050405020303" pitchFamily="18" charset="0"/>
              </a:rPr>
              <a:t>2 - </a:t>
            </a:r>
            <a:r>
              <a:rPr lang="en-US" dirty="0"/>
              <a:t>Management Information System (MIS)</a:t>
            </a:r>
          </a:p>
          <a:p>
            <a:pPr marL="0" indent="0">
              <a:buNone/>
            </a:pPr>
            <a:r>
              <a:rPr lang="en-US" sz="2400" dirty="0">
                <a:solidFill>
                  <a:srgbClr val="1A1A1A"/>
                </a:solidFill>
                <a:latin typeface="Georgia" panose="02040502050405020303" pitchFamily="18" charset="0"/>
              </a:rPr>
              <a:t>	</a:t>
            </a:r>
            <a:r>
              <a:rPr lang="en-US" sz="1600" dirty="0"/>
              <a:t>Sales and inventory report system</a:t>
            </a:r>
            <a:r>
              <a:rPr lang="en-US" sz="2400" dirty="0"/>
              <a:t>, </a:t>
            </a:r>
            <a:r>
              <a:rPr lang="en-US" sz="1600" dirty="0"/>
              <a:t>HR management dashboards</a:t>
            </a:r>
            <a:r>
              <a:rPr lang="en-US" sz="2400" dirty="0"/>
              <a:t>, </a:t>
            </a:r>
            <a:r>
              <a:rPr lang="en-US" sz="1600" dirty="0"/>
              <a:t>Financial reporting systems</a:t>
            </a:r>
            <a:endParaRPr lang="en-US" sz="2400" dirty="0"/>
          </a:p>
          <a:p>
            <a:pPr marL="0" indent="0">
              <a:buNone/>
            </a:pPr>
            <a:r>
              <a:rPr lang="en-US" sz="2400" dirty="0">
                <a:solidFill>
                  <a:srgbClr val="1A1A1A"/>
                </a:solidFill>
                <a:latin typeface="Georgia" panose="02040502050405020303" pitchFamily="18" charset="0"/>
              </a:rPr>
              <a:t>3 - </a:t>
            </a:r>
            <a:r>
              <a:rPr lang="en-US" dirty="0"/>
              <a:t>E-commerce Systems</a:t>
            </a:r>
          </a:p>
          <a:p>
            <a:pPr marL="0" indent="0">
              <a:buNone/>
            </a:pPr>
            <a:r>
              <a:rPr lang="en-US" sz="2400" dirty="0">
                <a:solidFill>
                  <a:srgbClr val="1A1A1A"/>
                </a:solidFill>
                <a:latin typeface="Georgia" panose="02040502050405020303" pitchFamily="18" charset="0"/>
              </a:rPr>
              <a:t>	</a:t>
            </a:r>
            <a:r>
              <a:rPr lang="en-US" sz="1600" dirty="0"/>
              <a:t>Amazon, Shopify, WooCommerce</a:t>
            </a:r>
            <a:endParaRPr lang="en-US" sz="2400" dirty="0">
              <a:solidFill>
                <a:srgbClr val="1A1A1A"/>
              </a:solidFill>
              <a:latin typeface="Georgia" panose="02040502050405020303" pitchFamily="18" charset="0"/>
            </a:endParaRPr>
          </a:p>
        </p:txBody>
      </p:sp>
    </p:spTree>
    <p:extLst>
      <p:ext uri="{BB962C8B-B14F-4D97-AF65-F5344CB8AC3E}">
        <p14:creationId xmlns:p14="http://schemas.microsoft.com/office/powerpoint/2010/main" val="113012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TotalTime>
  <Words>1356</Words>
  <Application>Microsoft Office PowerPoint</Application>
  <PresentationFormat>Widescreen</PresentationFormat>
  <Paragraphs>215</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Arial</vt:lpstr>
      <vt:lpstr>Georgia</vt:lpstr>
      <vt:lpstr>Google Sans</vt:lpstr>
      <vt:lpstr>Nunito</vt:lpstr>
      <vt:lpstr>Source Sans Pro</vt:lpstr>
      <vt:lpstr>Office Theme</vt:lpstr>
      <vt:lpstr>Introduction to Artificial Intelligence (AI)</vt:lpstr>
      <vt:lpstr>What is Artificial Intelligence?</vt:lpstr>
      <vt:lpstr>Brief History of AI</vt:lpstr>
      <vt:lpstr>Turing Test</vt:lpstr>
      <vt:lpstr>Turing test participants</vt:lpstr>
      <vt:lpstr>Types of AI</vt:lpstr>
      <vt:lpstr>Applications of AI</vt:lpstr>
      <vt:lpstr>Components of AI Systems</vt:lpstr>
      <vt:lpstr>Searches in information System (IS)</vt:lpstr>
      <vt:lpstr>Search Algorithms</vt:lpstr>
      <vt:lpstr>Uninformed (Blind) Search Algorithms.</vt:lpstr>
      <vt:lpstr>Breadth First Search (BFS)</vt:lpstr>
      <vt:lpstr>Depth First Search (DFS) Algorithm</vt:lpstr>
      <vt:lpstr>DFS Algorithm Steps</vt:lpstr>
      <vt:lpstr>BFS Vs DFS</vt:lpstr>
      <vt:lpstr>Depth-Limited Search (DLS)</vt:lpstr>
      <vt:lpstr>Depth-Limited Search (Example)</vt:lpstr>
      <vt:lpstr>Iterative Deepening Depth First Search (IDDFS)</vt:lpstr>
      <vt:lpstr>Informed search strategies</vt:lpstr>
      <vt:lpstr>How Greedy Best-First Search Works?</vt:lpstr>
      <vt:lpstr>Heuristic function - h(n)</vt:lpstr>
      <vt:lpstr>Applications of GBFS</vt:lpstr>
      <vt:lpstr>A* Search</vt:lpstr>
      <vt:lpstr>How does A* Search work?</vt:lpstr>
      <vt:lpstr>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Yasir Ali</dc:creator>
  <cp:lastModifiedBy>Yasir Ali</cp:lastModifiedBy>
  <cp:revision>153</cp:revision>
  <dcterms:created xsi:type="dcterms:W3CDTF">2025-04-15T08:42:51Z</dcterms:created>
  <dcterms:modified xsi:type="dcterms:W3CDTF">2025-05-09T23:23:58Z</dcterms:modified>
</cp:coreProperties>
</file>