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372" r:id="rId3"/>
    <p:sldId id="261" r:id="rId4"/>
    <p:sldId id="1258" r:id="rId5"/>
    <p:sldId id="267" r:id="rId6"/>
    <p:sldId id="1142" r:id="rId7"/>
    <p:sldId id="614" r:id="rId8"/>
    <p:sldId id="1250" r:id="rId9"/>
    <p:sldId id="1259" r:id="rId10"/>
    <p:sldId id="1256" r:id="rId11"/>
    <p:sldId id="1260" r:id="rId12"/>
    <p:sldId id="1147" r:id="rId13"/>
    <p:sldId id="1261" r:id="rId14"/>
    <p:sldId id="1136" r:id="rId15"/>
    <p:sldId id="1143" r:id="rId16"/>
    <p:sldId id="1262" r:id="rId17"/>
    <p:sldId id="302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1258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9"/>
            <p14:sldId id="1256"/>
            <p14:sldId id="1260"/>
            <p14:sldId id="1147"/>
            <p14:sldId id="1261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143"/>
            <p14:sldId id="1262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C7F82-6CFD-402F-BCE0-250FCBF5F31B}" v="333" dt="2024-11-21T16:17:54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496" autoAdjust="0"/>
  </p:normalViewPr>
  <p:slideViewPr>
    <p:cSldViewPr snapToGrid="0">
      <p:cViewPr varScale="1">
        <p:scale>
          <a:sx n="155" d="100"/>
          <a:sy n="155" d="100"/>
        </p:scale>
        <p:origin x="73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0DCB5-D832-7EDA-9099-517B350EE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19DE86A9-6345-83A3-02FB-C91D60F68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EEEEA31-E4AB-939B-8C15-AE97E8461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201E4-01BD-C3D1-83B1-72349BC8A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5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FCB0-CA5F-2F9A-8DA4-F6645F6C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63782AA-AF0D-B982-D187-CD54353B8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2DBD435-2271-E5D1-AC11-BC054EA46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19E38A-E1C5-27AE-DDB1-E924DD36D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KXRiAiQFiY?si=mrzYXdnzBFFP0hG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人：歐陽秉璿</a:t>
            </a:r>
            <a:endParaRPr lang="en-US" altLang="zh-TW" dirty="0"/>
          </a:p>
          <a:p>
            <a:r>
              <a:rPr lang="zh-TW" altLang="en-US" dirty="0"/>
              <a:t>目前成員：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2024/11/22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A96F88-C1D8-6B0F-9D75-CCCFD4AE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2076909"/>
            <a:ext cx="11851932" cy="21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1B03-76CC-F5D9-3C27-7895769E4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9EE1232-180C-AC68-BE2E-2371E299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5F243C-787C-D6CB-31F8-A5F20B5F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533"/>
            <a:ext cx="12192000" cy="19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0E889EC-2DDE-9161-F4C6-6C6D9F8AB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31878"/>
              </p:ext>
            </p:extLst>
          </p:nvPr>
        </p:nvGraphicFramePr>
        <p:xfrm>
          <a:off x="1315995" y="1693410"/>
          <a:ext cx="9520881" cy="20381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73627">
                  <a:extLst>
                    <a:ext uri="{9D8B030D-6E8A-4147-A177-3AD203B41FA5}">
                      <a16:colId xmlns:a16="http://schemas.microsoft.com/office/drawing/2014/main" val="1670719051"/>
                    </a:ext>
                  </a:extLst>
                </a:gridCol>
                <a:gridCol w="3173627">
                  <a:extLst>
                    <a:ext uri="{9D8B030D-6E8A-4147-A177-3AD203B41FA5}">
                      <a16:colId xmlns:a16="http://schemas.microsoft.com/office/drawing/2014/main" val="588360983"/>
                    </a:ext>
                  </a:extLst>
                </a:gridCol>
                <a:gridCol w="3173627">
                  <a:extLst>
                    <a:ext uri="{9D8B030D-6E8A-4147-A177-3AD203B41FA5}">
                      <a16:colId xmlns:a16="http://schemas.microsoft.com/office/drawing/2014/main" val="3201809873"/>
                    </a:ext>
                  </a:extLst>
                </a:gridCol>
              </a:tblGrid>
              <a:tr h="407639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14217"/>
                  </a:ext>
                </a:extLst>
              </a:tr>
              <a:tr h="40763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Clk_period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時鐘信號的週期，用於驅動計數器更新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414874"/>
                  </a:ext>
                </a:extLst>
              </a:tr>
              <a:tr h="407639">
                <a:tc>
                  <a:txBody>
                    <a:bodyPr/>
                    <a:lstStyle/>
                    <a:p>
                      <a:r>
                        <a:rPr lang="en-US" altLang="zh-TW" dirty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重置信號，初始化計數器至起始值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（有效）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35868"/>
                  </a:ext>
                </a:extLst>
              </a:tr>
              <a:tr h="407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時鐘信號，觸發計數器的遞增或遞減動作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上升沿觸發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41151"/>
                  </a:ext>
                </a:extLst>
              </a:tr>
              <a:tr h="407639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計數器輸出信號，範圍為 </a:t>
                      </a:r>
                      <a:r>
                        <a:rPr lang="en-US" altLang="zh-TW" sz="1200" dirty="0"/>
                        <a:t>0 </a:t>
                      </a:r>
                      <a:r>
                        <a:rPr lang="zh-TW" altLang="en-US" sz="1200" dirty="0"/>
                        <a:t>至 </a:t>
                      </a:r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初始值為 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6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A8B56-ED84-615D-0713-C740BD2D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816283-3B46-3D06-17FC-23D125EB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6C89F34-A908-62D3-FEA2-1F94CDD1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36547"/>
              </p:ext>
            </p:extLst>
          </p:nvPr>
        </p:nvGraphicFramePr>
        <p:xfrm>
          <a:off x="1464276" y="1693410"/>
          <a:ext cx="8717692" cy="37430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1720">
                  <a:extLst>
                    <a:ext uri="{9D8B030D-6E8A-4147-A177-3AD203B41FA5}">
                      <a16:colId xmlns:a16="http://schemas.microsoft.com/office/drawing/2014/main" val="1670719051"/>
                    </a:ext>
                  </a:extLst>
                </a:gridCol>
                <a:gridCol w="7295972">
                  <a:extLst>
                    <a:ext uri="{9D8B030D-6E8A-4147-A177-3AD203B41FA5}">
                      <a16:colId xmlns:a16="http://schemas.microsoft.com/office/drawing/2014/main" val="588360983"/>
                    </a:ext>
                  </a:extLst>
                </a:gridCol>
              </a:tblGrid>
              <a:tr h="374303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14217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TW" dirty="0"/>
                        <a:t>upper_limit1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計數器</a:t>
                      </a:r>
                      <a:r>
                        <a:rPr lang="en-US" altLang="zh-TW" sz="1200" dirty="0"/>
                        <a:t>1</a:t>
                      </a:r>
                      <a:r>
                        <a:rPr lang="zh-TW" altLang="en-US" sz="1200" dirty="0"/>
                        <a:t>的上限值，設定計數器</a:t>
                      </a:r>
                      <a:r>
                        <a:rPr lang="en-US" altLang="zh-TW" sz="1200" dirty="0"/>
                        <a:t>1</a:t>
                      </a:r>
                      <a:r>
                        <a:rPr lang="zh-TW" altLang="en-US" sz="1200" dirty="0"/>
                        <a:t>可計數的最大值。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414874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TW" dirty="0"/>
                        <a:t>lower_limit1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計數器</a:t>
                      </a:r>
                      <a:r>
                        <a:rPr lang="en-US" altLang="zh-TW" sz="1200" dirty="0"/>
                        <a:t>1</a:t>
                      </a:r>
                      <a:r>
                        <a:rPr lang="zh-TW" altLang="en-US" sz="1200" dirty="0"/>
                        <a:t>的下限值，設定計數器</a:t>
                      </a:r>
                      <a:r>
                        <a:rPr lang="en-US" altLang="zh-TW" sz="1200" dirty="0"/>
                        <a:t>1</a:t>
                      </a:r>
                      <a:r>
                        <a:rPr lang="zh-TW" altLang="en-US" sz="1200" dirty="0"/>
                        <a:t>可計數的最小值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35868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upper_limit2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計數器</a:t>
                      </a:r>
                      <a:r>
                        <a:rPr lang="en-US" altLang="zh-TW" sz="1200" dirty="0"/>
                        <a:t>2</a:t>
                      </a:r>
                      <a:r>
                        <a:rPr lang="zh-TW" altLang="en-US" sz="1200" dirty="0"/>
                        <a:t>的上限值，設定計數器</a:t>
                      </a:r>
                      <a:r>
                        <a:rPr lang="en-US" altLang="zh-TW" sz="1200" dirty="0"/>
                        <a:t>2</a:t>
                      </a:r>
                      <a:r>
                        <a:rPr lang="zh-TW" altLang="en-US" sz="1200" dirty="0"/>
                        <a:t>可計數的最大值。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41151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TW" dirty="0"/>
                        <a:t>lower_limit2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計數器</a:t>
                      </a:r>
                      <a:r>
                        <a:rPr lang="en-US" altLang="zh-TW" sz="1200" dirty="0"/>
                        <a:t>2</a:t>
                      </a:r>
                      <a:r>
                        <a:rPr lang="zh-TW" altLang="en-US" sz="1200" dirty="0"/>
                        <a:t>的下限值，設定計數器</a:t>
                      </a:r>
                      <a:r>
                        <a:rPr lang="en-US" altLang="zh-TW" sz="1200" dirty="0"/>
                        <a:t>2</a:t>
                      </a:r>
                      <a:r>
                        <a:rPr lang="zh-TW" altLang="en-US" sz="1200" dirty="0"/>
                        <a:t>可計數的最小值。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69880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控制計數方向：</a:t>
                      </a:r>
                      <a:r>
                        <a:rPr lang="en-US" altLang="zh-TW" sz="1200" dirty="0"/>
                        <a:t>'1' </a:t>
                      </a:r>
                      <a:r>
                        <a:rPr lang="zh-TW" altLang="en-US" sz="1200" dirty="0"/>
                        <a:t>為加數模式，</a:t>
                      </a:r>
                      <a:r>
                        <a:rPr lang="en-US" altLang="zh-TW" sz="1200" dirty="0"/>
                        <a:t>'0' </a:t>
                      </a:r>
                      <a:r>
                        <a:rPr lang="zh-TW" altLang="en-US" sz="1200" dirty="0"/>
                        <a:t>為減數模式。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97708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重設信號：</a:t>
                      </a:r>
                      <a:r>
                        <a:rPr lang="en-US" altLang="zh-TW" sz="1200" dirty="0"/>
                        <a:t>'0' </a:t>
                      </a:r>
                      <a:r>
                        <a:rPr lang="zh-TW" altLang="en-US" sz="1200" dirty="0"/>
                        <a:t>為重設，</a:t>
                      </a:r>
                      <a:r>
                        <a:rPr lang="en-US" altLang="zh-TW" sz="1200" dirty="0"/>
                        <a:t>'1' </a:t>
                      </a:r>
                      <a:r>
                        <a:rPr lang="zh-TW" altLang="en-US" sz="1200" dirty="0"/>
                        <a:t>為啟動計數。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15884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時脈信號，觸發計數操作。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2616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計數器</a:t>
                      </a:r>
                      <a:r>
                        <a:rPr lang="en-US" altLang="zh-TW" sz="1200" dirty="0"/>
                        <a:t>1</a:t>
                      </a:r>
                      <a:r>
                        <a:rPr lang="zh-TW" altLang="en-US" sz="1200" dirty="0"/>
                        <a:t>的輸出值，範圍由 </a:t>
                      </a:r>
                      <a:r>
                        <a:rPr lang="en-US" altLang="zh-TW" sz="1200" dirty="0"/>
                        <a:t>lower_limit1 </a:t>
                      </a:r>
                      <a:r>
                        <a:rPr lang="zh-TW" altLang="en-US" sz="1200" dirty="0"/>
                        <a:t>和 </a:t>
                      </a:r>
                      <a:r>
                        <a:rPr lang="en-US" altLang="zh-TW" sz="1200" dirty="0"/>
                        <a:t>upper_limit1 </a:t>
                      </a:r>
                      <a:r>
                        <a:rPr lang="zh-TW" altLang="en-US" sz="1200" dirty="0"/>
                        <a:t>決定。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32096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計數器</a:t>
                      </a:r>
                      <a:r>
                        <a:rPr lang="en-US" altLang="zh-TW" sz="1200" dirty="0"/>
                        <a:t>2</a:t>
                      </a:r>
                      <a:r>
                        <a:rPr lang="zh-TW" altLang="en-US" sz="1200" dirty="0"/>
                        <a:t>的輸出值，範圍由 </a:t>
                      </a:r>
                      <a:r>
                        <a:rPr lang="en-US" altLang="zh-TW" sz="1200" dirty="0"/>
                        <a:t>lower_limit2 </a:t>
                      </a:r>
                      <a:r>
                        <a:rPr lang="zh-TW" altLang="en-US" sz="1200" dirty="0"/>
                        <a:t>和 </a:t>
                      </a:r>
                      <a:r>
                        <a:rPr lang="en-US" altLang="zh-TW" sz="1200" dirty="0"/>
                        <a:t>upper_limit2 </a:t>
                      </a:r>
                      <a:r>
                        <a:rPr lang="zh-TW" altLang="en-US" sz="1200" dirty="0"/>
                        <a:t>決定。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A29CE3-2C06-CE1D-3436-683E495A7259}"/>
              </a:ext>
            </a:extLst>
          </p:cNvPr>
          <p:cNvSpPr txBox="1"/>
          <p:nvPr/>
        </p:nvSpPr>
        <p:spPr>
          <a:xfrm>
            <a:off x="9290222" y="1741956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A57FC7E-0B54-FD52-1AA6-0E0AE73032AB}"/>
              </a:ext>
            </a:extLst>
          </p:cNvPr>
          <p:cNvSpPr txBox="1"/>
          <p:nvPr/>
        </p:nvSpPr>
        <p:spPr>
          <a:xfrm>
            <a:off x="9051325" y="1557290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E1321AC-594C-2B7B-B15B-A82AB51BD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17371"/>
              </p:ext>
            </p:extLst>
          </p:nvPr>
        </p:nvGraphicFramePr>
        <p:xfrm>
          <a:off x="1550773" y="1160881"/>
          <a:ext cx="9001897" cy="443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238">
                  <a:extLst>
                    <a:ext uri="{9D8B030D-6E8A-4147-A177-3AD203B41FA5}">
                      <a16:colId xmlns:a16="http://schemas.microsoft.com/office/drawing/2014/main" val="1952742554"/>
                    </a:ext>
                  </a:extLst>
                </a:gridCol>
                <a:gridCol w="5532659">
                  <a:extLst>
                    <a:ext uri="{9D8B030D-6E8A-4147-A177-3AD203B41FA5}">
                      <a16:colId xmlns:a16="http://schemas.microsoft.com/office/drawing/2014/main" val="2625118886"/>
                    </a:ext>
                  </a:extLst>
                </a:gridCol>
              </a:tblGrid>
              <a:tr h="410001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46548"/>
                  </a:ext>
                </a:extLst>
              </a:tr>
              <a:tr h="341700">
                <a:tc>
                  <a:txBody>
                    <a:bodyPr/>
                    <a:lstStyle/>
                    <a:p>
                      <a:r>
                        <a:rPr lang="zh-TW" altLang="en-US" dirty="0"/>
                        <a:t>主程式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計數器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控制雙向計數器根據</a:t>
                      </a:r>
                      <a:r>
                        <a:rPr lang="en-US" altLang="zh-TW" sz="1400" dirty="0" err="1"/>
                        <a:t>clk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reset</a:t>
                      </a:r>
                      <a:r>
                        <a:rPr lang="zh-TW" altLang="en-US" sz="1400" dirty="0"/>
                        <a:t>和 </a:t>
                      </a:r>
                      <a:r>
                        <a:rPr lang="en-US" altLang="zh-TW" sz="1400" dirty="0" err="1"/>
                        <a:t>dir</a:t>
                      </a:r>
                      <a:r>
                        <a:rPr lang="zh-TW" altLang="en-US" sz="1400" dirty="0"/>
                        <a:t>來運行，並輸出</a:t>
                      </a:r>
                      <a:r>
                        <a:rPr lang="en-US" altLang="zh-TW" sz="1400" dirty="0"/>
                        <a:t>count</a:t>
                      </a:r>
                      <a:r>
                        <a:rPr lang="zh-TW" altLang="en-US" sz="1400" dirty="0"/>
                        <a:t>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13417"/>
                  </a:ext>
                </a:extLst>
              </a:tr>
              <a:tr h="47744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bidirectional_counter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雙向計數器，根據</a:t>
                      </a:r>
                      <a:r>
                        <a:rPr lang="en-US" altLang="zh-TW" sz="1400" dirty="0" err="1"/>
                        <a:t>clk</a:t>
                      </a:r>
                      <a:r>
                        <a:rPr lang="zh-TW" altLang="en-US" sz="1400" dirty="0"/>
                        <a:t>時鐘、</a:t>
                      </a:r>
                      <a:r>
                        <a:rPr lang="en-US" altLang="zh-TW" sz="1400" dirty="0"/>
                        <a:t>reset</a:t>
                      </a:r>
                      <a:r>
                        <a:rPr lang="zh-TW" altLang="en-US" sz="1400" dirty="0"/>
                        <a:t>重置信號和</a:t>
                      </a:r>
                      <a:r>
                        <a:rPr lang="en-US" altLang="zh-TW" sz="1400" dirty="0" err="1"/>
                        <a:t>dir</a:t>
                      </a:r>
                      <a:r>
                        <a:rPr lang="zh-TW" altLang="en-US" sz="1400" dirty="0"/>
                        <a:t>方向信號來運行計數，輸出 </a:t>
                      </a:r>
                      <a:r>
                        <a:rPr lang="en-US" altLang="zh-TW" sz="1400" dirty="0"/>
                        <a:t>count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66246"/>
                  </a:ext>
                </a:extLst>
              </a:tr>
              <a:tr h="3417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時鐘信號，由測試檔提供，驅動計數器的更新。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42218"/>
                  </a:ext>
                </a:extLst>
              </a:tr>
              <a:tr h="34170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重置信號，用於將計數器重置為 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24171"/>
                  </a:ext>
                </a:extLst>
              </a:tr>
              <a:tr h="3417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計數方向控制信號，</a:t>
                      </a:r>
                      <a:r>
                        <a:rPr lang="en-US" altLang="zh-TW" sz="1400" dirty="0"/>
                        <a:t>0 </a:t>
                      </a:r>
                      <a:r>
                        <a:rPr lang="zh-TW" altLang="en-US" sz="1400" dirty="0"/>
                        <a:t>表示遞增，</a:t>
                      </a:r>
                      <a:r>
                        <a:rPr lang="en-US" altLang="zh-TW" sz="1400" dirty="0"/>
                        <a:t>1 </a:t>
                      </a:r>
                      <a:r>
                        <a:rPr lang="zh-TW" altLang="en-US" sz="1400" dirty="0"/>
                        <a:t>表示遞減。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58083"/>
                  </a:ext>
                </a:extLst>
              </a:tr>
              <a:tr h="34170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計數器的輸出，顯示當前計數值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12838"/>
                  </a:ext>
                </a:extLst>
              </a:tr>
              <a:tr h="341700"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測試檔 </a:t>
                      </a:r>
                      <a:r>
                        <a:rPr lang="en-US" altLang="zh-TW" dirty="0"/>
                        <a:t>(Testbench)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用於生成測試信號和檢查計數器的行為。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58117"/>
                  </a:ext>
                </a:extLst>
              </a:tr>
              <a:tr h="3417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tb_bidirectional_counter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測試檔用來模擬時鐘、重置信號和方向控制信號的變化，並觀察計數器的輸出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5225"/>
                  </a:ext>
                </a:extLst>
              </a:tr>
              <a:tr h="3417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clk_process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生成時鐘信號，負責時鐘週期的定義與切換。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77798"/>
                  </a:ext>
                </a:extLst>
              </a:tr>
              <a:tr h="3417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stim_proc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用於控制</a:t>
                      </a:r>
                      <a:r>
                        <a:rPr lang="en-US" altLang="zh-TW" dirty="0"/>
                        <a:t>reset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 err="1"/>
                        <a:t>dir</a:t>
                      </a:r>
                      <a:r>
                        <a:rPr lang="zh-TW" altLang="en-US" dirty="0"/>
                        <a:t>信號變化的測試序列。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9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ACA9D75D-4B2F-2B16-E81D-AB4D82F92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33207"/>
            <a:ext cx="10515600" cy="11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032CC-C580-113B-2E09-BBFB931E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87BFCC3-6D6E-6F65-EAD1-0325EB48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9FACB0E-EE0E-ABF1-0F6D-E34BE2DCE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78104"/>
            <a:ext cx="10515600" cy="16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7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/>
              <a:t>波形輸出的時候超過</a:t>
            </a:r>
            <a:r>
              <a:rPr lang="en-US" altLang="zh-TW" sz="1200" dirty="0"/>
              <a:t>10</a:t>
            </a:r>
            <a:r>
              <a:rPr lang="zh-TW" altLang="en-US" sz="1200" dirty="0"/>
              <a:t>無法顯示</a:t>
            </a:r>
            <a:endParaRPr lang="en-US" altLang="zh-TW" sz="1200" dirty="0"/>
          </a:p>
          <a:p>
            <a:pPr marL="0" indent="0">
              <a:buNone/>
            </a:pPr>
            <a:r>
              <a:rPr lang="zh-TW" altLang="en-US" sz="1200" dirty="0"/>
              <a:t>將設定的基數從十六進制改成十進制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7118C2-AA69-22B0-0443-D461582F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00" y="1737242"/>
            <a:ext cx="186716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https://youtu.be/FKXRiAiQFiY?si=mrzYXdnzBFFP0hGb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/>
              <a:t>Git (</a:t>
            </a:r>
            <a:r>
              <a:rPr lang="en-US" altLang="zh-TW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5262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91C7B-EB7B-AD0B-64E1-24A6E6154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58471"/>
            <a:ext cx="557556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項目：計數器 09、90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完成內容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設計並實現了一個計數器模組，具備以下功能：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支援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遞增模式（0~9）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與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遞減模式（9~0）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模式切換由外部信號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控制。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每次時鐘信號觸發（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），進行一次計數更新。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當到達上下限時，自動重置循環。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技術實現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VHDL 語言完成模組開發，核心邏輯包括：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遞增模式邏輯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當計數器值達到 9 時，重置為 0。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否則每次時鐘觸發時加 1。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遞減模式邏輯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當計數器值達到 0 時，重置為 9。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否則每次時鐘觸發時減 1。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使用流程圖與時序圖進行設計驗證。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測試與驗證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模擬測試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驗證計數器在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遞增模式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和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遞減模式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下，輸出是否符合期望。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測試上下限邏輯，確認在極值時能正確重置循環。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測試結果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計數器邏輯運作正常。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模式切換後的連續性穩定。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7C7F-7647-1C90-1220-6F8F3C0E2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C1D5EE7-3ED4-5B1E-C60A-3685AE26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02BF80-93A7-E205-658E-2E95695A4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65761"/>
            <a:ext cx="563327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項目：兩個計數器的計數，支持上下限設置與加數減數模式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完成內容：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設計並實現了兩個計數器模組，具備以下功能：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支援遞增模式（加數）與遞減模式（減數），由外部信號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控制。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每個計數器都有可配置的上下限，當達到上限或下限時，自動重置循環。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使用時脈信號 (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進行計數，每次時脈觸發時根據模式進行加數或減數。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當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 = 1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時，計數器執行加數操作；當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 = 0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時，計數器執行減數操作。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技術實現：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VHDL 語言完成模組開發，核心邏輯包括：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遞增模式邏輯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當計數器值達到設定的上限時，重置為下限。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否則，每次時脈觸發時加 1。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遞減模式邏輯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當計數器值達到設定的下限時，重置為上限。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否則，每次時脈觸發時減 1。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設計支持對兩個獨立計數器進行控制，並設置各自的上下限。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時脈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和 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重設信號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進行狀態更新與循環重置。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測試與驗證：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模擬測試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驗證兩個計數器在遞增與遞減模式下是否能正確運行。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測試計數器在達到上下限時的重置邏輯是否正常。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測試計數器能夠根據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進行模式切換，並保持正確的計數行為。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測試結果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計數器邏輯運作正常，能夠在設定的上下限之間自動循環。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模式切換後的連續性穩定，計數器在不同模式下（加數與減數）都能正常運作。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670EFA-88DD-465E-A9EB-C7F2570FBCC6}"/>
              </a:ext>
            </a:extLst>
          </p:cNvPr>
          <p:cNvGrpSpPr/>
          <p:nvPr/>
        </p:nvGrpSpPr>
        <p:grpSpPr>
          <a:xfrm>
            <a:off x="-1104181" y="1085125"/>
            <a:ext cx="12457981" cy="5154501"/>
            <a:chOff x="-1104181" y="1085125"/>
            <a:chExt cx="12457981" cy="5154501"/>
          </a:xfrm>
        </p:grpSpPr>
        <p:sp>
          <p:nvSpPr>
            <p:cNvPr id="4" name="內容版面配置區 1">
              <a:extLst>
                <a:ext uri="{FF2B5EF4-FFF2-40B4-BE49-F238E27FC236}">
                  <a16:creationId xmlns:a16="http://schemas.microsoft.com/office/drawing/2014/main" id="{A378B30B-4458-4F5F-A010-843A622DFCA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201850"/>
              <a:ext cx="10515600" cy="5037776"/>
            </a:xfrm>
            <a:prstGeom prst="rect">
              <a:avLst/>
            </a:prstGeom>
          </p:spPr>
          <p:txBody>
            <a:bodyPr vert="horz" lIns="91440" tIns="45720" rIns="91440" bIns="45720" numCol="2" rtlCol="0">
              <a:normAutofit/>
            </a:bodyPr>
            <a:lstStyle>
              <a:lvl1pPr marL="144000" indent="-1440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6858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11430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6002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20574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b="1" dirty="0"/>
                <a:t>十一月：</a:t>
              </a:r>
              <a:endParaRPr lang="en-US" altLang="zh-TW" b="1" dirty="0"/>
            </a:p>
            <a:p>
              <a:pPr marL="144000" lvl="1" indent="-144000"/>
              <a:r>
                <a:rPr lang="en-US" altLang="zh-TW" b="1" dirty="0"/>
                <a:t>2024/11/18~2024/11/22</a:t>
              </a:r>
              <a:r>
                <a:rPr lang="zh-TW" altLang="en-US" b="1" dirty="0"/>
                <a:t>：</a:t>
              </a:r>
              <a:endParaRPr lang="en-US" altLang="zh-TW" b="1" dirty="0"/>
            </a:p>
            <a:p>
              <a:pPr marL="285750" lvl="1" indent="-285750"/>
              <a:r>
                <a:rPr lang="zh-TW" altLang="en-US" dirty="0"/>
                <a:t>計數器</a:t>
              </a:r>
              <a:r>
                <a:rPr lang="en-US" altLang="zh-TW" dirty="0"/>
                <a:t>0~9,9~0</a:t>
              </a:r>
            </a:p>
            <a:p>
              <a:pPr marL="285750" lvl="1" indent="-285750"/>
              <a:r>
                <a:rPr lang="zh-TW" altLang="en-US" dirty="0"/>
                <a:t>兩個計數器上下數和上下限可設定</a:t>
              </a:r>
              <a:endParaRPr lang="en-US" altLang="zh-TW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indent="0">
                <a:buNone/>
              </a:pPr>
              <a:endParaRPr lang="en-US" altLang="zh-TW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EAF975-E01C-455F-8423-51E186B8CE08}"/>
                </a:ext>
              </a:extLst>
            </p:cNvPr>
            <p:cNvSpPr/>
            <p:nvPr/>
          </p:nvSpPr>
          <p:spPr>
            <a:xfrm>
              <a:off x="44569" y="1085125"/>
              <a:ext cx="8195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DF2111-ADA6-4350-938F-5A1D723CA48D}"/>
                </a:ext>
              </a:extLst>
            </p:cNvPr>
            <p:cNvSpPr/>
            <p:nvPr/>
          </p:nvSpPr>
          <p:spPr>
            <a:xfrm>
              <a:off x="-577970" y="1436137"/>
              <a:ext cx="14420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D39E99-F47F-4517-BED2-8C8718E79E4A}"/>
                </a:ext>
              </a:extLst>
            </p:cNvPr>
            <p:cNvSpPr/>
            <p:nvPr/>
          </p:nvSpPr>
          <p:spPr>
            <a:xfrm>
              <a:off x="-1104181" y="1994778"/>
              <a:ext cx="199414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1.VIVADO</a:t>
            </a:r>
          </a:p>
          <a:p>
            <a:pPr marL="0" indent="0">
              <a:buNone/>
            </a:pPr>
            <a:r>
              <a:rPr lang="en-US" altLang="zh-TW" dirty="0"/>
              <a:t>2.Github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library </a:t>
            </a:r>
            <a:r>
              <a:rPr lang="en-US" altLang="zh-TW" sz="1800" dirty="0" err="1"/>
              <a:t>ieee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use ieee.std_logic_1164.all;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D9C946-7FF4-94BC-1031-4635CE0E46BC}"/>
              </a:ext>
            </a:extLst>
          </p:cNvPr>
          <p:cNvSpPr txBox="1"/>
          <p:nvPr/>
        </p:nvSpPr>
        <p:spPr>
          <a:xfrm>
            <a:off x="5138351" y="1235676"/>
            <a:ext cx="31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開始</a:t>
            </a:r>
            <a:r>
              <a:rPr lang="en-US" altLang="zh-TW" dirty="0"/>
              <a:t>(start)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67C3B56-02DA-0EEB-7504-2110DD0EB3D1}"/>
              </a:ext>
            </a:extLst>
          </p:cNvPr>
          <p:cNvSpPr/>
          <p:nvPr/>
        </p:nvSpPr>
        <p:spPr>
          <a:xfrm>
            <a:off x="5687816" y="1605008"/>
            <a:ext cx="13221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02A9EE-2F7D-BE66-67DC-BD0B14E1907C}"/>
              </a:ext>
            </a:extLst>
          </p:cNvPr>
          <p:cNvSpPr txBox="1"/>
          <p:nvPr/>
        </p:nvSpPr>
        <p:spPr>
          <a:xfrm>
            <a:off x="4528751" y="1927654"/>
            <a:ext cx="25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判斷模式 </a:t>
            </a:r>
            <a:r>
              <a:rPr lang="en-US" altLang="zh-TW" dirty="0"/>
              <a:t>mode=0 or 1</a:t>
            </a:r>
            <a:endParaRPr lang="zh-TW" altLang="en-US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587BD912-F151-F250-6388-D0FEC40971A7}"/>
              </a:ext>
            </a:extLst>
          </p:cNvPr>
          <p:cNvSpPr/>
          <p:nvPr/>
        </p:nvSpPr>
        <p:spPr>
          <a:xfrm>
            <a:off x="4942703" y="2296986"/>
            <a:ext cx="123567" cy="4462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799FB00B-D380-CD4A-4A09-DF5FDD5591A6}"/>
              </a:ext>
            </a:extLst>
          </p:cNvPr>
          <p:cNvSpPr/>
          <p:nvPr/>
        </p:nvSpPr>
        <p:spPr>
          <a:xfrm>
            <a:off x="6164234" y="2296986"/>
            <a:ext cx="123567" cy="4462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F73D25-11CA-4417-32AC-6BBA2878FE92}"/>
              </a:ext>
            </a:extLst>
          </p:cNvPr>
          <p:cNvSpPr txBox="1"/>
          <p:nvPr/>
        </p:nvSpPr>
        <p:spPr>
          <a:xfrm>
            <a:off x="4429896" y="2703659"/>
            <a:ext cx="114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遞增模式                 </a:t>
            </a:r>
            <a:r>
              <a:rPr lang="en-US" altLang="zh-TW" sz="1100" dirty="0"/>
              <a:t>(0~9)</a:t>
            </a:r>
            <a:endParaRPr lang="zh-TW" altLang="en-US" sz="11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0C2DF0-192D-C54F-A1CA-1CBC1D8DC9A3}"/>
              </a:ext>
            </a:extLst>
          </p:cNvPr>
          <p:cNvSpPr txBox="1"/>
          <p:nvPr/>
        </p:nvSpPr>
        <p:spPr>
          <a:xfrm>
            <a:off x="5829569" y="2703659"/>
            <a:ext cx="792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遞減模式</a:t>
            </a:r>
            <a:r>
              <a:rPr lang="en-US" altLang="zh-TW" sz="1100" dirty="0"/>
              <a:t>(9~0)</a:t>
            </a:r>
            <a:endParaRPr lang="zh-TW" altLang="en-US" sz="1100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6DFB2C56-F58A-CAEF-DBA9-74E0FF6FB143}"/>
              </a:ext>
            </a:extLst>
          </p:cNvPr>
          <p:cNvSpPr/>
          <p:nvPr/>
        </p:nvSpPr>
        <p:spPr>
          <a:xfrm>
            <a:off x="4942703" y="3134546"/>
            <a:ext cx="123567" cy="4308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A0F04F90-FFBE-F3CF-4EB5-6D13D5C30DD9}"/>
              </a:ext>
            </a:extLst>
          </p:cNvPr>
          <p:cNvSpPr/>
          <p:nvPr/>
        </p:nvSpPr>
        <p:spPr>
          <a:xfrm>
            <a:off x="6164234" y="3134546"/>
            <a:ext cx="123567" cy="4308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FE30E7B-548A-7371-AB63-04DC18CF28ED}"/>
              </a:ext>
            </a:extLst>
          </p:cNvPr>
          <p:cNvSpPr txBox="1"/>
          <p:nvPr/>
        </p:nvSpPr>
        <p:spPr>
          <a:xfrm>
            <a:off x="4335366" y="3653910"/>
            <a:ext cx="133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值 </a:t>
            </a:r>
            <a:r>
              <a:rPr lang="en-US" altLang="zh-TW" sz="1400" dirty="0"/>
              <a:t>&lt; 9 → </a:t>
            </a:r>
            <a:r>
              <a:rPr lang="zh-TW" altLang="en-US" sz="1400" dirty="0"/>
              <a:t>值 </a:t>
            </a:r>
            <a:r>
              <a:rPr lang="en-US" altLang="zh-TW" sz="1400" dirty="0"/>
              <a:t>+ 1</a:t>
            </a:r>
          </a:p>
          <a:p>
            <a:r>
              <a:rPr lang="zh-TW" altLang="en-US" sz="1400" dirty="0"/>
              <a:t>值 </a:t>
            </a:r>
            <a:r>
              <a:rPr lang="en-US" altLang="zh-TW" sz="1400" dirty="0"/>
              <a:t>= 9 → </a:t>
            </a:r>
            <a:r>
              <a:rPr lang="zh-TW" altLang="en-US" sz="1400" dirty="0"/>
              <a:t>值 </a:t>
            </a:r>
            <a:r>
              <a:rPr lang="en-US" altLang="zh-TW" sz="1400" dirty="0"/>
              <a:t>= 0 </a:t>
            </a:r>
            <a:endParaRPr lang="zh-TW" altLang="en-US" sz="1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B2B8C6-64C6-DF2A-7931-ECFA4B6FBA5B}"/>
              </a:ext>
            </a:extLst>
          </p:cNvPr>
          <p:cNvSpPr txBox="1"/>
          <p:nvPr/>
        </p:nvSpPr>
        <p:spPr>
          <a:xfrm>
            <a:off x="5658467" y="3665522"/>
            <a:ext cx="164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值 </a:t>
            </a:r>
            <a:r>
              <a:rPr lang="en-US" altLang="zh-TW" sz="1400" dirty="0"/>
              <a:t>&gt; 0 → </a:t>
            </a:r>
            <a:r>
              <a:rPr lang="zh-TW" altLang="en-US" sz="1400" dirty="0"/>
              <a:t>值 </a:t>
            </a:r>
            <a:r>
              <a:rPr lang="en-US" altLang="zh-TW" sz="1400" dirty="0"/>
              <a:t>– 1</a:t>
            </a:r>
          </a:p>
          <a:p>
            <a:r>
              <a:rPr lang="zh-TW" altLang="en-US" sz="1400" dirty="0"/>
              <a:t>值 </a:t>
            </a:r>
            <a:r>
              <a:rPr lang="en-US" altLang="zh-TW" sz="1400" dirty="0"/>
              <a:t>= 0 → </a:t>
            </a:r>
            <a:r>
              <a:rPr lang="zh-TW" altLang="en-US" sz="1400" dirty="0"/>
              <a:t>值 </a:t>
            </a:r>
            <a:r>
              <a:rPr lang="en-US" altLang="zh-TW" sz="1400" dirty="0"/>
              <a:t>= 9 </a:t>
            </a:r>
            <a:endParaRPr lang="zh-TW" altLang="en-US" sz="1400" dirty="0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83839B34-E25E-0551-B844-4790481E85FC}"/>
              </a:ext>
            </a:extLst>
          </p:cNvPr>
          <p:cNvSpPr/>
          <p:nvPr/>
        </p:nvSpPr>
        <p:spPr>
          <a:xfrm>
            <a:off x="4942703" y="4173793"/>
            <a:ext cx="123567" cy="459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4A9827F-7748-FCC4-778D-008E9F5AE16B}"/>
              </a:ext>
            </a:extLst>
          </p:cNvPr>
          <p:cNvSpPr/>
          <p:nvPr/>
        </p:nvSpPr>
        <p:spPr>
          <a:xfrm>
            <a:off x="6164234" y="4173793"/>
            <a:ext cx="145745" cy="459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0766DFA-AEBF-4AFD-C87F-835953AB0068}"/>
              </a:ext>
            </a:extLst>
          </p:cNvPr>
          <p:cNvSpPr txBox="1"/>
          <p:nvPr/>
        </p:nvSpPr>
        <p:spPr>
          <a:xfrm>
            <a:off x="4335366" y="4689389"/>
            <a:ext cx="264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輸出當前值並等待下一時鐘 </a:t>
            </a: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E637CD04-3BBE-BFCB-D1B1-B973E739AB39}"/>
              </a:ext>
            </a:extLst>
          </p:cNvPr>
          <p:cNvSpPr/>
          <p:nvPr/>
        </p:nvSpPr>
        <p:spPr>
          <a:xfrm>
            <a:off x="5496286" y="5030573"/>
            <a:ext cx="191530" cy="512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0626E4A-04D6-12F1-B74B-424C708F2753}"/>
              </a:ext>
            </a:extLst>
          </p:cNvPr>
          <p:cNvSpPr txBox="1"/>
          <p:nvPr/>
        </p:nvSpPr>
        <p:spPr>
          <a:xfrm>
            <a:off x="4794422" y="5542832"/>
            <a:ext cx="15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返回計數循環 </a:t>
            </a: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8A634-A668-4456-5754-3A33DF5BA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4654D2-FC73-91BC-462B-F725DBDA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3A63CC-BF26-84BC-5AC6-490DF18F08C3}"/>
              </a:ext>
            </a:extLst>
          </p:cNvPr>
          <p:cNvSpPr txBox="1"/>
          <p:nvPr/>
        </p:nvSpPr>
        <p:spPr>
          <a:xfrm>
            <a:off x="4942704" y="1208917"/>
            <a:ext cx="31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開始</a:t>
            </a:r>
            <a:r>
              <a:rPr lang="en-US" altLang="zh-TW" dirty="0"/>
              <a:t>(start)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58A10286-4799-EAC2-B35D-379B63658BBD}"/>
              </a:ext>
            </a:extLst>
          </p:cNvPr>
          <p:cNvSpPr/>
          <p:nvPr/>
        </p:nvSpPr>
        <p:spPr>
          <a:xfrm>
            <a:off x="5496286" y="1613723"/>
            <a:ext cx="13221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BAB5B3-7C68-A6AA-4A1A-634510409166}"/>
              </a:ext>
            </a:extLst>
          </p:cNvPr>
          <p:cNvSpPr txBox="1"/>
          <p:nvPr/>
        </p:nvSpPr>
        <p:spPr>
          <a:xfrm>
            <a:off x="4421248" y="1933535"/>
            <a:ext cx="25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檢查重設信號 </a:t>
            </a:r>
            <a:r>
              <a:rPr lang="en-US" altLang="zh-TW" dirty="0" err="1"/>
              <a:t>rst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5DA572D2-1C99-5E30-0BD6-AC301E020BC9}"/>
              </a:ext>
            </a:extLst>
          </p:cNvPr>
          <p:cNvSpPr/>
          <p:nvPr/>
        </p:nvSpPr>
        <p:spPr>
          <a:xfrm>
            <a:off x="4942704" y="2296986"/>
            <a:ext cx="121094" cy="2769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37E6B6F3-F278-53C6-ACCE-932867BA07D4}"/>
              </a:ext>
            </a:extLst>
          </p:cNvPr>
          <p:cNvSpPr/>
          <p:nvPr/>
        </p:nvSpPr>
        <p:spPr>
          <a:xfrm>
            <a:off x="6164235" y="2296986"/>
            <a:ext cx="112136" cy="2769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538213-11D4-F86B-6044-186847D858D4}"/>
              </a:ext>
            </a:extLst>
          </p:cNvPr>
          <p:cNvSpPr txBox="1"/>
          <p:nvPr/>
        </p:nvSpPr>
        <p:spPr>
          <a:xfrm>
            <a:off x="4439164" y="2543710"/>
            <a:ext cx="1149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err="1"/>
              <a:t>rst</a:t>
            </a:r>
            <a:r>
              <a:rPr lang="en-US" altLang="zh-TW" sz="1100" dirty="0"/>
              <a:t>=0</a:t>
            </a:r>
          </a:p>
          <a:p>
            <a:pPr algn="ctr"/>
            <a:r>
              <a:rPr lang="zh-TW" altLang="en-US" sz="1100" dirty="0"/>
              <a:t>設置計數器為下限值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8032ED4-F7B4-BBFB-420F-B0C8C266046C}"/>
              </a:ext>
            </a:extLst>
          </p:cNvPr>
          <p:cNvSpPr txBox="1"/>
          <p:nvPr/>
        </p:nvSpPr>
        <p:spPr>
          <a:xfrm>
            <a:off x="5829569" y="2567916"/>
            <a:ext cx="7928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err="1"/>
              <a:t>rst</a:t>
            </a:r>
            <a:r>
              <a:rPr lang="en-US" altLang="zh-TW" sz="1100" dirty="0"/>
              <a:t>=1</a:t>
            </a:r>
          </a:p>
          <a:p>
            <a:pPr algn="ctr"/>
            <a:r>
              <a:rPr lang="zh-TW" altLang="en-US" sz="1100" dirty="0"/>
              <a:t>計數器進行運算 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88E830D6-4653-9B78-2059-3593DF00AB4E}"/>
              </a:ext>
            </a:extLst>
          </p:cNvPr>
          <p:cNvSpPr/>
          <p:nvPr/>
        </p:nvSpPr>
        <p:spPr>
          <a:xfrm>
            <a:off x="4925401" y="3143088"/>
            <a:ext cx="123567" cy="2616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9C0C2ED4-FB01-0D2C-EE8F-0008B9444DF1}"/>
              </a:ext>
            </a:extLst>
          </p:cNvPr>
          <p:cNvSpPr/>
          <p:nvPr/>
        </p:nvSpPr>
        <p:spPr>
          <a:xfrm>
            <a:off x="6164235" y="3137764"/>
            <a:ext cx="123567" cy="2616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123F9D-7934-608A-EA8F-41094E11F0F5}"/>
              </a:ext>
            </a:extLst>
          </p:cNvPr>
          <p:cNvSpPr txBox="1"/>
          <p:nvPr/>
        </p:nvSpPr>
        <p:spPr>
          <a:xfrm>
            <a:off x="3913452" y="3399374"/>
            <a:ext cx="237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時脈觸發與模式判斷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0D7AC2-B4B5-62C8-0609-4FAFE7850D63}"/>
              </a:ext>
            </a:extLst>
          </p:cNvPr>
          <p:cNvSpPr txBox="1"/>
          <p:nvPr/>
        </p:nvSpPr>
        <p:spPr>
          <a:xfrm>
            <a:off x="5687816" y="3399374"/>
            <a:ext cx="164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檢查計數器上下限</a:t>
            </a: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48E8DA67-9E4D-6205-81A4-CE0AB5CE70EA}"/>
              </a:ext>
            </a:extLst>
          </p:cNvPr>
          <p:cNvSpPr/>
          <p:nvPr/>
        </p:nvSpPr>
        <p:spPr>
          <a:xfrm>
            <a:off x="4917746" y="3698039"/>
            <a:ext cx="123567" cy="3077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C1913047-67C4-2450-8377-7A9EE06250F5}"/>
              </a:ext>
            </a:extLst>
          </p:cNvPr>
          <p:cNvSpPr/>
          <p:nvPr/>
        </p:nvSpPr>
        <p:spPr>
          <a:xfrm>
            <a:off x="6152804" y="3709274"/>
            <a:ext cx="123567" cy="3077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16ACD8D-0A65-9E09-EBD5-56C2E6733E12}"/>
              </a:ext>
            </a:extLst>
          </p:cNvPr>
          <p:cNvSpPr txBox="1"/>
          <p:nvPr/>
        </p:nvSpPr>
        <p:spPr>
          <a:xfrm>
            <a:off x="4525726" y="4032576"/>
            <a:ext cx="97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加數模式 </a:t>
            </a:r>
            <a:r>
              <a:rPr lang="en-US" altLang="zh-TW" sz="1100" dirty="0"/>
              <a:t>(mode=1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D027182C-9F04-503D-7F6D-78A7D49ADDC2}"/>
              </a:ext>
            </a:extLst>
          </p:cNvPr>
          <p:cNvSpPr/>
          <p:nvPr/>
        </p:nvSpPr>
        <p:spPr>
          <a:xfrm>
            <a:off x="5496286" y="5235055"/>
            <a:ext cx="191530" cy="3077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DFE2E11-40C5-1CD4-F899-7AB1618D60E0}"/>
              </a:ext>
            </a:extLst>
          </p:cNvPr>
          <p:cNvSpPr txBox="1"/>
          <p:nvPr/>
        </p:nvSpPr>
        <p:spPr>
          <a:xfrm>
            <a:off x="4794422" y="5542832"/>
            <a:ext cx="15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返回計數循環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A777EA-D574-53F0-AE4C-A5A088D144E8}"/>
              </a:ext>
            </a:extLst>
          </p:cNvPr>
          <p:cNvSpPr txBox="1"/>
          <p:nvPr/>
        </p:nvSpPr>
        <p:spPr>
          <a:xfrm>
            <a:off x="5841656" y="4071047"/>
            <a:ext cx="1081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減數模式 </a:t>
            </a:r>
            <a:r>
              <a:rPr lang="en-US" altLang="zh-TW" sz="1100" dirty="0"/>
              <a:t>(mode=0)</a:t>
            </a:r>
            <a:endParaRPr lang="zh-TW" altLang="en-US" sz="1100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1944C4DA-20DE-6B34-AA5A-6E62D1C0540F}"/>
              </a:ext>
            </a:extLst>
          </p:cNvPr>
          <p:cNvSpPr/>
          <p:nvPr/>
        </p:nvSpPr>
        <p:spPr>
          <a:xfrm>
            <a:off x="4917746" y="4540407"/>
            <a:ext cx="98609" cy="2076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1224B154-DB1A-0F16-9972-B842E3F69FC3}"/>
              </a:ext>
            </a:extLst>
          </p:cNvPr>
          <p:cNvSpPr/>
          <p:nvPr/>
        </p:nvSpPr>
        <p:spPr>
          <a:xfrm>
            <a:off x="6152804" y="4521170"/>
            <a:ext cx="98609" cy="2076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5836494-B05C-5D37-397B-78748764979B}"/>
              </a:ext>
            </a:extLst>
          </p:cNvPr>
          <p:cNvSpPr txBox="1"/>
          <p:nvPr/>
        </p:nvSpPr>
        <p:spPr>
          <a:xfrm>
            <a:off x="4286628" y="4855757"/>
            <a:ext cx="170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計數器加</a:t>
            </a:r>
            <a:r>
              <a:rPr lang="en-US" altLang="zh-TW" sz="1200" dirty="0"/>
              <a:t>1</a:t>
            </a:r>
            <a:r>
              <a:rPr lang="zh-TW" altLang="en-US" sz="1200" dirty="0"/>
              <a:t>或重置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17D11C-89EF-A7C0-2A4F-988FA59222BD}"/>
              </a:ext>
            </a:extLst>
          </p:cNvPr>
          <p:cNvSpPr txBox="1"/>
          <p:nvPr/>
        </p:nvSpPr>
        <p:spPr>
          <a:xfrm>
            <a:off x="5633620" y="4875239"/>
            <a:ext cx="1754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計數器減</a:t>
            </a:r>
            <a:r>
              <a:rPr lang="en-US" altLang="zh-TW" sz="1200" dirty="0"/>
              <a:t>1</a:t>
            </a:r>
            <a:r>
              <a:rPr lang="zh-TW" altLang="en-US" sz="1200" dirty="0"/>
              <a:t>或重置</a:t>
            </a:r>
          </a:p>
        </p:txBody>
      </p:sp>
    </p:spTree>
    <p:extLst>
      <p:ext uri="{BB962C8B-B14F-4D97-AF65-F5344CB8AC3E}">
        <p14:creationId xmlns:p14="http://schemas.microsoft.com/office/powerpoint/2010/main" val="288497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85055</TotalTime>
  <Words>1233</Words>
  <Application>Microsoft Office PowerPoint</Application>
  <PresentationFormat>寬螢幕</PresentationFormat>
  <Paragraphs>173</Paragraphs>
  <Slides>18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Times New Roman</vt:lpstr>
      <vt:lpstr>Office 佈景主題</vt:lpstr>
      <vt:lpstr>進度報告 FPGA專案練習</vt:lpstr>
      <vt:lpstr>控管記錄 - Git (2024/11/21)</vt:lpstr>
      <vt:lpstr>當週進度</vt:lpstr>
      <vt:lpstr>當週進度</vt:lpstr>
      <vt:lpstr>進度統整</vt:lpstr>
      <vt:lpstr>需求列表 – 軟體需求 (2024/11/21更新)</vt:lpstr>
      <vt:lpstr>模組列表 (2024/11/21更新)</vt:lpstr>
      <vt:lpstr>系統分析 – 系統流程圖 (2024/11/21更新)</vt:lpstr>
      <vt:lpstr>系統分析 – 系統流程圖 (2024/11/21更新)</vt:lpstr>
      <vt:lpstr>系統分析 – 時序圖 (2024/11/21更新)</vt:lpstr>
      <vt:lpstr>系統分析 – 時序圖 (2024/11/21更新)</vt:lpstr>
      <vt:lpstr>系統分析 – 設定檔 (2024/11/21更新)</vt:lpstr>
      <vt:lpstr>系統分析 – 設定檔 (2024/11/21更新)</vt:lpstr>
      <vt:lpstr>專案架構圖 (2024/11/21更新)</vt:lpstr>
      <vt:lpstr>成果展示 – 週進度項目 (2024/11/21)</vt:lpstr>
      <vt:lpstr>成果展示 – 週進度項目 (2024/11/21)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C112112110</cp:lastModifiedBy>
  <cp:revision>3143</cp:revision>
  <dcterms:created xsi:type="dcterms:W3CDTF">2019-03-11T13:47:46Z</dcterms:created>
  <dcterms:modified xsi:type="dcterms:W3CDTF">2024-11-21T16:18:24Z</dcterms:modified>
</cp:coreProperties>
</file>