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33F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24A3-7A4D-4969-9881-EADCECFD87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230D-A336-4A0C-99D9-6D384D11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24A3-7A4D-4969-9881-EADCECFD87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230D-A336-4A0C-99D9-6D384D11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24A3-7A4D-4969-9881-EADCECFD87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230D-A336-4A0C-99D9-6D384D11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24A3-7A4D-4969-9881-EADCECFD87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230D-A336-4A0C-99D9-6D384D11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4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24A3-7A4D-4969-9881-EADCECFD87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230D-A336-4A0C-99D9-6D384D11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24A3-7A4D-4969-9881-EADCECFD87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230D-A336-4A0C-99D9-6D384D11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24A3-7A4D-4969-9881-EADCECFD87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230D-A336-4A0C-99D9-6D384D11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24A3-7A4D-4969-9881-EADCECFD87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230D-A336-4A0C-99D9-6D384D11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5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24A3-7A4D-4969-9881-EADCECFD87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230D-A336-4A0C-99D9-6D384D11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5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24A3-7A4D-4969-9881-EADCECFD87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230D-A336-4A0C-99D9-6D384D11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1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24A3-7A4D-4969-9881-EADCECFD87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230D-A336-4A0C-99D9-6D384D11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24A3-7A4D-4969-9881-EADCECFD873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230D-A336-4A0C-99D9-6D384D11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IMAGES FOR NOTECARDS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6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12340" y="0"/>
            <a:ext cx="6150460" cy="6058553"/>
            <a:chOff x="1012340" y="0"/>
            <a:chExt cx="6150460" cy="605855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40" y="0"/>
              <a:ext cx="4990011" cy="605855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622800" y="1371600"/>
              <a:ext cx="248920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</a:t>
              </a:r>
              <a:r>
                <a:rPr lang="en-US" sz="1200" dirty="0" smtClean="0"/>
                <a:t> “truth” is a generating mechanism for the data thus any given truth implies a probability distribution on the data observed</a:t>
              </a:r>
              <a:endParaRPr 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73600" y="2777487"/>
              <a:ext cx="2489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For a given DR, this implies a distribution on the actions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81551" y="3928407"/>
              <a:ext cx="17272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By also specifying a loss function, this implies a distribution on the loss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9016" y="2777487"/>
              <a:ext cx="2534935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Model selection chooses a subset of “truths” to consider from the space of all possible true generating mechanisms for your data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08450" y="5104727"/>
              <a:ext cx="240030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DRs can be compared by their risk curves over the space of truths. The minimax principle says choose the DR with the “best worst case”. 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2340" y="96585"/>
              <a:ext cx="23404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 DR inputs your specific observed data and outputs an action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08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5" y="303123"/>
            <a:ext cx="3124200" cy="1666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345" y="126240"/>
            <a:ext cx="5819775" cy="55245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888642" y="2730321"/>
            <a:ext cx="4726547" cy="2730321"/>
            <a:chOff x="888642" y="2730321"/>
            <a:chExt cx="4726547" cy="2730321"/>
          </a:xfrm>
        </p:grpSpPr>
        <p:sp>
          <p:nvSpPr>
            <p:cNvPr id="4" name="Rectangle 3"/>
            <p:cNvSpPr/>
            <p:nvPr/>
          </p:nvSpPr>
          <p:spPr>
            <a:xfrm>
              <a:off x="888642" y="2730321"/>
              <a:ext cx="4726547" cy="2730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88642" y="2730321"/>
              <a:ext cx="1043189" cy="2730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642" y="5293217"/>
              <a:ext cx="4726547" cy="167425"/>
            </a:xfrm>
            <a:prstGeom prst="rect">
              <a:avLst/>
            </a:prstGeom>
            <a:solidFill>
              <a:srgbClr val="385723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30321" y="3056920"/>
              <a:ext cx="25827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= has the disease (blue)</a:t>
              </a:r>
            </a:p>
            <a:p>
              <a:r>
                <a:rPr lang="en-US" dirty="0" smtClean="0"/>
                <a:t>B = tests positive (green)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584101" y="4752918"/>
              <a:ext cx="625796" cy="6240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1"/>
            </p:cNvCxnSpPr>
            <p:nvPr/>
          </p:nvCxnSpPr>
          <p:spPr>
            <a:xfrm flipH="1">
              <a:off x="1365161" y="4141133"/>
              <a:ext cx="844736" cy="1671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209897" y="3956467"/>
              <a:ext cx="1646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 negatives 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9952" y="4396465"/>
              <a:ext cx="1753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Correct positives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4166" y="4568252"/>
              <a:ext cx="1529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 positives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327301" y="4854604"/>
              <a:ext cx="334851" cy="5641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11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16676" y="335839"/>
            <a:ext cx="8963696" cy="5755868"/>
            <a:chOff x="1416676" y="335839"/>
            <a:chExt cx="8963696" cy="5755868"/>
          </a:xfrm>
        </p:grpSpPr>
        <p:grpSp>
          <p:nvGrpSpPr>
            <p:cNvPr id="14" name="Group 13"/>
            <p:cNvGrpSpPr/>
            <p:nvPr/>
          </p:nvGrpSpPr>
          <p:grpSpPr>
            <a:xfrm>
              <a:off x="1416676" y="850006"/>
              <a:ext cx="8963696" cy="5241701"/>
              <a:chOff x="1416676" y="850006"/>
              <a:chExt cx="8963696" cy="52417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00023" y="850006"/>
                <a:ext cx="1056068" cy="52288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429555" y="850006"/>
                <a:ext cx="8950817" cy="52288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416676" y="850006"/>
                <a:ext cx="1970468" cy="522882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456091" y="862885"/>
                <a:ext cx="5924281" cy="52288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29555" y="850006"/>
                <a:ext cx="1957589" cy="1493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29555" y="2343953"/>
                <a:ext cx="1957589" cy="18030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87144" y="862885"/>
                <a:ext cx="1068947" cy="4765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00023" y="1777285"/>
                <a:ext cx="1068947" cy="4314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68970" y="862885"/>
                <a:ext cx="5911402" cy="26231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68970" y="3498898"/>
                <a:ext cx="5898523" cy="19060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564006" y="907961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X = X1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94505" y="1171977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X = X1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63980" y="1745295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X = X1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26702" y="2487493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X = </a:t>
              </a:r>
              <a:r>
                <a:rPr lang="en-US" b="1" dirty="0" smtClean="0"/>
                <a:t>X2</a:t>
              </a:r>
              <a:endParaRPr lang="en-US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03054" y="1388842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X = </a:t>
              </a:r>
              <a:r>
                <a:rPr lang="en-US" b="1" dirty="0" smtClean="0"/>
                <a:t>X2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93867" y="4228425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X = </a:t>
              </a:r>
              <a:r>
                <a:rPr lang="en-US" b="1" dirty="0" smtClean="0"/>
                <a:t>X2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83986" y="4928246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X = </a:t>
              </a:r>
              <a:r>
                <a:rPr lang="en-US" b="1" dirty="0" smtClean="0"/>
                <a:t>X3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46408" y="2069137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X = </a:t>
              </a:r>
              <a:r>
                <a:rPr lang="en-US" b="1" dirty="0" smtClean="0"/>
                <a:t>X3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93867" y="5559311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X = </a:t>
              </a:r>
              <a:r>
                <a:rPr lang="en-US" b="1" dirty="0" smtClean="0"/>
                <a:t>X3</a:t>
              </a:r>
              <a:endParaRPr lang="en-US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3785" y="373593"/>
              <a:ext cx="11176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Θ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 = </a:t>
              </a:r>
              <a:r>
                <a:rPr lang="el-GR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Θ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1 </a:t>
              </a:r>
              <a:endParaRPr lang="en-US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69250" y="335839"/>
              <a:ext cx="11176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Θ</a:t>
              </a:r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 = </a:t>
              </a:r>
              <a:r>
                <a:rPr lang="el-GR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Θ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63980" y="335839"/>
              <a:ext cx="11176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l-GR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Θ</a:t>
              </a: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 = </a:t>
              </a:r>
              <a:r>
                <a:rPr lang="el-GR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Θ</a:t>
              </a: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3 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50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6231" y="566670"/>
            <a:ext cx="2021983" cy="1712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Estimator (</a:t>
            </a:r>
            <a:r>
              <a:rPr lang="en-US" sz="2400" dirty="0" err="1" smtClean="0"/>
              <a:t>F’n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553792" y="824247"/>
            <a:ext cx="1197735" cy="1197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{Xi}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71127" y="617112"/>
            <a:ext cx="1612005" cy="1612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estimated value</a:t>
            </a:r>
          </a:p>
          <a:p>
            <a:pPr algn="ctr"/>
            <a:r>
              <a:rPr lang="el-GR" dirty="0"/>
              <a:t>Θ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0569263" y="3408611"/>
            <a:ext cx="1060360" cy="106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loss</a:t>
            </a:r>
          </a:p>
        </p:txBody>
      </p:sp>
      <p:sp>
        <p:nvSpPr>
          <p:cNvPr id="7" name="Oval 6"/>
          <p:cNvSpPr/>
          <p:nvPr/>
        </p:nvSpPr>
        <p:spPr>
          <a:xfrm>
            <a:off x="3155324" y="3183231"/>
            <a:ext cx="1612005" cy="161200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value</a:t>
            </a:r>
          </a:p>
          <a:p>
            <a:pPr algn="ctr"/>
            <a:r>
              <a:rPr lang="el-GR" dirty="0"/>
              <a:t>Θ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99420" y="3082345"/>
            <a:ext cx="2021983" cy="1712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Loss (</a:t>
            </a:r>
            <a:r>
              <a:rPr lang="en-US" sz="2400" dirty="0" err="1" smtClean="0"/>
              <a:t>F’n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3" idx="6"/>
            <a:endCxn id="2" idx="1"/>
          </p:cNvCxnSpPr>
          <p:nvPr/>
        </p:nvCxnSpPr>
        <p:spPr>
          <a:xfrm>
            <a:off x="1751527" y="1423115"/>
            <a:ext cx="109470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  <a:endCxn id="4" idx="2"/>
          </p:cNvCxnSpPr>
          <p:nvPr/>
        </p:nvCxnSpPr>
        <p:spPr>
          <a:xfrm flipV="1">
            <a:off x="4868214" y="1423115"/>
            <a:ext cx="130291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3" idx="4"/>
          </p:cNvCxnSpPr>
          <p:nvPr/>
        </p:nvCxnSpPr>
        <p:spPr>
          <a:xfrm flipH="1" flipV="1">
            <a:off x="1152660" y="2021982"/>
            <a:ext cx="2002664" cy="1967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2"/>
          </p:cNvCxnSpPr>
          <p:nvPr/>
        </p:nvCxnSpPr>
        <p:spPr>
          <a:xfrm flipV="1">
            <a:off x="9721403" y="3938791"/>
            <a:ext cx="847860" cy="1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48010" y="3989233"/>
            <a:ext cx="29514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4"/>
            <a:endCxn id="8" idx="1"/>
          </p:cNvCxnSpPr>
          <p:nvPr/>
        </p:nvCxnSpPr>
        <p:spPr>
          <a:xfrm>
            <a:off x="6977130" y="2229117"/>
            <a:ext cx="722290" cy="1709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78417" y="3005608"/>
            <a:ext cx="114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Randomly 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9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1220" y="566670"/>
            <a:ext cx="2021983" cy="1712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Estimator (</a:t>
            </a:r>
            <a:r>
              <a:rPr lang="en-US" sz="2400" dirty="0" err="1" smtClean="0"/>
              <a:t>F’n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5433812" y="566670"/>
            <a:ext cx="1612005" cy="161200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value</a:t>
            </a:r>
          </a:p>
          <a:p>
            <a:pPr algn="ctr"/>
            <a:r>
              <a:rPr lang="el-GR" dirty="0"/>
              <a:t>Θ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556680" y="566670"/>
            <a:ext cx="2021983" cy="1712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Loss (</a:t>
            </a:r>
            <a:r>
              <a:rPr lang="en-US" sz="2400" dirty="0" err="1" smtClean="0"/>
              <a:t>F’n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228823" y="3075904"/>
            <a:ext cx="2021983" cy="17128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Risk </a:t>
            </a:r>
            <a:r>
              <a:rPr lang="en-US" sz="2400" dirty="0" err="1" smtClean="0"/>
              <a:t>F’n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4062212" y="2279561"/>
            <a:ext cx="1166611" cy="79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5" idx="0"/>
          </p:cNvCxnSpPr>
          <p:nvPr/>
        </p:nvCxnSpPr>
        <p:spPr>
          <a:xfrm>
            <a:off x="6239815" y="2178675"/>
            <a:ext cx="0" cy="897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</p:cNvCxnSpPr>
          <p:nvPr/>
        </p:nvCxnSpPr>
        <p:spPr>
          <a:xfrm flipH="1">
            <a:off x="7250806" y="2279561"/>
            <a:ext cx="1316866" cy="79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62412" y="5585138"/>
            <a:ext cx="1154805" cy="1154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E(loss)</a:t>
            </a:r>
          </a:p>
        </p:txBody>
      </p:sp>
      <p:cxnSp>
        <p:nvCxnSpPr>
          <p:cNvPr id="18" name="Straight Arrow Connector 17"/>
          <p:cNvCxnSpPr>
            <a:stCxn id="5" idx="2"/>
            <a:endCxn id="17" idx="0"/>
          </p:cNvCxnSpPr>
          <p:nvPr/>
        </p:nvCxnSpPr>
        <p:spPr>
          <a:xfrm>
            <a:off x="6239815" y="4788795"/>
            <a:ext cx="0" cy="79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8823" y="3075904"/>
            <a:ext cx="2021983" cy="171289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Bayes Risk (</a:t>
            </a:r>
            <a:r>
              <a:rPr lang="en-US" sz="2400" dirty="0" err="1" smtClean="0"/>
              <a:t>F’n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3991914" y="605842"/>
            <a:ext cx="1816994" cy="1816994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 Distribution over</a:t>
            </a:r>
          </a:p>
          <a:p>
            <a:pPr algn="ctr"/>
            <a:r>
              <a:rPr lang="el-GR" dirty="0"/>
              <a:t>Θ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471634" y="630525"/>
            <a:ext cx="2021983" cy="171289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Risk </a:t>
            </a:r>
            <a:r>
              <a:rPr lang="en-US" sz="2400" dirty="0" err="1" smtClean="0"/>
              <a:t>F’n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662411" y="5399473"/>
            <a:ext cx="1154805" cy="1154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E(Risk)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7250807" y="2343416"/>
            <a:ext cx="231819" cy="732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00412" y="2422836"/>
            <a:ext cx="328411" cy="653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2"/>
            <a:endCxn id="5" idx="0"/>
          </p:cNvCxnSpPr>
          <p:nvPr/>
        </p:nvCxnSpPr>
        <p:spPr>
          <a:xfrm flipH="1">
            <a:off x="6239814" y="4788795"/>
            <a:ext cx="1" cy="610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00412" y="-1532589"/>
            <a:ext cx="2021983" cy="1712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Estimator (</a:t>
            </a:r>
            <a:r>
              <a:rPr lang="en-US" sz="2400" dirty="0" err="1" smtClean="0"/>
              <a:t>F’n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7890995" y="-1547731"/>
            <a:ext cx="2021983" cy="1712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Loss (</a:t>
            </a:r>
            <a:r>
              <a:rPr lang="en-US" sz="2400" dirty="0" err="1" smtClean="0"/>
              <a:t>F’n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5911404" y="180302"/>
            <a:ext cx="560230" cy="425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8493617" y="165160"/>
            <a:ext cx="408370" cy="465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77" y="2312600"/>
            <a:ext cx="2819230" cy="3475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92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84953" y="465221"/>
            <a:ext cx="6426963" cy="6123530"/>
            <a:chOff x="2684953" y="465221"/>
            <a:chExt cx="6426963" cy="6123530"/>
          </a:xfrm>
        </p:grpSpPr>
        <p:grpSp>
          <p:nvGrpSpPr>
            <p:cNvPr id="6" name="Group 5"/>
            <p:cNvGrpSpPr/>
            <p:nvPr/>
          </p:nvGrpSpPr>
          <p:grpSpPr>
            <a:xfrm>
              <a:off x="2684953" y="465221"/>
              <a:ext cx="6426963" cy="6123530"/>
              <a:chOff x="2684953" y="320842"/>
              <a:chExt cx="6426963" cy="612353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84953" y="2968511"/>
                <a:ext cx="3670509" cy="34758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4953" y="320842"/>
                <a:ext cx="6426963" cy="25546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5347" y="3112890"/>
              <a:ext cx="2576569" cy="34599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3616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54" y="181109"/>
            <a:ext cx="6924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5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75306" y="1635615"/>
            <a:ext cx="5979285" cy="2915781"/>
            <a:chOff x="975306" y="1635615"/>
            <a:chExt cx="5979285" cy="291578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68547" t="27050" r="1784" b="48012"/>
            <a:stretch/>
          </p:blipFill>
          <p:spPr>
            <a:xfrm>
              <a:off x="1194247" y="1813355"/>
              <a:ext cx="1571224" cy="125181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31404" t="54598" r="27011" b="24107"/>
            <a:stretch/>
          </p:blipFill>
          <p:spPr>
            <a:xfrm>
              <a:off x="975306" y="3181081"/>
              <a:ext cx="2202287" cy="106894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4182" t="88998" r="25236" b="2791"/>
            <a:stretch/>
          </p:blipFill>
          <p:spPr>
            <a:xfrm>
              <a:off x="3177593" y="4139272"/>
              <a:ext cx="2678805" cy="41212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11927" t="21200" r="42841" b="48012"/>
            <a:stretch/>
          </p:blipFill>
          <p:spPr>
            <a:xfrm>
              <a:off x="3736752" y="1635615"/>
              <a:ext cx="2395469" cy="154546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616" r="14779" b="86711"/>
            <a:stretch/>
          </p:blipFill>
          <p:spPr>
            <a:xfrm>
              <a:off x="2441350" y="3397456"/>
              <a:ext cx="4513241" cy="636196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2" idx="3"/>
            </p:cNvCxnSpPr>
            <p:nvPr/>
          </p:nvCxnSpPr>
          <p:spPr>
            <a:xfrm>
              <a:off x="2765471" y="2439263"/>
              <a:ext cx="1111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0"/>
            <a:ext cx="59817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5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231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IMAGES FOR NOTECARDS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 Sawtelle</dc:creator>
  <cp:lastModifiedBy>Sonya Sawtelle</cp:lastModifiedBy>
  <cp:revision>45</cp:revision>
  <dcterms:created xsi:type="dcterms:W3CDTF">2015-09-25T18:28:51Z</dcterms:created>
  <dcterms:modified xsi:type="dcterms:W3CDTF">2019-08-20T16:02:34Z</dcterms:modified>
</cp:coreProperties>
</file>