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977" r:id="rId2"/>
    <p:sldId id="979" r:id="rId3"/>
    <p:sldId id="980" r:id="rId4"/>
    <p:sldId id="981" r:id="rId5"/>
    <p:sldId id="982" r:id="rId6"/>
    <p:sldId id="983" r:id="rId7"/>
    <p:sldId id="984" r:id="rId8"/>
    <p:sldId id="985" r:id="rId9"/>
    <p:sldId id="986" r:id="rId10"/>
    <p:sldId id="987" r:id="rId11"/>
    <p:sldId id="988" r:id="rId12"/>
    <p:sldId id="1020" r:id="rId13"/>
    <p:sldId id="989" r:id="rId14"/>
    <p:sldId id="990" r:id="rId15"/>
    <p:sldId id="991" r:id="rId16"/>
    <p:sldId id="992" r:id="rId17"/>
    <p:sldId id="993" r:id="rId18"/>
    <p:sldId id="994" r:id="rId19"/>
    <p:sldId id="996" r:id="rId20"/>
    <p:sldId id="995" r:id="rId21"/>
    <p:sldId id="997" r:id="rId22"/>
    <p:sldId id="998" r:id="rId23"/>
    <p:sldId id="999" r:id="rId24"/>
    <p:sldId id="1000" r:id="rId25"/>
    <p:sldId id="1001" r:id="rId26"/>
    <p:sldId id="1002" r:id="rId27"/>
    <p:sldId id="1003" r:id="rId28"/>
    <p:sldId id="1004" r:id="rId29"/>
    <p:sldId id="1005" r:id="rId30"/>
    <p:sldId id="1022" r:id="rId31"/>
    <p:sldId id="1006" r:id="rId32"/>
    <p:sldId id="1007" r:id="rId33"/>
    <p:sldId id="1008" r:id="rId34"/>
    <p:sldId id="1009" r:id="rId35"/>
    <p:sldId id="1010" r:id="rId36"/>
    <p:sldId id="1011" r:id="rId37"/>
    <p:sldId id="1012" r:id="rId38"/>
    <p:sldId id="1013" r:id="rId39"/>
    <p:sldId id="1015" r:id="rId40"/>
    <p:sldId id="1016" r:id="rId41"/>
    <p:sldId id="1018" r:id="rId42"/>
    <p:sldId id="1019" r:id="rId43"/>
    <p:sldId id="1021" r:id="rId44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3399"/>
    <a:srgbClr val="008080"/>
    <a:srgbClr val="006666"/>
    <a:srgbClr val="CC0000"/>
    <a:srgbClr val="0066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737" autoAdjust="0"/>
  </p:normalViewPr>
  <p:slideViewPr>
    <p:cSldViewPr>
      <p:cViewPr varScale="1">
        <p:scale>
          <a:sx n="94" d="100"/>
          <a:sy n="94" d="100"/>
        </p:scale>
        <p:origin x="-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352032C-2DEE-C94E-B1D3-73DD6C8798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884E485-C755-4225-AF5D-D4C5F76009E5}" type="slidenum">
              <a:rPr lang="en-US" smtClean="0">
                <a:latin typeface="Times New Roman" pitchFamily="18" charset="0"/>
                <a:ea typeface="MS PGothic" pitchFamily="34" charset="-128"/>
              </a:rPr>
              <a:pPr eaLnBrk="1" hangingPunct="1">
                <a:defRPr/>
              </a:pPr>
              <a:t>32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650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40375"/>
            <a:ext cx="1657350" cy="3314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3550"/>
          <a:stretch/>
        </p:blipFill>
        <p:spPr>
          <a:xfrm>
            <a:off x="1" y="703779"/>
            <a:ext cx="9144000" cy="54504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769102"/>
            <a:ext cx="8305800" cy="114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sz="3600" b="0" dirty="0" smtClean="0">
                <a:solidFill>
                  <a:schemeClr val="bg1"/>
                </a:solidFill>
                <a:latin typeface="Arial"/>
                <a:cs typeface="Arial"/>
              </a:rPr>
              <a:t>A quick view of R, </a:t>
            </a:r>
          </a:p>
          <a:p>
            <a:pPr algn="r"/>
            <a:r>
              <a:rPr lang="en-US" sz="3600" b="0" dirty="0" smtClean="0">
                <a:solidFill>
                  <a:schemeClr val="bg1"/>
                </a:solidFill>
                <a:latin typeface="Arial"/>
                <a:cs typeface="Arial"/>
              </a:rPr>
              <a:t>and parallel R options</a:t>
            </a:r>
            <a:endParaRPr lang="en-US" sz="36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345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commands in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343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 typical R code workflow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#READ DATA</a:t>
            </a:r>
            <a:endParaRPr lang="en-US" sz="2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X </a:t>
            </a:r>
            <a:r>
              <a:rPr lang="en-US" sz="2300" dirty="0" smtClean="0">
                <a:solidFill>
                  <a:schemeClr val="tx1"/>
                </a:solidFill>
              </a:rPr>
              <a:t>= </a:t>
            </a:r>
            <a:r>
              <a:rPr lang="en-US" sz="2300" dirty="0" err="1" smtClean="0">
                <a:solidFill>
                  <a:schemeClr val="tx1"/>
                </a:solidFill>
              </a:rPr>
              <a:t>read.csv</a:t>
            </a:r>
            <a:r>
              <a:rPr lang="en-US" sz="2300" dirty="0">
                <a:solidFill>
                  <a:schemeClr val="tx1"/>
                </a:solidFill>
              </a:rPr>
              <a:t>('</a:t>
            </a:r>
            <a:r>
              <a:rPr lang="en-US" sz="2300" dirty="0" err="1">
                <a:solidFill>
                  <a:schemeClr val="tx1"/>
                </a:solidFill>
              </a:rPr>
              <a:t>hmda_aer.csv</a:t>
            </a:r>
            <a:r>
              <a:rPr lang="en-US" sz="2300" dirty="0">
                <a:solidFill>
                  <a:schemeClr val="tx1"/>
                </a:solidFill>
              </a:rPr>
              <a:t>'</a:t>
            </a:r>
            <a:r>
              <a:rPr lang="en-US" sz="2300" dirty="0" smtClean="0">
                <a:solidFill>
                  <a:schemeClr val="tx1"/>
                </a:solidFill>
              </a:rPr>
              <a:t>, header</a:t>
            </a:r>
            <a:r>
              <a:rPr lang="en-US" sz="2300" dirty="0">
                <a:solidFill>
                  <a:schemeClr val="tx1"/>
                </a:solidFill>
              </a:rPr>
              <a:t>=T</a:t>
            </a:r>
            <a:r>
              <a:rPr lang="en-US" sz="2300" dirty="0" smtClean="0">
                <a:solidFill>
                  <a:schemeClr val="tx1"/>
                </a:solidFill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</a:rPr>
              <a:t>stringsAsFactors</a:t>
            </a:r>
            <a:r>
              <a:rPr lang="en-US" sz="2300" dirty="0">
                <a:solidFill>
                  <a:schemeClr val="tx1"/>
                </a:solidFill>
              </a:rPr>
              <a:t>=T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#SUBSET DATA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indices_2keep	 = which</a:t>
            </a:r>
            <a:r>
              <a:rPr lang="en-US" sz="2300" dirty="0" smtClean="0">
                <a:solidFill>
                  <a:schemeClr val="tx1"/>
                </a:solidFill>
              </a:rPr>
              <a:t>(X</a:t>
            </a:r>
            <a:r>
              <a:rPr lang="en-US" sz="2300" dirty="0">
                <a:solidFill>
                  <a:schemeClr val="tx1"/>
                </a:solidFill>
              </a:rPr>
              <a:t>[,'s13'] %in% c(3,4,5</a:t>
            </a:r>
            <a:r>
              <a:rPr lang="en-US" sz="2300" dirty="0" smtClean="0">
                <a:solidFill>
                  <a:schemeClr val="tx1"/>
                </a:solidFill>
              </a:rPr>
              <a:t>)))</a:t>
            </a:r>
            <a:endParaRPr lang="en-US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X		 = X</a:t>
            </a:r>
            <a:r>
              <a:rPr lang="en-US" sz="2300" dirty="0" smtClean="0">
                <a:solidFill>
                  <a:schemeClr val="tx1"/>
                </a:solidFill>
              </a:rPr>
              <a:t>[unique(indices_2keep),</a:t>
            </a:r>
            <a:r>
              <a:rPr lang="en-US" sz="2300" dirty="0" smtClean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#CREATE/TRANSFORM VARIABLES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chemeClr val="tx1"/>
                </a:solidFill>
              </a:rPr>
              <a:t>pi_rat</a:t>
            </a:r>
            <a:r>
              <a:rPr lang="en-US" sz="2300" dirty="0">
                <a:solidFill>
                  <a:schemeClr val="tx1"/>
                </a:solidFill>
              </a:rPr>
              <a:t>	</a:t>
            </a:r>
            <a:r>
              <a:rPr lang="en-US" sz="2300" dirty="0" smtClean="0">
                <a:solidFill>
                  <a:schemeClr val="tx1"/>
                </a:solidFill>
              </a:rPr>
              <a:t>= </a:t>
            </a:r>
            <a:r>
              <a:rPr lang="en-US" sz="2300" dirty="0" err="1">
                <a:solidFill>
                  <a:schemeClr val="tx1"/>
                </a:solidFill>
              </a:rPr>
              <a:t>as.numeric</a:t>
            </a:r>
            <a:r>
              <a:rPr lang="en-US" sz="2300" dirty="0">
                <a:solidFill>
                  <a:schemeClr val="tx1"/>
                </a:solidFill>
              </a:rPr>
              <a:t>(X[,'s46']/100)        </a:t>
            </a:r>
            <a:r>
              <a:rPr lang="en-US" sz="2300" dirty="0" smtClean="0">
                <a:solidFill>
                  <a:schemeClr val="tx1"/>
                </a:solidFill>
              </a:rPr>
              <a:t>	# debt2income </a:t>
            </a:r>
            <a:r>
              <a:rPr lang="en-US" sz="2300" dirty="0">
                <a:solidFill>
                  <a:schemeClr val="tx1"/>
                </a:solidFill>
              </a:rPr>
              <a:t>ratio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</a:rPr>
              <a:t>race </a:t>
            </a:r>
            <a:r>
              <a:rPr lang="en-US" sz="2300" dirty="0" smtClean="0">
                <a:solidFill>
                  <a:schemeClr val="tx1"/>
                </a:solidFill>
              </a:rPr>
              <a:t>	= </a:t>
            </a:r>
            <a:r>
              <a:rPr lang="en-US" sz="2300" dirty="0" err="1">
                <a:solidFill>
                  <a:schemeClr val="tx1"/>
                </a:solidFill>
              </a:rPr>
              <a:t>as.numeric</a:t>
            </a:r>
            <a:r>
              <a:rPr lang="en-US" sz="2300" dirty="0">
                <a:solidFill>
                  <a:schemeClr val="tx1"/>
                </a:solidFill>
              </a:rPr>
              <a:t>(X[,'s13'] %in% c(3,4</a:t>
            </a:r>
            <a:r>
              <a:rPr lang="en-US" sz="2300" dirty="0" smtClean="0">
                <a:solidFill>
                  <a:schemeClr val="tx1"/>
                </a:solidFill>
              </a:rPr>
              <a:t>)) </a:t>
            </a:r>
            <a:r>
              <a:rPr lang="en-US" sz="2300" dirty="0" smtClean="0">
                <a:solidFill>
                  <a:schemeClr val="tx1"/>
                </a:solidFill>
              </a:rPr>
              <a:t>	# race </a:t>
            </a:r>
            <a:r>
              <a:rPr lang="en-US" sz="2300" dirty="0" smtClean="0">
                <a:solidFill>
                  <a:schemeClr val="tx1"/>
                </a:solidFill>
              </a:rPr>
              <a:t>category</a:t>
            </a:r>
            <a:endParaRPr lang="en-US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deny </a:t>
            </a:r>
            <a:r>
              <a:rPr lang="en-US" sz="2300" dirty="0" smtClean="0">
                <a:solidFill>
                  <a:schemeClr val="tx1"/>
                </a:solidFill>
              </a:rPr>
              <a:t>	= </a:t>
            </a:r>
            <a:r>
              <a:rPr lang="en-US" sz="2300" dirty="0" err="1">
                <a:solidFill>
                  <a:schemeClr val="tx1"/>
                </a:solidFill>
              </a:rPr>
              <a:t>as.numeric</a:t>
            </a:r>
            <a:r>
              <a:rPr lang="en-US" sz="2300" dirty="0">
                <a:solidFill>
                  <a:schemeClr val="tx1"/>
                </a:solidFill>
              </a:rPr>
              <a:t>(X[,'s7']==3)  </a:t>
            </a:r>
            <a:r>
              <a:rPr lang="en-US" sz="2300" dirty="0" smtClean="0">
                <a:solidFill>
                  <a:schemeClr val="tx1"/>
                </a:solidFill>
              </a:rPr>
              <a:t>               </a:t>
            </a:r>
            <a:r>
              <a:rPr lang="en-US" sz="2300" dirty="0" smtClean="0">
                <a:solidFill>
                  <a:schemeClr val="tx1"/>
                </a:solidFill>
              </a:rPr>
              <a:t>	# dependent variable</a:t>
            </a:r>
          </a:p>
          <a:p>
            <a:pPr marL="0" indent="0"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#RUN MODEL and SHOW RESULTS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chemeClr val="tx1"/>
                </a:solidFill>
              </a:rPr>
              <a:t>lm_result</a:t>
            </a:r>
            <a:r>
              <a:rPr lang="en-US" sz="2300" dirty="0" smtClean="0">
                <a:solidFill>
                  <a:schemeClr val="tx1"/>
                </a:solidFill>
              </a:rPr>
              <a:t>           </a:t>
            </a:r>
            <a:r>
              <a:rPr lang="en-US" sz="2300" dirty="0" smtClean="0">
                <a:solidFill>
                  <a:schemeClr val="tx1"/>
                </a:solidFill>
              </a:rPr>
              <a:t>= lm</a:t>
            </a:r>
            <a:r>
              <a:rPr lang="en-US" sz="2300" dirty="0">
                <a:solidFill>
                  <a:schemeClr val="tx1"/>
                </a:solidFill>
              </a:rPr>
              <a:t>(</a:t>
            </a:r>
            <a:r>
              <a:rPr lang="en-US" sz="2300" dirty="0" err="1">
                <a:solidFill>
                  <a:schemeClr val="tx1"/>
                </a:solidFill>
              </a:rPr>
              <a:t>deny~race+pi_rat</a:t>
            </a:r>
            <a:r>
              <a:rPr lang="en-US" sz="2300" dirty="0" smtClean="0">
                <a:solidFill>
                  <a:schemeClr val="tx1"/>
                </a:solidFill>
              </a:rPr>
              <a:t>)	# lm </a:t>
            </a:r>
            <a:r>
              <a:rPr lang="en-US" sz="2300" dirty="0" smtClean="0">
                <a:solidFill>
                  <a:schemeClr val="tx1"/>
                </a:solidFill>
              </a:rPr>
              <a:t>is ‘</a:t>
            </a:r>
            <a:r>
              <a:rPr lang="en-US" sz="2300" dirty="0" err="1" smtClean="0">
                <a:solidFill>
                  <a:schemeClr val="tx1"/>
                </a:solidFill>
              </a:rPr>
              <a:t>linearmodel</a:t>
            </a:r>
            <a:r>
              <a:rPr lang="en-US" sz="2300" dirty="0" smtClean="0">
                <a:solidFill>
                  <a:schemeClr val="tx1"/>
                </a:solidFill>
              </a:rPr>
              <a:t>’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</a:rPr>
              <a:t>summary(</a:t>
            </a:r>
            <a:r>
              <a:rPr lang="en-US" sz="2300" dirty="0" err="1">
                <a:solidFill>
                  <a:schemeClr val="tx1"/>
                </a:solidFill>
              </a:rPr>
              <a:t>lm_result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941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343400"/>
          </a:xfrm>
        </p:spPr>
        <p:txBody>
          <a:bodyPr/>
          <a:lstStyle/>
          <a:p>
            <a:r>
              <a:rPr lang="en-US" dirty="0" smtClean="0"/>
              <a:t>Some examples what R is especially good for:</a:t>
            </a:r>
          </a:p>
          <a:p>
            <a:r>
              <a:rPr lang="en-US" dirty="0" smtClean="0"/>
              <a:t>Sampling/bootstrap methods,</a:t>
            </a:r>
          </a:p>
          <a:p>
            <a:r>
              <a:rPr lang="en-US" dirty="0" smtClean="0"/>
              <a:t>Data Wrangling,</a:t>
            </a:r>
          </a:p>
          <a:p>
            <a:r>
              <a:rPr lang="en-US" dirty="0" smtClean="0"/>
              <a:t>Particular Statistical procedures that you won’t find implemented anywhere else, e.g.</a:t>
            </a:r>
          </a:p>
          <a:p>
            <a:pPr lvl="1"/>
            <a:r>
              <a:rPr lang="en-US" dirty="0" smtClean="0"/>
              <a:t>Multiple Imputation </a:t>
            </a:r>
            <a:r>
              <a:rPr lang="en-US" dirty="0"/>
              <a:t>methods,</a:t>
            </a:r>
          </a:p>
          <a:p>
            <a:pPr lvl="1"/>
            <a:r>
              <a:rPr lang="en-US" dirty="0" smtClean="0"/>
              <a:t>Instrument Variable (2 stage)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Can run interactive (for development) or as a script (for production)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12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R’s biggest 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 is an interpreted language. Contrast to C/C++, Fortran, Python (using </a:t>
            </a:r>
            <a:r>
              <a:rPr lang="en-US" sz="2400" dirty="0" err="1" smtClean="0"/>
              <a:t>numba</a:t>
            </a:r>
            <a:r>
              <a:rPr lang="en-US" sz="2400" dirty="0" smtClean="0"/>
              <a:t>) and othe</a:t>
            </a:r>
            <a:r>
              <a:rPr lang="en-US" sz="2400" dirty="0" smtClean="0"/>
              <a:t>r compiled languages. Loops can be particularly slow. Fortunately, there’s a workaround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2971800"/>
            <a:ext cx="77247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# Instead of this (loop body interpreted n times)</a:t>
            </a:r>
          </a:p>
          <a:p>
            <a:r>
              <a:rPr lang="en-US" i="0" dirty="0" smtClean="0"/>
              <a:t>for (</a:t>
            </a:r>
            <a:r>
              <a:rPr lang="en-US" i="0" dirty="0" err="1" smtClean="0"/>
              <a:t>i</a:t>
            </a:r>
            <a:r>
              <a:rPr lang="en-US" i="0" dirty="0" smtClean="0"/>
              <a:t> in </a:t>
            </a:r>
            <a:r>
              <a:rPr lang="en-US" i="0" dirty="0" err="1" smtClean="0"/>
              <a:t>m:n</a:t>
            </a:r>
            <a:r>
              <a:rPr lang="en-US" i="0" dirty="0" smtClean="0"/>
              <a:t>) {</a:t>
            </a:r>
          </a:p>
          <a:p>
            <a:r>
              <a:rPr lang="en-US" i="0" dirty="0"/>
              <a:t> </a:t>
            </a:r>
            <a:r>
              <a:rPr lang="en-US" i="0" dirty="0" smtClean="0"/>
              <a:t> vec1[</a:t>
            </a:r>
            <a:r>
              <a:rPr lang="en-US" i="0" dirty="0" err="1" smtClean="0"/>
              <a:t>i</a:t>
            </a:r>
            <a:r>
              <a:rPr lang="en-US" i="0" dirty="0" smtClean="0"/>
              <a:t>] &lt;- vec2[</a:t>
            </a:r>
            <a:r>
              <a:rPr lang="en-US" i="0" dirty="0" err="1" smtClean="0"/>
              <a:t>i</a:t>
            </a:r>
            <a:r>
              <a:rPr lang="en-US" i="0" dirty="0" smtClean="0"/>
              <a:t>] + vec3[</a:t>
            </a:r>
            <a:r>
              <a:rPr lang="en-US" i="0" dirty="0" err="1" smtClean="0"/>
              <a:t>i</a:t>
            </a:r>
            <a:r>
              <a:rPr lang="en-US" i="0" dirty="0" smtClean="0"/>
              <a:t>]</a:t>
            </a:r>
          </a:p>
          <a:p>
            <a:r>
              <a:rPr lang="en-US" i="0" dirty="0" smtClean="0"/>
              <a:t>}</a:t>
            </a:r>
          </a:p>
          <a:p>
            <a:endParaRPr lang="en-US" i="0" dirty="0"/>
          </a:p>
          <a:p>
            <a:r>
              <a:rPr lang="en-US" i="0" dirty="0" smtClean="0"/>
              <a:t># try this (loop replaced with vector statement, interpreted once)</a:t>
            </a:r>
            <a:endParaRPr lang="en-US" i="0" dirty="0"/>
          </a:p>
          <a:p>
            <a:r>
              <a:rPr lang="en-US" i="0" dirty="0" smtClean="0"/>
              <a:t>vec1[</a:t>
            </a:r>
            <a:r>
              <a:rPr lang="en-US" i="0" dirty="0" err="1" smtClean="0"/>
              <a:t>m:n</a:t>
            </a:r>
            <a:r>
              <a:rPr lang="en-US" i="0" dirty="0" smtClean="0"/>
              <a:t>] &lt;- vec2[</a:t>
            </a:r>
            <a:r>
              <a:rPr lang="en-US" i="0" dirty="0" err="1" smtClean="0"/>
              <a:t>m:n</a:t>
            </a:r>
            <a:r>
              <a:rPr lang="en-US" i="0" dirty="0" smtClean="0"/>
              <a:t>] + vec3[</a:t>
            </a:r>
            <a:r>
              <a:rPr lang="en-US" i="0" dirty="0" err="1" smtClean="0"/>
              <a:t>m:n</a:t>
            </a:r>
            <a:r>
              <a:rPr lang="en-US" i="0" dirty="0" smtClean="0"/>
              <a:t>]</a:t>
            </a:r>
            <a:endParaRPr lang="en-US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34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missing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</a:t>
            </a:r>
            <a:r>
              <a:rPr lang="en-US" dirty="0" smtClean="0"/>
              <a:t>imputation packages available, </a:t>
            </a:r>
            <a:r>
              <a:rPr lang="en-US" dirty="0" smtClean="0"/>
              <a:t>such as ‘mice’ </a:t>
            </a:r>
            <a:r>
              <a:rPr lang="en-US" dirty="0" smtClean="0"/>
              <a:t>and </a:t>
            </a:r>
            <a:r>
              <a:rPr lang="en-US" dirty="0" smtClean="0"/>
              <a:t>‘</a:t>
            </a:r>
            <a:r>
              <a:rPr lang="en-US" dirty="0" err="1" smtClean="0"/>
              <a:t>amelia</a:t>
            </a:r>
            <a:r>
              <a:rPr lang="en-US" dirty="0" smtClean="0"/>
              <a:t>’ </a:t>
            </a:r>
          </a:p>
          <a:p>
            <a:r>
              <a:rPr lang="en-US" dirty="0" smtClean="0"/>
              <a:t>Produces multiple data sets</a:t>
            </a:r>
          </a:p>
          <a:p>
            <a:r>
              <a:rPr lang="en-US" dirty="0" smtClean="0"/>
              <a:t>Iterates over missing data estimates and linear model estimates</a:t>
            </a:r>
          </a:p>
          <a:p>
            <a:pPr lvl="1"/>
            <a:r>
              <a:rPr lang="en-US" dirty="0" smtClean="0"/>
              <a:t>Mice uses Gibbs sampling</a:t>
            </a:r>
          </a:p>
          <a:p>
            <a:pPr lvl="1"/>
            <a:r>
              <a:rPr lang="en-US" dirty="0" smtClean="0"/>
              <a:t>Amelia uses Expectation Maximization</a:t>
            </a:r>
          </a:p>
          <a:p>
            <a:r>
              <a:rPr lang="en-US" dirty="0" smtClean="0"/>
              <a:t>Beware of correlation in variables</a:t>
            </a:r>
          </a:p>
          <a:p>
            <a:pPr lvl="1"/>
            <a:r>
              <a:rPr lang="en-US" dirty="0" smtClean="0"/>
              <a:t>Matrices not </a:t>
            </a:r>
            <a:r>
              <a:rPr lang="en-US" dirty="0" smtClean="0"/>
              <a:t>invertible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700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missing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59268"/>
            <a:ext cx="8001000" cy="234593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0" dirty="0" smtClean="0"/>
              <a:t>Sample R code using </a:t>
            </a:r>
            <a:r>
              <a:rPr lang="en-US" sz="9600" b="0" dirty="0" smtClean="0"/>
              <a:t>Amelia:</a:t>
            </a:r>
          </a:p>
          <a:p>
            <a:r>
              <a:rPr lang="en-US" sz="9600" b="0" dirty="0" smtClean="0"/>
              <a:t>Data</a:t>
            </a:r>
            <a:r>
              <a:rPr lang="en-US" sz="9600" b="0" dirty="0"/>
              <a:t>: UN conflict data in pairs of </a:t>
            </a:r>
            <a:r>
              <a:rPr lang="en-US" sz="9600" b="0" dirty="0" smtClean="0"/>
              <a:t>countries</a:t>
            </a:r>
          </a:p>
          <a:p>
            <a:r>
              <a:rPr lang="en-US" sz="9600" b="0" dirty="0" smtClean="0"/>
              <a:t>300K </a:t>
            </a:r>
            <a:r>
              <a:rPr lang="en-US" sz="9600" b="0" dirty="0" smtClean="0"/>
              <a:t>rows ~ 1 hour on Gordon compute node (not run on the user’s PC</a:t>
            </a:r>
            <a:r>
              <a:rPr lang="en-US" sz="9600" b="0" dirty="0" smtClean="0"/>
              <a:t>)</a:t>
            </a:r>
          </a:p>
          <a:p>
            <a:r>
              <a:rPr lang="en-US" sz="9600" b="0" dirty="0" smtClean="0"/>
              <a:t>1K</a:t>
            </a:r>
            <a:r>
              <a:rPr lang="en-US" sz="9600" b="0" dirty="0" smtClean="0"/>
              <a:t>-100K entries missing per col for about 20 of 50 </a:t>
            </a:r>
            <a:r>
              <a:rPr lang="en-US" sz="9600" b="0" dirty="0" smtClean="0"/>
              <a:t>cols</a:t>
            </a:r>
          </a:p>
          <a:p>
            <a:r>
              <a:rPr lang="en-US" sz="9600" b="0" dirty="0" smtClean="0"/>
              <a:t>Note</a:t>
            </a:r>
            <a:r>
              <a:rPr lang="en-US" sz="9600" b="0" dirty="0" smtClean="0"/>
              <a:t>: mice package is probably more well known, and has similar options, but MCMC is slower than EM</a:t>
            </a:r>
          </a:p>
          <a:p>
            <a:pPr marL="342900" lvl="1" indent="0">
              <a:buNone/>
            </a:pPr>
            <a:endParaRPr lang="en-US" sz="7200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6641" y="3947535"/>
            <a:ext cx="7604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# run the imputation</a:t>
            </a:r>
          </a:p>
          <a:p>
            <a:pPr algn="l"/>
            <a:r>
              <a:rPr lang="en-US" dirty="0"/>
              <a:t>library(‘</a:t>
            </a:r>
            <a:r>
              <a:rPr lang="en-US" dirty="0" err="1"/>
              <a:t>amelia</a:t>
            </a:r>
            <a:r>
              <a:rPr lang="en-US" dirty="0"/>
              <a:t>’)</a:t>
            </a:r>
          </a:p>
          <a:p>
            <a:pPr algn="l"/>
            <a:r>
              <a:rPr lang="en-US" dirty="0"/>
              <a:t> </a:t>
            </a:r>
            <a:r>
              <a:rPr lang="en-US" dirty="0" err="1"/>
              <a:t>a.out</a:t>
            </a:r>
            <a:r>
              <a:rPr lang="en-US" dirty="0"/>
              <a:t> &lt;- </a:t>
            </a:r>
            <a:r>
              <a:rPr lang="en-US" dirty="0" err="1"/>
              <a:t>amelia</a:t>
            </a:r>
            <a:r>
              <a:rPr lang="en-US" dirty="0"/>
              <a:t>(data, </a:t>
            </a:r>
            <a:r>
              <a:rPr lang="en-US" dirty="0" err="1"/>
              <a:t>ts</a:t>
            </a:r>
            <a:r>
              <a:rPr lang="en-US" dirty="0"/>
              <a:t> = "year", </a:t>
            </a:r>
            <a:r>
              <a:rPr lang="en-US" dirty="0" err="1"/>
              <a:t>cs</a:t>
            </a:r>
            <a:r>
              <a:rPr lang="en-US" dirty="0"/>
              <a:t> = "</a:t>
            </a:r>
            <a:r>
              <a:rPr lang="en-US" dirty="0" err="1"/>
              <a:t>dyadid</a:t>
            </a:r>
            <a:r>
              <a:rPr lang="en-US" dirty="0"/>
              <a:t>", </a:t>
            </a:r>
          </a:p>
          <a:p>
            <a:pPr algn="l"/>
            <a:r>
              <a:rPr lang="en-US" dirty="0"/>
              <a:t>                    </a:t>
            </a:r>
            <a:r>
              <a:rPr lang="en-US" dirty="0" err="1"/>
              <a:t>idvars</a:t>
            </a:r>
            <a:r>
              <a:rPr lang="en-US" dirty="0"/>
              <a:t> = c("</a:t>
            </a:r>
            <a:r>
              <a:rPr lang="en-US" dirty="0" err="1"/>
              <a:t>dyadidyr</a:t>
            </a:r>
            <a:r>
              <a:rPr lang="en-US" dirty="0"/>
              <a:t>", "</a:t>
            </a:r>
            <a:r>
              <a:rPr lang="en-US" dirty="0" err="1"/>
              <a:t>cntryera</a:t>
            </a:r>
            <a:r>
              <a:rPr lang="en-US" dirty="0"/>
              <a:t>", "</a:t>
            </a:r>
            <a:r>
              <a:rPr lang="en-US" dirty="0" err="1"/>
              <a:t>statea</a:t>
            </a:r>
            <a:r>
              <a:rPr lang="en-US" dirty="0"/>
              <a:t>", "</a:t>
            </a:r>
            <a:r>
              <a:rPr lang="en-US" dirty="0" err="1"/>
              <a:t>stateb</a:t>
            </a:r>
            <a:r>
              <a:rPr lang="en-US" dirty="0" smtClean="0"/>
              <a:t>"),</a:t>
            </a:r>
            <a:endParaRPr lang="en-US" dirty="0"/>
          </a:p>
          <a:p>
            <a:pPr algn="l"/>
            <a:r>
              <a:rPr lang="en-US" dirty="0"/>
              <a:t>                    </a:t>
            </a:r>
            <a:r>
              <a:rPr lang="en-US" dirty="0" err="1"/>
              <a:t>intercs</a:t>
            </a:r>
            <a:r>
              <a:rPr lang="en-US" dirty="0"/>
              <a:t>=FALSE, p2s = 2, m=10, parallel = "multicore”)</a:t>
            </a:r>
          </a:p>
          <a:p>
            <a:pPr algn="l"/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8832" y="3601285"/>
            <a:ext cx="173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time variable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644" y="3677694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crosssection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977073" y="4111633"/>
            <a:ext cx="24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ignore ‘id’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319" y="5565791"/>
            <a:ext cx="15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interactions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0253" y="5493798"/>
            <a:ext cx="20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parallel options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3364602" y="3947535"/>
            <a:ext cx="455681" cy="624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4732942" y="4047026"/>
            <a:ext cx="296392" cy="466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6520643" y="4498470"/>
            <a:ext cx="203180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0"/>
          </p:cNvCxnSpPr>
          <p:nvPr/>
        </p:nvCxnSpPr>
        <p:spPr bwMode="auto">
          <a:xfrm flipV="1">
            <a:off x="2148716" y="5334000"/>
            <a:ext cx="308164" cy="231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486400" y="5334000"/>
            <a:ext cx="490673" cy="2949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82208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missing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97" y="2311598"/>
            <a:ext cx="3263504" cy="32635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228850"/>
            <a:ext cx="3429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319928"/>
            <a:ext cx="739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#</a:t>
            </a:r>
            <a:r>
              <a:rPr lang="en-US" dirty="0" smtClean="0"/>
              <a:t>QA on missing data by comparing density of </a:t>
            </a:r>
            <a:r>
              <a:rPr lang="en-US" dirty="0" err="1" smtClean="0"/>
              <a:t>imputated</a:t>
            </a:r>
            <a:r>
              <a:rPr lang="en-US" dirty="0" smtClean="0"/>
              <a:t> &amp; original data</a:t>
            </a:r>
            <a:endParaRPr lang="en-US" dirty="0"/>
          </a:p>
          <a:p>
            <a:pPr algn="l"/>
            <a:r>
              <a:rPr lang="en-US" dirty="0" err="1"/>
              <a:t>compare.density</a:t>
            </a:r>
            <a:r>
              <a:rPr lang="en-US" dirty="0"/>
              <a:t>(</a:t>
            </a:r>
            <a:r>
              <a:rPr lang="en-US" dirty="0" err="1"/>
              <a:t>a.out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=“</a:t>
            </a:r>
            <a:r>
              <a:rPr lang="en-US" dirty="0" err="1"/>
              <a:t>politya</a:t>
            </a:r>
            <a:r>
              <a:rPr lang="en-US" dirty="0"/>
              <a:t>")</a:t>
            </a:r>
          </a:p>
          <a:p>
            <a:pPr algn="l"/>
            <a:r>
              <a:rPr lang="en-US" dirty="0" err="1"/>
              <a:t>compare.density</a:t>
            </a:r>
            <a:r>
              <a:rPr lang="en-US" dirty="0"/>
              <a:t>(</a:t>
            </a:r>
            <a:r>
              <a:rPr lang="en-US" dirty="0" err="1"/>
              <a:t>a.out,var</a:t>
            </a:r>
            <a:r>
              <a:rPr lang="en-US" dirty="0"/>
              <a:t>='</a:t>
            </a:r>
            <a:r>
              <a:rPr lang="en-US" dirty="0" err="1"/>
              <a:t>rgdpcontg</a:t>
            </a:r>
            <a:r>
              <a:rPr lang="en-US" dirty="0"/>
              <a:t>')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7683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missing data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940248" y="2226469"/>
            <a:ext cx="3263504" cy="3263504"/>
          </a:xfrm>
        </p:spPr>
      </p:pic>
      <p:sp>
        <p:nvSpPr>
          <p:cNvPr id="5" name="TextBox 4"/>
          <p:cNvSpPr txBox="1"/>
          <p:nvPr/>
        </p:nvSpPr>
        <p:spPr>
          <a:xfrm>
            <a:off x="545948" y="1104899"/>
            <a:ext cx="7455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# Useful library for printing margin plots, to compare histograms </a:t>
            </a:r>
            <a:br>
              <a:rPr lang="en-US" dirty="0" smtClean="0"/>
            </a:br>
            <a:r>
              <a:rPr lang="en-US" dirty="0" smtClean="0"/>
              <a:t>#                         conditional on missing/non-missing data</a:t>
            </a:r>
          </a:p>
          <a:p>
            <a:pPr algn="l"/>
            <a:r>
              <a:rPr lang="en-US" dirty="0" smtClean="0"/>
              <a:t>library</a:t>
            </a:r>
            <a:r>
              <a:rPr lang="en-US" dirty="0"/>
              <a:t>('VIM')</a:t>
            </a:r>
          </a:p>
          <a:p>
            <a:pPr algn="l"/>
            <a:r>
              <a:rPr lang="en-US" dirty="0" err="1"/>
              <a:t>marginplot</a:t>
            </a:r>
            <a:r>
              <a:rPr lang="en-US" dirty="0"/>
              <a:t>(gart2use[,c('</a:t>
            </a:r>
            <a:r>
              <a:rPr lang="en-US" dirty="0" err="1"/>
              <a:t>politya</a:t>
            </a:r>
            <a:r>
              <a:rPr lang="en-US" dirty="0" smtClean="0"/>
              <a:t>', '</a:t>
            </a:r>
            <a:r>
              <a:rPr lang="en-US" dirty="0" err="1" smtClean="0"/>
              <a:t>rgdppclo</a:t>
            </a:r>
            <a:r>
              <a:rPr lang="en-US" dirty="0"/>
              <a:t>')],</a:t>
            </a:r>
          </a:p>
          <a:p>
            <a:pPr algn="l"/>
            <a:r>
              <a:rPr lang="en-US" dirty="0"/>
              <a:t>  col=c('</a:t>
            </a:r>
            <a:r>
              <a:rPr lang="en-US" dirty="0" err="1"/>
              <a:t>blue','red','orange</a:t>
            </a:r>
            <a:r>
              <a:rPr lang="en-US" dirty="0"/>
              <a:t>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396" y="4057652"/>
            <a:ext cx="31390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500" i="1" dirty="0" err="1"/>
              <a:t>dist</a:t>
            </a:r>
            <a:r>
              <a:rPr lang="en-US" sz="1500" i="1" dirty="0"/>
              <a:t> of </a:t>
            </a:r>
            <a:r>
              <a:rPr lang="en-US" sz="1500" i="1" dirty="0" err="1"/>
              <a:t>rgdpcontg</a:t>
            </a:r>
            <a:r>
              <a:rPr lang="en-US" sz="1500" i="1" dirty="0"/>
              <a:t> when</a:t>
            </a:r>
          </a:p>
          <a:p>
            <a:pPr algn="l"/>
            <a:r>
              <a:rPr lang="en-US" sz="1500" i="1" dirty="0" err="1"/>
              <a:t>politya</a:t>
            </a:r>
            <a:r>
              <a:rPr lang="en-US" sz="1500" i="1" dirty="0"/>
              <a:t> missing</a:t>
            </a:r>
          </a:p>
          <a:p>
            <a:pPr algn="l"/>
            <a:r>
              <a:rPr lang="en-US" sz="1500" i="1" dirty="0" err="1"/>
              <a:t>politya</a:t>
            </a:r>
            <a:r>
              <a:rPr lang="en-US" sz="1500" i="1" dirty="0"/>
              <a:t> present</a:t>
            </a:r>
          </a:p>
          <a:p>
            <a:pPr algn="l"/>
            <a:endParaRPr lang="en-US" sz="1500" i="1" dirty="0"/>
          </a:p>
          <a:p>
            <a:pPr algn="l"/>
            <a:r>
              <a:rPr lang="en-US" sz="1500" i="1" dirty="0"/>
              <a:t>What would you want to see here?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800350" y="4057652"/>
            <a:ext cx="1257300" cy="368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800350" y="4171951"/>
            <a:ext cx="1371600" cy="457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9385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60"/>
          <a:stretch/>
        </p:blipFill>
        <p:spPr bwMode="auto">
          <a:xfrm>
            <a:off x="2276475" y="3126442"/>
            <a:ext cx="6172200" cy="22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39531" y="1691640"/>
          <a:ext cx="2782112" cy="95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28"/>
                <a:gridCol w="824515"/>
                <a:gridCol w="566541"/>
                <a:gridCol w="695528"/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Patient</a:t>
                      </a:r>
                      <a:r>
                        <a:rPr lang="en-US" sz="800" baseline="0" dirty="0" smtClean="0"/>
                        <a:t> ID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Microbe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HE.1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Ecoli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HE.1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Bacteriia</a:t>
                      </a:r>
                      <a:r>
                        <a:rPr lang="en-US" sz="800" baseline="0" dirty="0" smtClean="0"/>
                        <a:t> 1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0.01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HE.1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Bacteria</a:t>
                      </a:r>
                      <a:r>
                        <a:rPr lang="en-US" sz="800" baseline="0" dirty="0" smtClean="0"/>
                        <a:t> 2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0.001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71651" y="1714500"/>
          <a:ext cx="1163111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21"/>
                <a:gridCol w="44309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PatientID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HE.1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HE.2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HE.3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>
            <a:off x="2743200" y="2686050"/>
            <a:ext cx="457200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486150" y="2686050"/>
            <a:ext cx="400050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438400" y="112189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tables </a:t>
            </a:r>
            <a:r>
              <a:rPr lang="en-US" sz="2400" dirty="0" smtClean="0"/>
              <a:t>joined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34204" y="2825927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Issue:</a:t>
            </a:r>
          </a:p>
          <a:p>
            <a:r>
              <a:rPr lang="en-US" sz="2000" dirty="0" smtClean="0"/>
              <a:t>~3000 rows for each subject (1 row for each measurement).  But needed 1 row per subject.</a:t>
            </a:r>
            <a:endParaRPr lang="en-US" sz="20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49312"/>
            <a:ext cx="5943599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 </a:t>
            </a:r>
            <a:r>
              <a:rPr lang="en-US" dirty="0" smtClean="0"/>
              <a:t>Wrangling example 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49312"/>
            <a:ext cx="5943599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 </a:t>
            </a:r>
            <a:r>
              <a:rPr lang="en-US" dirty="0" smtClean="0"/>
              <a:t>Wrangling example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P.R. SDSC UCSD 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59" y="3091820"/>
            <a:ext cx="6911881" cy="305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099" y="990600"/>
            <a:ext cx="754380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Reshape command to get a ‘wide’ format with repeated measurements </a:t>
            </a:r>
          </a:p>
          <a:p>
            <a:pPr algn="l"/>
            <a:r>
              <a:rPr lang="en-US" sz="1600" b="1" dirty="0"/>
              <a:t>                 in separate columns of the same record</a:t>
            </a:r>
          </a:p>
          <a:p>
            <a:pPr algn="l"/>
            <a:r>
              <a:rPr lang="en-US" sz="1600" dirty="0" err="1"/>
              <a:t>Xa</a:t>
            </a:r>
            <a:r>
              <a:rPr lang="en-US" sz="1600" dirty="0"/>
              <a:t> </a:t>
            </a:r>
            <a:r>
              <a:rPr lang="en-US" sz="1600" dirty="0" smtClean="0"/>
              <a:t>	= </a:t>
            </a:r>
            <a:r>
              <a:rPr lang="en-US" sz="1600" dirty="0" err="1" smtClean="0"/>
              <a:t>read.csv</a:t>
            </a:r>
            <a:r>
              <a:rPr lang="en-US" sz="1600" dirty="0"/>
              <a:t>('patmeasjoinall_0219.csv',header=</a:t>
            </a:r>
            <a:r>
              <a:rPr lang="en-US" sz="1600" dirty="0" err="1"/>
              <a:t>T,sep</a:t>
            </a:r>
            <a:r>
              <a:rPr lang="en-US" sz="1600" dirty="0"/>
              <a:t>='\t')</a:t>
            </a:r>
          </a:p>
          <a:p>
            <a:pPr algn="l"/>
            <a:r>
              <a:rPr lang="en-US" sz="1600" dirty="0" err="1"/>
              <a:t>Xatest</a:t>
            </a:r>
            <a:r>
              <a:rPr lang="en-US" sz="1600" dirty="0"/>
              <a:t> </a:t>
            </a:r>
            <a:r>
              <a:rPr lang="en-US" sz="1600" dirty="0" smtClean="0"/>
              <a:t>	= reshape</a:t>
            </a:r>
            <a:r>
              <a:rPr lang="en-US" sz="1600" dirty="0"/>
              <a:t>(</a:t>
            </a:r>
            <a:r>
              <a:rPr lang="en-US" sz="1600" dirty="0" err="1"/>
              <a:t>Xa</a:t>
            </a:r>
            <a:r>
              <a:rPr lang="en-US" sz="1600" dirty="0"/>
              <a:t>, direction = "wide", </a:t>
            </a:r>
          </a:p>
          <a:p>
            <a:pPr algn="l"/>
            <a:r>
              <a:rPr lang="en-US" sz="1600" dirty="0"/>
              <a:t>                       </a:t>
            </a:r>
            <a:r>
              <a:rPr lang="en-US" sz="1600" dirty="0" smtClean="0"/>
              <a:t>	</a:t>
            </a:r>
            <a:r>
              <a:rPr lang="en-US" sz="1600" dirty="0" err="1" smtClean="0"/>
              <a:t>idvar</a:t>
            </a:r>
            <a:r>
              <a:rPr lang="en-US" sz="1600" dirty="0"/>
              <a:t>=c("</a:t>
            </a:r>
            <a:r>
              <a:rPr lang="en-US" sz="1600" dirty="0" err="1"/>
              <a:t>patient_id","gender","DOB","p_condition","region</a:t>
            </a:r>
            <a:r>
              <a:rPr lang="en-US" sz="1600" dirty="0"/>
              <a:t>"), </a:t>
            </a:r>
          </a:p>
          <a:p>
            <a:pPr algn="l"/>
            <a:r>
              <a:rPr lang="en-US" sz="1600" dirty="0"/>
              <a:t>                       </a:t>
            </a:r>
            <a:r>
              <a:rPr lang="en-US" sz="1600" dirty="0" smtClean="0"/>
              <a:t>	</a:t>
            </a:r>
            <a:r>
              <a:rPr lang="en-US" sz="1600" dirty="0" err="1" smtClean="0"/>
              <a:t>v.names</a:t>
            </a:r>
            <a:r>
              <a:rPr lang="en-US" sz="1600" dirty="0"/>
              <a:t>="value", </a:t>
            </a:r>
            <a:r>
              <a:rPr lang="en-US" sz="1600" dirty="0" err="1"/>
              <a:t>timevar</a:t>
            </a:r>
            <a:r>
              <a:rPr lang="en-US" sz="1600" dirty="0"/>
              <a:t>="</a:t>
            </a:r>
            <a:r>
              <a:rPr lang="en-US" sz="1600" dirty="0" err="1"/>
              <a:t>taxonomy_id</a:t>
            </a:r>
            <a:r>
              <a:rPr lang="en-US" sz="1600" dirty="0"/>
              <a:t>", </a:t>
            </a:r>
            <a:r>
              <a:rPr lang="en-US" sz="1600" dirty="0" err="1"/>
              <a:t>sep</a:t>
            </a:r>
            <a:r>
              <a:rPr lang="en-US" sz="1600" dirty="0"/>
              <a:t>=".")</a:t>
            </a:r>
          </a:p>
          <a:p>
            <a:pPr algn="l"/>
            <a:r>
              <a:rPr lang="en-US" sz="1600" dirty="0"/>
              <a:t>write.csv(</a:t>
            </a:r>
            <a:r>
              <a:rPr lang="en-US" sz="1600" dirty="0" err="1"/>
              <a:t>Xatest,file</a:t>
            </a:r>
            <a:r>
              <a:rPr lang="en-US" sz="1600" dirty="0"/>
              <a:t>="</a:t>
            </a:r>
            <a:r>
              <a:rPr lang="en-US" sz="1600" dirty="0" err="1"/>
              <a:t>Xa_reshaped</a:t>
            </a:r>
            <a:r>
              <a:rPr lang="en-US" sz="1600" dirty="0"/>
              <a:t>");</a:t>
            </a:r>
          </a:p>
          <a:p>
            <a:pPr algn="l"/>
            <a:endParaRPr lang="en-US" sz="105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34000" y="2787020"/>
            <a:ext cx="0" cy="1603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1" y="2590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values are now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5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Analysis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958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Two-stage least squares to handle spatially correlated errors (OLS, logit, multinomial logit)</a:t>
            </a:r>
          </a:p>
          <a:p>
            <a:endParaRPr lang="en-US" sz="2400" dirty="0" smtClean="0"/>
          </a:p>
          <a:p>
            <a:r>
              <a:rPr lang="en-US" sz="2400" dirty="0" smtClean="0"/>
              <a:t>Bootstrap sampling of Bayesian network (package </a:t>
            </a:r>
            <a:r>
              <a:rPr lang="en-US" sz="2400" dirty="0" err="1" smtClean="0"/>
              <a:t>bnlearn</a:t>
            </a:r>
            <a:r>
              <a:rPr lang="en-US" sz="2400" dirty="0" smtClean="0"/>
              <a:t>) to confirm OLS effects, or suggest other moderating/mediating effects</a:t>
            </a:r>
            <a:endParaRPr lang="en-US" sz="2400" dirty="0"/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187824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495800" y="32766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000" y="94017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Depend.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91400" y="1447800"/>
            <a:ext cx="3048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92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2971800"/>
          </a:xfrm>
        </p:spPr>
        <p:txBody>
          <a:bodyPr/>
          <a:lstStyle/>
          <a:p>
            <a:r>
              <a:rPr lang="en-US" dirty="0" smtClean="0"/>
              <a:t>A Glimpse of R</a:t>
            </a:r>
          </a:p>
          <a:p>
            <a:r>
              <a:rPr lang="en-US" dirty="0" smtClean="0"/>
              <a:t>R </a:t>
            </a:r>
            <a:r>
              <a:rPr lang="en-US" dirty="0" smtClean="0"/>
              <a:t>strengths (and one weakness)</a:t>
            </a:r>
          </a:p>
          <a:p>
            <a:r>
              <a:rPr lang="en-US" dirty="0" smtClean="0"/>
              <a:t>A few examples of data operations with R</a:t>
            </a:r>
            <a:endParaRPr lang="en-US" dirty="0" smtClean="0"/>
          </a:p>
          <a:p>
            <a:r>
              <a:rPr lang="en-US" dirty="0" smtClean="0"/>
              <a:t>R and Scaling</a:t>
            </a:r>
          </a:p>
          <a:p>
            <a:r>
              <a:rPr lang="en-US" dirty="0" smtClean="0"/>
              <a:t>Parallel options for R</a:t>
            </a:r>
          </a:p>
          <a:p>
            <a:r>
              <a:rPr lang="en-US" dirty="0" smtClean="0"/>
              <a:t>Other options and </a:t>
            </a:r>
            <a:r>
              <a:rPr lang="en-US" dirty="0"/>
              <a:t>f</a:t>
            </a:r>
            <a:r>
              <a:rPr lang="en-US" dirty="0" smtClean="0"/>
              <a:t>uture </a:t>
            </a:r>
            <a:r>
              <a:rPr lang="en-US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66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5-14 at 10.31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0"/>
            <a:ext cx="6068111" cy="39836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306" y="304800"/>
            <a:ext cx="8229600" cy="914400"/>
          </a:xfrm>
        </p:spPr>
        <p:txBody>
          <a:bodyPr/>
          <a:lstStyle/>
          <a:p>
            <a:r>
              <a:rPr lang="en-US" dirty="0"/>
              <a:t>Complex Social Science </a:t>
            </a:r>
            <a:r>
              <a:rPr lang="en-US" dirty="0" smtClean="0"/>
              <a:t>Gateway</a:t>
            </a:r>
            <a:br>
              <a:rPr lang="en-US" dirty="0" smtClean="0"/>
            </a:br>
            <a:r>
              <a:rPr lang="en-US" dirty="0" smtClean="0"/>
              <a:t>a tool </a:t>
            </a:r>
            <a:r>
              <a:rPr lang="en-US" dirty="0" smtClean="0"/>
              <a:t>for cross-cultural analysis in </a:t>
            </a:r>
            <a:r>
              <a:rPr lang="en-US" dirty="0"/>
              <a:t>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23183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dataset,</a:t>
            </a:r>
          </a:p>
          <a:p>
            <a:r>
              <a:rPr lang="en-US" sz="2000" dirty="0" smtClean="0"/>
              <a:t>Select </a:t>
            </a:r>
            <a:r>
              <a:rPr lang="en-US" sz="2000" dirty="0" smtClean="0"/>
              <a:t>variables</a:t>
            </a:r>
            <a:endParaRPr lang="en-US" sz="2000" dirty="0" smtClean="0"/>
          </a:p>
          <a:p>
            <a:r>
              <a:rPr lang="en-US" sz="2000" dirty="0" smtClean="0"/>
              <a:t>Submit </a:t>
            </a:r>
            <a:r>
              <a:rPr lang="en-US" sz="2000" dirty="0" smtClean="0"/>
              <a:t>analysis</a:t>
            </a:r>
            <a:endParaRPr lang="en-US" sz="20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2730561"/>
            <a:ext cx="1600200" cy="138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554349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err="1"/>
              <a:t>socscicompute.ss.uci.edu</a:t>
            </a:r>
            <a:r>
              <a:rPr lang="en-US" sz="2000" dirty="0" smtClean="0"/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34327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Scaling, practically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(with or without more data):</a:t>
            </a:r>
          </a:p>
          <a:p>
            <a:pPr lvl="1"/>
            <a:r>
              <a:rPr lang="en-US" dirty="0" smtClean="0"/>
              <a:t>more complex analysis (</a:t>
            </a:r>
            <a:r>
              <a:rPr lang="en-US" dirty="0" smtClean="0"/>
              <a:t>i.e. </a:t>
            </a:r>
            <a:r>
              <a:rPr lang="en-US" dirty="0" smtClean="0"/>
              <a:t>optimizations)</a:t>
            </a:r>
          </a:p>
          <a:p>
            <a:pPr lvl="1"/>
            <a:r>
              <a:rPr lang="en-US" dirty="0" smtClean="0"/>
              <a:t>more sampling  (</a:t>
            </a:r>
            <a:r>
              <a:rPr lang="en-US" dirty="0" smtClean="0"/>
              <a:t>i.e. </a:t>
            </a:r>
            <a:r>
              <a:rPr lang="en-US" dirty="0" smtClean="0"/>
              <a:t>more trees in Random Forest)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Sometimes easy to parallelize (like with sampling), </a:t>
            </a:r>
          </a:p>
          <a:p>
            <a:r>
              <a:rPr lang="en-US" dirty="0" smtClean="0"/>
              <a:t>Sometimes too much communication between parts (matrix inversion)</a:t>
            </a:r>
          </a:p>
        </p:txBody>
      </p:sp>
    </p:spTree>
    <p:extLst>
      <p:ext uri="{BB962C8B-B14F-4D97-AF65-F5344CB8AC3E}">
        <p14:creationId xmlns:p14="http://schemas.microsoft.com/office/powerpoint/2010/main" val="3874644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762000"/>
          </a:xfrm>
        </p:spPr>
        <p:txBody>
          <a:bodyPr/>
          <a:lstStyle/>
          <a:p>
            <a:r>
              <a:rPr lang="en-US" dirty="0" smtClean="0"/>
              <a:t>Basic Distributed Computing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0600" y="2385601"/>
            <a:ext cx="3048000" cy="1100246"/>
            <a:chOff x="990600" y="2895600"/>
            <a:chExt cx="3048000" cy="1100246"/>
          </a:xfrm>
        </p:grpSpPr>
        <p:sp>
          <p:nvSpPr>
            <p:cNvPr id="4" name="Rectangle 3"/>
            <p:cNvSpPr/>
            <p:nvPr/>
          </p:nvSpPr>
          <p:spPr bwMode="auto">
            <a:xfrm>
              <a:off x="990600" y="2895600"/>
              <a:ext cx="3048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memory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990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core</a:t>
              </a:r>
            </a:p>
          </p:txBody>
        </p:sp>
        <p:cxnSp>
          <p:nvCxnSpPr>
            <p:cNvPr id="7" name="Straight Connector 6"/>
            <p:cNvCxnSpPr>
              <a:endCxn id="5" idx="0"/>
            </p:cNvCxnSpPr>
            <p:nvPr/>
          </p:nvCxnSpPr>
          <p:spPr bwMode="auto">
            <a:xfrm>
              <a:off x="1371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18288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core</a:t>
              </a:r>
            </a:p>
          </p:txBody>
        </p:sp>
        <p:cxnSp>
          <p:nvCxnSpPr>
            <p:cNvPr id="11" name="Straight Connector 10"/>
            <p:cNvCxnSpPr>
              <a:endCxn id="10" idx="0"/>
            </p:cNvCxnSpPr>
            <p:nvPr/>
          </p:nvCxnSpPr>
          <p:spPr bwMode="auto">
            <a:xfrm>
              <a:off x="22098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Rounded Rectangle 11"/>
            <p:cNvSpPr/>
            <p:nvPr/>
          </p:nvSpPr>
          <p:spPr bwMode="auto">
            <a:xfrm>
              <a:off x="3276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core</a:t>
              </a:r>
            </a:p>
          </p:txBody>
        </p:sp>
        <p:cxnSp>
          <p:nvCxnSpPr>
            <p:cNvPr id="13" name="Straight Connector 12"/>
            <p:cNvCxnSpPr>
              <a:endCxn id="12" idx="0"/>
            </p:cNvCxnSpPr>
            <p:nvPr/>
          </p:nvCxnSpPr>
          <p:spPr bwMode="auto">
            <a:xfrm>
              <a:off x="3657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2622175" y="3411071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…</a:t>
              </a:r>
              <a:endParaRPr lang="en-US" sz="3200" b="1" dirty="0"/>
            </a:p>
          </p:txBody>
        </p:sp>
      </p:grpSp>
      <p:sp>
        <p:nvSpPr>
          <p:cNvPr id="25" name="Flowchart: Magnetic Disk 24"/>
          <p:cNvSpPr/>
          <p:nvPr/>
        </p:nvSpPr>
        <p:spPr bwMode="auto">
          <a:xfrm>
            <a:off x="5362799" y="4706340"/>
            <a:ext cx="2257201" cy="1144658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"/>
              </a:rPr>
              <a:t>File system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 rot="16200000">
            <a:off x="4665009" y="2504571"/>
            <a:ext cx="2209800" cy="60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9424" y="1219200"/>
            <a:ext cx="2765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compute node</a:t>
            </a:r>
          </a:p>
          <a:p>
            <a:r>
              <a:rPr lang="en-US" sz="2800" dirty="0" smtClean="0"/>
              <a:t>many cores</a:t>
            </a:r>
            <a:endParaRPr lang="en-US" sz="2800" dirty="0"/>
          </a:p>
        </p:txBody>
      </p:sp>
      <p:sp>
        <p:nvSpPr>
          <p:cNvPr id="26" name="Flowchart: Magnetic Disk 25"/>
          <p:cNvSpPr/>
          <p:nvPr/>
        </p:nvSpPr>
        <p:spPr bwMode="auto">
          <a:xfrm>
            <a:off x="1448500" y="3757201"/>
            <a:ext cx="1768710" cy="706741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"/>
              </a:rPr>
              <a:t>l</a:t>
            </a:r>
            <a:r>
              <a:rPr lang="en-US" sz="2400" dirty="0" smtClean="0">
                <a:latin typeface="Times"/>
              </a:rPr>
              <a:t>ocal SSD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" name="Left-Right Arrow 7"/>
          <p:cNvSpPr/>
          <p:nvPr/>
        </p:nvSpPr>
        <p:spPr bwMode="auto">
          <a:xfrm>
            <a:off x="4420899" y="2428370"/>
            <a:ext cx="818348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" name="Left-Right Arrow 27"/>
          <p:cNvSpPr/>
          <p:nvPr/>
        </p:nvSpPr>
        <p:spPr bwMode="auto">
          <a:xfrm rot="16200000">
            <a:off x="5360734" y="4106666"/>
            <a:ext cx="818348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8134" y="2701597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fast</a:t>
            </a:r>
            <a:endParaRPr lang="en-US" sz="28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0938" y="2650809"/>
            <a:ext cx="115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fastest</a:t>
            </a:r>
            <a:endParaRPr lang="en-US" sz="2400" i="1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1752600" y="3620318"/>
            <a:ext cx="228600" cy="1368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2919692" y="3569384"/>
            <a:ext cx="222036" cy="1878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611683" y="3388495"/>
            <a:ext cx="101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faster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79816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Distributed Computing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5987" y="1850585"/>
            <a:ext cx="1295400" cy="655912"/>
            <a:chOff x="990600" y="2895600"/>
            <a:chExt cx="3048000" cy="1066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90600" y="2895600"/>
              <a:ext cx="3048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990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7" name="Straight Connector 6"/>
            <p:cNvCxnSpPr>
              <a:endCxn id="5" idx="0"/>
            </p:cNvCxnSpPr>
            <p:nvPr/>
          </p:nvCxnSpPr>
          <p:spPr bwMode="auto">
            <a:xfrm>
              <a:off x="1371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18288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11" name="Straight Connector 10"/>
            <p:cNvCxnSpPr>
              <a:endCxn id="10" idx="0"/>
            </p:cNvCxnSpPr>
            <p:nvPr/>
          </p:nvCxnSpPr>
          <p:spPr bwMode="auto">
            <a:xfrm>
              <a:off x="22098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Rounded Rectangle 11"/>
            <p:cNvSpPr/>
            <p:nvPr/>
          </p:nvSpPr>
          <p:spPr bwMode="auto">
            <a:xfrm>
              <a:off x="3276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13" name="Straight Connector 12"/>
            <p:cNvCxnSpPr>
              <a:endCxn id="12" idx="0"/>
            </p:cNvCxnSpPr>
            <p:nvPr/>
          </p:nvCxnSpPr>
          <p:spPr bwMode="auto">
            <a:xfrm>
              <a:off x="3657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2422147" y="3187124"/>
              <a:ext cx="5950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…</a:t>
              </a:r>
              <a:endParaRPr lang="en-US" sz="3200" b="1" dirty="0"/>
            </a:p>
          </p:txBody>
        </p:sp>
      </p:grpSp>
      <p:sp>
        <p:nvSpPr>
          <p:cNvPr id="25" name="Flowchart: Magnetic Disk 24"/>
          <p:cNvSpPr/>
          <p:nvPr/>
        </p:nvSpPr>
        <p:spPr bwMode="auto">
          <a:xfrm>
            <a:off x="3203515" y="4775382"/>
            <a:ext cx="2257201" cy="1144658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"/>
              </a:rPr>
              <a:t>File system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 rot="16200000">
            <a:off x="2843174" y="2462200"/>
            <a:ext cx="2297647" cy="68023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9675" y="129540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 nodes</a:t>
            </a:r>
            <a:endParaRPr lang="en-US" sz="2800" dirty="0"/>
          </a:p>
        </p:txBody>
      </p:sp>
      <p:sp>
        <p:nvSpPr>
          <p:cNvPr id="26" name="Flowchart: Magnetic Disk 25"/>
          <p:cNvSpPr/>
          <p:nvPr/>
        </p:nvSpPr>
        <p:spPr bwMode="auto">
          <a:xfrm>
            <a:off x="1767679" y="4279099"/>
            <a:ext cx="289754" cy="383451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" name="Left-Right Arrow 7"/>
          <p:cNvSpPr/>
          <p:nvPr/>
        </p:nvSpPr>
        <p:spPr bwMode="auto">
          <a:xfrm>
            <a:off x="2606183" y="2315997"/>
            <a:ext cx="818348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" name="Left-Right Arrow 27"/>
          <p:cNvSpPr/>
          <p:nvPr/>
        </p:nvSpPr>
        <p:spPr bwMode="auto">
          <a:xfrm rot="16200000">
            <a:off x="3653248" y="4175708"/>
            <a:ext cx="818348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7941" y="3412358"/>
            <a:ext cx="1295400" cy="655912"/>
            <a:chOff x="990600" y="2895600"/>
            <a:chExt cx="3048000" cy="10668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990600" y="2895600"/>
              <a:ext cx="3048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990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21" name="Straight Connector 20"/>
            <p:cNvCxnSpPr>
              <a:endCxn id="20" idx="0"/>
            </p:cNvCxnSpPr>
            <p:nvPr/>
          </p:nvCxnSpPr>
          <p:spPr bwMode="auto">
            <a:xfrm>
              <a:off x="1371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18288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23" name="Straight Connector 22"/>
            <p:cNvCxnSpPr>
              <a:endCxn id="22" idx="0"/>
            </p:cNvCxnSpPr>
            <p:nvPr/>
          </p:nvCxnSpPr>
          <p:spPr bwMode="auto">
            <a:xfrm>
              <a:off x="22098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276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29" name="Straight Connector 28"/>
            <p:cNvCxnSpPr>
              <a:endCxn id="24" idx="0"/>
            </p:cNvCxnSpPr>
            <p:nvPr/>
          </p:nvCxnSpPr>
          <p:spPr bwMode="auto">
            <a:xfrm>
              <a:off x="3657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2422147" y="3187124"/>
              <a:ext cx="5950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…</a:t>
              </a:r>
              <a:endParaRPr lang="en-US" sz="32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7660" y="2600415"/>
            <a:ext cx="1295400" cy="655912"/>
            <a:chOff x="990600" y="2895600"/>
            <a:chExt cx="3048000" cy="10668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990600" y="2895600"/>
              <a:ext cx="3048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990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 bwMode="auto">
            <a:xfrm>
              <a:off x="1371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ounded Rectangle 34"/>
            <p:cNvSpPr/>
            <p:nvPr/>
          </p:nvSpPr>
          <p:spPr bwMode="auto">
            <a:xfrm>
              <a:off x="18288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 bwMode="auto">
            <a:xfrm>
              <a:off x="22098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Rounded Rectangle 36"/>
            <p:cNvSpPr/>
            <p:nvPr/>
          </p:nvSpPr>
          <p:spPr bwMode="auto">
            <a:xfrm>
              <a:off x="3276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 bwMode="auto">
            <a:xfrm>
              <a:off x="3657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Box 38"/>
            <p:cNvSpPr txBox="1"/>
            <p:nvPr/>
          </p:nvSpPr>
          <p:spPr>
            <a:xfrm>
              <a:off x="2422147" y="3187124"/>
              <a:ext cx="5950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…</a:t>
              </a:r>
              <a:endParaRPr lang="en-US" sz="32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7941" y="4161972"/>
            <a:ext cx="1295400" cy="655912"/>
            <a:chOff x="990600" y="2895600"/>
            <a:chExt cx="3048000" cy="10668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990600" y="2895600"/>
              <a:ext cx="30480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990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43" name="Straight Connector 42"/>
            <p:cNvCxnSpPr>
              <a:endCxn id="42" idx="0"/>
            </p:cNvCxnSpPr>
            <p:nvPr/>
          </p:nvCxnSpPr>
          <p:spPr bwMode="auto">
            <a:xfrm>
              <a:off x="1371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Rounded Rectangle 43"/>
            <p:cNvSpPr/>
            <p:nvPr/>
          </p:nvSpPr>
          <p:spPr bwMode="auto">
            <a:xfrm>
              <a:off x="18288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45" name="Straight Connector 44"/>
            <p:cNvCxnSpPr>
              <a:endCxn id="44" idx="0"/>
            </p:cNvCxnSpPr>
            <p:nvPr/>
          </p:nvCxnSpPr>
          <p:spPr bwMode="auto">
            <a:xfrm>
              <a:off x="22098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Rounded Rectangle 45"/>
            <p:cNvSpPr/>
            <p:nvPr/>
          </p:nvSpPr>
          <p:spPr bwMode="auto">
            <a:xfrm>
              <a:off x="3276600" y="3581400"/>
              <a:ext cx="762000" cy="381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47" name="Straight Connector 46"/>
            <p:cNvCxnSpPr>
              <a:endCxn id="46" idx="0"/>
            </p:cNvCxnSpPr>
            <p:nvPr/>
          </p:nvCxnSpPr>
          <p:spPr bwMode="auto">
            <a:xfrm>
              <a:off x="3657600" y="32766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/>
            <p:cNvSpPr txBox="1"/>
            <p:nvPr/>
          </p:nvSpPr>
          <p:spPr>
            <a:xfrm>
              <a:off x="2422147" y="3187124"/>
              <a:ext cx="5950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…</a:t>
              </a:r>
              <a:endParaRPr lang="en-US" sz="3200" b="1" dirty="0"/>
            </a:p>
          </p:txBody>
        </p:sp>
      </p:grpSp>
      <p:sp>
        <p:nvSpPr>
          <p:cNvPr id="49" name="Flowchart: Magnetic Disk 48"/>
          <p:cNvSpPr/>
          <p:nvPr/>
        </p:nvSpPr>
        <p:spPr bwMode="auto">
          <a:xfrm>
            <a:off x="1763179" y="3475706"/>
            <a:ext cx="289754" cy="383451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0" name="Flowchart: Magnetic Disk 49"/>
          <p:cNvSpPr/>
          <p:nvPr/>
        </p:nvSpPr>
        <p:spPr bwMode="auto">
          <a:xfrm>
            <a:off x="1779529" y="2767701"/>
            <a:ext cx="289754" cy="383451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1" name="Flowchart: Magnetic Disk 50"/>
          <p:cNvSpPr/>
          <p:nvPr/>
        </p:nvSpPr>
        <p:spPr bwMode="auto">
          <a:xfrm>
            <a:off x="1792015" y="2005918"/>
            <a:ext cx="289754" cy="383451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1" name="Left-Right Arrow 60"/>
          <p:cNvSpPr/>
          <p:nvPr/>
        </p:nvSpPr>
        <p:spPr bwMode="auto">
          <a:xfrm>
            <a:off x="2621636" y="3466633"/>
            <a:ext cx="818348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57470" y="1915203"/>
            <a:ext cx="4241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Keep in mind:</a:t>
            </a:r>
          </a:p>
          <a:p>
            <a:r>
              <a:rPr lang="en-US" sz="2800" i="1" dirty="0"/>
              <a:t>t</a:t>
            </a:r>
            <a:r>
              <a:rPr lang="en-US" sz="2800" i="1" dirty="0" smtClean="0"/>
              <a:t>rade offs between gains from distributed computing vs loss from increased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58681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takes advantage of math libraries for vector operations </a:t>
            </a:r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dirty="0"/>
              <a:t>packages provide </a:t>
            </a:r>
            <a:r>
              <a:rPr lang="en-US" dirty="0" smtClean="0"/>
              <a:t>multicore, </a:t>
            </a:r>
            <a:r>
              <a:rPr lang="en-US" dirty="0" err="1" smtClean="0"/>
              <a:t>multinode</a:t>
            </a:r>
            <a:r>
              <a:rPr lang="en-US" dirty="0" smtClean="0"/>
              <a:t> (snow), or map/reduce (</a:t>
            </a:r>
            <a:r>
              <a:rPr lang="en-US" dirty="0" err="1" smtClean="0"/>
              <a:t>RHadoop</a:t>
            </a:r>
            <a:r>
              <a:rPr lang="en-US" dirty="0" smtClean="0"/>
              <a:t>) options </a:t>
            </a:r>
          </a:p>
          <a:p>
            <a:endParaRPr lang="en-US" dirty="0"/>
          </a:p>
          <a:p>
            <a:r>
              <a:rPr lang="en-US" dirty="0" smtClean="0"/>
              <a:t>However, model implementations not necessarily built to use parallel </a:t>
            </a:r>
            <a:r>
              <a:rPr lang="en-US" dirty="0" smtClean="0"/>
              <a:t>back ends</a:t>
            </a:r>
            <a:endParaRPr lang="en-US" dirty="0" smtClean="0"/>
          </a:p>
          <a:p>
            <a:pPr lvl="1"/>
            <a:r>
              <a:rPr lang="en-US" dirty="0" smtClean="0"/>
              <a:t>Some models more amenable to parallel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88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en-US" dirty="0" smtClean="0"/>
              <a:t>Consider Regression Computations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753" y="990600"/>
                <a:ext cx="8686800" cy="495300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Linear Model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:  </a:t>
                </a:r>
                <a14:m>
                  <m:oMath xmlns:m="http://schemas.openxmlformats.org/officeDocument/2006/math" xmlns=""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/>
                      </a:rPr>
                      <m:t>∗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  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	</a:t>
                </a:r>
                <a:r>
                  <a:rPr lang="en-US" dirty="0">
                    <a:solidFill>
                      <a:schemeClr val="tx2"/>
                    </a:solidFill>
                  </a:rPr>
                  <a:t>where Y=outcomes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, X=data </a:t>
                </a:r>
                <a:r>
                  <a:rPr lang="en-US" dirty="0">
                    <a:solidFill>
                      <a:schemeClr val="tx2"/>
                    </a:solidFill>
                  </a:rPr>
                  <a:t>matrix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r>
                  <a:rPr lang="en-US" sz="2800" dirty="0" smtClean="0">
                    <a:solidFill>
                      <a:schemeClr val="tx2"/>
                    </a:solidFill>
                  </a:rPr>
                  <a:t>Algebraically, we could</a:t>
                </a:r>
                <a:r>
                  <a:rPr lang="en-US" sz="2800" b="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lvl="1"/>
                <a:r>
                  <a:rPr lang="en-US" sz="2400" b="0" dirty="0" smtClean="0">
                    <a:solidFill>
                      <a:schemeClr val="tx2"/>
                    </a:solidFill>
                    <a:ea typeface="+mn-ea"/>
                    <a:cs typeface="+mn-cs"/>
                  </a:rPr>
                  <a:t>take “inverse”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/>
                        <a:ea typeface="+mn-ea"/>
                        <a:cs typeface="+mn-cs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/>
                        <a:ea typeface="+mn-ea"/>
                        <a:cs typeface="+mn-cs"/>
                      </a:rPr>
                      <m:t>𝑋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/>
                        <a:ea typeface="+mn-ea"/>
                        <a:cs typeface="+mn-cs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/>
                        <a:ea typeface="+mn-ea"/>
                        <a:cs typeface="+mn-cs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ea typeface="+mn-ea"/>
                    <a:cs typeface="+mn-cs"/>
                  </a:rPr>
                  <a:t> </a:t>
                </a:r>
                <a:r>
                  <a:rPr lang="en-US" sz="2400" b="1" dirty="0" smtClean="0">
                    <a:solidFill>
                      <a:schemeClr val="tx2"/>
                    </a:solidFill>
                    <a:ea typeface="+mn-ea"/>
                    <a:cs typeface="+mn-cs"/>
                  </a:rPr>
                  <a:t>   </a:t>
                </a:r>
                <a:r>
                  <a:rPr lang="en-US" sz="2400" dirty="0" smtClean="0">
                    <a:solidFill>
                      <a:schemeClr val="tx2"/>
                    </a:solidFill>
                    <a:ea typeface="+mn-ea"/>
                    <a:cs typeface="+mn-cs"/>
                  </a:rPr>
                  <a:t>(time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consuming)</a:t>
                </a:r>
              </a:p>
              <a:p>
                <a:pPr lvl="1"/>
                <a:r>
                  <a:rPr lang="en-US" sz="2400" dirty="0" smtClean="0">
                    <a:solidFill>
                      <a:schemeClr val="tx2"/>
                    </a:solidFill>
                  </a:rPr>
                  <a:t>Or take gradient descent (for likelihoods, generalized model)</a:t>
                </a: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Or, better:</a:t>
                </a:r>
              </a:p>
              <a:p>
                <a:pPr lvl="1"/>
                <a:r>
                  <a:rPr lang="en-US" sz="2400" dirty="0" smtClean="0">
                    <a:solidFill>
                      <a:schemeClr val="tx2"/>
                    </a:solidFill>
                  </a:rPr>
                  <a:t>QR decomposition of </a:t>
                </a:r>
                <a:r>
                  <a:rPr lang="en-US" sz="2400" i="1" dirty="0" smtClean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into triangular matrices (easier to solve but more memory)</a:t>
                </a:r>
              </a:p>
              <a:p>
                <a:pPr marL="457200" lvl="1" indent="0">
                  <a:buNone/>
                </a:pPr>
                <a:endParaRPr lang="en-US" sz="2400" b="0" i="1" dirty="0"/>
              </a:p>
              <a:p>
                <a:pPr marL="457200" lvl="1" indent="0">
                  <a:buNone/>
                </a:pPr>
                <a:endParaRPr lang="en-US" sz="2400" b="0" i="1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753" y="990600"/>
                <a:ext cx="8686800" cy="4953000"/>
              </a:xfrm>
              <a:blipFill rotWithShape="1">
                <a:blip r:embed="rId2"/>
                <a:stretch>
                  <a:fillRect b="-1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905000" y="4800600"/>
            <a:ext cx="1066800" cy="990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276600" y="5181600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ight Triangle 6"/>
          <p:cNvSpPr/>
          <p:nvPr/>
        </p:nvSpPr>
        <p:spPr bwMode="auto">
          <a:xfrm>
            <a:off x="4038600" y="4800600"/>
            <a:ext cx="914400" cy="990600"/>
          </a:xfrm>
          <a:prstGeom prst="rt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" name="Right Triangle 7"/>
          <p:cNvSpPr/>
          <p:nvPr/>
        </p:nvSpPr>
        <p:spPr bwMode="auto">
          <a:xfrm rot="10800000">
            <a:off x="5638800" y="4800600"/>
            <a:ext cx="914400" cy="990600"/>
          </a:xfrm>
          <a:prstGeom prst="rt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105400" y="5029200"/>
            <a:ext cx="304799" cy="457200"/>
          </a:xfrm>
          <a:prstGeom prst="mathMultiply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04098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Regression models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Related Models and Functions : </a:t>
            </a:r>
          </a:p>
          <a:p>
            <a:pPr marL="457200" lvl="1" indent="0">
              <a:buNone/>
            </a:pPr>
            <a:r>
              <a:rPr lang="en-US" dirty="0" smtClean="0"/>
              <a:t>lm()     #Linear Model</a:t>
            </a:r>
          </a:p>
          <a:p>
            <a:pPr marL="457200" lvl="1" indent="0">
              <a:buNone/>
            </a:pPr>
            <a:r>
              <a:rPr lang="en-US" dirty="0" err="1" smtClean="0"/>
              <a:t>g</a:t>
            </a:r>
            <a:r>
              <a:rPr lang="en-US" sz="2400" b="0" dirty="0" err="1" smtClean="0"/>
              <a:t>lm</a:t>
            </a:r>
            <a:r>
              <a:rPr lang="en-US" dirty="0" smtClean="0"/>
              <a:t>()   #</a:t>
            </a:r>
            <a:r>
              <a:rPr lang="en-US" sz="2400" b="0" dirty="0" smtClean="0"/>
              <a:t>Generalized Linear Model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b="0" dirty="0" smtClean="0"/>
              <a:t>(logistic regression, </a:t>
            </a:r>
            <a:r>
              <a:rPr lang="en-US" sz="2400" b="0" dirty="0" err="1" smtClean="0"/>
              <a:t>etc</a:t>
            </a:r>
            <a:r>
              <a:rPr lang="en-US" sz="2400" b="0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aov</a:t>
            </a:r>
            <a:r>
              <a:rPr lang="en-US" dirty="0" smtClean="0"/>
              <a:t>()   #Analysis of Variance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( returns ANOVA table of F-scores</a:t>
            </a:r>
            <a:r>
              <a:rPr lang="en-US" sz="2000" dirty="0"/>
              <a:t>)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800" b="1" dirty="0" smtClean="0">
                <a:latin typeface="Cambria Math"/>
              </a:rPr>
              <a:t> </a:t>
            </a:r>
          </a:p>
          <a:p>
            <a:pPr marL="457200" lvl="1" indent="0">
              <a:buNone/>
            </a:pPr>
            <a:r>
              <a:rPr lang="en-US" sz="2800" b="1" dirty="0" smtClean="0">
                <a:latin typeface="Cambria Math"/>
              </a:rPr>
              <a:t>All these work on system of equations</a:t>
            </a:r>
            <a:endParaRPr lang="en-US" sz="2800" b="1" dirty="0">
              <a:latin typeface="Cambria Math"/>
            </a:endParaRPr>
          </a:p>
          <a:p>
            <a:pPr marL="457200" lvl="1" indent="0">
              <a:buNone/>
            </a:pPr>
            <a:endParaRPr lang="en-US" sz="2800" b="1" i="1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219345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M_1_1..6Ms_1248Nx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14" y="1971773"/>
            <a:ext cx="6654800" cy="3759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018" y="3281426"/>
            <a:ext cx="717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8721" y="2441478"/>
            <a:ext cx="139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GLM: logistic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2869" y="4779850"/>
            <a:ext cx="111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8005" y="50058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814" y="2052085"/>
            <a:ext cx="77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30min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7479" y="573080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Matrix Size  (i.e. square, </a:t>
            </a:r>
            <a:r>
              <a:rPr lang="en-US" dirty="0" err="1" smtClean="0"/>
              <a:t>rowsXcol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30400" y="5387902"/>
            <a:ext cx="42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       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33979" y="5387902"/>
            <a:ext cx="42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2K        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5415348"/>
            <a:ext cx="42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4K       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73185" y="5377248"/>
            <a:ext cx="42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K       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72869" y="2403378"/>
            <a:ext cx="1581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GLM: Gaussian</a:t>
            </a:r>
          </a:p>
          <a:p>
            <a:r>
              <a:rPr lang="en-US" dirty="0" smtClean="0"/>
              <a:t>LM()</a:t>
            </a:r>
          </a:p>
          <a:p>
            <a:r>
              <a:rPr lang="en-US" dirty="0" smtClean="0"/>
              <a:t>inverse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8635" y="1396424"/>
            <a:ext cx="679201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err="1" smtClean="0"/>
              <a:t>glm</a:t>
            </a:r>
            <a:r>
              <a:rPr lang="en-US" sz="1600" dirty="0" smtClean="0"/>
              <a:t>(</a:t>
            </a:r>
            <a:r>
              <a:rPr lang="en-US" sz="1600" dirty="0" err="1" smtClean="0"/>
              <a:t>Y~X,family</a:t>
            </a:r>
            <a:r>
              <a:rPr lang="en-US" sz="1600" dirty="0" smtClean="0"/>
              <a:t>=</a:t>
            </a:r>
            <a:r>
              <a:rPr lang="en-US" sz="1600" dirty="0" err="1" smtClean="0"/>
              <a:t>gaussian</a:t>
            </a:r>
            <a:r>
              <a:rPr lang="en-US" sz="1600" dirty="0" smtClean="0"/>
              <a:t>)  #</a:t>
            </a:r>
            <a:r>
              <a:rPr lang="en-US" sz="1600" dirty="0" err="1" smtClean="0"/>
              <a:t>gaussn</a:t>
            </a:r>
            <a:r>
              <a:rPr lang="en-US" sz="1600" dirty="0" smtClean="0"/>
              <a:t> </a:t>
            </a:r>
            <a:r>
              <a:rPr lang="en-US" sz="1600" dirty="0" err="1" smtClean="0"/>
              <a:t>regrssn</a:t>
            </a:r>
            <a:r>
              <a:rPr lang="en-US" sz="1600" dirty="0" smtClean="0"/>
              <a:t> (like lm)</a:t>
            </a:r>
          </a:p>
          <a:p>
            <a:pPr lvl="1"/>
            <a:r>
              <a:rPr lang="en-US" sz="1600" dirty="0" err="1" smtClean="0"/>
              <a:t>glm</a:t>
            </a:r>
            <a:r>
              <a:rPr lang="en-US" sz="1600" dirty="0" smtClean="0"/>
              <a:t>(</a:t>
            </a:r>
            <a:r>
              <a:rPr lang="en-US" sz="1600" dirty="0" err="1" smtClean="0"/>
              <a:t>Y~X,family</a:t>
            </a:r>
            <a:r>
              <a:rPr lang="en-US" sz="1600" dirty="0" smtClean="0"/>
              <a:t>=binomial)  # logistic </a:t>
            </a:r>
            <a:r>
              <a:rPr lang="en-US" sz="1600" dirty="0" err="1" smtClean="0"/>
              <a:t>regrssn</a:t>
            </a:r>
            <a:r>
              <a:rPr lang="en-US" sz="1600" dirty="0" smtClean="0"/>
              <a:t> (Y=0 or 1)</a:t>
            </a:r>
            <a:endParaRPr lang="en-US" sz="16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Systems</a:t>
            </a:r>
            <a:br>
              <a:rPr lang="en-US" dirty="0" smtClean="0"/>
            </a:br>
            <a:r>
              <a:rPr lang="en-US" dirty="0" smtClean="0"/>
              <a:t>Performance with R, 1 compute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94770" y="4437448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FF0000"/>
                </a:solidFill>
              </a:rPr>
              <a:t>QR solutions</a:t>
            </a:r>
            <a:endParaRPr lang="en-US" i="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414" y="1905000"/>
            <a:ext cx="1836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solidFill>
                  <a:srgbClr val="FF0000"/>
                </a:solidFill>
              </a:rPr>
              <a:t>Matrix inverse solutions</a:t>
            </a:r>
            <a:endParaRPr lang="en-US" i="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8468" y="2695766"/>
            <a:ext cx="183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solidFill>
                  <a:srgbClr val="FF0000"/>
                </a:solidFill>
              </a:rPr>
              <a:t>Gradient descent</a:t>
            </a:r>
            <a:endParaRPr lang="en-US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37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multicore – linking to MKL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Math Kernel Libraries </a:t>
            </a:r>
            <a:r>
              <a:rPr lang="en-US" dirty="0" smtClean="0"/>
              <a:t>(MKL) provides </a:t>
            </a:r>
            <a:r>
              <a:rPr lang="en-US" dirty="0" smtClean="0"/>
              <a:t>fast operations for vector operations</a:t>
            </a:r>
          </a:p>
          <a:p>
            <a:endParaRPr lang="en-US" dirty="0" smtClean="0"/>
          </a:p>
          <a:p>
            <a:r>
              <a:rPr lang="en-US" dirty="0" smtClean="0"/>
              <a:t>Uses threads across </a:t>
            </a:r>
            <a:r>
              <a:rPr lang="en-US" dirty="0" err="1" smtClean="0"/>
              <a:t>cpu</a:t>
            </a:r>
            <a:r>
              <a:rPr lang="en-US" dirty="0" smtClean="0"/>
              <a:t> cores to pass data &amp; commands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085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multicore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Run loop iterations on separate cores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5298" y="2386013"/>
            <a:ext cx="58015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</a:t>
            </a:r>
            <a:r>
              <a:rPr lang="en-US" dirty="0" err="1" smtClean="0"/>
              <a:t>doMC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doMC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registerDoMC</a:t>
            </a:r>
            <a:r>
              <a:rPr lang="en-US" dirty="0" smtClean="0"/>
              <a:t>(cores=24) </a:t>
            </a:r>
          </a:p>
          <a:p>
            <a:pPr lvl="1"/>
            <a:r>
              <a:rPr lang="en-US" dirty="0" err="1" smtClean="0"/>
              <a:t>getDoParWorkers</a:t>
            </a:r>
            <a:r>
              <a:rPr lang="en-US" dirty="0" smtClean="0"/>
              <a:t>()        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results =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=1:24,.</a:t>
            </a:r>
            <a:r>
              <a:rPr lang="en-US" dirty="0"/>
              <a:t>combine=</a:t>
            </a:r>
            <a:r>
              <a:rPr lang="en-US" dirty="0" err="1"/>
              <a:t>rbind</a:t>
            </a:r>
            <a:r>
              <a:rPr lang="en-US" dirty="0"/>
              <a:t>) %</a:t>
            </a:r>
            <a:r>
              <a:rPr lang="en-US" dirty="0" err="1"/>
              <a:t>dopar</a:t>
            </a:r>
            <a:r>
              <a:rPr lang="en-US" dirty="0"/>
              <a:t>%</a:t>
            </a:r>
          </a:p>
          <a:p>
            <a:pPr marL="400050" lvl="1" indent="0">
              <a:buNone/>
            </a:pPr>
            <a:r>
              <a:rPr lang="en-US" dirty="0" smtClean="0"/>
              <a:t>   {   … your code here 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 return(  a variable or object )</a:t>
            </a:r>
          </a:p>
          <a:p>
            <a:pPr marL="400050" lvl="1" indent="0">
              <a:buNone/>
            </a:pPr>
            <a:r>
              <a:rPr lang="en-US" dirty="0" smtClean="0"/>
              <a:t>})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9498" y="24003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allocate workers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54" y="4426927"/>
            <a:ext cx="217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returned items ‘combined’ into list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by default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828800"/>
            <a:ext cx="2438400" cy="151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%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dopar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% puts loops across cores,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(loops are independent)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%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o% runs it serially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447800" y="4072454"/>
            <a:ext cx="381000" cy="2766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529773" y="2882622"/>
            <a:ext cx="325914" cy="564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7010400" y="3341132"/>
            <a:ext cx="411965" cy="2402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570577" y="4488150"/>
            <a:ext cx="34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specify to combine results into array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with row bind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5257800" y="4159537"/>
            <a:ext cx="433506" cy="3534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79661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What and Why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184" y="1219200"/>
            <a:ext cx="7647216" cy="4143375"/>
          </a:xfrm>
        </p:spPr>
        <p:txBody>
          <a:bodyPr>
            <a:normAutofit/>
          </a:bodyPr>
          <a:lstStyle/>
          <a:p>
            <a:r>
              <a:rPr lang="en-US" dirty="0" smtClean="0"/>
              <a:t>A statistical computing environment </a:t>
            </a:r>
          </a:p>
          <a:p>
            <a:pPr lvl="1"/>
            <a:r>
              <a:rPr lang="en-US" sz="2100" dirty="0"/>
              <a:t>G</a:t>
            </a:r>
            <a:r>
              <a:rPr lang="en-US" sz="2100" dirty="0" smtClean="0"/>
              <a:t>rew </a:t>
            </a:r>
            <a:r>
              <a:rPr lang="en-US" sz="2100" dirty="0"/>
              <a:t>out of S-plus language </a:t>
            </a:r>
          </a:p>
          <a:p>
            <a:pPr lvl="1"/>
            <a:r>
              <a:rPr lang="en-US" sz="2100" dirty="0" smtClean="0"/>
              <a:t>Full set of Statistical/Mathematical </a:t>
            </a:r>
            <a:r>
              <a:rPr lang="en-US" sz="2100" dirty="0"/>
              <a:t>functions</a:t>
            </a:r>
          </a:p>
          <a:p>
            <a:pPr lvl="1"/>
            <a:r>
              <a:rPr lang="en-US" sz="2100" dirty="0"/>
              <a:t>Programming </a:t>
            </a:r>
            <a:r>
              <a:rPr lang="en-US" sz="2100" dirty="0" smtClean="0"/>
              <a:t>Language for complete data </a:t>
            </a:r>
            <a:r>
              <a:rPr lang="en-US" sz="2100" dirty="0" smtClean="0"/>
              <a:t>manipulation</a:t>
            </a:r>
            <a:endParaRPr lang="en-US" sz="2100" dirty="0"/>
          </a:p>
          <a:p>
            <a:pPr lvl="2"/>
            <a:r>
              <a:rPr lang="en-US" dirty="0" smtClean="0"/>
              <a:t>usual </a:t>
            </a:r>
            <a:r>
              <a:rPr lang="en-US" dirty="0" smtClean="0"/>
              <a:t>data types (integer, float, logical, vector, etc..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special </a:t>
            </a:r>
            <a:r>
              <a:rPr lang="en-US" dirty="0" smtClean="0"/>
              <a:t>data types (data frame, model results, …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logical control statements (if-else, for loop, while, etc..)</a:t>
            </a:r>
          </a:p>
          <a:p>
            <a:pPr lvl="2"/>
            <a:r>
              <a:rPr lang="en-US" dirty="0" smtClean="0"/>
              <a:t>I/O functions (read, write, save, etc..)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9940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multicore – one caveat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Multicore does not mean multithreaded! R is a single threaded language and will most likely remain so. </a:t>
            </a:r>
          </a:p>
          <a:p>
            <a:pPr marL="0" indent="0">
              <a:buNone/>
            </a:pPr>
            <a:r>
              <a:rPr lang="en-US" dirty="0" smtClean="0"/>
              <a:t>The %</a:t>
            </a:r>
            <a:r>
              <a:rPr lang="en-US" dirty="0" err="1" smtClean="0"/>
              <a:t>dopar</a:t>
            </a:r>
            <a:r>
              <a:rPr lang="en-US" dirty="0" smtClean="0"/>
              <a:t>% in the previous example may superficially remind you of OpenMP, but you’re actually creating new processes, each with their own copies of the necessary data structures.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121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41" y="82462"/>
            <a:ext cx="8839200" cy="1041400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en-US" dirty="0" err="1" smtClean="0"/>
              <a:t>multinode</a:t>
            </a:r>
            <a:r>
              <a:rPr lang="en-US" dirty="0" smtClean="0"/>
              <a:t>: parallel backend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7989" y="1731287"/>
            <a:ext cx="56060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nstall.packages</a:t>
            </a:r>
            <a:r>
              <a:rPr lang="en-US" dirty="0" smtClean="0"/>
              <a:t>(‘</a:t>
            </a:r>
            <a:r>
              <a:rPr lang="en-US" dirty="0" err="1" smtClean="0"/>
              <a:t>doSNOW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library(‘</a:t>
            </a:r>
            <a:r>
              <a:rPr lang="en-US" dirty="0" err="1" smtClean="0"/>
              <a:t>doSNOW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cl </a:t>
            </a:r>
            <a:r>
              <a:rPr lang="en-US" dirty="0"/>
              <a:t>&lt;- </a:t>
            </a:r>
            <a:r>
              <a:rPr lang="en-US" dirty="0" err="1"/>
              <a:t>makeCluster</a:t>
            </a:r>
            <a:r>
              <a:rPr lang="en-US" dirty="0"/>
              <a:t>( </a:t>
            </a:r>
            <a:r>
              <a:rPr lang="en-US" dirty="0" err="1"/>
              <a:t>mpi.universe.size</a:t>
            </a:r>
            <a:r>
              <a:rPr lang="en-US" dirty="0" smtClean="0"/>
              <a:t>()-1, </a:t>
            </a:r>
            <a:r>
              <a:rPr lang="en-US" dirty="0"/>
              <a:t>type='MPI' )</a:t>
            </a:r>
          </a:p>
          <a:p>
            <a:r>
              <a:rPr lang="en-US" dirty="0" err="1"/>
              <a:t>clusterExport</a:t>
            </a:r>
            <a:r>
              <a:rPr lang="en-US" dirty="0"/>
              <a:t>(</a:t>
            </a:r>
            <a:r>
              <a:rPr lang="en-US" dirty="0" err="1"/>
              <a:t>cl,c</a:t>
            </a:r>
            <a:r>
              <a:rPr lang="en-US" dirty="0"/>
              <a:t>('data'))</a:t>
            </a:r>
          </a:p>
          <a:p>
            <a:r>
              <a:rPr lang="en-US" dirty="0" err="1"/>
              <a:t>registerDoSNOW</a:t>
            </a:r>
            <a:r>
              <a:rPr lang="en-US" dirty="0"/>
              <a:t>(cl)</a:t>
            </a:r>
          </a:p>
          <a:p>
            <a:pPr marL="400050" lvl="1" indent="0">
              <a:buNone/>
            </a:pPr>
            <a:endParaRPr lang="en-US" dirty="0"/>
          </a:p>
          <a:p>
            <a:pPr indent="-57150"/>
            <a:r>
              <a:rPr lang="en-US" dirty="0" smtClean="0"/>
              <a:t>results </a:t>
            </a:r>
            <a:r>
              <a:rPr lang="en-US" dirty="0"/>
              <a:t>=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=1:47,.</a:t>
            </a:r>
            <a:r>
              <a:rPr lang="en-US" dirty="0"/>
              <a:t>combine=</a:t>
            </a:r>
            <a:r>
              <a:rPr lang="en-US" dirty="0" err="1"/>
              <a:t>rbind</a:t>
            </a:r>
            <a:r>
              <a:rPr lang="en-US" dirty="0"/>
              <a:t>) %</a:t>
            </a:r>
            <a:r>
              <a:rPr lang="en-US" dirty="0" err="1"/>
              <a:t>dopar</a:t>
            </a:r>
            <a:r>
              <a:rPr lang="en-US" dirty="0"/>
              <a:t>%</a:t>
            </a:r>
          </a:p>
          <a:p>
            <a:pPr indent="-57150"/>
            <a:r>
              <a:rPr lang="en-US" dirty="0"/>
              <a:t>   {   … your code here </a:t>
            </a:r>
          </a:p>
          <a:p>
            <a:pPr indent="-57150"/>
            <a:endParaRPr lang="en-US" dirty="0"/>
          </a:p>
          <a:p>
            <a:pPr indent="-57150"/>
            <a:r>
              <a:rPr lang="en-US" dirty="0"/>
              <a:t> </a:t>
            </a:r>
          </a:p>
          <a:p>
            <a:pPr indent="-57150"/>
            <a:r>
              <a:rPr lang="en-US" dirty="0"/>
              <a:t>        return(  a variable or object )</a:t>
            </a:r>
          </a:p>
          <a:p>
            <a:pPr indent="-57150"/>
            <a:r>
              <a:rPr lang="en-US" dirty="0"/>
              <a:t>})</a:t>
            </a:r>
          </a:p>
          <a:p>
            <a:r>
              <a:rPr lang="en-US" dirty="0" err="1" smtClean="0"/>
              <a:t>stopCluster</a:t>
            </a:r>
            <a:r>
              <a:rPr lang="en-US" dirty="0" smtClean="0"/>
              <a:t>(cl</a:t>
            </a:r>
            <a:r>
              <a:rPr lang="en-US" dirty="0"/>
              <a:t>)</a:t>
            </a:r>
          </a:p>
          <a:p>
            <a:r>
              <a:rPr lang="en-US" dirty="0" err="1"/>
              <a:t>mpi.exit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1184" y="1167845"/>
            <a:ext cx="8839200" cy="1046202"/>
          </a:xfrm>
        </p:spPr>
        <p:txBody>
          <a:bodyPr/>
          <a:lstStyle/>
          <a:p>
            <a:r>
              <a:rPr lang="en-US" dirty="0" smtClean="0"/>
              <a:t>Run loop iterations on separate nodes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39497" y="1904737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allocate cluster as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arallel backend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1515" y="2827905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%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dopar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% puts loops across cores and 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nodes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570784" y="2528471"/>
            <a:ext cx="162957" cy="149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901515" y="3657600"/>
            <a:ext cx="431204" cy="1954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34244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7" r="2570" b="9367"/>
          <a:stretch>
            <a:fillRect/>
          </a:stretch>
        </p:blipFill>
        <p:spPr bwMode="auto">
          <a:xfrm>
            <a:off x="381000" y="1752600"/>
            <a:ext cx="4191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165100" y="2782888"/>
            <a:ext cx="715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time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990600" y="4452938"/>
            <a:ext cx="37084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N=10K    20K       30K             40K                     50K</a:t>
            </a:r>
          </a:p>
          <a:p>
            <a:pPr eaLnBrk="1" hangingPunct="1"/>
            <a:r>
              <a:rPr lang="en-US" sz="12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Gb=2        6.5          14                25                        40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3159125" y="2471738"/>
            <a:ext cx="1009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1508C4"/>
                </a:solidFill>
                <a:latin typeface="Times New Roman" pitchFamily="18" charset="0"/>
                <a:ea typeface="MS PGothic" pitchFamily="34" charset="-128"/>
              </a:rPr>
              <a:t>1 node</a:t>
            </a:r>
            <a:endParaRPr lang="en-US" sz="1600" b="1" dirty="0">
              <a:solidFill>
                <a:srgbClr val="1508C4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3500438" y="3690938"/>
            <a:ext cx="915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1508C4"/>
                </a:solidFill>
                <a:latin typeface="Times New Roman" pitchFamily="18" charset="0"/>
              </a:rPr>
              <a:t>4 nodes</a:t>
            </a:r>
            <a:endParaRPr lang="en-US" sz="1600" b="1" dirty="0">
              <a:solidFill>
                <a:srgbClr val="1508C4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3795526" y="4766591"/>
            <a:ext cx="2549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ea typeface="MS PGothic" pitchFamily="34" charset="-128"/>
              </a:rPr>
              <a:t>Square Matrix size </a:t>
            </a:r>
          </a:p>
        </p:txBody>
      </p:sp>
      <p:sp>
        <p:nvSpPr>
          <p:cNvPr id="11273" name="TextBox 5"/>
          <p:cNvSpPr txBox="1">
            <a:spLocks noChangeArrowheads="1"/>
          </p:cNvSpPr>
          <p:nvPr/>
        </p:nvSpPr>
        <p:spPr bwMode="auto">
          <a:xfrm>
            <a:off x="6756400" y="2921000"/>
            <a:ext cx="70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</a:rPr>
              <a:t>time(s)</a:t>
            </a:r>
          </a:p>
        </p:txBody>
      </p:sp>
      <p:pic>
        <p:nvPicPr>
          <p:cNvPr id="1127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"/>
          <a:stretch>
            <a:fillRect/>
          </a:stretch>
        </p:blipFill>
        <p:spPr bwMode="auto">
          <a:xfrm>
            <a:off x="4992688" y="1803400"/>
            <a:ext cx="38338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TextBox 13"/>
          <p:cNvSpPr txBox="1">
            <a:spLocks noChangeArrowheads="1"/>
          </p:cNvSpPr>
          <p:nvPr/>
        </p:nvSpPr>
        <p:spPr bwMode="auto">
          <a:xfrm>
            <a:off x="6829425" y="2287588"/>
            <a:ext cx="9159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1508C4"/>
                </a:solidFill>
                <a:latin typeface="Times New Roman" pitchFamily="18" charset="0"/>
              </a:rPr>
              <a:t>4 nodes</a:t>
            </a:r>
            <a:endParaRPr lang="en-US" sz="1600" b="1" dirty="0">
              <a:solidFill>
                <a:srgbClr val="1508C4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276" name="TextBox 14"/>
          <p:cNvSpPr txBox="1">
            <a:spLocks noChangeArrowheads="1"/>
          </p:cNvSpPr>
          <p:nvPr/>
        </p:nvSpPr>
        <p:spPr bwMode="auto">
          <a:xfrm>
            <a:off x="7670800" y="3686175"/>
            <a:ext cx="9159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1508C4"/>
                </a:solidFill>
                <a:latin typeface="Times New Roman" pitchFamily="18" charset="0"/>
              </a:rPr>
              <a:t>2 nodes</a:t>
            </a:r>
            <a:endParaRPr lang="en-US" sz="1600" b="1" dirty="0">
              <a:solidFill>
                <a:srgbClr val="1508C4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277" name="TextBox 6"/>
          <p:cNvSpPr txBox="1">
            <a:spLocks noChangeArrowheads="1"/>
          </p:cNvSpPr>
          <p:nvPr/>
        </p:nvSpPr>
        <p:spPr bwMode="auto">
          <a:xfrm>
            <a:off x="5334000" y="4437063"/>
            <a:ext cx="37084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N=10K    20K       30K             40K                     50K</a:t>
            </a:r>
          </a:p>
          <a:p>
            <a:pPr eaLnBrk="1" hangingPunct="1"/>
            <a:r>
              <a:rPr lang="en-US" sz="1200" b="1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Gb=2        6.5          14                25                        40</a:t>
            </a:r>
          </a:p>
        </p:txBody>
      </p:sp>
      <p:sp>
        <p:nvSpPr>
          <p:cNvPr id="11278" name="TextBox 11"/>
          <p:cNvSpPr txBox="1">
            <a:spLocks noChangeArrowheads="1"/>
          </p:cNvSpPr>
          <p:nvPr/>
        </p:nvSpPr>
        <p:spPr bwMode="auto">
          <a:xfrm>
            <a:off x="1595438" y="1566863"/>
            <a:ext cx="312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Times New Roman" pitchFamily="18" charset="0"/>
                <a:ea typeface="MS PGothic" pitchFamily="34" charset="-128"/>
              </a:rPr>
              <a:t>Matrix Multiplication </a:t>
            </a:r>
          </a:p>
        </p:txBody>
      </p:sp>
      <p:sp>
        <p:nvSpPr>
          <p:cNvPr id="11279" name="TextBox 11"/>
          <p:cNvSpPr txBox="1">
            <a:spLocks noChangeArrowheads="1"/>
          </p:cNvSpPr>
          <p:nvPr/>
        </p:nvSpPr>
        <p:spPr bwMode="auto">
          <a:xfrm>
            <a:off x="5880100" y="1590675"/>
            <a:ext cx="312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Times New Roman" pitchFamily="18" charset="0"/>
                <a:ea typeface="MS PGothic" pitchFamily="34" charset="-128"/>
              </a:rPr>
              <a:t>Matrix Inversion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9338" y="5235714"/>
            <a:ext cx="72151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FF33"/>
              </a:buClr>
              <a:buSzPct val="70000"/>
              <a:defRPr/>
            </a:pPr>
            <a:r>
              <a:rPr lang="en-US" sz="2000" kern="600" dirty="0" err="1" smtClean="0">
                <a:latin typeface="Arial" pitchFamily="34" charset="0"/>
                <a:cs typeface="+mn-cs"/>
              </a:rPr>
              <a:t>multinodes</a:t>
            </a:r>
            <a:r>
              <a:rPr lang="en-US" sz="2000" kern="600" dirty="0" smtClean="0">
                <a:latin typeface="Arial" pitchFamily="34" charset="0"/>
                <a:cs typeface="+mn-cs"/>
              </a:rPr>
              <a:t>:	more </a:t>
            </a:r>
            <a:r>
              <a:rPr lang="en-US" sz="2000" kern="600" dirty="0" smtClean="0">
                <a:latin typeface="Arial" pitchFamily="34" charset="0"/>
                <a:cs typeface="+mn-cs"/>
              </a:rPr>
              <a:t>nodes </a:t>
            </a:r>
            <a:r>
              <a:rPr lang="en-US" sz="2000" kern="600" dirty="0" smtClean="0">
                <a:latin typeface="Arial" pitchFamily="34" charset="0"/>
                <a:cs typeface="+mn-cs"/>
                <a:sym typeface="Wingdings"/>
              </a:rPr>
              <a:t> </a:t>
            </a:r>
            <a:r>
              <a:rPr lang="en-US" sz="2000" kern="600" dirty="0" smtClean="0">
                <a:latin typeface="Arial" pitchFamily="34" charset="0"/>
                <a:cs typeface="+mn-cs"/>
              </a:rPr>
              <a:t>less </a:t>
            </a:r>
            <a:r>
              <a:rPr lang="en-US" sz="2000" kern="600" dirty="0" smtClean="0">
                <a:latin typeface="Arial" pitchFamily="34" charset="0"/>
                <a:cs typeface="+mn-cs"/>
              </a:rPr>
              <a:t>time for </a:t>
            </a:r>
            <a:r>
              <a:rPr lang="en-US" sz="2000" kern="600" dirty="0">
                <a:latin typeface="Arial" pitchFamily="34" charset="0"/>
                <a:cs typeface="+mn-cs"/>
              </a:rPr>
              <a:t>multiplication</a:t>
            </a:r>
            <a:r>
              <a:rPr lang="en-US" sz="2000" kern="600" dirty="0" smtClean="0">
                <a:latin typeface="Arial" pitchFamily="34" charset="0"/>
                <a:cs typeface="+mn-cs"/>
              </a:rPr>
              <a:t>,</a:t>
            </a:r>
            <a:br>
              <a:rPr lang="en-US" sz="2000" kern="600" dirty="0" smtClean="0">
                <a:latin typeface="Arial" pitchFamily="34" charset="0"/>
                <a:cs typeface="+mn-cs"/>
              </a:rPr>
            </a:br>
            <a:r>
              <a:rPr lang="en-US" sz="2000" kern="600" dirty="0" smtClean="0">
                <a:latin typeface="Arial" pitchFamily="34" charset="0"/>
                <a:cs typeface="+mn-cs"/>
              </a:rPr>
              <a:t>		more nodes </a:t>
            </a:r>
            <a:r>
              <a:rPr lang="en-US" sz="2000" kern="600" dirty="0" smtClean="0">
                <a:latin typeface="Arial" pitchFamily="34" charset="0"/>
                <a:cs typeface="+mn-cs"/>
                <a:sym typeface="Wingdings"/>
              </a:rPr>
              <a:t> </a:t>
            </a:r>
            <a:r>
              <a:rPr lang="en-US" sz="2000" kern="600" dirty="0" smtClean="0">
                <a:latin typeface="Arial" pitchFamily="34" charset="0"/>
                <a:cs typeface="+mn-cs"/>
              </a:rPr>
              <a:t>more time for </a:t>
            </a:r>
            <a:r>
              <a:rPr lang="en-US" sz="2000" kern="600" dirty="0" smtClean="0">
                <a:latin typeface="Arial" pitchFamily="34" charset="0"/>
                <a:cs typeface="+mn-cs"/>
              </a:rPr>
              <a:t>inversion</a:t>
            </a: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52400" y="381000"/>
            <a:ext cx="8839200" cy="1041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  <a:latin typeface="Arial"/>
                <a:cs typeface="Arial"/>
              </a:rPr>
              <a:t>Multiple </a:t>
            </a:r>
            <a:r>
              <a:rPr lang="en-US" kern="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kern="0" dirty="0" smtClean="0">
                <a:solidFill>
                  <a:srgbClr val="FF0000"/>
                </a:solidFill>
                <a:latin typeface="Arial"/>
                <a:cs typeface="Arial"/>
              </a:rPr>
              <a:t>ompute nodes </a:t>
            </a:r>
            <a:r>
              <a:rPr lang="en-US" kern="0" dirty="0" smtClean="0">
                <a:solidFill>
                  <a:srgbClr val="FF0000"/>
                </a:solidFill>
                <a:latin typeface="Arial"/>
                <a:cs typeface="Arial"/>
              </a:rPr>
              <a:t>not always </a:t>
            </a:r>
            <a:r>
              <a:rPr lang="en-US" kern="0" dirty="0" smtClean="0">
                <a:solidFill>
                  <a:srgbClr val="FF0000"/>
                </a:solidFill>
                <a:latin typeface="Arial"/>
                <a:cs typeface="Arial"/>
              </a:rPr>
              <a:t>helpful</a:t>
            </a:r>
            <a:r>
              <a:rPr lang="en-US" kern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Arial"/>
                <a:cs typeface="Arial"/>
              </a:rPr>
              <a:t>(benchmarked on Gordon)</a:t>
            </a:r>
            <a:endParaRPr lang="en-US" kern="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537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Parallel option: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6200"/>
            <a:ext cx="8839200" cy="4343400"/>
          </a:xfrm>
        </p:spPr>
        <p:txBody>
          <a:bodyPr/>
          <a:lstStyle/>
          <a:p>
            <a:r>
              <a:rPr lang="en-US" dirty="0" smtClean="0"/>
              <a:t>Serially packing R jobs onto cores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batch script starts a job and calls MPI run utility</a:t>
            </a:r>
          </a:p>
          <a:p>
            <a:pPr marL="514350" indent="-514350">
              <a:buAutoNum type="arabicPeriod"/>
            </a:pPr>
            <a:r>
              <a:rPr lang="en-US" dirty="0" smtClean="0"/>
              <a:t>MPI utility executes a Perl script on each core</a:t>
            </a:r>
          </a:p>
          <a:p>
            <a:pPr marL="514350" indent="-514350">
              <a:buAutoNum type="arabicPeriod"/>
            </a:pPr>
            <a:r>
              <a:rPr lang="en-US" dirty="0" smtClean="0"/>
              <a:t>Perl script executes R with argument=</a:t>
            </a:r>
            <a:r>
              <a:rPr lang="en-US" dirty="0" err="1" smtClean="0"/>
              <a:t>cpu</a:t>
            </a:r>
            <a:r>
              <a:rPr lang="en-US" dirty="0" smtClean="0"/>
              <a:t>-id</a:t>
            </a:r>
          </a:p>
          <a:p>
            <a:pPr marL="514350" indent="-514350">
              <a:buAutoNum type="arabicPeriod"/>
            </a:pPr>
            <a:r>
              <a:rPr lang="en-US" dirty="0" smtClean="0"/>
              <a:t>R uses </a:t>
            </a:r>
            <a:r>
              <a:rPr lang="en-US" dirty="0" err="1" smtClean="0"/>
              <a:t>cpu</a:t>
            </a:r>
            <a:r>
              <a:rPr lang="en-US" dirty="0" smtClean="0"/>
              <a:t>-id to process some particular input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98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7253288" cy="53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6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01700"/>
            <a:ext cx="7024688" cy="48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823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0" y="274638"/>
            <a:ext cx="8909790" cy="715962"/>
          </a:xfrm>
        </p:spPr>
        <p:txBody>
          <a:bodyPr/>
          <a:lstStyle/>
          <a:p>
            <a:r>
              <a:rPr lang="en-US" dirty="0" smtClean="0"/>
              <a:t> Packing Serial with large Random Forest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Option 1: Run separate trees on separate cores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5298" y="2386013"/>
            <a:ext cx="6609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</a:t>
            </a:r>
            <a:r>
              <a:rPr lang="en-US" dirty="0" err="1" smtClean="0"/>
              <a:t>doMC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registerDoMC</a:t>
            </a:r>
            <a:r>
              <a:rPr lang="en-US" dirty="0"/>
              <a:t>(cores=15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getDoParWorkers</a:t>
            </a:r>
            <a:r>
              <a:rPr lang="en-US" dirty="0" smtClean="0"/>
              <a:t>()        </a:t>
            </a:r>
            <a:endParaRPr lang="en-US" dirty="0"/>
          </a:p>
          <a:p>
            <a:pPr lvl="1"/>
            <a:r>
              <a:rPr lang="en-US" dirty="0"/>
              <a:t>library("</a:t>
            </a:r>
            <a:r>
              <a:rPr lang="en-US" dirty="0" err="1"/>
              <a:t>randomForest</a:t>
            </a:r>
            <a:r>
              <a:rPr lang="en-US" dirty="0"/>
              <a:t>");</a:t>
            </a:r>
          </a:p>
          <a:p>
            <a:pPr marL="400050" lvl="1" indent="0">
              <a:buNone/>
            </a:pPr>
            <a:r>
              <a:rPr lang="en-US" dirty="0" smtClean="0"/>
              <a:t>results =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=1:15</a:t>
            </a:r>
            <a:r>
              <a:rPr lang="en-US" dirty="0"/>
              <a:t>,.combine=</a:t>
            </a:r>
            <a:r>
              <a:rPr lang="en-US" dirty="0" err="1"/>
              <a:t>rbind</a:t>
            </a:r>
            <a:r>
              <a:rPr lang="en-US" dirty="0"/>
              <a:t>) %</a:t>
            </a:r>
            <a:r>
              <a:rPr lang="en-US" dirty="0" err="1"/>
              <a:t>dopar</a:t>
            </a:r>
            <a:r>
              <a:rPr lang="en-US" dirty="0"/>
              <a:t>%</a:t>
            </a:r>
          </a:p>
          <a:p>
            <a:pPr marL="400050" lvl="1" indent="0">
              <a:buNone/>
            </a:pPr>
            <a:r>
              <a:rPr lang="en-US" dirty="0" smtClean="0"/>
              <a:t>   {RF1 </a:t>
            </a:r>
            <a:r>
              <a:rPr lang="en-US" dirty="0"/>
              <a:t>&lt;-</a:t>
            </a:r>
            <a:r>
              <a:rPr lang="en-US" dirty="0" err="1" smtClean="0"/>
              <a:t>randomForest</a:t>
            </a:r>
            <a:r>
              <a:rPr lang="en-US" dirty="0" smtClean="0"/>
              <a:t>(</a:t>
            </a:r>
            <a:r>
              <a:rPr lang="en-US" dirty="0" err="1" smtClean="0"/>
              <a:t>formula,data</a:t>
            </a:r>
            <a:r>
              <a:rPr lang="en-US" dirty="0" smtClean="0"/>
              <a:t>=</a:t>
            </a:r>
            <a:r>
              <a:rPr lang="en-US" dirty="0" err="1"/>
              <a:t>X</a:t>
            </a:r>
            <a:r>
              <a:rPr lang="en-US" dirty="0" err="1" smtClean="0"/>
              <a:t>,na.action</a:t>
            </a:r>
            <a:r>
              <a:rPr lang="en-US" dirty="0" smtClean="0"/>
              <a:t>=</a:t>
            </a:r>
            <a:r>
              <a:rPr lang="en-US" dirty="0" err="1" smtClean="0"/>
              <a:t>na.omit</a:t>
            </a:r>
            <a:r>
              <a:rPr lang="en-US" dirty="0" smtClean="0"/>
              <a:t>,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importance=TRUE,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ntree</a:t>
            </a:r>
            <a:r>
              <a:rPr lang="en-US" dirty="0" smtClean="0"/>
              <a:t>=100000,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do.trace</a:t>
            </a:r>
            <a:r>
              <a:rPr lang="en-US" dirty="0" smtClean="0"/>
              <a:t>=1,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nodesize</a:t>
            </a:r>
            <a:r>
              <a:rPr lang="en-US" dirty="0" smtClean="0"/>
              <a:t>=1) </a:t>
            </a:r>
          </a:p>
          <a:p>
            <a:pPr marL="400050" lvl="1" indent="0">
              <a:buNone/>
            </a:pPr>
            <a:r>
              <a:rPr lang="en-US" dirty="0" smtClean="0"/>
              <a:t>classRF1$importance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})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9498" y="24003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allocate workers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5498" y="4581748"/>
            <a:ext cx="3438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Sampling on large data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could be huge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10" y="4034284"/>
            <a:ext cx="217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returned items ‘combined’ into list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828800"/>
            <a:ext cx="2438400" cy="151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%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dopar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% puts loops across cores,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(loops are independent)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%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o% runs it serially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9496" y="4611430"/>
            <a:ext cx="246802" cy="3858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315298" y="3757613"/>
            <a:ext cx="381000" cy="2766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529773" y="2882622"/>
            <a:ext cx="325914" cy="564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393986" y="4357449"/>
            <a:ext cx="651828" cy="3389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7010400" y="3341132"/>
            <a:ext cx="411965" cy="2402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0568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114800"/>
          </a:xfrm>
        </p:spPr>
        <p:txBody>
          <a:bodyPr/>
          <a:lstStyle/>
          <a:p>
            <a:r>
              <a:rPr lang="en-US" dirty="0" smtClean="0"/>
              <a:t>Option 2: split sampling to make it </a:t>
            </a:r>
            <a:r>
              <a:rPr lang="en-US" dirty="0" smtClean="0"/>
              <a:t>perfectly parallel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i.e. </a:t>
            </a:r>
            <a:r>
              <a:rPr lang="en-US" dirty="0" smtClean="0"/>
              <a:t>run R script on separate cores and average results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And, for very large number of parameters, run each tree on subset of variables</a:t>
            </a:r>
          </a:p>
          <a:p>
            <a:pPr marL="457200" lvl="1" indent="0">
              <a:buNone/>
            </a:pPr>
            <a:r>
              <a:rPr lang="en-US" dirty="0" smtClean="0"/>
              <a:t>i.e. </a:t>
            </a:r>
            <a:r>
              <a:rPr lang="en-US" dirty="0" smtClean="0"/>
              <a:t>take samples of columns, run lots of trees</a:t>
            </a:r>
          </a:p>
          <a:p>
            <a:pPr marL="457200" lvl="1" indent="0">
              <a:buNone/>
            </a:pPr>
            <a:r>
              <a:rPr lang="en-US" dirty="0" smtClean="0"/>
              <a:t>Can speed up processing without losing interesting variable combinations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810" y="274638"/>
            <a:ext cx="8909790" cy="715962"/>
          </a:xfrm>
        </p:spPr>
        <p:txBody>
          <a:bodyPr/>
          <a:lstStyle/>
          <a:p>
            <a:r>
              <a:rPr lang="en-US" dirty="0" smtClean="0"/>
              <a:t> Packing Serial with large Random Forest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73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038600"/>
          </a:xfrm>
        </p:spPr>
        <p:txBody>
          <a:bodyPr/>
          <a:lstStyle/>
          <a:p>
            <a:pPr algn="just"/>
            <a:r>
              <a:rPr lang="en-US" sz="2400" b="0" i="1" dirty="0" smtClean="0"/>
              <a:t>A GWAS study, </a:t>
            </a:r>
            <a:r>
              <a:rPr lang="en-US" sz="2400" b="0" i="1" dirty="0" err="1" smtClean="0"/>
              <a:t>RandomForest</a:t>
            </a:r>
            <a:r>
              <a:rPr lang="en-US" sz="2400" b="0" i="1" dirty="0" smtClean="0"/>
              <a:t> </a:t>
            </a:r>
            <a:r>
              <a:rPr lang="en-US" sz="2400" b="0" i="1" dirty="0"/>
              <a:t>Sampling in stages: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0" dirty="0"/>
              <a:t>Take 1000 </a:t>
            </a:r>
            <a:r>
              <a:rPr lang="en-US" sz="2400" b="0" dirty="0" smtClean="0"/>
              <a:t>samples out of ~80K variables (SNPs 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R</a:t>
            </a:r>
            <a:r>
              <a:rPr lang="en-US" sz="2400" b="0" dirty="0" smtClean="0"/>
              <a:t>un </a:t>
            </a:r>
            <a:r>
              <a:rPr lang="en-US" sz="2400" b="0" dirty="0"/>
              <a:t>50 trees on each sample =&gt; 50K total trees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0" dirty="0"/>
              <a:t>Run 1 instance of R </a:t>
            </a:r>
            <a:r>
              <a:rPr lang="en-US" sz="2400" b="0" dirty="0" smtClean="0"/>
              <a:t>on </a:t>
            </a:r>
            <a:r>
              <a:rPr lang="en-US" sz="2400" b="0" dirty="0"/>
              <a:t>each core =&gt; on 4 compute nodes (64 cores) &lt; </a:t>
            </a:r>
            <a:r>
              <a:rPr lang="en-US" sz="2400" b="0" dirty="0" smtClean="0"/>
              <a:t>16hours (on Gordon)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400" b="0" dirty="0"/>
          </a:p>
          <a:p>
            <a:pPr algn="just">
              <a:buFont typeface="Arial"/>
              <a:buChar char="•"/>
            </a:pPr>
            <a:r>
              <a:rPr lang="en-US" sz="2400" b="0" dirty="0"/>
              <a:t>Runs </a:t>
            </a:r>
            <a:r>
              <a:rPr lang="en-US" sz="2400" b="0" dirty="0" smtClean="0"/>
              <a:t>better than using </a:t>
            </a:r>
            <a:r>
              <a:rPr lang="en-US" sz="2400" b="0" dirty="0" err="1" smtClean="0"/>
              <a:t>foreach</a:t>
            </a:r>
            <a:r>
              <a:rPr lang="en-US" sz="2400" b="0" dirty="0"/>
              <a:t> </a:t>
            </a:r>
            <a:r>
              <a:rPr lang="en-US" sz="2400" b="0" dirty="0" smtClean="0"/>
              <a:t>with </a:t>
            </a:r>
            <a:r>
              <a:rPr lang="en-US" sz="2400" b="0" dirty="0" err="1" smtClean="0"/>
              <a:t>randomForest</a:t>
            </a:r>
            <a:r>
              <a:rPr lang="en-US" sz="2400" b="0" dirty="0" smtClean="0"/>
              <a:t>()</a:t>
            </a:r>
          </a:p>
          <a:p>
            <a:pPr marL="457200" lvl="1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b/c less total memory across nodes</a:t>
            </a:r>
            <a:endParaRPr lang="en-US" sz="2400" b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810" y="274638"/>
            <a:ext cx="8909790" cy="715962"/>
          </a:xfrm>
        </p:spPr>
        <p:txBody>
          <a:bodyPr/>
          <a:lstStyle/>
          <a:p>
            <a:r>
              <a:rPr lang="en-US" dirty="0" smtClean="0"/>
              <a:t> Packing Serial with large Random Forest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482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quickview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" y="941387"/>
            <a:ext cx="8839200" cy="2667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Tx/>
              <a:buSzPct val="70000"/>
            </a:pPr>
            <a:r>
              <a:rPr lang="en-US" dirty="0" smtClean="0"/>
              <a:t>Distributed Toolbox: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SzPct val="70000"/>
            </a:pPr>
            <a:r>
              <a:rPr lang="en-US" dirty="0"/>
              <a:t>a</a:t>
            </a:r>
            <a:r>
              <a:rPr lang="en-US" dirty="0" smtClean="0"/>
              <a:t>llocate distributed matrices using ‘</a:t>
            </a:r>
            <a:r>
              <a:rPr lang="en-US" dirty="0" err="1" smtClean="0"/>
              <a:t>spmd</a:t>
            </a:r>
            <a:r>
              <a:rPr lang="en-US" dirty="0" smtClean="0"/>
              <a:t>’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SzPct val="70000"/>
            </a:pPr>
            <a:r>
              <a:rPr lang="en-US" dirty="0" smtClean="0"/>
              <a:t>MPI </a:t>
            </a:r>
            <a:r>
              <a:rPr lang="en-US" dirty="0"/>
              <a:t>or threads under the </a:t>
            </a:r>
            <a:r>
              <a:rPr lang="en-US" dirty="0" smtClean="0"/>
              <a:t>hood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SzPct val="70000"/>
            </a:pPr>
            <a:r>
              <a:rPr lang="en-US" dirty="0" smtClean="0"/>
              <a:t>You decide </a:t>
            </a:r>
            <a:r>
              <a:rPr lang="en-US" dirty="0"/>
              <a:t>data/task set up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3500" y="4295775"/>
            <a:ext cx="2171700" cy="1477962"/>
          </a:xfrm>
          <a:prstGeom prst="rect">
            <a:avLst/>
          </a:prstGeom>
          <a:noFill/>
          <a:ln w="15875">
            <a:solidFill>
              <a:schemeClr val="accent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+mn-cs"/>
              </a:rPr>
              <a:t>CLIENT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+mn-cs"/>
              </a:rPr>
              <a:t>X matrix</a:t>
            </a:r>
          </a:p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3724275"/>
            <a:ext cx="2133600" cy="646112"/>
          </a:xfrm>
          <a:prstGeom prst="rect">
            <a:avLst/>
          </a:prstGeom>
          <a:noFill/>
          <a:ln w="15875">
            <a:solidFill>
              <a:schemeClr val="accent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+mn-cs"/>
              </a:rPr>
              <a:t>LAB 1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+mn-cs"/>
              </a:rPr>
              <a:t>X local part	</a:t>
            </a:r>
          </a:p>
        </p:txBody>
      </p:sp>
      <p:sp>
        <p:nvSpPr>
          <p:cNvPr id="6" name="Flowchart: Internal Storage 3"/>
          <p:cNvSpPr>
            <a:spLocks noChangeArrowheads="1"/>
          </p:cNvSpPr>
          <p:nvPr/>
        </p:nvSpPr>
        <p:spPr bwMode="auto">
          <a:xfrm>
            <a:off x="6245225" y="3973512"/>
            <a:ext cx="457200" cy="323850"/>
          </a:xfrm>
          <a:prstGeom prst="flowChartInternalStorag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2800">
              <a:latin typeface="Times" pitchFamily="18" charset="0"/>
            </a:endParaRPr>
          </a:p>
        </p:txBody>
      </p:sp>
      <p:sp>
        <p:nvSpPr>
          <p:cNvPr id="7" name="Flowchart: Internal Storage 8"/>
          <p:cNvSpPr>
            <a:spLocks noChangeArrowheads="1"/>
          </p:cNvSpPr>
          <p:nvPr/>
        </p:nvSpPr>
        <p:spPr bwMode="auto">
          <a:xfrm>
            <a:off x="2590800" y="4749800"/>
            <a:ext cx="838200" cy="942975"/>
          </a:xfrm>
          <a:prstGeom prst="flowChartInternalStorag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2800"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5449887"/>
            <a:ext cx="2133600" cy="646113"/>
          </a:xfrm>
          <a:prstGeom prst="rect">
            <a:avLst/>
          </a:prstGeom>
          <a:noFill/>
          <a:ln w="15875">
            <a:solidFill>
              <a:schemeClr val="accent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+mn-cs"/>
              </a:rPr>
              <a:t>LAB N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+mn-cs"/>
              </a:rPr>
              <a:t>X local part	</a:t>
            </a:r>
          </a:p>
        </p:txBody>
      </p:sp>
      <p:sp>
        <p:nvSpPr>
          <p:cNvPr id="9" name="Flowchart: Internal Storage 10"/>
          <p:cNvSpPr>
            <a:spLocks noChangeArrowheads="1"/>
          </p:cNvSpPr>
          <p:nvPr/>
        </p:nvSpPr>
        <p:spPr bwMode="auto">
          <a:xfrm>
            <a:off x="6208713" y="5692775"/>
            <a:ext cx="457200" cy="323850"/>
          </a:xfrm>
          <a:prstGeom prst="flowChartInternalStorag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2800">
              <a:latin typeface="Times" pitchFamily="18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086600" y="4711700"/>
            <a:ext cx="1812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Separate nodes</a:t>
            </a:r>
          </a:p>
          <a:p>
            <a:pPr eaLnBrk="1" hangingPunct="1"/>
            <a:r>
              <a:rPr lang="en-US"/>
              <a:t> or threads</a:t>
            </a:r>
          </a:p>
        </p:txBody>
      </p:sp>
      <p:cxnSp>
        <p:nvCxnSpPr>
          <p:cNvPr id="11" name="Straight Arrow Connector 7"/>
          <p:cNvCxnSpPr>
            <a:cxnSpLocks noChangeShapeType="1"/>
          </p:cNvCxnSpPr>
          <p:nvPr/>
        </p:nvCxnSpPr>
        <p:spPr bwMode="auto">
          <a:xfrm flipH="1" flipV="1">
            <a:off x="6665913" y="4711700"/>
            <a:ext cx="344487" cy="1952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4"/>
          <p:cNvCxnSpPr>
            <a:cxnSpLocks noChangeShapeType="1"/>
          </p:cNvCxnSpPr>
          <p:nvPr/>
        </p:nvCxnSpPr>
        <p:spPr bwMode="auto">
          <a:xfrm flipH="1">
            <a:off x="6711950" y="5033962"/>
            <a:ext cx="298450" cy="3000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75275" y="4445000"/>
            <a:ext cx="249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.</a:t>
            </a:r>
          </a:p>
          <a:p>
            <a:pPr eaLnBrk="1" hangingPunct="1"/>
            <a:r>
              <a:rPr lang="en-US" b="1"/>
              <a:t>.</a:t>
            </a:r>
          </a:p>
          <a:p>
            <a:pPr eaLnBrk="1" hangingPunct="1"/>
            <a:r>
              <a:rPr lang="en-US" b="1"/>
              <a:t>.</a:t>
            </a:r>
          </a:p>
        </p:txBody>
      </p:sp>
      <p:cxnSp>
        <p:nvCxnSpPr>
          <p:cNvPr id="14" name="Straight Arrow Connector 16"/>
          <p:cNvCxnSpPr>
            <a:cxnSpLocks noChangeShapeType="1"/>
          </p:cNvCxnSpPr>
          <p:nvPr/>
        </p:nvCxnSpPr>
        <p:spPr bwMode="auto">
          <a:xfrm flipV="1">
            <a:off x="3657600" y="4135437"/>
            <a:ext cx="914400" cy="2349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21"/>
          <p:cNvCxnSpPr>
            <a:cxnSpLocks noChangeShapeType="1"/>
          </p:cNvCxnSpPr>
          <p:nvPr/>
        </p:nvCxnSpPr>
        <p:spPr bwMode="auto">
          <a:xfrm flipV="1">
            <a:off x="3762375" y="4808537"/>
            <a:ext cx="962025" cy="571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22"/>
          <p:cNvCxnSpPr>
            <a:cxnSpLocks noChangeShapeType="1"/>
          </p:cNvCxnSpPr>
          <p:nvPr/>
        </p:nvCxnSpPr>
        <p:spPr bwMode="auto">
          <a:xfrm flipV="1">
            <a:off x="3798888" y="5141912"/>
            <a:ext cx="9255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23"/>
          <p:cNvCxnSpPr>
            <a:cxnSpLocks noChangeShapeType="1"/>
          </p:cNvCxnSpPr>
          <p:nvPr/>
        </p:nvCxnSpPr>
        <p:spPr bwMode="auto">
          <a:xfrm>
            <a:off x="3609975" y="5486400"/>
            <a:ext cx="962025" cy="2873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68022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What and Why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184" y="1219200"/>
            <a:ext cx="7228116" cy="4143375"/>
          </a:xfrm>
        </p:spPr>
        <p:txBody>
          <a:bodyPr>
            <a:normAutofit/>
          </a:bodyPr>
          <a:lstStyle/>
          <a:p>
            <a:r>
              <a:rPr lang="en-US" dirty="0" smtClean="0"/>
              <a:t>Free, Open Source</a:t>
            </a:r>
          </a:p>
          <a:p>
            <a:r>
              <a:rPr lang="en-US" dirty="0" smtClean="0"/>
              <a:t>Lots of resources</a:t>
            </a:r>
          </a:p>
          <a:p>
            <a:r>
              <a:rPr lang="en-US" dirty="0" smtClean="0"/>
              <a:t>Extended with user written packages </a:t>
            </a:r>
          </a:p>
          <a:p>
            <a:pPr lvl="1"/>
            <a:r>
              <a:rPr lang="en-US" sz="2100" dirty="0"/>
              <a:t> </a:t>
            </a:r>
            <a:r>
              <a:rPr lang="en-US" sz="2100" i="1" dirty="0"/>
              <a:t>R development core team</a:t>
            </a:r>
            <a:r>
              <a:rPr lang="en-US" sz="2100" dirty="0"/>
              <a:t> determines base package</a:t>
            </a:r>
          </a:p>
          <a:p>
            <a:pPr lvl="1"/>
            <a:r>
              <a:rPr lang="en-US" sz="2100" dirty="0"/>
              <a:t>&gt; 5,800 additional packages available (as of </a:t>
            </a:r>
            <a:r>
              <a:rPr lang="en-US" sz="2100" dirty="0" smtClean="0"/>
              <a:t>6/2014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Requires users to install packages </a:t>
            </a:r>
            <a:r>
              <a:rPr lang="en-US" sz="2100" dirty="0" smtClean="0"/>
              <a:t>not </a:t>
            </a:r>
            <a:r>
              <a:rPr lang="en-US" sz="2100" dirty="0" smtClean="0"/>
              <a:t>in base </a:t>
            </a:r>
            <a:r>
              <a:rPr lang="en-US" sz="2100" dirty="0" smtClean="0"/>
              <a:t>R</a:t>
            </a:r>
          </a:p>
          <a:p>
            <a:pPr lvl="1"/>
            <a:r>
              <a:rPr lang="en-US" sz="2100" dirty="0"/>
              <a:t>https://</a:t>
            </a:r>
            <a:r>
              <a:rPr lang="en-US" sz="2100" dirty="0" err="1"/>
              <a:t>cran.r-project.org</a:t>
            </a:r>
            <a:r>
              <a:rPr lang="en-US" sz="2100" dirty="0" smtClean="0"/>
              <a:t>/</a:t>
            </a:r>
            <a:endParaRPr lang="en-US" sz="21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514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76" y="986118"/>
            <a:ext cx="8839200" cy="434788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%</a:t>
            </a:r>
            <a:r>
              <a:rPr lang="en-US" sz="1800" dirty="0" err="1" smtClean="0"/>
              <a:t>Matlab</a:t>
            </a:r>
            <a:r>
              <a:rPr lang="en-US" sz="1800" dirty="0" smtClean="0"/>
              <a:t> code using SPMD toolbox, where X is a matrix </a:t>
            </a:r>
          </a:p>
          <a:p>
            <a:pPr marL="0" indent="0">
              <a:buNone/>
            </a:pPr>
            <a:r>
              <a:rPr lang="en-US" sz="1800" dirty="0" smtClean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spmd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fprintf</a:t>
            </a:r>
            <a:r>
              <a:rPr lang="en-US" sz="1800" dirty="0"/>
              <a:t>('in 1st </a:t>
            </a:r>
            <a:r>
              <a:rPr lang="en-US" sz="1800" dirty="0" err="1"/>
              <a:t>spmd</a:t>
            </a:r>
            <a:r>
              <a:rPr lang="en-US" sz="1800" dirty="0"/>
              <a:t> %</a:t>
            </a:r>
            <a:r>
              <a:rPr lang="en-US" sz="1800" dirty="0" err="1"/>
              <a:t>i</a:t>
            </a:r>
            <a:r>
              <a:rPr lang="en-US" sz="1800" dirty="0"/>
              <a:t> \n',</a:t>
            </a:r>
            <a:r>
              <a:rPr lang="en-US" sz="1800" dirty="0" err="1"/>
              <a:t>labindex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Xsd</a:t>
            </a:r>
            <a:r>
              <a:rPr lang="en-US" sz="1800" dirty="0"/>
              <a:t>=</a:t>
            </a:r>
            <a:r>
              <a:rPr lang="en-US" sz="1800" dirty="0" err="1"/>
              <a:t>codistributed</a:t>
            </a:r>
            <a:r>
              <a:rPr lang="en-US" sz="1800" dirty="0"/>
              <a:t>(X, </a:t>
            </a:r>
            <a:r>
              <a:rPr lang="en-US" sz="1800" dirty="0" err="1"/>
              <a:t>codistributor</a:t>
            </a:r>
            <a:r>
              <a:rPr lang="en-US" sz="1800" dirty="0"/>
              <a:t>('1d', 1)); %</a:t>
            </a:r>
            <a:r>
              <a:rPr lang="en-US" sz="1800" dirty="0" err="1"/>
              <a:t>distrib</a:t>
            </a:r>
            <a:r>
              <a:rPr lang="en-US" sz="1800" dirty="0"/>
              <a:t> rows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XsdLoc</a:t>
            </a:r>
            <a:r>
              <a:rPr lang="en-US" sz="1800" dirty="0"/>
              <a:t>=</a:t>
            </a:r>
            <a:r>
              <a:rPr lang="en-US" sz="1800" dirty="0" err="1"/>
              <a:t>getLocalPart</a:t>
            </a:r>
            <a:r>
              <a:rPr lang="en-US" sz="1800" dirty="0"/>
              <a:t>(</a:t>
            </a:r>
            <a:r>
              <a:rPr lang="en-US" sz="1800" dirty="0" err="1"/>
              <a:t>Xsd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end</a:t>
            </a:r>
          </a:p>
          <a:p>
            <a:pPr marL="0" indent="0">
              <a:buNone/>
            </a:pPr>
            <a:r>
              <a:rPr lang="en-US" sz="1800" dirty="0" smtClean="0"/>
              <a:t>% …. Other code…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spmd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local-result ~ calculations on </a:t>
            </a:r>
            <a:r>
              <a:rPr lang="en-US" sz="1800" dirty="0" err="1" smtClean="0"/>
              <a:t>XsdLoc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end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gather local-result</a:t>
            </a:r>
          </a:p>
          <a:p>
            <a:pPr marL="0" indent="0">
              <a:buNone/>
            </a:pPr>
            <a:r>
              <a:rPr lang="en-US" sz="1800" dirty="0" smtClean="0"/>
              <a:t>% … rest of code…. 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SPMD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/>
              <a:t>– general </a:t>
            </a:r>
            <a:r>
              <a:rPr lang="en-US" dirty="0" smtClean="0"/>
              <a:t>scheme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133274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 Matrix X</a:t>
            </a:r>
          </a:p>
          <a:p>
            <a:r>
              <a:rPr lang="en-US" dirty="0" smtClean="0"/>
              <a:t>and process local part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38600" y="1905000"/>
            <a:ext cx="1676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1807" y="3657600"/>
            <a:ext cx="3288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stays distributed </a:t>
            </a:r>
          </a:p>
          <a:p>
            <a:r>
              <a:rPr lang="en-US" dirty="0" smtClean="0"/>
              <a:t>in memory for further</a:t>
            </a:r>
          </a:p>
          <a:p>
            <a:r>
              <a:rPr lang="en-US" dirty="0" smtClean="0"/>
              <a:t>processing within SPMD block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95800" y="4132063"/>
            <a:ext cx="6275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4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 packages: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pdbR</a:t>
            </a:r>
            <a:r>
              <a:rPr lang="en-US" dirty="0" smtClean="0"/>
              <a:t>  -  higher level over R-MPI, distributed matrix support and other </a:t>
            </a:r>
          </a:p>
          <a:p>
            <a:r>
              <a:rPr lang="en-US" dirty="0" err="1" smtClean="0"/>
              <a:t>HiPLAR</a:t>
            </a:r>
            <a:r>
              <a:rPr lang="en-US" dirty="0" smtClean="0"/>
              <a:t> – GPU and multicore for linear algebra</a:t>
            </a:r>
          </a:p>
          <a:p>
            <a:r>
              <a:rPr lang="en-US" dirty="0" err="1" smtClean="0"/>
              <a:t>Rgputools</a:t>
            </a:r>
            <a:r>
              <a:rPr lang="en-US" dirty="0" smtClean="0"/>
              <a:t> – GPU support</a:t>
            </a:r>
          </a:p>
          <a:p>
            <a:r>
              <a:rPr lang="en-US" dirty="0" smtClean="0"/>
              <a:t>R </a:t>
            </a:r>
            <a:r>
              <a:rPr lang="en-US" dirty="0" err="1" smtClean="0"/>
              <a:t>openMP</a:t>
            </a:r>
            <a:r>
              <a:rPr lang="en-US" dirty="0"/>
              <a:t> </a:t>
            </a:r>
            <a:r>
              <a:rPr lang="en-US" dirty="0" smtClean="0"/>
              <a:t>, better data </a:t>
            </a:r>
            <a:r>
              <a:rPr lang="en-US" dirty="0" smtClean="0"/>
              <a:t>management than </a:t>
            </a:r>
            <a:r>
              <a:rPr lang="en-US" dirty="0" err="1" smtClean="0"/>
              <a:t>dopar</a:t>
            </a:r>
            <a:r>
              <a:rPr lang="en-US" dirty="0" smtClean="0"/>
              <a:t>, parallel (mclapply)</a:t>
            </a:r>
            <a:endParaRPr lang="en-US" dirty="0"/>
          </a:p>
          <a:p>
            <a:r>
              <a:rPr lang="en-US" dirty="0" err="1" smtClean="0"/>
              <a:t>Ff</a:t>
            </a:r>
            <a:r>
              <a:rPr lang="en-US" dirty="0" smtClean="0"/>
              <a:t>, </a:t>
            </a:r>
            <a:r>
              <a:rPr lang="en-US" dirty="0" err="1" smtClean="0"/>
              <a:t>bigmemory</a:t>
            </a:r>
            <a:r>
              <a:rPr lang="en-US" dirty="0" smtClean="0"/>
              <a:t>; Revolution Scale R (commercial) – map data to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90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spark coming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24" t="9375" r="15001" b="16667"/>
          <a:stretch/>
        </p:blipFill>
        <p:spPr>
          <a:xfrm>
            <a:off x="3200400" y="1670050"/>
            <a:ext cx="5554014" cy="3429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0500" y="1670050"/>
            <a:ext cx="28194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kern="0" dirty="0" err="1"/>
              <a:t>l</a:t>
            </a:r>
            <a:r>
              <a:rPr lang="en-US" kern="0" dirty="0" err="1" smtClean="0"/>
              <a:t>apply</a:t>
            </a:r>
            <a:r>
              <a:rPr lang="en-US" kern="0" dirty="0" smtClean="0"/>
              <a:t> = ‘apply function to list’</a:t>
            </a:r>
          </a:p>
          <a:p>
            <a:r>
              <a:rPr lang="en-US" kern="0" dirty="0" smtClean="0"/>
              <a:t>it is used like  map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35048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IMHO, the indispensible R resource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19200"/>
            <a:ext cx="34482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44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and Why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70" y="1219200"/>
            <a:ext cx="6780440" cy="2626282"/>
          </a:xfrm>
        </p:spPr>
        <p:txBody>
          <a:bodyPr>
            <a:normAutofit/>
          </a:bodyPr>
          <a:lstStyle/>
          <a:p>
            <a:r>
              <a:rPr lang="en-US" dirty="0" smtClean="0"/>
              <a:t>Widely used in academic and increasingly in industry</a:t>
            </a:r>
          </a:p>
          <a:p>
            <a:pPr marL="342900" lvl="1" indent="0">
              <a:buNone/>
            </a:pPr>
            <a:r>
              <a:rPr lang="en-US" dirty="0" smtClean="0"/>
              <a:t>(http://r4stats.com/articles/popularity/)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28950" y="5585801"/>
            <a:ext cx="3494141" cy="3125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P.R. SDSC UCSD </a:t>
            </a:r>
            <a:endParaRPr lang="en-US"/>
          </a:p>
        </p:txBody>
      </p:sp>
      <p:pic>
        <p:nvPicPr>
          <p:cNvPr id="3074" name="Picture 2" descr="Fig_2a_ScholarlyImpact20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31" y="2514600"/>
            <a:ext cx="2770063" cy="34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gure 2e. Change in the number of scholarly articles using each software in the most recent two complete years (2013 to 2014). Packages shown in red are &quot;hot&quot; and growing, while those shown in blue are &quot;cooling down&quot; or declining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23" y="2514601"/>
            <a:ext cx="2745403" cy="338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_1a_IndeedJobs2014ge2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34" y="2590801"/>
            <a:ext cx="3433512" cy="317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5253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R: Interactive with Statistical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343400" cy="3263504"/>
          </a:xfrm>
        </p:spPr>
        <p:txBody>
          <a:bodyPr/>
          <a:lstStyle/>
          <a:p>
            <a:r>
              <a:rPr lang="en-US" dirty="0" smtClean="0"/>
              <a:t>Commands entered  in ‘console’ window at ‘&gt;’ prompt</a:t>
            </a:r>
          </a:p>
          <a:p>
            <a:r>
              <a:rPr lang="en-US" dirty="0" smtClean="0"/>
              <a:t>Command outputs appear in </a:t>
            </a:r>
            <a:r>
              <a:rPr lang="en-US" dirty="0" smtClean="0"/>
              <a:t>console</a:t>
            </a:r>
            <a:endParaRPr lang="en-US" dirty="0" smtClean="0"/>
          </a:p>
          <a:p>
            <a:r>
              <a:rPr lang="en-US" dirty="0" smtClean="0"/>
              <a:t>Figures created in new windows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1" y="2464339"/>
            <a:ext cx="4318907" cy="24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07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typical R development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456" y="1066800"/>
            <a:ext cx="7892543" cy="8842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11200" dirty="0"/>
              <a:t>R </a:t>
            </a:r>
            <a:r>
              <a:rPr lang="en-US" sz="11200" dirty="0" smtClean="0"/>
              <a:t>studio: An Integrated development environment for R on your local machine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94" y="2624954"/>
            <a:ext cx="5000739" cy="3000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003" y="269332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 tab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209" y="3272768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window to </a:t>
            </a:r>
          </a:p>
          <a:p>
            <a:r>
              <a:rPr lang="en-US" dirty="0"/>
              <a:t>Build 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943" y="463951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console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3122" y="1992867"/>
            <a:ext cx="1721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Information on variables and command history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4433" y="4204670"/>
            <a:ext cx="172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Plots, help,  </a:t>
            </a:r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1464471" y="2820227"/>
            <a:ext cx="229089" cy="5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4471" y="3653641"/>
            <a:ext cx="388823" cy="10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59874" y="4639519"/>
            <a:ext cx="399008" cy="1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83122" y="4717349"/>
            <a:ext cx="661414" cy="7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48445" y="3411205"/>
            <a:ext cx="661414" cy="7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85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75" y="1129620"/>
            <a:ext cx="8201025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  </a:t>
            </a:r>
            <a:r>
              <a:rPr lang="en-US" dirty="0"/>
              <a:t>= c(0,8,1,5,6)  </a:t>
            </a:r>
            <a:r>
              <a:rPr lang="en-US" dirty="0" smtClean="0"/>
              <a:t>	#</a:t>
            </a:r>
            <a:r>
              <a:rPr lang="en-US" dirty="0"/>
              <a:t>combine the values into a vector</a:t>
            </a:r>
          </a:p>
          <a:p>
            <a:endParaRPr lang="en-US" dirty="0"/>
          </a:p>
          <a:p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 smtClean="0"/>
              <a:t>)		# all </a:t>
            </a:r>
            <a:r>
              <a:rPr lang="en-US" dirty="0"/>
              <a:t>data have a defined type in memory</a:t>
            </a:r>
          </a:p>
          <a:p>
            <a:r>
              <a:rPr lang="en-US" dirty="0"/>
              <a:t>class(x)            </a:t>
            </a:r>
            <a:r>
              <a:rPr lang="en-US" dirty="0" smtClean="0"/>
              <a:t>	# and </a:t>
            </a:r>
            <a:r>
              <a:rPr lang="en-US" dirty="0"/>
              <a:t>a abstract data type for calculations</a:t>
            </a:r>
          </a:p>
          <a:p>
            <a:endParaRPr lang="en-US" dirty="0" smtClean="0"/>
          </a:p>
          <a:p>
            <a:r>
              <a:rPr lang="en-US" dirty="0"/>
              <a:t>x[1]             </a:t>
            </a:r>
            <a:r>
              <a:rPr lang="en-US" dirty="0" smtClean="0"/>
              <a:t>        </a:t>
            </a:r>
            <a:r>
              <a:rPr lang="en-US" dirty="0" smtClean="0"/>
              <a:t>	# access </a:t>
            </a:r>
            <a:r>
              <a:rPr lang="en-US" dirty="0"/>
              <a:t>the vector elements using square brackets</a:t>
            </a:r>
          </a:p>
          <a:p>
            <a:r>
              <a:rPr lang="en-US" dirty="0" smtClean="0"/>
              <a:t>N=length(x</a:t>
            </a:r>
            <a:r>
              <a:rPr lang="en-US" dirty="0"/>
              <a:t>)       </a:t>
            </a:r>
            <a:r>
              <a:rPr lang="en-US" dirty="0" smtClean="0"/>
              <a:t> </a:t>
            </a:r>
            <a:r>
              <a:rPr lang="en-US" dirty="0" smtClean="0"/>
              <a:t>	# let's </a:t>
            </a:r>
            <a:r>
              <a:rPr lang="en-US" dirty="0"/>
              <a:t>use a built-in R function to get the length</a:t>
            </a:r>
          </a:p>
          <a:p>
            <a:r>
              <a:rPr lang="en-US" dirty="0" smtClean="0"/>
              <a:t>x[3:N</a:t>
            </a:r>
            <a:r>
              <a:rPr lang="en-US" dirty="0"/>
              <a:t>]        </a:t>
            </a:r>
            <a:r>
              <a:rPr lang="en-US" dirty="0" smtClean="0"/>
              <a:t>         </a:t>
            </a:r>
            <a:r>
              <a:rPr lang="en-US" dirty="0" smtClean="0"/>
              <a:t>	# access </a:t>
            </a:r>
            <a:r>
              <a:rPr lang="en-US" dirty="0"/>
              <a:t>subset of elements with : ,as in from 3 to N</a:t>
            </a:r>
          </a:p>
          <a:p>
            <a:endParaRPr lang="en-US" dirty="0"/>
          </a:p>
          <a:p>
            <a:r>
              <a:rPr lang="en-US" dirty="0"/>
              <a:t>x[</a:t>
            </a:r>
            <a:r>
              <a:rPr lang="en-US" dirty="0" err="1"/>
              <a:t>seq</a:t>
            </a:r>
            <a:r>
              <a:rPr lang="en-US" dirty="0"/>
              <a:t>(3,N,1)]      </a:t>
            </a:r>
            <a:r>
              <a:rPr lang="en-US" dirty="0" smtClean="0"/>
              <a:t>	# access </a:t>
            </a:r>
            <a:r>
              <a:rPr lang="en-US" dirty="0"/>
              <a:t>a subset using a sequence function from </a:t>
            </a:r>
            <a:r>
              <a:rPr lang="en-US" dirty="0" smtClean="0"/>
              <a:t>3-to-N </a:t>
            </a:r>
            <a:r>
              <a:rPr lang="en-US" dirty="0"/>
              <a:t>by 1</a:t>
            </a:r>
          </a:p>
          <a:p>
            <a:endParaRPr lang="en-US" dirty="0"/>
          </a:p>
          <a:p>
            <a:r>
              <a:rPr lang="en-US" dirty="0" smtClean="0"/>
              <a:t>y   </a:t>
            </a:r>
            <a:r>
              <a:rPr lang="en-US" dirty="0"/>
              <a:t>= </a:t>
            </a:r>
            <a:r>
              <a:rPr lang="en-US" dirty="0" smtClean="0"/>
              <a:t>x + </a:t>
            </a:r>
            <a:r>
              <a:rPr lang="en-US" dirty="0" err="1" smtClean="0"/>
              <a:t>rnorm</a:t>
            </a:r>
            <a:r>
              <a:rPr lang="en-US" dirty="0"/>
              <a:t>(N)    </a:t>
            </a:r>
            <a:r>
              <a:rPr lang="en-US" dirty="0" smtClean="0"/>
              <a:t>	# add </a:t>
            </a:r>
            <a:r>
              <a:rPr lang="en-US" dirty="0"/>
              <a:t>in some random normally distributed noise</a:t>
            </a:r>
          </a:p>
          <a:p>
            <a:endParaRPr lang="en-US" dirty="0" smtClean="0"/>
          </a:p>
          <a:p>
            <a:pPr lvl="0"/>
            <a:r>
              <a:rPr lang="en-US" dirty="0">
                <a:solidFill>
                  <a:prstClr val="black"/>
                </a:solidFill>
              </a:rPr>
              <a:t>which(y&gt;6)    </a:t>
            </a:r>
            <a:r>
              <a:rPr lang="en-US" dirty="0" smtClean="0">
                <a:solidFill>
                  <a:prstClr val="black"/>
                </a:solidFill>
              </a:rPr>
              <a:t>       </a:t>
            </a:r>
            <a:r>
              <a:rPr lang="en-US" dirty="0" smtClean="0">
                <a:solidFill>
                  <a:prstClr val="black"/>
                </a:solidFill>
              </a:rPr>
              <a:t>	# just </a:t>
            </a:r>
            <a:r>
              <a:rPr lang="en-US" dirty="0">
                <a:solidFill>
                  <a:prstClr val="black"/>
                </a:solidFill>
              </a:rPr>
              <a:t>get the indices </a:t>
            </a:r>
            <a:r>
              <a:rPr lang="en-US" dirty="0" smtClean="0">
                <a:solidFill>
                  <a:prstClr val="black"/>
                </a:solidFill>
              </a:rPr>
              <a:t>that satisfy the condition</a:t>
            </a:r>
            <a:endParaRPr lang="en-US" dirty="0">
              <a:solidFill>
                <a:prstClr val="black"/>
              </a:solidFill>
            </a:endParaRPr>
          </a:p>
          <a:p>
            <a:endParaRPr lang="en-US" sz="135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dirty="0" smtClean="0"/>
              <a:t>R commands in brief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826" y="983203"/>
            <a:ext cx="772477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= c(4,5,6)      </a:t>
            </a:r>
            <a:r>
              <a:rPr lang="en-US" dirty="0" smtClean="0"/>
              <a:t>                </a:t>
            </a:r>
            <a:r>
              <a:rPr lang="en-US" dirty="0"/>
              <a:t>	</a:t>
            </a:r>
            <a:r>
              <a:rPr lang="en-US" dirty="0" smtClean="0"/>
              <a:t># make </a:t>
            </a:r>
            <a:r>
              <a:rPr lang="en-US" dirty="0"/>
              <a:t>a new vector</a:t>
            </a:r>
          </a:p>
          <a:p>
            <a:r>
              <a:rPr lang="en-US" dirty="0"/>
              <a:t>B=matrix(</a:t>
            </a:r>
            <a:r>
              <a:rPr lang="en-US" dirty="0" err="1"/>
              <a:t>seq</a:t>
            </a:r>
            <a:r>
              <a:rPr lang="en-US" dirty="0"/>
              <a:t>(1:15),5,3)  </a:t>
            </a:r>
            <a:r>
              <a:rPr lang="en-US" dirty="0"/>
              <a:t>	</a:t>
            </a:r>
            <a:r>
              <a:rPr lang="en-US" dirty="0" smtClean="0"/>
              <a:t># make </a:t>
            </a:r>
            <a:r>
              <a:rPr lang="en-US" dirty="0"/>
              <a:t>a </a:t>
            </a:r>
            <a:r>
              <a:rPr lang="en-US" dirty="0" smtClean="0"/>
              <a:t>5x3 </a:t>
            </a:r>
            <a:r>
              <a:rPr lang="en-US" dirty="0"/>
              <a:t>matrix </a:t>
            </a:r>
            <a:r>
              <a:rPr lang="en-US" dirty="0" smtClean="0"/>
              <a:t>out of sequence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BtimeA</a:t>
            </a:r>
            <a:r>
              <a:rPr lang="en-US" dirty="0" smtClean="0"/>
              <a:t>  = B %*% t(A) </a:t>
            </a:r>
            <a:r>
              <a:rPr lang="en-US" dirty="0" smtClean="0"/>
              <a:t>	# matrix </a:t>
            </a:r>
            <a:r>
              <a:rPr lang="en-US" dirty="0" smtClean="0"/>
              <a:t>multiplication, A transposed</a:t>
            </a:r>
          </a:p>
          <a:p>
            <a:endParaRPr lang="en-US" dirty="0"/>
          </a:p>
          <a:p>
            <a:r>
              <a:rPr lang="en-US" dirty="0" smtClean="0"/>
              <a:t>help(</a:t>
            </a:r>
            <a:r>
              <a:rPr lang="en-US" dirty="0" err="1" smtClean="0"/>
              <a:t>rnorm</a:t>
            </a:r>
            <a:r>
              <a:rPr lang="en-US" dirty="0"/>
              <a:t>)         </a:t>
            </a:r>
            <a:r>
              <a:rPr lang="en-US" dirty="0" smtClean="0"/>
              <a:t>		# will </a:t>
            </a:r>
            <a:r>
              <a:rPr lang="en-US" dirty="0"/>
              <a:t>show you parameters and related functions</a:t>
            </a:r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)           </a:t>
            </a:r>
            <a:r>
              <a:rPr lang="en-US" dirty="0" smtClean="0"/>
              <a:t>		# scatter </a:t>
            </a:r>
            <a:r>
              <a:rPr lang="en-US" dirty="0"/>
              <a:t>plot y vs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/>
              <a:t># install package not in base </a:t>
            </a:r>
            <a:r>
              <a:rPr lang="en-US" dirty="0" smtClean="0"/>
              <a:t>R</a:t>
            </a:r>
            <a:endParaRPr lang="en-US" dirty="0" smtClean="0"/>
          </a:p>
          <a:p>
            <a:r>
              <a:rPr lang="en-US" dirty="0" err="1" smtClean="0"/>
              <a:t>install.packages</a:t>
            </a:r>
            <a:r>
              <a:rPr lang="en-US" dirty="0" smtClean="0"/>
              <a:t>(‘</a:t>
            </a:r>
            <a:r>
              <a:rPr lang="en-US" dirty="0" err="1" smtClean="0"/>
              <a:t>someRpackage_name</a:t>
            </a:r>
            <a:r>
              <a:rPr lang="en-US" dirty="0" smtClean="0"/>
              <a:t>’)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</a:p>
          <a:p>
            <a:r>
              <a:rPr lang="en-US" dirty="0" smtClean="0"/>
              <a:t>library(‘</a:t>
            </a:r>
            <a:r>
              <a:rPr lang="en-US" dirty="0" err="1" smtClean="0"/>
              <a:t>someRpackage_name</a:t>
            </a:r>
            <a:r>
              <a:rPr lang="en-US" dirty="0" smtClean="0"/>
              <a:t>’)  </a:t>
            </a:r>
            <a:r>
              <a:rPr lang="en-US" dirty="0" smtClean="0"/>
              <a:t>	# to invoke package </a:t>
            </a:r>
            <a:r>
              <a:rPr lang="en-US" dirty="0" smtClean="0"/>
              <a:t>for your session</a:t>
            </a:r>
          </a:p>
          <a:p>
            <a:endParaRPr lang="en-US" dirty="0"/>
          </a:p>
          <a:p>
            <a:r>
              <a:rPr lang="en-US" dirty="0" smtClean="0"/>
              <a:t>At Unix prompt on </a:t>
            </a:r>
            <a:r>
              <a:rPr lang="en-US" dirty="0" smtClean="0"/>
              <a:t>Comet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module load </a:t>
            </a:r>
            <a:r>
              <a:rPr lang="en-US" dirty="0" smtClean="0"/>
              <a:t>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  </a:t>
            </a:r>
            <a:r>
              <a:rPr lang="en-US" dirty="0" smtClean="0"/>
              <a:t>(for interactive) or </a:t>
            </a:r>
            <a:r>
              <a:rPr lang="en-US" dirty="0" err="1" smtClean="0"/>
              <a:t>Rscript</a:t>
            </a:r>
            <a:r>
              <a:rPr lang="en-US" dirty="0" smtClean="0"/>
              <a:t> script-name (for batch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dirty="0" smtClean="0"/>
              <a:t>R commands in brief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DSC_UCSanDiego.pptx" id="{82B4A083-7CA4-4260-8946-8FEC28EED5F0}" vid="{FADE7EB4-D003-4EE4-9340-F9CCFCC70E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SDSC_UCSanDiego</Template>
  <TotalTime>107</TotalTime>
  <Pages>1</Pages>
  <Words>2086</Words>
  <Application>Microsoft Macintosh PowerPoint</Application>
  <PresentationFormat>On-screen Show (4:3)</PresentationFormat>
  <Paragraphs>434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NPACI/SDSC (logo) template</vt:lpstr>
      <vt:lpstr>PowerPoint Presentation</vt:lpstr>
      <vt:lpstr>Outline </vt:lpstr>
      <vt:lpstr>The What and Why of R</vt:lpstr>
      <vt:lpstr>The What and Why of R</vt:lpstr>
      <vt:lpstr>What and Why of R</vt:lpstr>
      <vt:lpstr>R: Interactive with Statistical Computing</vt:lpstr>
      <vt:lpstr>A typical R development workflow</vt:lpstr>
      <vt:lpstr>R commands in brief</vt:lpstr>
      <vt:lpstr>R commands in brief</vt:lpstr>
      <vt:lpstr>R commands in brief</vt:lpstr>
      <vt:lpstr>R strengths</vt:lpstr>
      <vt:lpstr>R’s biggest weakness</vt:lpstr>
      <vt:lpstr>R and missing data </vt:lpstr>
      <vt:lpstr>R and missing data </vt:lpstr>
      <vt:lpstr>R and missing data </vt:lpstr>
      <vt:lpstr>R and missing data </vt:lpstr>
      <vt:lpstr>Data Wrangling example  </vt:lpstr>
      <vt:lpstr>Data Wrangling example  </vt:lpstr>
      <vt:lpstr>R Analysis options</vt:lpstr>
      <vt:lpstr>Complex Social Science Gateway a tool for cross-cultural analysis in R </vt:lpstr>
      <vt:lpstr>Scaling, practically </vt:lpstr>
      <vt:lpstr>Basic Distributed Computing</vt:lpstr>
      <vt:lpstr>Basic Distributed Computing</vt:lpstr>
      <vt:lpstr>Scaling In a nutshell</vt:lpstr>
      <vt:lpstr>Consider Regression Computations</vt:lpstr>
      <vt:lpstr>Consider Regression models in R</vt:lpstr>
      <vt:lpstr>Solving Linear Systems Performance with R, 1 compute node</vt:lpstr>
      <vt:lpstr>R multicore – linking to MKL</vt:lpstr>
      <vt:lpstr>R multicore  </vt:lpstr>
      <vt:lpstr>R multicore – one caveat  </vt:lpstr>
      <vt:lpstr>R multinode: parallel backend</vt:lpstr>
      <vt:lpstr>PowerPoint Presentation</vt:lpstr>
      <vt:lpstr>Another Parallel option:</vt:lpstr>
      <vt:lpstr>PowerPoint Presentation</vt:lpstr>
      <vt:lpstr>PowerPoint Presentation</vt:lpstr>
      <vt:lpstr> Packing Serial with large Random Forest job</vt:lpstr>
      <vt:lpstr> Packing Serial with large Random Forest job</vt:lpstr>
      <vt:lpstr> Packing Serial with large Random Forest job</vt:lpstr>
      <vt:lpstr>Matlab quickview</vt:lpstr>
      <vt:lpstr>SPMD Matlab – general scheme </vt:lpstr>
      <vt:lpstr>Other R packages: </vt:lpstr>
      <vt:lpstr>R spark coming</vt:lpstr>
      <vt:lpstr>IMHO, the indispensible R resource</vt:lpstr>
    </vt:vector>
  </TitlesOfParts>
  <Company>SDSC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Rathbun, Susan</dc:creator>
  <cp:keywords/>
  <dc:description>The 2 blue colors should print out the same, even if they look different on screen.</dc:description>
  <cp:lastModifiedBy>Robert Sinkovits</cp:lastModifiedBy>
  <cp:revision>32</cp:revision>
  <cp:lastPrinted>2001-01-12T19:39:24Z</cp:lastPrinted>
  <dcterms:created xsi:type="dcterms:W3CDTF">2015-10-23T21:15:03Z</dcterms:created>
  <dcterms:modified xsi:type="dcterms:W3CDTF">2015-11-12T02:23:01Z</dcterms:modified>
</cp:coreProperties>
</file>