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977" r:id="rId2"/>
    <p:sldId id="975" r:id="rId3"/>
    <p:sldId id="990" r:id="rId4"/>
    <p:sldId id="1013" r:id="rId5"/>
    <p:sldId id="1014" r:id="rId6"/>
    <p:sldId id="1011" r:id="rId7"/>
    <p:sldId id="994" r:id="rId8"/>
    <p:sldId id="984" r:id="rId9"/>
    <p:sldId id="1015" r:id="rId10"/>
    <p:sldId id="1016" r:id="rId11"/>
    <p:sldId id="1006" r:id="rId12"/>
    <p:sldId id="1018" r:id="rId13"/>
    <p:sldId id="1019" r:id="rId14"/>
    <p:sldId id="1020" r:id="rId15"/>
    <p:sldId id="1021" r:id="rId16"/>
    <p:sldId id="1022" r:id="rId17"/>
    <p:sldId id="1023" r:id="rId18"/>
    <p:sldId id="1017" r:id="rId19"/>
    <p:sldId id="1024" r:id="rId20"/>
    <p:sldId id="1025" r:id="rId21"/>
    <p:sldId id="1026" r:id="rId22"/>
    <p:sldId id="1027" r:id="rId23"/>
    <p:sldId id="995" r:id="rId24"/>
    <p:sldId id="996" r:id="rId25"/>
    <p:sldId id="997" r:id="rId26"/>
  </p:sldIdLst>
  <p:sldSz cx="9144000" cy="6858000" type="screen4x3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B68A"/>
    <a:srgbClr val="FFFF66"/>
    <a:srgbClr val="003399"/>
    <a:srgbClr val="008080"/>
    <a:srgbClr val="006666"/>
    <a:srgbClr val="CC0000"/>
    <a:srgbClr val="0066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401" autoAdjust="0"/>
  </p:normalViewPr>
  <p:slideViewPr>
    <p:cSldViewPr>
      <p:cViewPr varScale="1">
        <p:scale>
          <a:sx n="71" d="100"/>
          <a:sy n="71" d="100"/>
        </p:scale>
        <p:origin x="3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2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1425" y="715963"/>
            <a:ext cx="47688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07619" y="9059160"/>
            <a:ext cx="3142403" cy="476885"/>
          </a:xfrm>
          <a:prstGeom prst="rect">
            <a:avLst/>
          </a:prstGeom>
          <a:ln/>
        </p:spPr>
        <p:txBody>
          <a:bodyPr lIns="95939" tIns="47969" rIns="95939" bIns="47969"/>
          <a:lstStyle/>
          <a:p>
            <a:fld id="{56BFF751-6950-8447-962C-65B40FC817EB}" type="slidenum">
              <a:rPr lang="en-US"/>
              <a:pPr/>
              <a:t>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35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07619" y="9059160"/>
            <a:ext cx="3142403" cy="476885"/>
          </a:xfrm>
          <a:prstGeom prst="rect">
            <a:avLst/>
          </a:prstGeom>
          <a:ln/>
        </p:spPr>
        <p:txBody>
          <a:bodyPr lIns="95939" tIns="47969" rIns="95939" bIns="47969"/>
          <a:lstStyle/>
          <a:p>
            <a:fld id="{56BFF751-6950-8447-962C-65B40FC817EB}" type="slidenum">
              <a:rPr lang="en-US"/>
              <a:pPr/>
              <a:t>7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29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07619" y="9059160"/>
            <a:ext cx="3142403" cy="476885"/>
          </a:xfrm>
          <a:prstGeom prst="rect">
            <a:avLst/>
          </a:prstGeom>
          <a:ln/>
        </p:spPr>
        <p:txBody>
          <a:bodyPr lIns="95939" tIns="47969" rIns="95939" bIns="47969"/>
          <a:lstStyle/>
          <a:p>
            <a:fld id="{56BFF751-6950-8447-962C-65B40FC817EB}" type="slidenum">
              <a:rPr lang="en-US"/>
              <a:pPr/>
              <a:t>8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8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07619" y="9059160"/>
            <a:ext cx="3142403" cy="476885"/>
          </a:xfrm>
          <a:prstGeom prst="rect">
            <a:avLst/>
          </a:prstGeom>
          <a:ln/>
        </p:spPr>
        <p:txBody>
          <a:bodyPr lIns="95939" tIns="47969" rIns="95939" bIns="47969"/>
          <a:lstStyle/>
          <a:p>
            <a:fld id="{56BFF751-6950-8447-962C-65B40FC817EB}" type="slidenum">
              <a:rPr lang="en-US"/>
              <a:pPr/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72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07619" y="9059160"/>
            <a:ext cx="3142403" cy="476885"/>
          </a:xfrm>
          <a:prstGeom prst="rect">
            <a:avLst/>
          </a:prstGeom>
          <a:ln/>
        </p:spPr>
        <p:txBody>
          <a:bodyPr lIns="95939" tIns="47969" rIns="95939" bIns="47969"/>
          <a:lstStyle/>
          <a:p>
            <a:fld id="{56BFF751-6950-8447-962C-65B40FC817EB}" type="slidenum">
              <a:rPr lang="en-US"/>
              <a:pPr/>
              <a:t>12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800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07619" y="9059160"/>
            <a:ext cx="3142403" cy="476885"/>
          </a:xfrm>
          <a:prstGeom prst="rect">
            <a:avLst/>
          </a:prstGeom>
          <a:ln/>
        </p:spPr>
        <p:txBody>
          <a:bodyPr lIns="95939" tIns="47969" rIns="95939" bIns="47969"/>
          <a:lstStyle/>
          <a:p>
            <a:fld id="{56BFF751-6950-8447-962C-65B40FC817EB}" type="slidenum">
              <a:rPr lang="en-US"/>
              <a:pPr/>
              <a:t>23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10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07619" y="9059160"/>
            <a:ext cx="3142403" cy="476885"/>
          </a:xfrm>
          <a:prstGeom prst="rect">
            <a:avLst/>
          </a:prstGeom>
          <a:ln/>
        </p:spPr>
        <p:txBody>
          <a:bodyPr lIns="95939" tIns="47969" rIns="95939" bIns="47969"/>
          <a:lstStyle/>
          <a:p>
            <a:fld id="{56BFF751-6950-8447-962C-65B40FC817EB}" type="slidenum">
              <a:rPr lang="en-US"/>
              <a:pPr/>
              <a:t>24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2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07619" y="9059160"/>
            <a:ext cx="3142403" cy="476885"/>
          </a:xfrm>
          <a:prstGeom prst="rect">
            <a:avLst/>
          </a:prstGeom>
          <a:ln/>
        </p:spPr>
        <p:txBody>
          <a:bodyPr lIns="95939" tIns="47969" rIns="95939" bIns="47969"/>
          <a:lstStyle/>
          <a:p>
            <a:fld id="{56BFF751-6950-8447-962C-65B40FC817EB}" type="slidenum">
              <a:rPr lang="en-US"/>
              <a:pPr/>
              <a:t>25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900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0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29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0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837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86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5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9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651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0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798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15422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67107" y="6336358"/>
            <a:ext cx="571500" cy="279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470780" y="6340068"/>
            <a:ext cx="2367912" cy="275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0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mailto:rpwagner@sd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gDfLXAtRJfY&amp;feature=youtu.b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3550"/>
          <a:stretch/>
        </p:blipFill>
        <p:spPr>
          <a:xfrm>
            <a:off x="1" y="703779"/>
            <a:ext cx="9144000" cy="545044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914400"/>
            <a:ext cx="8305800" cy="62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sz="3600" b="0" dirty="0" smtClean="0">
                <a:solidFill>
                  <a:schemeClr val="bg1"/>
                </a:solidFill>
                <a:latin typeface="Arial"/>
                <a:cs typeface="Arial"/>
              </a:rPr>
              <a:t>Using Comet File Systems</a:t>
            </a:r>
            <a:endParaRPr lang="en-US" sz="36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33800" y="1600200"/>
            <a:ext cx="4191000" cy="114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pPr algn="l"/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Manu </a:t>
            </a:r>
            <a:r>
              <a:rPr lang="en-US" sz="1800" b="0" dirty="0" err="1" smtClean="0">
                <a:solidFill>
                  <a:prstClr val="white"/>
                </a:solidFill>
                <a:latin typeface="Arial"/>
                <a:cs typeface="Arial"/>
              </a:rPr>
              <a:t>Shantharam</a:t>
            </a:r>
            <a:endParaRPr lang="en-US" sz="1800" b="0" dirty="0" smtClean="0">
              <a:solidFill>
                <a:prstClr val="white"/>
              </a:solidFill>
              <a:latin typeface="Arial"/>
              <a:cs typeface="Arial"/>
            </a:endParaRPr>
          </a:p>
          <a:p>
            <a:pPr algn="l"/>
            <a:endParaRPr lang="en-US" sz="1800" b="0" dirty="0" smtClean="0">
              <a:solidFill>
                <a:prstClr val="white"/>
              </a:solidFill>
              <a:latin typeface="Arial"/>
              <a:cs typeface="Arial"/>
            </a:endParaRPr>
          </a:p>
          <a:p>
            <a:pPr algn="l"/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  <a:hlinkClick r:id="rId3"/>
              </a:rPr>
              <a:t>mshantharam@sdsc.edu</a:t>
            </a:r>
          </a:p>
          <a:p>
            <a:pPr algn="l"/>
            <a:r>
              <a:rPr lang="en-US" sz="1800" b="0" dirty="0" smtClean="0">
                <a:solidFill>
                  <a:prstClr val="white"/>
                </a:solidFill>
                <a:latin typeface="Arial"/>
                <a:cs typeface="Arial"/>
              </a:rPr>
              <a:t>SDSC Summer Institute 2017</a:t>
            </a:r>
          </a:p>
        </p:txBody>
      </p:sp>
    </p:spTree>
    <p:extLst>
      <p:ext uri="{BB962C8B-B14F-4D97-AF65-F5344CB8AC3E}">
        <p14:creationId xmlns:p14="http://schemas.microsoft.com/office/powerpoint/2010/main" val="4291345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 Interactions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841500"/>
            <a:ext cx="5242560" cy="3169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7100" y="58674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Ref: Cornell Virtual Workshop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71661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4400" dirty="0" smtClean="0"/>
              <a:t>A Typical LFS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52400" y="2362200"/>
            <a:ext cx="1066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MDS0</a:t>
            </a:r>
          </a:p>
        </p:txBody>
      </p:sp>
      <p:sp>
        <p:nvSpPr>
          <p:cNvPr id="3" name="Can 2"/>
          <p:cNvSpPr/>
          <p:nvPr/>
        </p:nvSpPr>
        <p:spPr bwMode="auto">
          <a:xfrm>
            <a:off x="228600" y="2971800"/>
            <a:ext cx="914400" cy="685800"/>
          </a:xfrm>
          <a:prstGeom prst="can">
            <a:avLst/>
          </a:prstGeom>
          <a:solidFill>
            <a:schemeClr val="bg1">
              <a:lumMod val="75000"/>
            </a:schemeClr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MDT0</a:t>
            </a:r>
          </a:p>
        </p:txBody>
      </p:sp>
      <p:cxnSp>
        <p:nvCxnSpPr>
          <p:cNvPr id="7" name="Straight Connector 6"/>
          <p:cNvCxnSpPr>
            <a:stCxn id="2" idx="2"/>
            <a:endCxn id="3" idx="1"/>
          </p:cNvCxnSpPr>
          <p:nvPr/>
        </p:nvCxnSpPr>
        <p:spPr bwMode="auto">
          <a:xfrm>
            <a:off x="685800" y="2743200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1371600" y="2362200"/>
            <a:ext cx="1066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MDS1</a:t>
            </a:r>
          </a:p>
        </p:txBody>
      </p:sp>
      <p:sp>
        <p:nvSpPr>
          <p:cNvPr id="10" name="Can 9"/>
          <p:cNvSpPr/>
          <p:nvPr/>
        </p:nvSpPr>
        <p:spPr bwMode="auto">
          <a:xfrm>
            <a:off x="1447800" y="2971800"/>
            <a:ext cx="914400" cy="685800"/>
          </a:xfrm>
          <a:prstGeom prst="can">
            <a:avLst/>
          </a:prstGeom>
          <a:solidFill>
            <a:schemeClr val="bg1">
              <a:lumMod val="75000"/>
            </a:schemeClr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MDT1</a:t>
            </a:r>
          </a:p>
        </p:txBody>
      </p:sp>
      <p:cxnSp>
        <p:nvCxnSpPr>
          <p:cNvPr id="11" name="Straight Connector 10"/>
          <p:cNvCxnSpPr>
            <a:stCxn id="9" idx="2"/>
            <a:endCxn id="10" idx="1"/>
          </p:cNvCxnSpPr>
          <p:nvPr/>
        </p:nvCxnSpPr>
        <p:spPr bwMode="auto">
          <a:xfrm>
            <a:off x="1905000" y="2743200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3124200" y="2362200"/>
            <a:ext cx="1066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MDSN</a:t>
            </a:r>
          </a:p>
        </p:txBody>
      </p:sp>
      <p:sp>
        <p:nvSpPr>
          <p:cNvPr id="13" name="Can 12"/>
          <p:cNvSpPr/>
          <p:nvPr/>
        </p:nvSpPr>
        <p:spPr bwMode="auto">
          <a:xfrm>
            <a:off x="3200400" y="2971800"/>
            <a:ext cx="914400" cy="685800"/>
          </a:xfrm>
          <a:prstGeom prst="can">
            <a:avLst/>
          </a:prstGeom>
          <a:solidFill>
            <a:schemeClr val="bg1">
              <a:lumMod val="75000"/>
            </a:schemeClr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MDTN</a:t>
            </a:r>
          </a:p>
        </p:txBody>
      </p:sp>
      <p:cxnSp>
        <p:nvCxnSpPr>
          <p:cNvPr id="14" name="Straight Connector 13"/>
          <p:cNvCxnSpPr>
            <a:stCxn id="12" idx="2"/>
            <a:endCxn id="13" idx="1"/>
          </p:cNvCxnSpPr>
          <p:nvPr/>
        </p:nvCxnSpPr>
        <p:spPr bwMode="auto">
          <a:xfrm>
            <a:off x="3657600" y="2743200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514600" y="20574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smtClean="0"/>
              <a:t>…</a:t>
            </a:r>
            <a:endParaRPr lang="en-US" sz="3600" i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876800" y="2362200"/>
            <a:ext cx="1066800" cy="381000"/>
          </a:xfrm>
          <a:prstGeom prst="rect">
            <a:avLst/>
          </a:prstGeom>
          <a:solidFill>
            <a:srgbClr val="FFFFCC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OSS0</a:t>
            </a:r>
          </a:p>
        </p:txBody>
      </p:sp>
      <p:sp>
        <p:nvSpPr>
          <p:cNvPr id="17" name="Can 16"/>
          <p:cNvSpPr/>
          <p:nvPr/>
        </p:nvSpPr>
        <p:spPr bwMode="auto">
          <a:xfrm>
            <a:off x="4953000" y="2971800"/>
            <a:ext cx="914400" cy="685800"/>
          </a:xfrm>
          <a:prstGeom prst="can">
            <a:avLst/>
          </a:prstGeom>
          <a:solidFill>
            <a:srgbClr val="FFFFCC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OST0</a:t>
            </a:r>
          </a:p>
        </p:txBody>
      </p:sp>
      <p:cxnSp>
        <p:nvCxnSpPr>
          <p:cNvPr id="18" name="Straight Connector 17"/>
          <p:cNvCxnSpPr>
            <a:stCxn id="16" idx="2"/>
            <a:endCxn id="17" idx="1"/>
          </p:cNvCxnSpPr>
          <p:nvPr/>
        </p:nvCxnSpPr>
        <p:spPr bwMode="auto">
          <a:xfrm>
            <a:off x="5410200" y="2743200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6096000" y="2362200"/>
            <a:ext cx="1066800" cy="381000"/>
          </a:xfrm>
          <a:prstGeom prst="rect">
            <a:avLst/>
          </a:prstGeom>
          <a:solidFill>
            <a:srgbClr val="FFFFCC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OSS1</a:t>
            </a:r>
          </a:p>
        </p:txBody>
      </p:sp>
      <p:sp>
        <p:nvSpPr>
          <p:cNvPr id="20" name="Can 19"/>
          <p:cNvSpPr/>
          <p:nvPr/>
        </p:nvSpPr>
        <p:spPr bwMode="auto">
          <a:xfrm>
            <a:off x="6172200" y="2971800"/>
            <a:ext cx="914400" cy="685800"/>
          </a:xfrm>
          <a:prstGeom prst="can">
            <a:avLst/>
          </a:prstGeom>
          <a:solidFill>
            <a:srgbClr val="FFFFCC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OST1</a:t>
            </a:r>
          </a:p>
        </p:txBody>
      </p:sp>
      <p:cxnSp>
        <p:nvCxnSpPr>
          <p:cNvPr id="21" name="Straight Connector 20"/>
          <p:cNvCxnSpPr>
            <a:stCxn id="19" idx="2"/>
            <a:endCxn id="20" idx="1"/>
          </p:cNvCxnSpPr>
          <p:nvPr/>
        </p:nvCxnSpPr>
        <p:spPr bwMode="auto">
          <a:xfrm>
            <a:off x="6629400" y="2743200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7848600" y="2362200"/>
            <a:ext cx="1066800" cy="381000"/>
          </a:xfrm>
          <a:prstGeom prst="rect">
            <a:avLst/>
          </a:prstGeom>
          <a:solidFill>
            <a:srgbClr val="FFFFCC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OSSN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7924800" y="2971800"/>
            <a:ext cx="914400" cy="685800"/>
          </a:xfrm>
          <a:prstGeom prst="can">
            <a:avLst/>
          </a:prstGeom>
          <a:solidFill>
            <a:srgbClr val="FFFFCC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OSTN</a:t>
            </a:r>
          </a:p>
        </p:txBody>
      </p:sp>
      <p:cxnSp>
        <p:nvCxnSpPr>
          <p:cNvPr id="24" name="Straight Connector 23"/>
          <p:cNvCxnSpPr>
            <a:stCxn id="22" idx="2"/>
            <a:endCxn id="23" idx="1"/>
          </p:cNvCxnSpPr>
          <p:nvPr/>
        </p:nvCxnSpPr>
        <p:spPr bwMode="auto">
          <a:xfrm>
            <a:off x="8382000" y="2743200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7239000" y="20574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smtClean="0"/>
              <a:t>…</a:t>
            </a:r>
            <a:endParaRPr lang="en-US" sz="3600" i="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152400" y="1295400"/>
            <a:ext cx="1066800" cy="381000"/>
          </a:xfrm>
          <a:prstGeom prst="rect">
            <a:avLst/>
          </a:prstGeom>
          <a:solidFill>
            <a:srgbClr val="FEB68A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Client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422400" y="1295400"/>
            <a:ext cx="1066800" cy="381000"/>
          </a:xfrm>
          <a:prstGeom prst="rect">
            <a:avLst/>
          </a:prstGeom>
          <a:solidFill>
            <a:srgbClr val="FEB68A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Client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692400" y="1295400"/>
            <a:ext cx="1066800" cy="381000"/>
          </a:xfrm>
          <a:prstGeom prst="rect">
            <a:avLst/>
          </a:prstGeom>
          <a:solidFill>
            <a:srgbClr val="FEB68A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Client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962400" y="1295400"/>
            <a:ext cx="1066800" cy="381000"/>
          </a:xfrm>
          <a:prstGeom prst="rect">
            <a:avLst/>
          </a:prstGeom>
          <a:solidFill>
            <a:srgbClr val="FEB68A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Client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232400" y="1295400"/>
            <a:ext cx="1066800" cy="381000"/>
          </a:xfrm>
          <a:prstGeom prst="rect">
            <a:avLst/>
          </a:prstGeom>
          <a:solidFill>
            <a:srgbClr val="FEB68A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Client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502400" y="1295400"/>
            <a:ext cx="1066800" cy="381000"/>
          </a:xfrm>
          <a:prstGeom prst="rect">
            <a:avLst/>
          </a:prstGeom>
          <a:solidFill>
            <a:srgbClr val="FEB68A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Client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772400" y="1295400"/>
            <a:ext cx="1066800" cy="381000"/>
          </a:xfrm>
          <a:prstGeom prst="rect">
            <a:avLst/>
          </a:prstGeom>
          <a:solidFill>
            <a:srgbClr val="FEB68A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Client</a:t>
            </a:r>
          </a:p>
        </p:txBody>
      </p:sp>
      <p:sp>
        <p:nvSpPr>
          <p:cNvPr id="33" name="Left Brace 32"/>
          <p:cNvSpPr/>
          <p:nvPr/>
        </p:nvSpPr>
        <p:spPr bwMode="auto">
          <a:xfrm rot="16200000">
            <a:off x="1790700" y="2552700"/>
            <a:ext cx="762000" cy="4038600"/>
          </a:xfrm>
          <a:prstGeom prst="leftBrace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4" name="Left Brace 33"/>
          <p:cNvSpPr/>
          <p:nvPr/>
        </p:nvSpPr>
        <p:spPr bwMode="auto">
          <a:xfrm rot="16200000">
            <a:off x="6515100" y="2552700"/>
            <a:ext cx="762000" cy="4038600"/>
          </a:xfrm>
          <a:prstGeom prst="leftBrace">
            <a:avLst/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76042" y="5029200"/>
            <a:ext cx="172515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i="0" dirty="0" smtClean="0"/>
              <a:t>Metadata:</a:t>
            </a:r>
          </a:p>
          <a:p>
            <a:pPr algn="ctr"/>
            <a:r>
              <a:rPr lang="en-US" sz="2000" i="0" dirty="0" smtClean="0"/>
              <a:t>SSDs &amp; RAM</a:t>
            </a:r>
            <a:endParaRPr lang="en-US" sz="2000" i="0" dirty="0"/>
          </a:p>
        </p:txBody>
      </p:sp>
      <p:sp>
        <p:nvSpPr>
          <p:cNvPr id="36" name="TextBox 35"/>
          <p:cNvSpPr txBox="1"/>
          <p:nvPr/>
        </p:nvSpPr>
        <p:spPr>
          <a:xfrm>
            <a:off x="5881021" y="5029200"/>
            <a:ext cx="196399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i="0" dirty="0" smtClean="0"/>
              <a:t>Object Storage:</a:t>
            </a:r>
          </a:p>
          <a:p>
            <a:pPr algn="ctr"/>
            <a:r>
              <a:rPr lang="en-US" sz="2000" i="0" dirty="0" smtClean="0"/>
              <a:t>Lots of drives</a:t>
            </a:r>
            <a:endParaRPr lang="en-US" sz="2000" i="0" dirty="0"/>
          </a:p>
        </p:txBody>
      </p:sp>
      <p:sp>
        <p:nvSpPr>
          <p:cNvPr id="4" name="TextBox 3"/>
          <p:cNvSpPr txBox="1"/>
          <p:nvPr/>
        </p:nvSpPr>
        <p:spPr>
          <a:xfrm>
            <a:off x="3302000" y="4800600"/>
            <a:ext cx="2413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/>
              <a:t>Temp scratch</a:t>
            </a:r>
          </a:p>
          <a:p>
            <a:r>
              <a:rPr lang="en-US" sz="1400" i="0" dirty="0" smtClean="0"/>
              <a:t>2 MDTs, 16 OSSs, 96 OSTs </a:t>
            </a:r>
          </a:p>
          <a:p>
            <a:endParaRPr lang="en-US" sz="1400" i="0" dirty="0"/>
          </a:p>
          <a:p>
            <a:r>
              <a:rPr lang="en-US" sz="1400" i="0" dirty="0" smtClean="0"/>
              <a:t>Project scratch</a:t>
            </a:r>
            <a:endParaRPr lang="en-US" sz="1400" i="0" dirty="0"/>
          </a:p>
          <a:p>
            <a:r>
              <a:rPr lang="en-US" sz="1400" i="0" dirty="0"/>
              <a:t>2 MDTs, 16 OSSs, 96 OSTs </a:t>
            </a:r>
          </a:p>
        </p:txBody>
      </p:sp>
    </p:spTree>
    <p:extLst>
      <p:ext uri="{BB962C8B-B14F-4D97-AF65-F5344CB8AC3E}">
        <p14:creationId xmlns:p14="http://schemas.microsoft.com/office/powerpoint/2010/main" val="2427255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2" grpId="0" animBg="1"/>
      <p:bldP spid="13" grpId="0" animBg="1"/>
      <p:bldP spid="15" grpId="0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4400" dirty="0" smtClean="0"/>
              <a:t>File View</a:t>
            </a:r>
            <a:endParaRPr lang="en-US" sz="4400" dirty="0"/>
          </a:p>
        </p:txBody>
      </p:sp>
      <p:sp>
        <p:nvSpPr>
          <p:cNvPr id="17" name="Can 16"/>
          <p:cNvSpPr/>
          <p:nvPr/>
        </p:nvSpPr>
        <p:spPr bwMode="auto">
          <a:xfrm>
            <a:off x="1905000" y="3426023"/>
            <a:ext cx="914400" cy="685800"/>
          </a:xfrm>
          <a:prstGeom prst="can">
            <a:avLst/>
          </a:prstGeom>
          <a:solidFill>
            <a:srgbClr val="FFFFCC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0" name="Can 19"/>
          <p:cNvSpPr/>
          <p:nvPr/>
        </p:nvSpPr>
        <p:spPr bwMode="auto">
          <a:xfrm>
            <a:off x="3124200" y="3426023"/>
            <a:ext cx="914400" cy="685800"/>
          </a:xfrm>
          <a:prstGeom prst="can">
            <a:avLst/>
          </a:prstGeom>
          <a:solidFill>
            <a:srgbClr val="FFFFCC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3" name="Can 22"/>
          <p:cNvSpPr/>
          <p:nvPr/>
        </p:nvSpPr>
        <p:spPr bwMode="auto">
          <a:xfrm>
            <a:off x="4876800" y="3426023"/>
            <a:ext cx="914400" cy="685800"/>
          </a:xfrm>
          <a:prstGeom prst="can">
            <a:avLst/>
          </a:prstGeom>
          <a:solidFill>
            <a:srgbClr val="FFFFCC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3606"/>
              </p:ext>
            </p:extLst>
          </p:nvPr>
        </p:nvGraphicFramePr>
        <p:xfrm>
          <a:off x="685800" y="1871980"/>
          <a:ext cx="533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N+2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367135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Arial" charset="0"/>
                <a:ea typeface="Arial" charset="0"/>
                <a:cs typeface="Arial" charset="0"/>
              </a:rPr>
              <a:t>Logical view of a file with N+2 segments</a:t>
            </a:r>
            <a:endParaRPr lang="en-US" sz="2400" b="1" i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Can 36"/>
          <p:cNvSpPr/>
          <p:nvPr/>
        </p:nvSpPr>
        <p:spPr bwMode="auto">
          <a:xfrm>
            <a:off x="838200" y="3426023"/>
            <a:ext cx="914400" cy="685800"/>
          </a:xfrm>
          <a:prstGeom prst="can">
            <a:avLst/>
          </a:prstGeom>
          <a:solidFill>
            <a:srgbClr val="FFFFCC"/>
          </a:solidFill>
          <a:ln w="190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35784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4188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smtClean="0"/>
              <a:t>OST 1</a:t>
            </a:r>
            <a:endParaRPr lang="en-US" sz="1400" i="0"/>
          </a:p>
        </p:txBody>
      </p:sp>
      <p:sp>
        <p:nvSpPr>
          <p:cNvPr id="39" name="TextBox 38"/>
          <p:cNvSpPr txBox="1"/>
          <p:nvPr/>
        </p:nvSpPr>
        <p:spPr>
          <a:xfrm>
            <a:off x="1981200" y="4188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/>
              <a:t>OST 2</a:t>
            </a:r>
            <a:endParaRPr lang="en-US" sz="1400" i="0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4188023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smtClean="0"/>
              <a:t>OST 3</a:t>
            </a:r>
            <a:endParaRPr lang="en-US" sz="1400" i="0" dirty="0"/>
          </a:p>
        </p:txBody>
      </p:sp>
      <p:sp>
        <p:nvSpPr>
          <p:cNvPr id="41" name="TextBox 40"/>
          <p:cNvSpPr txBox="1"/>
          <p:nvPr/>
        </p:nvSpPr>
        <p:spPr>
          <a:xfrm>
            <a:off x="4991100" y="4188022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smtClean="0"/>
              <a:t>OST N</a:t>
            </a:r>
            <a:endParaRPr lang="en-US" sz="1400" i="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914400" y="3627685"/>
            <a:ext cx="762000" cy="1247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914400" y="3792249"/>
            <a:ext cx="762000" cy="1247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981200" y="3627685"/>
            <a:ext cx="762000" cy="1247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981200" y="3792249"/>
            <a:ext cx="762000" cy="1247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3627685"/>
            <a:ext cx="762000" cy="1247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953000" y="3622972"/>
            <a:ext cx="762000" cy="1247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000" y="2795081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Arial" charset="0"/>
                <a:ea typeface="Arial" charset="0"/>
                <a:cs typeface="Arial" charset="0"/>
              </a:rPr>
              <a:t>Physical view of the file across OSTs</a:t>
            </a:r>
            <a:endParaRPr lang="en-US" sz="2400" b="1" i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834390" y="4572000"/>
            <a:ext cx="8309610" cy="150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4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 smtClean="0"/>
              <a:t>Why is striping useful?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b="0" i="0" dirty="0" smtClean="0"/>
              <a:t>a way </a:t>
            </a:r>
            <a:r>
              <a:rPr lang="en-US" b="0" i="0" dirty="0" smtClean="0"/>
              <a:t>to store </a:t>
            </a:r>
            <a:r>
              <a:rPr lang="en-US" b="0" i="0" dirty="0" smtClean="0"/>
              <a:t>a large file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b="0" i="0" dirty="0" smtClean="0"/>
              <a:t>file can be accessed in parallel, increasing the bandwidth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6629400" y="2438281"/>
            <a:ext cx="2440305" cy="90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4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i="0" dirty="0" smtClean="0"/>
              <a:t>Stripe count = N</a:t>
            </a:r>
          </a:p>
          <a:p>
            <a:pPr algn="l"/>
            <a:r>
              <a:rPr lang="en-US" sz="2000" b="0" i="0" dirty="0" smtClean="0"/>
              <a:t>Stripe size = </a:t>
            </a:r>
            <a:r>
              <a:rPr lang="en-US" sz="2000" b="0" i="0" dirty="0" err="1" smtClean="0"/>
              <a:t>sz</a:t>
            </a:r>
            <a:endParaRPr lang="en-US" sz="2000" b="0" i="0" dirty="0" smtClean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685800" y="2438281"/>
            <a:ext cx="76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914400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smtClean="0"/>
              <a:t>sz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01358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3" grpId="0" animBg="1"/>
      <p:bldP spid="5" grpId="0"/>
      <p:bldP spid="37" grpId="0" animBg="1"/>
      <p:bldP spid="8" grpId="0"/>
      <p:bldP spid="38" grpId="0"/>
      <p:bldP spid="39" grpId="0"/>
      <p:bldP spid="40" grpId="0"/>
      <p:bldP spid="41" grpId="0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5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534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err="1" smtClean="0"/>
              <a:t>lfs</a:t>
            </a:r>
            <a:r>
              <a:rPr lang="en-US" sz="2400" b="0" dirty="0" smtClean="0"/>
              <a:t> help – lists all options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 err="1"/>
              <a:t>l</a:t>
            </a:r>
            <a:r>
              <a:rPr lang="en-US" sz="2400" b="0" dirty="0" err="1" smtClean="0"/>
              <a:t>fs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osts</a:t>
            </a:r>
            <a:r>
              <a:rPr lang="en-US" sz="2400" b="0" dirty="0" smtClean="0"/>
              <a:t> – lists all the OSTs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 err="1"/>
              <a:t>l</a:t>
            </a:r>
            <a:r>
              <a:rPr lang="en-US" sz="2400" b="0" dirty="0" err="1" smtClean="0"/>
              <a:t>fs</a:t>
            </a:r>
            <a:r>
              <a:rPr lang="en-US" sz="2400" b="0" dirty="0" smtClean="0"/>
              <a:t>  </a:t>
            </a:r>
            <a:r>
              <a:rPr lang="en-US" sz="2400" b="0" dirty="0" err="1" smtClean="0"/>
              <a:t>mdts</a:t>
            </a:r>
            <a:r>
              <a:rPr lang="en-US" sz="2400" b="0" dirty="0" smtClean="0"/>
              <a:t> – lists all the MDTs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 err="1"/>
              <a:t>l</a:t>
            </a:r>
            <a:r>
              <a:rPr lang="en-US" sz="2400" b="0" dirty="0" err="1" smtClean="0"/>
              <a:t>fs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getstripe</a:t>
            </a:r>
            <a:r>
              <a:rPr lang="en-US" sz="2400" b="0" dirty="0" smtClean="0"/>
              <a:t> – retrieves the striping information of a file / directory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err="1" smtClean="0"/>
              <a:t>lfs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setstripe</a:t>
            </a:r>
            <a:r>
              <a:rPr lang="en-US" sz="2400" b="0" dirty="0" smtClean="0"/>
              <a:t> – sets striping information of a file / directory</a:t>
            </a: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677875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 Commands: </a:t>
            </a:r>
            <a:r>
              <a:rPr lang="en-US" dirty="0" err="1" smtClean="0"/>
              <a:t>getstripe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534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/>
              <a:t>-bash-4.1$ </a:t>
            </a:r>
            <a:r>
              <a:rPr lang="en-US" sz="1800" b="0" dirty="0" err="1"/>
              <a:t>lfs</a:t>
            </a:r>
            <a:r>
              <a:rPr lang="en-US" sz="1800" b="0" dirty="0"/>
              <a:t> </a:t>
            </a:r>
            <a:r>
              <a:rPr lang="en-US" sz="1800" b="0" dirty="0" err="1"/>
              <a:t>getstripe</a:t>
            </a:r>
            <a:r>
              <a:rPr lang="en-US" sz="1800" b="0" dirty="0"/>
              <a:t> </a:t>
            </a:r>
            <a:r>
              <a:rPr lang="en-US" sz="1800" b="0" dirty="0" err="1"/>
              <a:t>testout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 err="1"/>
              <a:t>testout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 err="1"/>
              <a:t>lmm_stripe_count</a:t>
            </a:r>
            <a:r>
              <a:rPr lang="en-US" sz="1800" b="0" dirty="0"/>
              <a:t>:   1</a:t>
            </a:r>
          </a:p>
          <a:p>
            <a:pPr marL="0" indent="0">
              <a:buNone/>
            </a:pPr>
            <a:r>
              <a:rPr lang="it-IT" sz="1800" b="0" dirty="0" err="1"/>
              <a:t>lmm_stripe_size</a:t>
            </a:r>
            <a:r>
              <a:rPr lang="it-IT" sz="1800" b="0" dirty="0"/>
              <a:t>:    1048576</a:t>
            </a:r>
          </a:p>
          <a:p>
            <a:pPr marL="0" indent="0">
              <a:buNone/>
            </a:pPr>
            <a:r>
              <a:rPr lang="nb-NO" sz="1800" b="0" dirty="0" err="1"/>
              <a:t>lmm_pattern</a:t>
            </a:r>
            <a:r>
              <a:rPr lang="nb-NO" sz="1800" b="0" dirty="0"/>
              <a:t>:        1</a:t>
            </a:r>
          </a:p>
          <a:p>
            <a:pPr marL="0" indent="0">
              <a:buNone/>
            </a:pPr>
            <a:r>
              <a:rPr lang="nb-NO" sz="1800" b="0" dirty="0" err="1"/>
              <a:t>lmm_layout_gen</a:t>
            </a:r>
            <a:r>
              <a:rPr lang="nb-NO" sz="1800" b="0" dirty="0"/>
              <a:t>:     0</a:t>
            </a:r>
          </a:p>
          <a:p>
            <a:pPr marL="0" indent="0">
              <a:buNone/>
            </a:pPr>
            <a:r>
              <a:rPr lang="nb-NO" sz="1800" b="0" dirty="0" err="1"/>
              <a:t>lmm_stripe_offset</a:t>
            </a:r>
            <a:r>
              <a:rPr lang="nb-NO" sz="1800" b="0" dirty="0"/>
              <a:t>:  43</a:t>
            </a:r>
          </a:p>
          <a:p>
            <a:pPr marL="0" indent="0">
              <a:buNone/>
            </a:pPr>
            <a:r>
              <a:rPr lang="nb-NO" sz="1800" b="0" dirty="0"/>
              <a:t>	</a:t>
            </a:r>
            <a:r>
              <a:rPr lang="nb-NO" sz="1800" b="0" dirty="0" err="1"/>
              <a:t>obdidx</a:t>
            </a:r>
            <a:r>
              <a:rPr lang="nb-NO" sz="1800" b="0" dirty="0"/>
              <a:t>		 </a:t>
            </a:r>
            <a:r>
              <a:rPr lang="nb-NO" sz="1800" b="0" dirty="0" err="1"/>
              <a:t>objid</a:t>
            </a:r>
            <a:r>
              <a:rPr lang="nb-NO" sz="1800" b="0" dirty="0"/>
              <a:t>		 </a:t>
            </a:r>
            <a:r>
              <a:rPr lang="nb-NO" sz="1800" b="0" dirty="0" err="1"/>
              <a:t>objid</a:t>
            </a:r>
            <a:r>
              <a:rPr lang="nb-NO" sz="1800" b="0" dirty="0"/>
              <a:t>		 </a:t>
            </a:r>
            <a:r>
              <a:rPr lang="nb-NO" sz="1800" b="0" dirty="0" err="1"/>
              <a:t>group</a:t>
            </a:r>
            <a:endParaRPr lang="nb-NO" sz="1800" b="0" dirty="0"/>
          </a:p>
          <a:p>
            <a:pPr marL="0" indent="0">
              <a:buNone/>
            </a:pPr>
            <a:r>
              <a:rPr lang="nb-NO" sz="1800" b="0" dirty="0"/>
              <a:t>	    43	       8979631	     0x8904af	             0</a:t>
            </a:r>
            <a:r>
              <a:rPr lang="en-US" sz="1800" b="0" dirty="0" smtClean="0"/>
              <a:t> </a:t>
            </a:r>
            <a:endParaRPr lang="en-US" sz="1800" b="0" dirty="0"/>
          </a:p>
          <a:p>
            <a:pPr marL="0" indent="0">
              <a:buNone/>
            </a:pP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-bash-4.1$ </a:t>
            </a:r>
            <a:r>
              <a:rPr lang="en-US" sz="1800" b="0" dirty="0" err="1"/>
              <a:t>lfs</a:t>
            </a:r>
            <a:r>
              <a:rPr lang="en-US" sz="1800" b="0" dirty="0"/>
              <a:t> </a:t>
            </a:r>
            <a:r>
              <a:rPr lang="en-US" sz="1800" b="0" dirty="0" err="1"/>
              <a:t>getstripe</a:t>
            </a:r>
            <a:r>
              <a:rPr lang="en-US" sz="1800" b="0" dirty="0"/>
              <a:t> --stripe-count </a:t>
            </a:r>
            <a:r>
              <a:rPr lang="en-US" sz="1800" b="0" dirty="0" err="1"/>
              <a:t>testout</a:t>
            </a:r>
            <a:r>
              <a:rPr lang="en-US" sz="1800" b="0" dirty="0"/>
              <a:t> </a:t>
            </a:r>
          </a:p>
          <a:p>
            <a:pPr marL="0" indent="0">
              <a:buNone/>
            </a:pPr>
            <a:r>
              <a:rPr lang="en-US" sz="1800" b="0" dirty="0"/>
              <a:t>1</a:t>
            </a:r>
          </a:p>
          <a:p>
            <a:pPr marL="0" indent="0">
              <a:buNone/>
            </a:pPr>
            <a:r>
              <a:rPr lang="en-US" sz="1800" b="0" dirty="0"/>
              <a:t>-bash-4.1$ </a:t>
            </a:r>
            <a:r>
              <a:rPr lang="en-US" sz="1800" b="0" dirty="0" err="1"/>
              <a:t>lfs</a:t>
            </a:r>
            <a:r>
              <a:rPr lang="en-US" sz="1800" b="0" dirty="0"/>
              <a:t> </a:t>
            </a:r>
            <a:r>
              <a:rPr lang="en-US" sz="1800" b="0" dirty="0" err="1"/>
              <a:t>getstripe</a:t>
            </a:r>
            <a:r>
              <a:rPr lang="en-US" sz="1800" b="0" dirty="0"/>
              <a:t> --stripe-size </a:t>
            </a:r>
            <a:r>
              <a:rPr lang="en-US" sz="1800" b="0" dirty="0" err="1"/>
              <a:t>testout</a:t>
            </a:r>
            <a:r>
              <a:rPr lang="en-US" sz="1800" b="0" dirty="0"/>
              <a:t> </a:t>
            </a:r>
          </a:p>
          <a:p>
            <a:pPr marL="0" indent="0">
              <a:buNone/>
            </a:pPr>
            <a:r>
              <a:rPr lang="en-US" sz="1800" b="0" dirty="0"/>
              <a:t>1048576</a:t>
            </a:r>
          </a:p>
          <a:p>
            <a:pPr marL="0" indent="0">
              <a:buNone/>
            </a:pPr>
            <a:r>
              <a:rPr lang="en-US" sz="1800" b="0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63139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 Commands: </a:t>
            </a:r>
            <a:r>
              <a:rPr lang="en-US" dirty="0" err="1"/>
              <a:t>s</a:t>
            </a:r>
            <a:r>
              <a:rPr lang="en-US" dirty="0" err="1" smtClean="0"/>
              <a:t>etstripe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534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/>
              <a:t> </a:t>
            </a:r>
            <a:r>
              <a:rPr lang="en-US" sz="1800" b="0" dirty="0" err="1"/>
              <a:t>lfs</a:t>
            </a:r>
            <a:r>
              <a:rPr lang="en-US" sz="1800" b="0" dirty="0"/>
              <a:t> </a:t>
            </a:r>
            <a:r>
              <a:rPr lang="en-US" sz="1800" b="0" dirty="0" err="1"/>
              <a:t>setstripe</a:t>
            </a:r>
            <a:r>
              <a:rPr lang="en-US" sz="1800" b="0" dirty="0"/>
              <a:t> -c 16 </a:t>
            </a:r>
            <a:r>
              <a:rPr lang="en-US" sz="1800" b="0" dirty="0" err="1" smtClean="0"/>
              <a:t>testout</a:t>
            </a:r>
            <a:endParaRPr lang="en-US" sz="1800" b="0" dirty="0" smtClean="0"/>
          </a:p>
          <a:p>
            <a:pPr marL="0" indent="0">
              <a:buNone/>
            </a:pP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/>
              <a:t>-bash-4.1$ </a:t>
            </a:r>
            <a:r>
              <a:rPr lang="en-US" sz="1800" b="0" dirty="0" err="1"/>
              <a:t>lfs</a:t>
            </a:r>
            <a:r>
              <a:rPr lang="en-US" sz="1800" b="0" dirty="0"/>
              <a:t> </a:t>
            </a:r>
            <a:r>
              <a:rPr lang="en-US" sz="1800" b="0" dirty="0" err="1"/>
              <a:t>getstripe</a:t>
            </a:r>
            <a:r>
              <a:rPr lang="en-US" sz="1800" b="0" dirty="0"/>
              <a:t> </a:t>
            </a:r>
            <a:r>
              <a:rPr lang="en-US" sz="1800" b="0" dirty="0" err="1"/>
              <a:t>testout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 err="1"/>
              <a:t>testout</a:t>
            </a:r>
            <a:endParaRPr lang="en-US" sz="1800" b="0" dirty="0"/>
          </a:p>
          <a:p>
            <a:pPr marL="0" indent="0">
              <a:buNone/>
            </a:pPr>
            <a:r>
              <a:rPr lang="en-US" sz="1800" b="0" dirty="0" err="1"/>
              <a:t>lmm_stripe_count</a:t>
            </a:r>
            <a:r>
              <a:rPr lang="en-US" sz="1800" b="0" dirty="0"/>
              <a:t>:   16</a:t>
            </a:r>
          </a:p>
          <a:p>
            <a:pPr marL="0" indent="0">
              <a:buNone/>
            </a:pPr>
            <a:r>
              <a:rPr lang="it-IT" sz="1800" b="0" dirty="0" err="1"/>
              <a:t>lmm_stripe_size</a:t>
            </a:r>
            <a:r>
              <a:rPr lang="it-IT" sz="1800" b="0" dirty="0"/>
              <a:t>:    1048576</a:t>
            </a:r>
          </a:p>
          <a:p>
            <a:pPr marL="0" indent="0">
              <a:buNone/>
            </a:pPr>
            <a:r>
              <a:rPr lang="nb-NO" sz="1800" b="0" dirty="0" err="1"/>
              <a:t>lmm_pattern</a:t>
            </a:r>
            <a:r>
              <a:rPr lang="nb-NO" sz="1800" b="0" dirty="0"/>
              <a:t>:        1</a:t>
            </a:r>
          </a:p>
          <a:p>
            <a:pPr marL="0" indent="0">
              <a:buNone/>
            </a:pPr>
            <a:r>
              <a:rPr lang="nb-NO" sz="1800" b="0" dirty="0" err="1"/>
              <a:t>lmm_layout_gen</a:t>
            </a:r>
            <a:r>
              <a:rPr lang="nb-NO" sz="1800" b="0" dirty="0"/>
              <a:t>:     0</a:t>
            </a:r>
          </a:p>
          <a:p>
            <a:pPr marL="0" indent="0">
              <a:buNone/>
            </a:pPr>
            <a:r>
              <a:rPr lang="nb-NO" sz="1800" b="0" dirty="0" err="1"/>
              <a:t>lmm_stripe_offset</a:t>
            </a:r>
            <a:r>
              <a:rPr lang="nb-NO" sz="1800" b="0" dirty="0"/>
              <a:t>:  89</a:t>
            </a:r>
          </a:p>
          <a:p>
            <a:pPr marL="0" indent="0">
              <a:buNone/>
            </a:pPr>
            <a:r>
              <a:rPr lang="nb-NO" sz="1800" b="0" dirty="0"/>
              <a:t>	</a:t>
            </a:r>
            <a:r>
              <a:rPr lang="nb-NO" sz="1800" b="0" dirty="0" err="1"/>
              <a:t>obdidx</a:t>
            </a:r>
            <a:r>
              <a:rPr lang="nb-NO" sz="1800" b="0" dirty="0"/>
              <a:t>		 </a:t>
            </a:r>
            <a:r>
              <a:rPr lang="nb-NO" sz="1800" b="0" dirty="0" err="1"/>
              <a:t>objid</a:t>
            </a:r>
            <a:r>
              <a:rPr lang="nb-NO" sz="1800" b="0" dirty="0"/>
              <a:t>		 </a:t>
            </a:r>
            <a:r>
              <a:rPr lang="nb-NO" sz="1800" b="0" dirty="0" err="1"/>
              <a:t>objid</a:t>
            </a:r>
            <a:r>
              <a:rPr lang="nb-NO" sz="1800" b="0" dirty="0"/>
              <a:t>		 </a:t>
            </a:r>
            <a:r>
              <a:rPr lang="nb-NO" sz="1800" b="0" dirty="0" err="1"/>
              <a:t>group</a:t>
            </a:r>
            <a:endParaRPr lang="nb-NO" sz="1800" b="0" dirty="0"/>
          </a:p>
          <a:p>
            <a:pPr marL="0" indent="0">
              <a:buNone/>
            </a:pPr>
            <a:r>
              <a:rPr lang="nb-NO" sz="1800" b="0" dirty="0"/>
              <a:t>	    89	       9202813	     0x8c6c7d	             0</a:t>
            </a:r>
          </a:p>
          <a:p>
            <a:pPr marL="0" indent="0">
              <a:buNone/>
            </a:pPr>
            <a:r>
              <a:rPr lang="nb-NO" sz="1800" b="0" dirty="0"/>
              <a:t>	    45	       9819070	     0x95d3be	             0</a:t>
            </a:r>
          </a:p>
          <a:p>
            <a:pPr marL="0" indent="0">
              <a:buNone/>
            </a:pPr>
            <a:r>
              <a:rPr lang="nb-NO" sz="1800" b="0" dirty="0"/>
              <a:t>	</a:t>
            </a:r>
            <a:r>
              <a:rPr lang="nb-NO" sz="1800" b="0" dirty="0" smtClean="0"/>
              <a:t>                 ...............................</a:t>
            </a:r>
            <a:endParaRPr lang="en-US" sz="1800" b="0" dirty="0"/>
          </a:p>
          <a:p>
            <a:pPr marL="0" indent="0">
              <a:buNone/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2019633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 Commands: </a:t>
            </a:r>
            <a:r>
              <a:rPr lang="en-US" dirty="0" err="1"/>
              <a:t>s</a:t>
            </a:r>
            <a:r>
              <a:rPr lang="en-US" dirty="0" err="1" smtClean="0"/>
              <a:t>etstripe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534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 smtClean="0"/>
              <a:t>bash-4.1</a:t>
            </a:r>
            <a:r>
              <a:rPr lang="en-US" sz="1800" b="0" dirty="0"/>
              <a:t>$ </a:t>
            </a:r>
            <a:r>
              <a:rPr lang="en-US" sz="1800" b="0" dirty="0" err="1"/>
              <a:t>lfs</a:t>
            </a:r>
            <a:r>
              <a:rPr lang="en-US" sz="1800" b="0" dirty="0"/>
              <a:t> </a:t>
            </a:r>
            <a:r>
              <a:rPr lang="en-US" sz="1800" b="0" dirty="0" err="1"/>
              <a:t>setstripe</a:t>
            </a:r>
            <a:r>
              <a:rPr lang="en-US" sz="1800" b="0" dirty="0"/>
              <a:t> -c -1 test1</a:t>
            </a:r>
          </a:p>
          <a:p>
            <a:pPr marL="0" indent="0">
              <a:buNone/>
            </a:pPr>
            <a:r>
              <a:rPr lang="en-US" sz="1800" b="0" dirty="0" smtClean="0"/>
              <a:t>bash-4.1</a:t>
            </a:r>
            <a:r>
              <a:rPr lang="en-US" sz="1800" b="0" dirty="0"/>
              <a:t>$ </a:t>
            </a:r>
            <a:r>
              <a:rPr lang="en-US" sz="1800" b="0" dirty="0" err="1"/>
              <a:t>lfs</a:t>
            </a:r>
            <a:r>
              <a:rPr lang="en-US" sz="1800" b="0" dirty="0"/>
              <a:t> </a:t>
            </a:r>
            <a:r>
              <a:rPr lang="en-US" sz="1800" b="0" dirty="0" err="1"/>
              <a:t>getstripe</a:t>
            </a:r>
            <a:r>
              <a:rPr lang="en-US" sz="1800" b="0" dirty="0"/>
              <a:t> test1</a:t>
            </a:r>
          </a:p>
          <a:p>
            <a:pPr marL="0" indent="0">
              <a:buNone/>
            </a:pPr>
            <a:r>
              <a:rPr lang="en-US" sz="1800" b="0" dirty="0"/>
              <a:t>test1</a:t>
            </a:r>
          </a:p>
          <a:p>
            <a:pPr marL="0" indent="0">
              <a:buNone/>
            </a:pPr>
            <a:r>
              <a:rPr lang="en-US" sz="1800" b="0" dirty="0" err="1"/>
              <a:t>lmm_stripe_count</a:t>
            </a:r>
            <a:r>
              <a:rPr lang="en-US" sz="1800" b="0" dirty="0"/>
              <a:t>:   96</a:t>
            </a:r>
          </a:p>
          <a:p>
            <a:pPr marL="0" indent="0">
              <a:buNone/>
            </a:pPr>
            <a:r>
              <a:rPr lang="it-IT" sz="1800" b="0" dirty="0" err="1"/>
              <a:t>lmm_stripe_size</a:t>
            </a:r>
            <a:r>
              <a:rPr lang="it-IT" sz="1800" b="0" dirty="0"/>
              <a:t>:    1048576</a:t>
            </a:r>
          </a:p>
          <a:p>
            <a:pPr marL="0" indent="0">
              <a:buNone/>
            </a:pPr>
            <a:r>
              <a:rPr lang="nb-NO" sz="1800" b="0" dirty="0" err="1"/>
              <a:t>lmm_pattern</a:t>
            </a:r>
            <a:r>
              <a:rPr lang="nb-NO" sz="1800" b="0" dirty="0"/>
              <a:t>:        1</a:t>
            </a:r>
          </a:p>
          <a:p>
            <a:pPr marL="0" indent="0">
              <a:buNone/>
            </a:pPr>
            <a:r>
              <a:rPr lang="nb-NO" sz="1800" b="0" dirty="0" err="1"/>
              <a:t>lmm_layout_gen</a:t>
            </a:r>
            <a:r>
              <a:rPr lang="nb-NO" sz="1800" b="0" dirty="0"/>
              <a:t>:     0</a:t>
            </a:r>
          </a:p>
          <a:p>
            <a:pPr marL="0" indent="0">
              <a:buNone/>
            </a:pPr>
            <a:r>
              <a:rPr lang="nb-NO" sz="1800" b="0" dirty="0" err="1"/>
              <a:t>lmm_stripe_offset</a:t>
            </a:r>
            <a:r>
              <a:rPr lang="nb-NO" sz="1800" b="0" dirty="0"/>
              <a:t>:  65</a:t>
            </a:r>
          </a:p>
          <a:p>
            <a:pPr marL="0" indent="0">
              <a:buNone/>
            </a:pPr>
            <a:r>
              <a:rPr lang="nb-NO" sz="1800" b="0" dirty="0"/>
              <a:t>	</a:t>
            </a:r>
            <a:r>
              <a:rPr lang="nb-NO" sz="1800" b="0" dirty="0" err="1"/>
              <a:t>obdidx</a:t>
            </a:r>
            <a:r>
              <a:rPr lang="nb-NO" sz="1800" b="0" dirty="0"/>
              <a:t>		 </a:t>
            </a:r>
            <a:r>
              <a:rPr lang="nb-NO" sz="1800" b="0" dirty="0" err="1"/>
              <a:t>objid</a:t>
            </a:r>
            <a:r>
              <a:rPr lang="nb-NO" sz="1800" b="0" dirty="0"/>
              <a:t>		 </a:t>
            </a:r>
            <a:r>
              <a:rPr lang="nb-NO" sz="1800" b="0" dirty="0" err="1"/>
              <a:t>objid</a:t>
            </a:r>
            <a:r>
              <a:rPr lang="nb-NO" sz="1800" b="0" dirty="0"/>
              <a:t>		 </a:t>
            </a:r>
            <a:r>
              <a:rPr lang="nb-NO" sz="1800" b="0" dirty="0" err="1"/>
              <a:t>group</a:t>
            </a:r>
            <a:endParaRPr lang="nb-NO" sz="1800" b="0" dirty="0"/>
          </a:p>
          <a:p>
            <a:pPr marL="0" indent="0">
              <a:buNone/>
            </a:pPr>
            <a:r>
              <a:rPr lang="nb-NO" sz="1800" b="0" dirty="0"/>
              <a:t>	    65	       9738084	     0x949764	             0</a:t>
            </a:r>
          </a:p>
          <a:p>
            <a:pPr marL="0" indent="0">
              <a:buNone/>
            </a:pPr>
            <a:r>
              <a:rPr lang="nb-NO" sz="1800" b="0" dirty="0"/>
              <a:t>	    41	       9153699	     0x8baca3	             0</a:t>
            </a:r>
          </a:p>
          <a:p>
            <a:pPr marL="0" indent="0">
              <a:buNone/>
            </a:pPr>
            <a:r>
              <a:rPr lang="nb-NO" sz="1800" b="0" dirty="0" smtClean="0"/>
              <a:t>                                               ...............................</a:t>
            </a:r>
            <a:endParaRPr lang="en-US" sz="1800" b="0" dirty="0"/>
          </a:p>
          <a:p>
            <a:pPr marL="0" indent="0">
              <a:buNone/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402766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 Commands: </a:t>
            </a:r>
            <a:r>
              <a:rPr lang="en-US" dirty="0" err="1"/>
              <a:t>s</a:t>
            </a:r>
            <a:r>
              <a:rPr lang="en-US" dirty="0" err="1" smtClean="0"/>
              <a:t>etstripe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534400" cy="4343400"/>
          </a:xfrm>
        </p:spPr>
        <p:txBody>
          <a:bodyPr/>
          <a:lstStyle/>
          <a:p>
            <a:pPr marL="0" indent="0">
              <a:buNone/>
            </a:pPr>
            <a:r>
              <a:rPr lang="is-IS" sz="1800" b="0" dirty="0"/>
              <a:t>-bash-4.1$ mkdir dir             </a:t>
            </a:r>
          </a:p>
          <a:p>
            <a:pPr marL="0" indent="0">
              <a:buNone/>
            </a:pPr>
            <a:r>
              <a:rPr lang="en-US" sz="1800" b="0" dirty="0"/>
              <a:t>-bash-4.1$ </a:t>
            </a:r>
            <a:r>
              <a:rPr lang="en-US" sz="1800" b="0" dirty="0" err="1"/>
              <a:t>lfs</a:t>
            </a:r>
            <a:r>
              <a:rPr lang="en-US" sz="1800" b="0" dirty="0"/>
              <a:t> </a:t>
            </a:r>
            <a:r>
              <a:rPr lang="en-US" sz="1800" b="0" dirty="0" err="1"/>
              <a:t>setstripe</a:t>
            </a:r>
            <a:r>
              <a:rPr lang="en-US" sz="1800" b="0" dirty="0"/>
              <a:t> -c 4 </a:t>
            </a:r>
            <a:r>
              <a:rPr lang="en-US" sz="1800" b="0" dirty="0" err="1"/>
              <a:t>dir</a:t>
            </a:r>
            <a:r>
              <a:rPr lang="en-US" sz="1800" b="0" dirty="0"/>
              <a:t> </a:t>
            </a:r>
          </a:p>
          <a:p>
            <a:pPr marL="0" indent="0">
              <a:buNone/>
            </a:pPr>
            <a:r>
              <a:rPr lang="en-US" sz="1800" b="0" dirty="0"/>
              <a:t>-bash-4.1$ vi </a:t>
            </a:r>
            <a:r>
              <a:rPr lang="en-US" sz="1800" b="0" dirty="0" err="1"/>
              <a:t>dir</a:t>
            </a:r>
            <a:r>
              <a:rPr lang="en-US" sz="1800" b="0" dirty="0"/>
              <a:t>/test</a:t>
            </a:r>
          </a:p>
          <a:p>
            <a:pPr marL="0" indent="0">
              <a:buNone/>
            </a:pPr>
            <a:r>
              <a:rPr lang="en-US" sz="1800" b="0" dirty="0"/>
              <a:t>-bash-4.1$ </a:t>
            </a:r>
            <a:r>
              <a:rPr lang="en-US" sz="1800" b="0" dirty="0" err="1"/>
              <a:t>lfs</a:t>
            </a:r>
            <a:r>
              <a:rPr lang="en-US" sz="1800" b="0" dirty="0"/>
              <a:t> </a:t>
            </a:r>
            <a:r>
              <a:rPr lang="en-US" sz="1800" b="0" dirty="0" err="1"/>
              <a:t>getstripe</a:t>
            </a:r>
            <a:r>
              <a:rPr lang="en-US" sz="1800" b="0" dirty="0"/>
              <a:t> </a:t>
            </a:r>
            <a:r>
              <a:rPr lang="en-US" sz="1800" b="0" dirty="0" err="1"/>
              <a:t>dir</a:t>
            </a:r>
            <a:r>
              <a:rPr lang="en-US" sz="1800" b="0" dirty="0"/>
              <a:t>/test</a:t>
            </a:r>
          </a:p>
          <a:p>
            <a:pPr marL="0" indent="0">
              <a:buNone/>
            </a:pPr>
            <a:r>
              <a:rPr lang="en-US" sz="1800" b="0" dirty="0" err="1"/>
              <a:t>dir</a:t>
            </a:r>
            <a:r>
              <a:rPr lang="en-US" sz="1800" b="0" dirty="0"/>
              <a:t>/test</a:t>
            </a:r>
          </a:p>
          <a:p>
            <a:pPr marL="0" indent="0">
              <a:buNone/>
            </a:pPr>
            <a:r>
              <a:rPr lang="en-US" sz="1800" b="0" dirty="0" err="1"/>
              <a:t>lmm_stripe_count</a:t>
            </a:r>
            <a:r>
              <a:rPr lang="en-US" sz="1800" b="0" dirty="0"/>
              <a:t>:   4</a:t>
            </a:r>
          </a:p>
          <a:p>
            <a:pPr marL="0" indent="0">
              <a:buNone/>
            </a:pPr>
            <a:r>
              <a:rPr lang="it-IT" sz="1800" b="0" dirty="0" err="1"/>
              <a:t>lmm_stripe_size</a:t>
            </a:r>
            <a:r>
              <a:rPr lang="it-IT" sz="1800" b="0" dirty="0"/>
              <a:t>:    1048576</a:t>
            </a:r>
          </a:p>
          <a:p>
            <a:pPr marL="0" indent="0">
              <a:buNone/>
            </a:pPr>
            <a:r>
              <a:rPr lang="nb-NO" sz="1800" b="0" dirty="0" err="1"/>
              <a:t>lmm_pattern</a:t>
            </a:r>
            <a:r>
              <a:rPr lang="nb-NO" sz="1800" b="0" dirty="0"/>
              <a:t>:        1</a:t>
            </a:r>
          </a:p>
          <a:p>
            <a:pPr marL="0" indent="0">
              <a:buNone/>
            </a:pPr>
            <a:r>
              <a:rPr lang="nb-NO" sz="1800" b="0" dirty="0" err="1"/>
              <a:t>lmm_layout_gen</a:t>
            </a:r>
            <a:r>
              <a:rPr lang="nb-NO" sz="1800" b="0" dirty="0"/>
              <a:t>:     0</a:t>
            </a:r>
          </a:p>
          <a:p>
            <a:pPr marL="0" indent="0">
              <a:buNone/>
            </a:pPr>
            <a:r>
              <a:rPr lang="nb-NO" sz="1800" b="0" dirty="0" err="1"/>
              <a:t>lmm_stripe_offset</a:t>
            </a:r>
            <a:r>
              <a:rPr lang="nb-NO" sz="1800" b="0" dirty="0"/>
              <a:t>:  43</a:t>
            </a:r>
          </a:p>
          <a:p>
            <a:pPr marL="0" indent="0">
              <a:buNone/>
            </a:pPr>
            <a:r>
              <a:rPr lang="nb-NO" sz="1800" b="0" dirty="0"/>
              <a:t>	</a:t>
            </a:r>
            <a:r>
              <a:rPr lang="nb-NO" sz="1800" b="0" dirty="0" err="1"/>
              <a:t>obdidx</a:t>
            </a:r>
            <a:r>
              <a:rPr lang="nb-NO" sz="1800" b="0" dirty="0"/>
              <a:t>		 </a:t>
            </a:r>
            <a:r>
              <a:rPr lang="nb-NO" sz="1800" b="0" dirty="0" err="1"/>
              <a:t>objid</a:t>
            </a:r>
            <a:r>
              <a:rPr lang="nb-NO" sz="1800" b="0" dirty="0"/>
              <a:t>		 </a:t>
            </a:r>
            <a:r>
              <a:rPr lang="nb-NO" sz="1800" b="0" dirty="0" err="1"/>
              <a:t>objid</a:t>
            </a:r>
            <a:r>
              <a:rPr lang="nb-NO" sz="1800" b="0" dirty="0"/>
              <a:t>		 </a:t>
            </a:r>
            <a:r>
              <a:rPr lang="nb-NO" sz="1800" b="0" dirty="0" err="1"/>
              <a:t>group</a:t>
            </a:r>
            <a:endParaRPr lang="nb-NO" sz="1800" b="0" dirty="0"/>
          </a:p>
          <a:p>
            <a:pPr marL="0" indent="0">
              <a:buNone/>
            </a:pPr>
            <a:r>
              <a:rPr lang="nb-NO" sz="1800" b="0" dirty="0"/>
              <a:t>	    43	       8979901	     0x8905bd	             0</a:t>
            </a:r>
          </a:p>
          <a:p>
            <a:pPr marL="0" indent="0">
              <a:buNone/>
            </a:pPr>
            <a:r>
              <a:rPr lang="nb-NO" sz="1800" b="0" dirty="0"/>
              <a:t>	    25	      10609192	     0xa1e228	             0</a:t>
            </a:r>
          </a:p>
          <a:p>
            <a:pPr marL="0" indent="0">
              <a:buNone/>
            </a:pPr>
            <a:r>
              <a:rPr lang="nb-NO" sz="1800" b="0" dirty="0"/>
              <a:t>	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547515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 Usage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534400" cy="4343400"/>
          </a:xfrm>
        </p:spPr>
        <p:txBody>
          <a:bodyPr/>
          <a:lstStyle/>
          <a:p>
            <a:r>
              <a:rPr lang="en-US" b="0" dirty="0" smtClean="0"/>
              <a:t>Avoid certain operations</a:t>
            </a:r>
          </a:p>
          <a:p>
            <a:pPr lvl="1"/>
            <a:r>
              <a:rPr lang="en-US" dirty="0" smtClean="0"/>
              <a:t>ls –l, ls with color, frequent file opens/closes</a:t>
            </a:r>
          </a:p>
          <a:p>
            <a:pPr lvl="1"/>
            <a:r>
              <a:rPr lang="en-US" dirty="0" smtClean="0"/>
              <a:t>find, du, wildcards (ls *.out)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Why??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b="0" dirty="0" smtClean="0"/>
              <a:t>Try </a:t>
            </a:r>
            <a:r>
              <a:rPr lang="en-US" dirty="0"/>
              <a:t>/bin/ls -U</a:t>
            </a:r>
            <a:r>
              <a:rPr lang="en-US" dirty="0"/>
              <a:t> </a:t>
            </a:r>
            <a:r>
              <a:rPr lang="en-US" dirty="0" smtClean="0"/>
              <a:t>instead of ls -l</a:t>
            </a:r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Select appropriate stripe count / size</a:t>
            </a:r>
          </a:p>
          <a:p>
            <a:pPr lvl="1"/>
            <a:r>
              <a:rPr lang="en-US" dirty="0" smtClean="0"/>
              <a:t>Best case selection is complicated</a:t>
            </a:r>
          </a:p>
          <a:p>
            <a:pPr lvl="1"/>
            <a:endParaRPr lang="en-US" b="0" dirty="0"/>
          </a:p>
          <a:p>
            <a:r>
              <a:rPr lang="en-US" b="0" dirty="0" smtClean="0"/>
              <a:t>Do not store too many files in one directory</a:t>
            </a:r>
          </a:p>
        </p:txBody>
      </p:sp>
    </p:spTree>
    <p:extLst>
      <p:ext uri="{BB962C8B-B14F-4D97-AF65-F5344CB8AC3E}">
        <p14:creationId xmlns:p14="http://schemas.microsoft.com/office/powerpoint/2010/main" val="6345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 Performance Using IOR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534400" cy="4343400"/>
          </a:xfrm>
        </p:spPr>
        <p:txBody>
          <a:bodyPr/>
          <a:lstStyle/>
          <a:p>
            <a:r>
              <a:rPr lang="en-US" sz="2400" b="0" dirty="0"/>
              <a:t>IOR (Interleaved Or Random) developed at LLNL to benchmark/test parallel filesystems.</a:t>
            </a:r>
          </a:p>
          <a:p>
            <a:r>
              <a:rPr lang="en-US" sz="2400" b="0" dirty="0"/>
              <a:t>Current version is very versatile (beyond what the name suggests).</a:t>
            </a:r>
          </a:p>
          <a:p>
            <a:r>
              <a:rPr lang="en-US" sz="2400" b="0" dirty="0"/>
              <a:t>Test aggregate I/O rates using several I/O options including </a:t>
            </a:r>
            <a:r>
              <a:rPr lang="en-US" sz="2400" dirty="0"/>
              <a:t>POSIX, MPIIO, HDF5, and NCMPI.</a:t>
            </a:r>
          </a:p>
          <a:p>
            <a:r>
              <a:rPr lang="en-US" sz="2400" b="0" dirty="0"/>
              <a:t>Control several aspects of I/O to help mimic real applications:</a:t>
            </a:r>
          </a:p>
          <a:p>
            <a:pPr lvl="1"/>
            <a:r>
              <a:rPr lang="en-US" sz="2000" dirty="0"/>
              <a:t>Overall I/O Size</a:t>
            </a:r>
          </a:p>
          <a:p>
            <a:pPr lvl="1"/>
            <a:r>
              <a:rPr lang="en-US" sz="2000" dirty="0"/>
              <a:t>Transfer size </a:t>
            </a:r>
          </a:p>
          <a:p>
            <a:pPr lvl="1"/>
            <a:r>
              <a:rPr lang="en-US" sz="2000" dirty="0"/>
              <a:t>File access mode – single or </a:t>
            </a:r>
            <a:r>
              <a:rPr lang="en-US" sz="2000" dirty="0" smtClean="0"/>
              <a:t>file/task</a:t>
            </a:r>
            <a:r>
              <a:rPr lang="en-US" dirty="0"/>
              <a:t> </a:t>
            </a:r>
            <a:r>
              <a:rPr lang="en-US" dirty="0" smtClean="0"/>
              <a:t>….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2760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534400" cy="4343400"/>
          </a:xfrm>
        </p:spPr>
        <p:txBody>
          <a:bodyPr/>
          <a:lstStyle/>
          <a:p>
            <a:r>
              <a:rPr lang="en-US" b="0" dirty="0" smtClean="0"/>
              <a:t>Out-of-core calculations generating 1000s of temporary files – genome sequencing</a:t>
            </a:r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Large shared file dumps due to </a:t>
            </a:r>
            <a:r>
              <a:rPr lang="en-US" b="0" dirty="0" err="1" smtClean="0"/>
              <a:t>checkpointing</a:t>
            </a:r>
            <a:r>
              <a:rPr lang="en-US" b="0" dirty="0" smtClean="0"/>
              <a:t> – weather forecasting codes</a:t>
            </a:r>
            <a:endParaRPr lang="en-US" b="0" dirty="0" smtClean="0"/>
          </a:p>
          <a:p>
            <a:endParaRPr lang="en-US" dirty="0" smtClean="0"/>
          </a:p>
          <a:p>
            <a:r>
              <a:rPr lang="en-US" b="0" dirty="0" smtClean="0"/>
              <a:t>Large number of files per process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3815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315"/>
            <a:ext cx="8839200" cy="1041400"/>
          </a:xfrm>
        </p:spPr>
        <p:txBody>
          <a:bodyPr/>
          <a:lstStyle/>
          <a:p>
            <a:r>
              <a:rPr lang="en-US" dirty="0" smtClean="0"/>
              <a:t>IOR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82110"/>
            <a:ext cx="8839200" cy="501389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IOR -h gives you all the options. Some important ones are:</a:t>
            </a:r>
          </a:p>
          <a:p>
            <a:pPr marL="0" indent="0">
              <a:buNone/>
            </a:pPr>
            <a:r>
              <a:rPr lang="en-US" b="0" dirty="0" smtClean="0"/>
              <a:t>-F : </a:t>
            </a:r>
            <a:r>
              <a:rPr lang="en-US" b="0" i="1" dirty="0" smtClean="0"/>
              <a:t>write one file per task</a:t>
            </a:r>
          </a:p>
          <a:p>
            <a:pPr marL="0" indent="0">
              <a:buNone/>
            </a:pPr>
            <a:r>
              <a:rPr lang="en-US" b="0" i="1" dirty="0" smtClean="0">
                <a:solidFill>
                  <a:schemeClr val="accent2"/>
                </a:solidFill>
              </a:rPr>
              <a:t>(without -F a single file is written)</a:t>
            </a:r>
          </a:p>
          <a:p>
            <a:pPr marL="0" indent="0">
              <a:buNone/>
            </a:pPr>
            <a:r>
              <a:rPr lang="en-US" b="0" dirty="0" smtClean="0"/>
              <a:t>-b : </a:t>
            </a:r>
            <a:r>
              <a:rPr lang="en-US" b="0" i="1" dirty="0" err="1" smtClean="0"/>
              <a:t>blockSize</a:t>
            </a:r>
            <a:r>
              <a:rPr lang="en-US" b="0" i="1" dirty="0" smtClean="0"/>
              <a:t> – contiguous bytes to write per task</a:t>
            </a:r>
          </a:p>
          <a:p>
            <a:pPr marL="0" indent="0">
              <a:buNone/>
            </a:pPr>
            <a:r>
              <a:rPr lang="en-US" b="0" dirty="0" smtClean="0"/>
              <a:t>-t  : </a:t>
            </a:r>
            <a:r>
              <a:rPr lang="en-US" b="0" i="1" dirty="0" smtClean="0"/>
              <a:t>size of transfer in bytes (e.g. 8, 4k, 2m, 1g)</a:t>
            </a:r>
          </a:p>
          <a:p>
            <a:pPr marL="0" indent="0">
              <a:buNone/>
            </a:pPr>
            <a:r>
              <a:rPr lang="en-US" b="0" dirty="0" smtClean="0"/>
              <a:t>-w : </a:t>
            </a:r>
            <a:r>
              <a:rPr lang="en-US" b="0" i="1" dirty="0" smtClean="0"/>
              <a:t>Only write a file (default is to write and read)</a:t>
            </a:r>
          </a:p>
          <a:p>
            <a:pPr marL="0" indent="0">
              <a:buNone/>
            </a:pPr>
            <a:r>
              <a:rPr lang="en-US" b="0" dirty="0" smtClean="0"/>
              <a:t>-r  : </a:t>
            </a:r>
            <a:r>
              <a:rPr lang="en-US" b="0" i="1" dirty="0" smtClean="0"/>
              <a:t>Only read an existing file</a:t>
            </a:r>
          </a:p>
          <a:p>
            <a:pPr marL="0" indent="0">
              <a:buNone/>
            </a:pPr>
            <a:r>
              <a:rPr lang="en-US" b="0" dirty="0" smtClean="0"/>
              <a:t>-</a:t>
            </a:r>
            <a:r>
              <a:rPr lang="en-US" b="0" dirty="0" err="1" smtClean="0"/>
              <a:t>i</a:t>
            </a:r>
            <a:r>
              <a:rPr lang="en-US" b="0" dirty="0" smtClean="0"/>
              <a:t>  : </a:t>
            </a:r>
            <a:r>
              <a:rPr lang="en-US" b="0" i="1" dirty="0" smtClean="0"/>
              <a:t>number of iterations</a:t>
            </a:r>
          </a:p>
          <a:p>
            <a:pPr marL="0" indent="0">
              <a:buNone/>
            </a:pPr>
            <a:r>
              <a:rPr lang="en-US" b="0" dirty="0" smtClean="0"/>
              <a:t>-B : </a:t>
            </a:r>
            <a:r>
              <a:rPr lang="en-US" b="0" i="1" dirty="0" smtClean="0"/>
              <a:t>uses O_DIRECT for POSIX, bypassing I/O buffers</a:t>
            </a:r>
          </a:p>
          <a:p>
            <a:pPr marL="0" indent="0">
              <a:buNone/>
            </a:pPr>
            <a:r>
              <a:rPr lang="en-US" sz="2400" b="0" dirty="0" smtClean="0"/>
              <a:t>C</a:t>
            </a:r>
            <a:r>
              <a:rPr lang="pl-PL" sz="2400" b="0" dirty="0" err="1" smtClean="0"/>
              <a:t>ommand</a:t>
            </a:r>
            <a:r>
              <a:rPr lang="pl-PL" sz="2400" b="0" dirty="0" smtClean="0"/>
              <a:t>: </a:t>
            </a:r>
            <a:r>
              <a:rPr lang="pl-PL" sz="2400" b="0" dirty="0" err="1" smtClean="0"/>
              <a:t>mpirun</a:t>
            </a:r>
            <a:r>
              <a:rPr lang="pl-PL" sz="2400" b="0" dirty="0" smtClean="0"/>
              <a:t> </a:t>
            </a:r>
            <a:r>
              <a:rPr lang="pl-PL" sz="2400" b="0" dirty="0"/>
              <a:t>-n 16 ./</a:t>
            </a:r>
            <a:r>
              <a:rPr lang="pl-PL" sz="2400" b="0" dirty="0" err="1"/>
              <a:t>IOR.mpiio</a:t>
            </a:r>
            <a:r>
              <a:rPr lang="pl-PL" sz="2400" b="0" dirty="0"/>
              <a:t> -a MPIIO -b 1g -w -k  -t 1m -i 1 </a:t>
            </a:r>
            <a:r>
              <a:rPr lang="pl-PL" sz="2400" b="0" dirty="0" smtClean="0"/>
              <a:t>–o </a:t>
            </a:r>
            <a:r>
              <a:rPr lang="pl-PL" sz="2400" b="0" dirty="0" err="1" smtClean="0"/>
              <a:t>testfile</a:t>
            </a:r>
            <a:endParaRPr lang="en-US" sz="2400" b="0" i="1" dirty="0"/>
          </a:p>
          <a:p>
            <a:pPr marL="0" indent="0">
              <a:buNone/>
            </a:pP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011936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 dirty="0" smtClean="0"/>
              <a:t>Case Study: WRF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81" y="1219200"/>
            <a:ext cx="8839200" cy="4800600"/>
          </a:xfrm>
        </p:spPr>
        <p:txBody>
          <a:bodyPr/>
          <a:lstStyle/>
          <a:p>
            <a:r>
              <a:rPr lang="en-US" b="0" dirty="0" smtClean="0"/>
              <a:t>Weather </a:t>
            </a:r>
            <a:r>
              <a:rPr lang="en-US" b="0" dirty="0"/>
              <a:t>Research &amp; Forecasting </a:t>
            </a:r>
            <a:r>
              <a:rPr lang="en-US" b="0" dirty="0" smtClean="0"/>
              <a:t>(WRF) Model:  collaboration between NCAR, NCEP, NRL and many other institutions</a:t>
            </a:r>
          </a:p>
          <a:p>
            <a:r>
              <a:rPr lang="en-US" b="0" dirty="0" smtClean="0"/>
              <a:t>Used for </a:t>
            </a:r>
            <a:r>
              <a:rPr lang="en-US" b="0" smtClean="0"/>
              <a:t>atmospheric research</a:t>
            </a:r>
            <a:endParaRPr lang="en-US" b="0" dirty="0" smtClean="0"/>
          </a:p>
          <a:p>
            <a:r>
              <a:rPr lang="en-US" b="0" dirty="0"/>
              <a:t>Different types of I/O within WRF</a:t>
            </a:r>
          </a:p>
          <a:p>
            <a:pPr lvl="1"/>
            <a:r>
              <a:rPr lang="en-US" dirty="0"/>
              <a:t>Reading from a large input </a:t>
            </a:r>
            <a:r>
              <a:rPr lang="en-US" dirty="0" smtClean="0"/>
              <a:t>file, writing </a:t>
            </a:r>
            <a:r>
              <a:rPr lang="en-US" dirty="0"/>
              <a:t>forecast history files </a:t>
            </a:r>
            <a:r>
              <a:rPr lang="en-US" dirty="0" smtClean="0"/>
              <a:t>periodically, writing </a:t>
            </a:r>
            <a:r>
              <a:rPr lang="en-US" dirty="0"/>
              <a:t>restart files periodically</a:t>
            </a:r>
          </a:p>
          <a:p>
            <a:r>
              <a:rPr lang="en-US" b="0" dirty="0" smtClean="0"/>
              <a:t>Various </a:t>
            </a:r>
            <a:r>
              <a:rPr lang="en-US" b="0" dirty="0"/>
              <a:t>ways to perform I/O:</a:t>
            </a:r>
          </a:p>
          <a:p>
            <a:pPr lvl="1"/>
            <a:r>
              <a:rPr lang="en-US" dirty="0" err="1"/>
              <a:t>NetCDF</a:t>
            </a:r>
            <a:r>
              <a:rPr lang="en-US" dirty="0"/>
              <a:t> file from task </a:t>
            </a:r>
            <a:r>
              <a:rPr lang="en-US" dirty="0" smtClean="0"/>
              <a:t>0, </a:t>
            </a:r>
            <a:r>
              <a:rPr lang="en-US" dirty="0" err="1" smtClean="0"/>
              <a:t>PNetCDF</a:t>
            </a:r>
            <a:r>
              <a:rPr lang="en-US" dirty="0" smtClean="0"/>
              <a:t>, I/O </a:t>
            </a:r>
            <a:r>
              <a:rPr lang="en-US" dirty="0"/>
              <a:t>Quilting – processors dedicated for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</p:spPr>
        <p:txBody>
          <a:bodyPr/>
          <a:lstStyle/>
          <a:p>
            <a:r>
              <a:rPr lang="en-US" dirty="0" smtClean="0"/>
              <a:t>I/O Performance vs </a:t>
            </a:r>
            <a:r>
              <a:rPr lang="en-US" dirty="0" err="1" smtClean="0"/>
              <a:t>Lustre</a:t>
            </a:r>
            <a:r>
              <a:rPr lang="en-US" dirty="0" smtClean="0"/>
              <a:t> Stripe Count </a:t>
            </a:r>
            <a:r>
              <a:rPr lang="en-US" sz="3000" b="0" dirty="0" smtClean="0"/>
              <a:t>(240 cores)</a:t>
            </a:r>
            <a:endParaRPr lang="en-US" sz="30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4093779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2" y="1676400"/>
            <a:ext cx="4056888" cy="3103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525780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Stripe count </a:t>
            </a:r>
            <a:r>
              <a:rPr lang="en-US" dirty="0" smtClean="0"/>
              <a:t>matters, need to carefully tune </a:t>
            </a:r>
            <a:r>
              <a:rPr lang="en-US" smtClean="0"/>
              <a:t>the libraries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457200" y="1676400"/>
            <a:ext cx="8001000" cy="1752600"/>
          </a:xfrm>
          <a:prstGeom prst="roundRect">
            <a:avLst/>
          </a:prstGeom>
          <a:ln w="57150" cmpd="sng"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3581400"/>
            <a:ext cx="8001000" cy="1752600"/>
          </a:xfrm>
          <a:prstGeom prst="roundRect">
            <a:avLst/>
          </a:prstGeom>
          <a:ln w="57150" cmpd="sng"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838200" y="2438400"/>
            <a:ext cx="7391400" cy="9906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38200" y="4343400"/>
            <a:ext cx="7391400" cy="9906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dirty="0" smtClean="0"/>
              <a:t>Choosing</a:t>
            </a:r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600" y="1752600"/>
            <a:ext cx="3775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0" dirty="0" smtClean="0"/>
              <a:t>My application needs to:</a:t>
            </a:r>
            <a:endParaRPr lang="en-US" sz="2400" b="1" i="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5800" y="3581400"/>
            <a:ext cx="2835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i="0" dirty="0" smtClean="0"/>
              <a:t>I should consider:</a:t>
            </a:r>
            <a:endParaRPr lang="en-US" sz="2400" b="1" i="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66800" y="2514600"/>
            <a:ext cx="617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i="0" dirty="0" smtClean="0"/>
              <a:t>Write a checkpoint dump from memory from a large parallel simulation.</a:t>
            </a:r>
            <a:endParaRPr lang="en-US" sz="2400" i="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66800" y="4343400"/>
            <a:ext cx="617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i="0" dirty="0" smtClean="0"/>
              <a:t>A parallel file system and a binary file format</a:t>
            </a:r>
            <a:br>
              <a:rPr lang="en-US" sz="2400" i="0" dirty="0" smtClean="0"/>
            </a:br>
            <a:r>
              <a:rPr lang="en-US" sz="2400" i="0" dirty="0" smtClean="0"/>
              <a:t>like HDF5.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832703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0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457200" y="1676400"/>
            <a:ext cx="8001000" cy="1752600"/>
          </a:xfrm>
          <a:prstGeom prst="roundRect">
            <a:avLst/>
          </a:prstGeom>
          <a:ln w="57150" cmpd="sng"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57200" y="3581400"/>
            <a:ext cx="8001000" cy="1752600"/>
          </a:xfrm>
          <a:prstGeom prst="roundRect">
            <a:avLst/>
          </a:prstGeom>
          <a:ln w="57150" cmpd="sng"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838200" y="2438400"/>
            <a:ext cx="7391400" cy="990600"/>
          </a:xfrm>
          <a:prstGeom prst="roundRect">
            <a:avLst/>
          </a:prstGeom>
          <a:solidFill>
            <a:srgbClr val="BFBFBF"/>
          </a:solidFill>
          <a:ln w="571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38200" y="4343400"/>
            <a:ext cx="7391400" cy="990600"/>
          </a:xfrm>
          <a:prstGeom prst="roundRect">
            <a:avLst/>
          </a:prstGeom>
          <a:solidFill>
            <a:srgbClr val="BFBFBF"/>
          </a:solidFill>
          <a:ln w="571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600" y="1752600"/>
            <a:ext cx="3775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0" dirty="0" smtClean="0"/>
              <a:t>My application needs to:</a:t>
            </a:r>
            <a:endParaRPr lang="en-US" sz="2400" b="1" i="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5800" y="3581400"/>
            <a:ext cx="2835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i="0" dirty="0" smtClean="0"/>
              <a:t>I should consider:</a:t>
            </a:r>
            <a:endParaRPr lang="en-US" sz="2400" b="1" i="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66800" y="2514600"/>
            <a:ext cx="708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i="0" dirty="0" smtClean="0"/>
              <a:t>write and read 1000s of smal</a:t>
            </a:r>
            <a:r>
              <a:rPr lang="en-US" sz="2400" i="0" dirty="0" smtClean="0"/>
              <a:t>l files local to each process, store all the files across all the processes </a:t>
            </a:r>
            <a:endParaRPr lang="en-US" sz="2400" i="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66800" y="4343400"/>
            <a:ext cx="617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i="0" dirty="0" smtClean="0"/>
              <a:t>a combination of local SSDs and </a:t>
            </a:r>
            <a:r>
              <a:rPr lang="en-US" sz="2400" i="0" dirty="0" err="1" smtClean="0"/>
              <a:t>Lustre</a:t>
            </a:r>
            <a:r>
              <a:rPr lang="en-US" sz="2400" i="0" dirty="0" smtClean="0"/>
              <a:t>!</a:t>
            </a:r>
            <a:endParaRPr lang="en-US" sz="2400" i="0" dirty="0"/>
          </a:p>
        </p:txBody>
      </p:sp>
      <p:sp>
        <p:nvSpPr>
          <p:cNvPr id="13" name="Title 4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dirty="0" smtClean="0"/>
              <a:t>Choosing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9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457200" y="1676400"/>
            <a:ext cx="8001000" cy="1752600"/>
          </a:xfrm>
          <a:prstGeom prst="roundRect">
            <a:avLst/>
          </a:prstGeom>
          <a:ln w="57150" cmpd="sng"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57200" y="3581400"/>
            <a:ext cx="8001000" cy="1752600"/>
          </a:xfrm>
          <a:prstGeom prst="roundRect">
            <a:avLst/>
          </a:prstGeom>
          <a:ln w="57150" cmpd="sng"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838200" y="2438400"/>
            <a:ext cx="7391400" cy="990600"/>
          </a:xfrm>
          <a:prstGeom prst="roundRect">
            <a:avLst/>
          </a:prstGeom>
          <a:solidFill>
            <a:srgbClr val="BFBFBF"/>
          </a:solidFill>
          <a:ln w="571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38200" y="4343400"/>
            <a:ext cx="7391400" cy="990600"/>
          </a:xfrm>
          <a:prstGeom prst="roundRect">
            <a:avLst/>
          </a:prstGeom>
          <a:solidFill>
            <a:srgbClr val="BFBFBF"/>
          </a:solidFill>
          <a:ln w="57150" cmpd="sng"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600" y="1752600"/>
            <a:ext cx="3775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0" dirty="0" smtClean="0"/>
              <a:t>My application needs to:</a:t>
            </a:r>
            <a:endParaRPr lang="en-US" sz="2400" b="1" i="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5800" y="3581400"/>
            <a:ext cx="2835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i="0" dirty="0" smtClean="0"/>
              <a:t>I should consider:</a:t>
            </a:r>
            <a:endParaRPr lang="en-US" sz="2400" b="1" i="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66800" y="2514600"/>
            <a:ext cx="617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i="0" dirty="0" smtClean="0"/>
              <a:t>Randomly access many small files, or read and write small blocks from large files.</a:t>
            </a:r>
            <a:endParaRPr lang="en-US" sz="2400" i="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66800" y="4572000"/>
            <a:ext cx="624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i="0" dirty="0" smtClean="0"/>
              <a:t>RAM </a:t>
            </a:r>
            <a:r>
              <a:rPr lang="en-US" sz="2400" i="0" dirty="0" smtClean="0"/>
              <a:t>FS, or local scratch space.</a:t>
            </a:r>
            <a:endParaRPr lang="en-US" sz="2400" i="0" dirty="0"/>
          </a:p>
        </p:txBody>
      </p:sp>
      <p:sp>
        <p:nvSpPr>
          <p:cNvPr id="13" name="Title 4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dirty="0" smtClean="0"/>
              <a:t>Choosing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 smtClean="0"/>
              <a:t>A Cautionary Tale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2286000"/>
            <a:ext cx="693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http://www.youtube.com/watch?v=gDfLXAtRJfY&amp;feature=</a:t>
            </a:r>
            <a:r>
              <a:rPr lang="en-US" dirty="0" smtClean="0">
                <a:hlinkClick r:id="rId3"/>
              </a:rPr>
              <a:t>youtu.be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59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Comet File System Overview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6629400" cy="49720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1981200" y="2057400"/>
            <a:ext cx="457200" cy="1143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048000" y="4419600"/>
            <a:ext cx="2743200" cy="1143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57800" y="1828800"/>
            <a:ext cx="685800" cy="6223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40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Various Filesystems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8534400" cy="4343400"/>
          </a:xfrm>
        </p:spPr>
        <p:txBody>
          <a:bodyPr/>
          <a:lstStyle/>
          <a:p>
            <a:r>
              <a:rPr lang="en-US" b="0" dirty="0" smtClean="0"/>
              <a:t>Performance</a:t>
            </a:r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Shared access across nodes</a:t>
            </a:r>
          </a:p>
          <a:p>
            <a:endParaRPr lang="en-US" dirty="0" smtClean="0"/>
          </a:p>
          <a:p>
            <a:r>
              <a:rPr lang="en-US" b="0" dirty="0" smtClean="0"/>
              <a:t>Backup / long-term</a:t>
            </a:r>
          </a:p>
          <a:p>
            <a:endParaRPr lang="en-US" b="0" dirty="0"/>
          </a:p>
          <a:p>
            <a:r>
              <a:rPr lang="en-US" b="0" dirty="0" smtClean="0"/>
              <a:t>Quota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777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Comet File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3855"/>
              </p:ext>
            </p:extLst>
          </p:nvPr>
        </p:nvGraphicFramePr>
        <p:xfrm>
          <a:off x="694652" y="1371600"/>
          <a:ext cx="7839748" cy="4352000"/>
        </p:xfrm>
        <a:graphic>
          <a:graphicData uri="http://schemas.openxmlformats.org/drawingml/2006/table">
            <a:tbl>
              <a:tblPr/>
              <a:tblGrid>
                <a:gridCol w="1959937"/>
                <a:gridCol w="1959937"/>
                <a:gridCol w="1959937"/>
                <a:gridCol w="1959937"/>
              </a:tblGrid>
              <a:tr h="3334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Path</a:t>
                      </a:r>
                    </a:p>
                  </a:txBody>
                  <a:tcPr marL="67584" marR="67584" marT="45056" marB="450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67584" marR="67584" marT="45056" marB="450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User Access Limits</a:t>
                      </a:r>
                    </a:p>
                  </a:txBody>
                  <a:tcPr marL="67584" marR="67584" marT="45056" marB="450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</a:rPr>
                        <a:t>Lifetime</a:t>
                      </a:r>
                    </a:p>
                  </a:txBody>
                  <a:tcPr marL="67584" marR="67584" marT="45056" marB="450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EC"/>
                    </a:solidFill>
                  </a:tcPr>
                </a:tc>
              </a:tr>
              <a:tr h="820019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$HOME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NFS storage;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Source code, important files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 smtClean="0">
                          <a:effectLst/>
                        </a:rPr>
                        <a:t>100 </a:t>
                      </a:r>
                      <a:r>
                        <a:rPr lang="en-US" sz="1600" dirty="0">
                          <a:effectLst/>
                        </a:rPr>
                        <a:t>GB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 smtClean="0">
                          <a:effectLst/>
                        </a:rPr>
                        <a:t>Backed-up</a:t>
                      </a:r>
                      <a:endParaRPr lang="en-US" sz="1600" dirty="0">
                        <a:effectLst/>
                      </a:endParaRP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322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/oasis/scratch/comet/$USER/temp_project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Global/Parallel </a:t>
                      </a:r>
                      <a:r>
                        <a:rPr lang="en-US" sz="1600" dirty="0" err="1">
                          <a:effectLst/>
                        </a:rPr>
                        <a:t>Lustre</a:t>
                      </a:r>
                      <a:r>
                        <a:rPr lang="en-US" sz="1600" dirty="0">
                          <a:effectLst/>
                        </a:rPr>
                        <a:t> FS;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temp storage for distributed access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500 GB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No backup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019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/oasis/projects/nsf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Global/Parallel Lustre FS; project storage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1600">
                          <a:effectLst/>
                        </a:rPr>
                        <a:t>~2.5 PB total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 smtClean="0">
                          <a:effectLst/>
                        </a:rPr>
                        <a:t>Backed-up</a:t>
                      </a:r>
                      <a:endParaRPr lang="en-US" sz="1600" dirty="0">
                        <a:effectLst/>
                      </a:endParaRP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624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/scratch/$USER/$SLURM_JOB_ID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Local SSD on batch job node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fast per-node access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210 GB per compute node, 286GB on GPU, Large memory nodes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Purged after job ends</a:t>
                      </a:r>
                    </a:p>
                  </a:txBody>
                  <a:tcPr marL="67584" marR="67584" marT="45056" marB="450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130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sz="4400" dirty="0" smtClean="0"/>
              <a:t>Order of Magnitude Guide</a:t>
            </a:r>
            <a:endParaRPr lang="en-US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02617"/>
              </p:ext>
            </p:extLst>
          </p:nvPr>
        </p:nvGraphicFramePr>
        <p:xfrm>
          <a:off x="1478280" y="1965960"/>
          <a:ext cx="62179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/directory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HDD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MB/s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500 MB/s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 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GB/s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MB/s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Lustre</a:t>
                      </a:r>
                      <a:r>
                        <a:rPr lang="en-US" dirty="0" smtClean="0"/>
                        <a:t>/GPFS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GB/s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33600" y="441960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/>
              <a:t>Local file systems are good for small and temporary files</a:t>
            </a:r>
            <a:br>
              <a:rPr lang="en-US" i="0" dirty="0"/>
            </a:br>
            <a:r>
              <a:rPr lang="en-US" i="0" dirty="0"/>
              <a:t>	(low latency, modest bandwidth)</a:t>
            </a:r>
          </a:p>
          <a:p>
            <a:endParaRPr lang="en-US" b="1" i="0" dirty="0"/>
          </a:p>
          <a:p>
            <a:r>
              <a:rPr lang="en-US" i="0" dirty="0"/>
              <a:t>Network file systems very convenient for sharing data</a:t>
            </a:r>
            <a:br>
              <a:rPr lang="en-US" i="0" dirty="0"/>
            </a:br>
            <a:r>
              <a:rPr lang="en-US" i="0" dirty="0"/>
              <a:t>between systems</a:t>
            </a:r>
            <a:br>
              <a:rPr lang="en-US" i="0" dirty="0"/>
            </a:br>
            <a:r>
              <a:rPr lang="en-US" i="0" dirty="0"/>
              <a:t>	(high latency, high bandwidth)</a:t>
            </a:r>
          </a:p>
        </p:txBody>
      </p:sp>
    </p:spTree>
    <p:extLst>
      <p:ext uri="{BB962C8B-B14F-4D97-AF65-F5344CB8AC3E}">
        <p14:creationId xmlns:p14="http://schemas.microsoft.com/office/powerpoint/2010/main" val="1280399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4400" dirty="0" smtClean="0"/>
              <a:t>Application Focus</a:t>
            </a:r>
            <a:endParaRPr lang="en-US" sz="4400" dirty="0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52400" y="1600200"/>
            <a:ext cx="5029200" cy="1200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i="0" dirty="0" smtClean="0"/>
              <a:t>Storage choices should be driven by</a:t>
            </a:r>
            <a:r>
              <a:rPr lang="en-US" sz="2400" i="0" dirty="0"/>
              <a:t> </a:t>
            </a:r>
            <a:r>
              <a:rPr lang="en-US" sz="2400" i="0" dirty="0" smtClean="0"/>
              <a:t>application need, not just what’s available.</a:t>
            </a:r>
            <a:endParaRPr lang="en-US" sz="2400" i="0" dirty="0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648200" y="2743200"/>
            <a:ext cx="4336468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i="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But, applications need to adapt as they scale.</a:t>
            </a:r>
            <a:endParaRPr lang="en-US" sz="2400" i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28600" y="3352800"/>
            <a:ext cx="4695216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i="0" dirty="0" smtClean="0"/>
              <a:t>Writing a few small files to an</a:t>
            </a:r>
          </a:p>
          <a:p>
            <a:pPr algn="ctr"/>
            <a:r>
              <a:rPr lang="en-US" sz="2400" i="0" dirty="0" smtClean="0"/>
              <a:t>NFS server is fine…</a:t>
            </a:r>
            <a:br>
              <a:rPr lang="en-US" sz="2400" i="0" dirty="0" smtClean="0"/>
            </a:br>
            <a:r>
              <a:rPr lang="en-US" sz="2400" i="0" dirty="0" smtClean="0"/>
              <a:t>writing 1000’s simultaneously will</a:t>
            </a:r>
            <a:br>
              <a:rPr lang="en-US" sz="2400" i="0" dirty="0" smtClean="0"/>
            </a:br>
            <a:r>
              <a:rPr lang="en-US" sz="2400" i="0" dirty="0" smtClean="0"/>
              <a:t>wipe out the server.</a:t>
            </a:r>
            <a:endParaRPr lang="en-US" sz="2400" i="0" dirty="0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4572000" y="4724400"/>
            <a:ext cx="4136469" cy="1200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i="0" dirty="0" smtClean="0">
                <a:solidFill>
                  <a:srgbClr val="FF0000"/>
                </a:solidFill>
              </a:rPr>
              <a:t>If you use binary files,</a:t>
            </a:r>
          </a:p>
          <a:p>
            <a:pPr algn="ctr"/>
            <a:r>
              <a:rPr lang="en-US" sz="2400" i="0" dirty="0" smtClean="0">
                <a:solidFill>
                  <a:srgbClr val="FF0000"/>
                </a:solidFill>
              </a:rPr>
              <a:t>don’t invent your own format.</a:t>
            </a:r>
            <a:br>
              <a:rPr lang="en-US" sz="2400" i="0" dirty="0" smtClean="0">
                <a:solidFill>
                  <a:srgbClr val="FF0000"/>
                </a:solidFill>
              </a:rPr>
            </a:br>
            <a:r>
              <a:rPr lang="en-US" sz="2400" i="0" dirty="0" smtClean="0">
                <a:solidFill>
                  <a:srgbClr val="FF0000"/>
                </a:solidFill>
              </a:rPr>
              <a:t>Consider HDF5.</a:t>
            </a:r>
            <a:endParaRPr lang="en-US" sz="24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66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Lustre</a:t>
            </a:r>
            <a:r>
              <a:rPr lang="en-US" dirty="0" smtClean="0"/>
              <a:t> File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49" y="1841500"/>
            <a:ext cx="7175251" cy="303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7100" y="58674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Ref: Cornell Virtual Workshop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0923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NPACI/SDSC (logo) 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SC_UC_simple.pptx" id="{78F896B9-C394-4725-8C80-FCE48838EF03}" vid="{A4D83D45-8E2E-4260-BCA0-F0427032E3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</TotalTime>
  <Pages>1</Pages>
  <Words>989</Words>
  <Application>Microsoft Macintosh PowerPoint</Application>
  <PresentationFormat>On-screen Show (4:3)</PresentationFormat>
  <Paragraphs>264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Helvetica</vt:lpstr>
      <vt:lpstr>ＭＳ Ｐゴシック</vt:lpstr>
      <vt:lpstr>Times</vt:lpstr>
      <vt:lpstr>Arial</vt:lpstr>
      <vt:lpstr>NPACI/SDSC (logo) template</vt:lpstr>
      <vt:lpstr>PowerPoint Presentation</vt:lpstr>
      <vt:lpstr>Why File Systems</vt:lpstr>
      <vt:lpstr>A Cautionary Tale</vt:lpstr>
      <vt:lpstr>Comet File System Overview</vt:lpstr>
      <vt:lpstr>Why Various Filesystems</vt:lpstr>
      <vt:lpstr>Comet File Systems</vt:lpstr>
      <vt:lpstr>Order of Magnitude Guide</vt:lpstr>
      <vt:lpstr>Application Focus</vt:lpstr>
      <vt:lpstr>Lustre File System</vt:lpstr>
      <vt:lpstr>LFS Interactions</vt:lpstr>
      <vt:lpstr>PowerPoint Presentation</vt:lpstr>
      <vt:lpstr>PowerPoint Presentation</vt:lpstr>
      <vt:lpstr>LFS Commands</vt:lpstr>
      <vt:lpstr>LFS Commands: getstripe</vt:lpstr>
      <vt:lpstr>LFS Commands: setstripe</vt:lpstr>
      <vt:lpstr>LFS Commands: setstripe</vt:lpstr>
      <vt:lpstr>LFS Commands: setstripe</vt:lpstr>
      <vt:lpstr>LFS Usage Guidelines</vt:lpstr>
      <vt:lpstr>LFS Performance Using IOR Benchmark</vt:lpstr>
      <vt:lpstr>IOR Options</vt:lpstr>
      <vt:lpstr>Case Study: WRF</vt:lpstr>
      <vt:lpstr>I/O Performance vs Lustre Stripe Count (240 cores)</vt:lpstr>
      <vt:lpstr>Choosing</vt:lpstr>
      <vt:lpstr>Choosing</vt:lpstr>
      <vt:lpstr>Choosing</vt:lpstr>
    </vt:vector>
  </TitlesOfParts>
  <Company>SC-MCP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subject/>
  <dc:creator>Tolo, Benjamin</dc:creator>
  <cp:keywords/>
  <dc:description>The 2 blue colors should print out the same, even if they look different on screen.</dc:description>
  <cp:lastModifiedBy>Shantharam, Manu</cp:lastModifiedBy>
  <cp:revision>87</cp:revision>
  <cp:lastPrinted>2017-07-22T13:32:33Z</cp:lastPrinted>
  <dcterms:created xsi:type="dcterms:W3CDTF">2015-04-02T20:03:04Z</dcterms:created>
  <dcterms:modified xsi:type="dcterms:W3CDTF">2017-07-31T21:59:39Z</dcterms:modified>
</cp:coreProperties>
</file>