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F-457F-BFEC-B8624848A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F-457F-BFEC-B8624848A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F-457F-BFEC-B8624848A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208720"/>
        <c:axId val="990204976"/>
      </c:lineChart>
      <c:catAx>
        <c:axId val="990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4976"/>
        <c:crosses val="autoZero"/>
        <c:auto val="1"/>
        <c:lblAlgn val="ctr"/>
        <c:lblOffset val="100"/>
        <c:noMultiLvlLbl val="0"/>
      </c:catAx>
      <c:valAx>
        <c:axId val="9902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922-7CD0-8341-D06D-38D25A24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4C5F-4E94-D0BF-90F2-9A21A36E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D098-9223-E57B-017C-42BDCD8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99B4-A5B3-286B-7C87-5E815E1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7B0A-B93F-C967-A6AC-E8DC6DE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88C-BD7A-2DFB-FED9-2040DB9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5A7-596D-2F9A-5CAD-47942D5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9C57-C993-F3E0-280B-D9FD513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032E-F24F-3716-E1AD-BB529A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EF75-A5E6-CEB8-AA31-8BEBFE8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AB3E-1E3D-C60D-B189-BFC941EB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970D-0E6D-F9BD-F9E8-7A649855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F802-EFC2-F2C3-B0D2-496536D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68F0-911F-DC3F-A09D-D78D6912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FDA-4895-E40F-6891-5A1F259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E6E-FED3-9689-2DE0-2588C06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21BD-C840-4A9B-4F3C-4B4524C0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16B5-E24E-4807-B821-6B948E9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DB-3F46-7769-DE25-7A42762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7E7-942D-224B-2B67-ED46D0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ED2-514B-30E3-C5FB-B460E21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2D7F-B97F-E5C1-B060-504AC02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49D6-D985-91A3-C0B5-DE26E29C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90DC-368C-A056-D4C5-DCB935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31A-97DB-86CF-65F7-2D307F6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75B-4BB6-B48B-EFD8-84C976F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438-09C3-04C7-6B8A-A6F0BA91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181A-869B-9781-6D7E-B3176F0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E62-F60B-7797-D5C5-9357A8A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8C1-7C0C-6DCC-D079-DA117E20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44E9-ECEC-7C20-46D1-26320E1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B23-35B3-DA73-9B6A-5EB5DFC8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3C08-EE9F-2427-E06F-89AD04A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2A7B-2962-4F79-8422-C2C07F4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B6EA-5DB8-7763-1A36-C62346A4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0E28-E6F8-764E-2E18-8F2DE5CB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C73E-AA1F-4852-181F-4C97E89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2CE9-5542-473C-348C-0BFC5A1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5239-577E-F43E-7D9D-99A26D95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A1F9-DB27-7E61-15CE-3DEE58D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8B4C-AB15-A1AF-6CE9-52424F8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80A9-6433-18D1-9C4E-961A575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ECF2-11B7-8B42-860C-E488F35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C949-82E5-80C7-3F6F-A0C285A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F650-74EE-BEAE-329A-0D5BFF8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3CA-0E18-3749-2A2F-811F7B7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531-BA4D-FCE8-3698-148A64F0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CC6-4B10-B19E-4172-89BBFAF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6B7E-3875-C7F7-E815-4DE63DE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DA-7D90-3109-C7AF-71D982A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642C-215D-747E-DF07-C89576D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BA08-DBEA-3701-15DB-B591A0C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B5D-486C-0BC4-0094-CA1C1EC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21AA-993E-17BF-A358-55661432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6550-DA4A-3F93-E776-15FE986A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C345-C8EB-221A-B863-3F6EC69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77F-7EFB-4A5B-98D8-7CF52DF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DFA1-049A-FAE6-0A8D-1FEAF11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0957-0BAF-63CB-3A21-CC80458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0E65-08D0-019C-A736-9C459607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FCB2-C24B-561E-65B6-A8786B1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43B-588B-4D60-9EB5-8E9A17C253E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5417-8869-EA66-5C0B-9F02A53F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EEF1-907F-2E5E-EF85-2149AF98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59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7765940" y="1805722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232911" y="1180227"/>
            <a:ext cx="6536023" cy="51084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B93AB-1C8F-0665-A8F5-C9B43455EAD3}"/>
              </a:ext>
            </a:extLst>
          </p:cNvPr>
          <p:cNvSpPr/>
          <p:nvPr/>
        </p:nvSpPr>
        <p:spPr>
          <a:xfrm>
            <a:off x="7765941" y="2388600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– and request an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232911" y="652371"/>
            <a:ext cx="11726177" cy="44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DCEEC-3C12-161A-C301-0720733EE2CA}"/>
              </a:ext>
            </a:extLst>
          </p:cNvPr>
          <p:cNvSpPr/>
          <p:nvPr/>
        </p:nvSpPr>
        <p:spPr>
          <a:xfrm>
            <a:off x="6768934" y="4090211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2816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468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6370D-AEB4-DF7B-6688-80BA550AC739}"/>
              </a:ext>
            </a:extLst>
          </p:cNvPr>
          <p:cNvSpPr/>
          <p:nvPr/>
        </p:nvSpPr>
        <p:spPr>
          <a:xfrm>
            <a:off x="638354" y="1122363"/>
            <a:ext cx="1863305" cy="21335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/ Avatar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5322498" y="1030288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5322498" y="1748646"/>
            <a:ext cx="4140679" cy="6280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 Portfolio –redirect and get – needs a modal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5322498" y="2468742"/>
            <a:ext cx="4140679" cy="26035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News of the day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94152CE-66FB-0B4C-EC66-CEDB87BF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34654"/>
              </p:ext>
            </p:extLst>
          </p:nvPr>
        </p:nvGraphicFramePr>
        <p:xfrm>
          <a:off x="901938" y="5261474"/>
          <a:ext cx="106052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313">
                  <a:extLst>
                    <a:ext uri="{9D8B030D-6E8A-4147-A177-3AD203B41FA5}">
                      <a16:colId xmlns:a16="http://schemas.microsoft.com/office/drawing/2014/main" val="1845110820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2059474863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1154392415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4164953248"/>
                    </a:ext>
                  </a:extLst>
                </a:gridCol>
              </a:tblGrid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Portfolios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 Since Start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09031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12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217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5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15CA53-FEAA-3BCE-54A9-FDF7D936EF24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E14AC-291B-C586-CCAB-C612037381B0}"/>
              </a:ext>
            </a:extLst>
          </p:cNvPr>
          <p:cNvSpPr/>
          <p:nvPr/>
        </p:nvSpPr>
        <p:spPr>
          <a:xfrm>
            <a:off x="508882" y="3443452"/>
            <a:ext cx="2122247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Tickers Remaining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7341-FB98-E3D0-7B04-BCF92AA172B6}"/>
              </a:ext>
            </a:extLst>
          </p:cNvPr>
          <p:cNvSpPr/>
          <p:nvPr/>
        </p:nvSpPr>
        <p:spPr>
          <a:xfrm>
            <a:off x="3565926" y="13565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33082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100642" y="569343"/>
            <a:ext cx="11990716" cy="621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7687"/>
              </p:ext>
            </p:extLst>
          </p:nvPr>
        </p:nvGraphicFramePr>
        <p:xfrm>
          <a:off x="493619" y="3765006"/>
          <a:ext cx="113820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6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318162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60851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  <a:gridCol w="1175844">
                  <a:extLst>
                    <a:ext uri="{9D8B030D-6E8A-4147-A177-3AD203B41FA5}">
                      <a16:colId xmlns:a16="http://schemas.microsoft.com/office/drawing/2014/main" val="41744387"/>
                    </a:ext>
                  </a:extLst>
                </a:gridCol>
              </a:tblGrid>
              <a:tr h="6213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Perf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YTD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Since add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of Portfolio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62130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Value of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129876-6A01-7953-4F11-86B07D272BD0}"/>
              </a:ext>
            </a:extLst>
          </p:cNvPr>
          <p:cNvSpPr/>
          <p:nvPr/>
        </p:nvSpPr>
        <p:spPr>
          <a:xfrm>
            <a:off x="362309" y="1302514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CBC9-760A-6BC5-A83D-7B0B1F5A9BE6}"/>
              </a:ext>
            </a:extLst>
          </p:cNvPr>
          <p:cNvSpPr/>
          <p:nvPr/>
        </p:nvSpPr>
        <p:spPr>
          <a:xfrm>
            <a:off x="1843177" y="785582"/>
            <a:ext cx="1710905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01491-2015-3FD0-26CC-5E5FF481F3D1}"/>
              </a:ext>
            </a:extLst>
          </p:cNvPr>
          <p:cNvSpPr/>
          <p:nvPr/>
        </p:nvSpPr>
        <p:spPr>
          <a:xfrm>
            <a:off x="5035138" y="926635"/>
            <a:ext cx="6840559" cy="2789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Stock Ticker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AA854-120E-39FC-F01A-7D7CBE915205}"/>
              </a:ext>
            </a:extLst>
          </p:cNvPr>
          <p:cNvSpPr/>
          <p:nvPr/>
        </p:nvSpPr>
        <p:spPr>
          <a:xfrm>
            <a:off x="362309" y="2077948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to 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33AC6-0A3C-C860-C476-683176FDD0BC}"/>
              </a:ext>
            </a:extLst>
          </p:cNvPr>
          <p:cNvSpPr/>
          <p:nvPr/>
        </p:nvSpPr>
        <p:spPr>
          <a:xfrm>
            <a:off x="362309" y="2910844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 left -Calc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B501F-5E64-6E38-BEA4-465CD58DE722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14318" y="535447"/>
            <a:ext cx="4140679" cy="4448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Create /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7E42D-3F9B-42D2-7743-BC97E5E2C1A4}"/>
              </a:ext>
            </a:extLst>
          </p:cNvPr>
          <p:cNvSpPr/>
          <p:nvPr/>
        </p:nvSpPr>
        <p:spPr>
          <a:xfrm>
            <a:off x="2792083" y="2093748"/>
            <a:ext cx="1710905" cy="444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– if removed, add to amount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56DD-EF28-EAD6-D20E-E7C46BFE3A5E}"/>
              </a:ext>
            </a:extLst>
          </p:cNvPr>
          <p:cNvSpPr/>
          <p:nvPr/>
        </p:nvSpPr>
        <p:spPr>
          <a:xfrm>
            <a:off x="11578321" y="4448399"/>
            <a:ext cx="240120" cy="338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FB3EB-674E-C2D9-CCA3-21CF4F7047A8}"/>
              </a:ext>
            </a:extLst>
          </p:cNvPr>
          <p:cNvSpPr/>
          <p:nvPr/>
        </p:nvSpPr>
        <p:spPr>
          <a:xfrm>
            <a:off x="2432648" y="5093821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451E34D4-5C4F-A8E8-AAF7-FD2911F0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4327"/>
              </p:ext>
            </p:extLst>
          </p:nvPr>
        </p:nvGraphicFramePr>
        <p:xfrm>
          <a:off x="5035140" y="950819"/>
          <a:ext cx="6840559" cy="152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1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716133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832145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2162263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</a:tblGrid>
              <a:tr h="30417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041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Week High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Week Low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Year % Change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962332"/>
                  </a:ext>
                </a:extLst>
              </a:tr>
              <a:tr h="792155">
                <a:tc>
                  <a:txBody>
                    <a:bodyPr/>
                    <a:lstStyle/>
                    <a:p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high (API 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Low (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59300" y="1"/>
            <a:ext cx="12132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34449" y="623439"/>
            <a:ext cx="4140679" cy="444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73036"/>
              </p:ext>
            </p:extLst>
          </p:nvPr>
        </p:nvGraphicFramePr>
        <p:xfrm>
          <a:off x="173727" y="1295559"/>
          <a:ext cx="11151451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5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434881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672758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59207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1059813">
                  <a:extLst>
                    <a:ext uri="{9D8B030D-6E8A-4147-A177-3AD203B41FA5}">
                      <a16:colId xmlns:a16="http://schemas.microsoft.com/office/drawing/2014/main" val="2894188965"/>
                    </a:ext>
                  </a:extLst>
                </a:gridCol>
                <a:gridCol w="1238580">
                  <a:extLst>
                    <a:ext uri="{9D8B030D-6E8A-4147-A177-3AD203B41FA5}">
                      <a16:colId xmlns:a16="http://schemas.microsoft.com/office/drawing/2014/main" val="365777709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80534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</a:tblGrid>
              <a:tr h="236336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/ current day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9250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DB1908-E368-862D-EDD8-2C58A348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262346"/>
              </p:ext>
            </p:extLst>
          </p:nvPr>
        </p:nvGraphicFramePr>
        <p:xfrm>
          <a:off x="2154276" y="4713317"/>
          <a:ext cx="7934385" cy="20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020AB8-3D80-7A9F-B641-916E71FC6201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4A8E-6733-6D44-D799-E8F3F204D8BC}"/>
              </a:ext>
            </a:extLst>
          </p:cNvPr>
          <p:cNvSpPr/>
          <p:nvPr/>
        </p:nvSpPr>
        <p:spPr>
          <a:xfrm>
            <a:off x="9203377" y="70419"/>
            <a:ext cx="28975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9B779-FAEE-7FFB-4F54-C1709B2FEB83}"/>
              </a:ext>
            </a:extLst>
          </p:cNvPr>
          <p:cNvSpPr/>
          <p:nvPr/>
        </p:nvSpPr>
        <p:spPr>
          <a:xfrm>
            <a:off x="9203377" y="669735"/>
            <a:ext cx="2897579" cy="444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75F23-D31C-1349-18D1-AF0D6ED4C292}"/>
              </a:ext>
            </a:extLst>
          </p:cNvPr>
          <p:cNvSpPr/>
          <p:nvPr/>
        </p:nvSpPr>
        <p:spPr>
          <a:xfrm>
            <a:off x="3510950" y="2863414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41032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6E4A8-6E6F-96C6-89A9-25C668A23692}"/>
              </a:ext>
            </a:extLst>
          </p:cNvPr>
          <p:cNvSpPr/>
          <p:nvPr/>
        </p:nvSpPr>
        <p:spPr>
          <a:xfrm>
            <a:off x="368135" y="201881"/>
            <a:ext cx="4966854" cy="61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from an API -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6F2B2-DA91-CC4C-9114-8031E5FDFAE2}"/>
              </a:ext>
            </a:extLst>
          </p:cNvPr>
          <p:cNvSpPr/>
          <p:nvPr/>
        </p:nvSpPr>
        <p:spPr>
          <a:xfrm>
            <a:off x="383969" y="971797"/>
            <a:ext cx="4966854" cy="6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update / cal. - 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CE471-C80F-478B-9428-3A3EE3745324}"/>
              </a:ext>
            </a:extLst>
          </p:cNvPr>
          <p:cNvSpPr/>
          <p:nvPr/>
        </p:nvSpPr>
        <p:spPr>
          <a:xfrm>
            <a:off x="365166" y="1729839"/>
            <a:ext cx="4966854" cy="617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and redirects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0553-6406-B493-AEA5-1EB42A2EBF8F}"/>
              </a:ext>
            </a:extLst>
          </p:cNvPr>
          <p:cNvSpPr/>
          <p:nvPr/>
        </p:nvSpPr>
        <p:spPr>
          <a:xfrm>
            <a:off x="383969" y="2536374"/>
            <a:ext cx="4966854" cy="61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2F3B-F404-BBA1-EC45-6714E22401F3}"/>
              </a:ext>
            </a:extLst>
          </p:cNvPr>
          <p:cNvSpPr/>
          <p:nvPr/>
        </p:nvSpPr>
        <p:spPr>
          <a:xfrm>
            <a:off x="383969" y="3269671"/>
            <a:ext cx="4966854" cy="6175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Requests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5D22-151D-6A79-03EF-109E71E6B10D}"/>
              </a:ext>
            </a:extLst>
          </p:cNvPr>
          <p:cNvSpPr/>
          <p:nvPr/>
        </p:nvSpPr>
        <p:spPr>
          <a:xfrm>
            <a:off x="383969" y="4039587"/>
            <a:ext cx="4966854" cy="6175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62644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AC9C56-141B-48BB-FF6A-262DCB44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32377"/>
              </p:ext>
            </p:extLst>
          </p:nvPr>
        </p:nvGraphicFramePr>
        <p:xfrm>
          <a:off x="983409" y="719666"/>
          <a:ext cx="107571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19">
                  <a:extLst>
                    <a:ext uri="{9D8B030D-6E8A-4147-A177-3AD203B41FA5}">
                      <a16:colId xmlns:a16="http://schemas.microsoft.com/office/drawing/2014/main" val="422717253"/>
                    </a:ext>
                  </a:extLst>
                </a:gridCol>
                <a:gridCol w="2709607">
                  <a:extLst>
                    <a:ext uri="{9D8B030D-6E8A-4147-A177-3AD203B41FA5}">
                      <a16:colId xmlns:a16="http://schemas.microsoft.com/office/drawing/2014/main" val="3290612716"/>
                    </a:ext>
                  </a:extLst>
                </a:gridCol>
                <a:gridCol w="2610255">
                  <a:extLst>
                    <a:ext uri="{9D8B030D-6E8A-4147-A177-3AD203B41FA5}">
                      <a16:colId xmlns:a16="http://schemas.microsoft.com/office/drawing/2014/main" val="109729548"/>
                    </a:ext>
                  </a:extLst>
                </a:gridCol>
                <a:gridCol w="3712160">
                  <a:extLst>
                    <a:ext uri="{9D8B030D-6E8A-4147-A177-3AD203B41FA5}">
                      <a16:colId xmlns:a16="http://schemas.microsoft.com/office/drawing/2014/main" val="72406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23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2 -25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and seeds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 page, 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calls; company prospectus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28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Sortable / clickable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page scaffolds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30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Ticker, 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5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1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– 4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77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10D40-F10E-A1DE-380A-544273BB0CFF}"/>
              </a:ext>
            </a:extLst>
          </p:cNvPr>
          <p:cNvSpPr txBox="1"/>
          <p:nvPr/>
        </p:nvSpPr>
        <p:spPr>
          <a:xfrm>
            <a:off x="2363638" y="3821502"/>
            <a:ext cx="558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JWT</a:t>
            </a:r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Page Scaffolding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Performance Graph</a:t>
            </a:r>
          </a:p>
          <a:p>
            <a:r>
              <a:rPr lang="en-US" dirty="0"/>
              <a:t>Modal for selecting portfolios</a:t>
            </a:r>
          </a:p>
          <a:p>
            <a:r>
              <a:rPr lang="en-US" dirty="0"/>
              <a:t>Ticker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3ABC-1B55-99BD-15D6-C9EC0C73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ICEBOX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45B1-287A-D01E-EAD4-A0F814F8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0D2-BAEC-4FE6-7309-155F4C9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Prospectus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A93-85F1-A2B0-B8A9-992004B7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611F-A110-BA42-23A0-CA27DCFA568F}"/>
              </a:ext>
            </a:extLst>
          </p:cNvPr>
          <p:cNvSpPr/>
          <p:nvPr/>
        </p:nvSpPr>
        <p:spPr>
          <a:xfrm>
            <a:off x="296883" y="1690688"/>
            <a:ext cx="5545777" cy="491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Overview/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8E4CD-148B-09AD-200F-A7F03EB8C86E}"/>
              </a:ext>
            </a:extLst>
          </p:cNvPr>
          <p:cNvSpPr/>
          <p:nvPr/>
        </p:nvSpPr>
        <p:spPr>
          <a:xfrm>
            <a:off x="6733309" y="1690688"/>
            <a:ext cx="5058888" cy="49119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AF9-7C3F-CDFF-3479-FADC21F8FCCB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 / Income /Balance/ Cash/ Earnings/ Listing/ Earnings/ IPO</a:t>
            </a:r>
          </a:p>
        </p:txBody>
      </p:sp>
    </p:spTree>
    <p:extLst>
      <p:ext uri="{BB962C8B-B14F-4D97-AF65-F5344CB8AC3E}">
        <p14:creationId xmlns:p14="http://schemas.microsoft.com/office/powerpoint/2010/main" val="31717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364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ICEBOX</vt:lpstr>
      <vt:lpstr>Company Prospectus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Seney</dc:creator>
  <cp:lastModifiedBy>Steven Seney</cp:lastModifiedBy>
  <cp:revision>7</cp:revision>
  <dcterms:created xsi:type="dcterms:W3CDTF">2022-05-24T00:32:04Z</dcterms:created>
  <dcterms:modified xsi:type="dcterms:W3CDTF">2022-06-04T15:20:23Z</dcterms:modified>
</cp:coreProperties>
</file>