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9" r:id="rId4"/>
    <p:sldId id="258" r:id="rId5"/>
    <p:sldId id="257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Portfolio</a:t>
            </a:r>
            <a:r>
              <a:rPr lang="en-US" baseline="0" dirty="0"/>
              <a:t> Performance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Stock1 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71F-457F-BFEC-B8624848AD0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Stock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71F-457F-BFEC-B8624848AD0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Stock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71F-457F-BFEC-B8624848AD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90208720"/>
        <c:axId val="990204976"/>
      </c:lineChart>
      <c:catAx>
        <c:axId val="990208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0204976"/>
        <c:crosses val="autoZero"/>
        <c:auto val="1"/>
        <c:lblAlgn val="ctr"/>
        <c:lblOffset val="100"/>
        <c:noMultiLvlLbl val="0"/>
      </c:catAx>
      <c:valAx>
        <c:axId val="990204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02087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45922-7CD0-8341-D06D-38D25A243B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824C5F-4E94-D0BF-90F2-9A21A36E82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8CD098-9223-E57B-017C-42BDCD82F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743B-588B-4D60-9EB5-8E9A17C253EF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899B4-A5B3-286B-7C87-5E815E1C2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97B0A-B93F-C967-A6AC-E8DC6DEEC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2D1B-D9A4-492E-B781-D43429679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891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CD88C-BD7A-2DFB-FED9-2040DB9C8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6355A7-596D-2F9A-5CAD-47942D514C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C9C57-C993-F3E0-280B-D9FD51338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743B-588B-4D60-9EB5-8E9A17C253EF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8032E-F24F-3716-E1AD-BB529A5D7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6EF75-A5E6-CEB8-AA31-8BEBFE856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2D1B-D9A4-492E-B781-D43429679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634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30AB3E-1E3D-C60D-B189-BFC941EB15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92970D-0E6D-F9BD-F9E8-7A6498559A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FF802-EFC2-F2C3-B0D2-496536DEE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743B-588B-4D60-9EB5-8E9A17C253EF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3C68F0-911F-DC3F-A09D-D78D69124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04FDA-4895-E40F-6891-5A1F259B1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2D1B-D9A4-492E-B781-D43429679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4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BFE6E-FED3-9689-2DE0-2588C06D5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121BD-C840-4A9B-4F3C-4B4524C0A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3F16B5-E24E-4807-B821-6B948E9CC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743B-588B-4D60-9EB5-8E9A17C253EF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F5BDB-3F46-7769-DE25-7A42762FA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6C7E7-942D-224B-2B67-ED46D0425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2D1B-D9A4-492E-B781-D43429679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911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A2ED2-514B-30E3-C5FB-B460E2182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432D7F-B97F-E5C1-B060-504AC028E8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349D6-D985-91A3-C0B5-DE26E29C7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743B-588B-4D60-9EB5-8E9A17C253EF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990DC-368C-A056-D4C5-DCB9353C3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B131A-97DB-86CF-65F7-2D307F620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2D1B-D9A4-492E-B781-D43429679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167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D675B-4BB6-B48B-EFD8-84C976FC2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D1438-09C3-04C7-6B8A-A6F0BA9125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83181A-869B-9781-6D7E-B3176F02D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591E62-F60B-7797-D5C5-9357A8A32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743B-588B-4D60-9EB5-8E9A17C253EF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84D8C1-7C0C-6DCC-D079-DA117E20A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8944E9-ECEC-7C20-46D1-26320E1DF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2D1B-D9A4-492E-B781-D43429679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820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22B23-35B3-DA73-9B6A-5EB5DFC8C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5C3C08-EE9F-2427-E06F-89AD04A7C4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1B2A7B-2962-4F79-8422-C2C07F4DAC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06B6EA-5DB8-7763-1A36-C62346A4EE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AD0E28-E6F8-764E-2E18-8F2DE5CBE7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56C73E-AA1F-4852-181F-4C97E8975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743B-588B-4D60-9EB5-8E9A17C253EF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682CE9-5542-473C-348C-0BFC5A1FD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E35239-577E-F43E-7D9D-99A26D954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2D1B-D9A4-492E-B781-D43429679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849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A1F9-DB27-7E61-15CE-3DEE58D6C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028B4C-AB15-A1AF-6CE9-52424F8C4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743B-588B-4D60-9EB5-8E9A17C253EF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1F80A9-6433-18D1-9C4E-961A57527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3CECF2-11B7-8B42-860C-E488F3526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2D1B-D9A4-492E-B781-D43429679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946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C5C949-82E5-80C7-3F6F-A0C285A08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743B-588B-4D60-9EB5-8E9A17C253EF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F2F650-74EE-BEAE-329A-0D5BFF856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E363CA-0E18-3749-2A2F-811F7B777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2D1B-D9A4-492E-B781-D43429679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345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E9531-BA4D-FCE8-3698-148A64F08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55CC6-4B10-B19E-4172-89BBFAF5F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336B7E-3875-C7F7-E815-4DE63DE803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ABB6DA-7D90-3109-C7AF-71D982AF1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743B-588B-4D60-9EB5-8E9A17C253EF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A9642C-215D-747E-DF07-C89576DBC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67BA08-DBEA-3701-15DB-B591A0CB9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2D1B-D9A4-492E-B781-D43429679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747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09B5D-486C-0BC4-0094-CA1C1EC5D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2421AA-993E-17BF-A358-5566143246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776550-DA4A-3F93-E776-15FE986ADE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BC345-C8EB-221A-B863-3F6EC695A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743B-588B-4D60-9EB5-8E9A17C253EF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3F677F-7EFB-4A5B-98D8-7CF52DF46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80DFA1-049A-FAE6-0A8D-1FEAF1182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2D1B-D9A4-492E-B781-D43429679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402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290957-0BAF-63CB-3A21-CC804587A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8E0E65-08D0-019C-A736-9C459607BB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AFCB2-C24B-561E-65B6-A8786B1571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4743B-588B-4D60-9EB5-8E9A17C253EF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D5417-8869-EA66-5C0B-9F02A53F2B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FEEF1-907F-2E5E-EF85-2149AF980F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12D1B-D9A4-492E-B781-D43429679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92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15E98-F775-4FBE-9634-56860769F4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9C48C1-5607-F0B8-2F20-AA53548A33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4890C6-83CA-4CA4-01AC-BF3D7CADD190}"/>
              </a:ext>
            </a:extLst>
          </p:cNvPr>
          <p:cNvSpPr/>
          <p:nvPr/>
        </p:nvSpPr>
        <p:spPr>
          <a:xfrm>
            <a:off x="86265" y="569343"/>
            <a:ext cx="11990716" cy="5926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CBBEAD-5924-6F2A-02AE-697C12D1CE37}"/>
              </a:ext>
            </a:extLst>
          </p:cNvPr>
          <p:cNvSpPr/>
          <p:nvPr/>
        </p:nvSpPr>
        <p:spPr>
          <a:xfrm>
            <a:off x="7765940" y="1805722"/>
            <a:ext cx="4140679" cy="44482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F3953B-3A06-C690-C5A2-30D4103A9E56}"/>
              </a:ext>
            </a:extLst>
          </p:cNvPr>
          <p:cNvSpPr/>
          <p:nvPr/>
        </p:nvSpPr>
        <p:spPr>
          <a:xfrm>
            <a:off x="232911" y="652371"/>
            <a:ext cx="6536023" cy="563628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Business News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CB93AB-1C8F-0665-A8F5-C9B43455EAD3}"/>
              </a:ext>
            </a:extLst>
          </p:cNvPr>
          <p:cNvSpPr/>
          <p:nvPr/>
        </p:nvSpPr>
        <p:spPr>
          <a:xfrm>
            <a:off x="7765941" y="2388600"/>
            <a:ext cx="4140679" cy="44482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Account – and request an API key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A96A10-9896-5386-4EF4-165005503E0E}"/>
              </a:ext>
            </a:extLst>
          </p:cNvPr>
          <p:cNvSpPr/>
          <p:nvPr/>
        </p:nvSpPr>
        <p:spPr>
          <a:xfrm>
            <a:off x="232911" y="652371"/>
            <a:ext cx="11726177" cy="4448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Welcome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0DCEEC-3C12-161A-C301-0720733EE2CA}"/>
              </a:ext>
            </a:extLst>
          </p:cNvPr>
          <p:cNvSpPr/>
          <p:nvPr/>
        </p:nvSpPr>
        <p:spPr>
          <a:xfrm>
            <a:off x="6768934" y="4090211"/>
            <a:ext cx="3542239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Bobby – Day 1</a:t>
            </a:r>
          </a:p>
        </p:txBody>
      </p:sp>
    </p:spTree>
    <p:extLst>
      <p:ext uri="{BB962C8B-B14F-4D97-AF65-F5344CB8AC3E}">
        <p14:creationId xmlns:p14="http://schemas.microsoft.com/office/powerpoint/2010/main" val="2816953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15E98-F775-4FBE-9634-56860769F4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9C48C1-5607-F0B8-2F20-AA53548A33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4890C6-83CA-4CA4-01AC-BF3D7CADD190}"/>
              </a:ext>
            </a:extLst>
          </p:cNvPr>
          <p:cNvSpPr/>
          <p:nvPr/>
        </p:nvSpPr>
        <p:spPr>
          <a:xfrm>
            <a:off x="86265" y="569343"/>
            <a:ext cx="11990716" cy="4688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F06370D-AEB4-DF7B-6688-80BA550AC739}"/>
              </a:ext>
            </a:extLst>
          </p:cNvPr>
          <p:cNvSpPr/>
          <p:nvPr/>
        </p:nvSpPr>
        <p:spPr>
          <a:xfrm>
            <a:off x="638354" y="1122363"/>
            <a:ext cx="1863305" cy="213359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Picture / Avatar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A96A10-9896-5386-4EF4-165005503E0E}"/>
              </a:ext>
            </a:extLst>
          </p:cNvPr>
          <p:cNvSpPr/>
          <p:nvPr/>
        </p:nvSpPr>
        <p:spPr>
          <a:xfrm>
            <a:off x="5322498" y="1030288"/>
            <a:ext cx="4140679" cy="44482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Portfolio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CBBEAD-5924-6F2A-02AE-697C12D1CE37}"/>
              </a:ext>
            </a:extLst>
          </p:cNvPr>
          <p:cNvSpPr/>
          <p:nvPr/>
        </p:nvSpPr>
        <p:spPr>
          <a:xfrm>
            <a:off x="5322498" y="1748646"/>
            <a:ext cx="4140679" cy="62802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View a Portfolio –redirect and get – needs a modal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F3953B-3A06-C690-C5A2-30D4103A9E56}"/>
              </a:ext>
            </a:extLst>
          </p:cNvPr>
          <p:cNvSpPr/>
          <p:nvPr/>
        </p:nvSpPr>
        <p:spPr>
          <a:xfrm>
            <a:off x="5322498" y="2468742"/>
            <a:ext cx="4140679" cy="260359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Stock News of the day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794152CE-66FB-0B4C-EC66-CEDB87BFE0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0134654"/>
              </p:ext>
            </p:extLst>
          </p:nvPr>
        </p:nvGraphicFramePr>
        <p:xfrm>
          <a:off x="901938" y="5261474"/>
          <a:ext cx="10605252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313">
                  <a:extLst>
                    <a:ext uri="{9D8B030D-6E8A-4147-A177-3AD203B41FA5}">
                      <a16:colId xmlns:a16="http://schemas.microsoft.com/office/drawing/2014/main" val="1845110820"/>
                    </a:ext>
                  </a:extLst>
                </a:gridCol>
                <a:gridCol w="2651313">
                  <a:extLst>
                    <a:ext uri="{9D8B030D-6E8A-4147-A177-3AD203B41FA5}">
                      <a16:colId xmlns:a16="http://schemas.microsoft.com/office/drawing/2014/main" val="2059474863"/>
                    </a:ext>
                  </a:extLst>
                </a:gridCol>
                <a:gridCol w="2651313">
                  <a:extLst>
                    <a:ext uri="{9D8B030D-6E8A-4147-A177-3AD203B41FA5}">
                      <a16:colId xmlns:a16="http://schemas.microsoft.com/office/drawing/2014/main" val="1154392415"/>
                    </a:ext>
                  </a:extLst>
                </a:gridCol>
                <a:gridCol w="2651313">
                  <a:extLst>
                    <a:ext uri="{9D8B030D-6E8A-4147-A177-3AD203B41FA5}">
                      <a16:colId xmlns:a16="http://schemas.microsoft.com/office/drawing/2014/main" val="4164953248"/>
                    </a:ext>
                  </a:extLst>
                </a:gridCol>
              </a:tblGrid>
              <a:tr h="293458">
                <a:tc>
                  <a:txBody>
                    <a:bodyPr/>
                    <a:lstStyle/>
                    <a:p>
                      <a:r>
                        <a:rPr lang="en-US" dirty="0"/>
                        <a:t>Portfolios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Start Date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Perf Since Start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Current Val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909031"/>
                  </a:ext>
                </a:extLst>
              </a:tr>
              <a:tr h="293458"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 - calculated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9011232"/>
                  </a:ext>
                </a:extLst>
              </a:tr>
              <a:tr h="29345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421732"/>
                  </a:ext>
                </a:extLst>
              </a:tr>
              <a:tr h="29345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305493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A215CA53-FEAA-3BCE-54A9-FDF7D936EF24}"/>
              </a:ext>
            </a:extLst>
          </p:cNvPr>
          <p:cNvSpPr/>
          <p:nvPr/>
        </p:nvSpPr>
        <p:spPr>
          <a:xfrm>
            <a:off x="141983" y="75242"/>
            <a:ext cx="11958973" cy="44482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Home	Portfolio Dropdown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2E14AC-291B-C586-CCAB-C612037381B0}"/>
              </a:ext>
            </a:extLst>
          </p:cNvPr>
          <p:cNvSpPr/>
          <p:nvPr/>
        </p:nvSpPr>
        <p:spPr>
          <a:xfrm>
            <a:off x="508882" y="3443452"/>
            <a:ext cx="2122247" cy="4448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Tickers Remaining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097341-FB98-E3D0-7B04-BCF92AA172B6}"/>
              </a:ext>
            </a:extLst>
          </p:cNvPr>
          <p:cNvSpPr/>
          <p:nvPr/>
        </p:nvSpPr>
        <p:spPr>
          <a:xfrm>
            <a:off x="3565926" y="13565"/>
            <a:ext cx="3542239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Bobby – Day 1</a:t>
            </a:r>
          </a:p>
        </p:txBody>
      </p:sp>
    </p:spTree>
    <p:extLst>
      <p:ext uri="{BB962C8B-B14F-4D97-AF65-F5344CB8AC3E}">
        <p14:creationId xmlns:p14="http://schemas.microsoft.com/office/powerpoint/2010/main" val="3308288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15E98-F775-4FBE-9634-56860769F4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9C48C1-5607-F0B8-2F20-AA53548A33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4890C6-83CA-4CA4-01AC-BF3D7CADD190}"/>
              </a:ext>
            </a:extLst>
          </p:cNvPr>
          <p:cNvSpPr/>
          <p:nvPr/>
        </p:nvSpPr>
        <p:spPr>
          <a:xfrm>
            <a:off x="100642" y="569343"/>
            <a:ext cx="11990716" cy="6213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10">
            <a:extLst>
              <a:ext uri="{FF2B5EF4-FFF2-40B4-BE49-F238E27FC236}">
                <a16:creationId xmlns:a16="http://schemas.microsoft.com/office/drawing/2014/main" id="{68E4CEA5-39DD-2FE3-3184-58F15A3E0C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227687"/>
              </p:ext>
            </p:extLst>
          </p:nvPr>
        </p:nvGraphicFramePr>
        <p:xfrm>
          <a:off x="493619" y="3765006"/>
          <a:ext cx="11382079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3006">
                  <a:extLst>
                    <a:ext uri="{9D8B030D-6E8A-4147-A177-3AD203B41FA5}">
                      <a16:colId xmlns:a16="http://schemas.microsoft.com/office/drawing/2014/main" val="2960611712"/>
                    </a:ext>
                  </a:extLst>
                </a:gridCol>
                <a:gridCol w="1234694">
                  <a:extLst>
                    <a:ext uri="{9D8B030D-6E8A-4147-A177-3AD203B41FA5}">
                      <a16:colId xmlns:a16="http://schemas.microsoft.com/office/drawing/2014/main" val="526014814"/>
                    </a:ext>
                  </a:extLst>
                </a:gridCol>
                <a:gridCol w="1318162">
                  <a:extLst>
                    <a:ext uri="{9D8B030D-6E8A-4147-A177-3AD203B41FA5}">
                      <a16:colId xmlns:a16="http://schemas.microsoft.com/office/drawing/2014/main" val="3458990169"/>
                    </a:ext>
                  </a:extLst>
                </a:gridCol>
                <a:gridCol w="1555667">
                  <a:extLst>
                    <a:ext uri="{9D8B030D-6E8A-4147-A177-3AD203B41FA5}">
                      <a16:colId xmlns:a16="http://schemas.microsoft.com/office/drawing/2014/main" val="3445635662"/>
                    </a:ext>
                  </a:extLst>
                </a:gridCol>
                <a:gridCol w="1496291">
                  <a:extLst>
                    <a:ext uri="{9D8B030D-6E8A-4147-A177-3AD203B41FA5}">
                      <a16:colId xmlns:a16="http://schemas.microsoft.com/office/drawing/2014/main" val="2484961969"/>
                    </a:ext>
                  </a:extLst>
                </a:gridCol>
                <a:gridCol w="1330036">
                  <a:extLst>
                    <a:ext uri="{9D8B030D-6E8A-4147-A177-3AD203B41FA5}">
                      <a16:colId xmlns:a16="http://schemas.microsoft.com/office/drawing/2014/main" val="178597618"/>
                    </a:ext>
                  </a:extLst>
                </a:gridCol>
                <a:gridCol w="997528">
                  <a:extLst>
                    <a:ext uri="{9D8B030D-6E8A-4147-A177-3AD203B41FA5}">
                      <a16:colId xmlns:a16="http://schemas.microsoft.com/office/drawing/2014/main" val="1628397903"/>
                    </a:ext>
                  </a:extLst>
                </a:gridCol>
                <a:gridCol w="1460851">
                  <a:extLst>
                    <a:ext uri="{9D8B030D-6E8A-4147-A177-3AD203B41FA5}">
                      <a16:colId xmlns:a16="http://schemas.microsoft.com/office/drawing/2014/main" val="1093288559"/>
                    </a:ext>
                  </a:extLst>
                </a:gridCol>
                <a:gridCol w="1175844">
                  <a:extLst>
                    <a:ext uri="{9D8B030D-6E8A-4147-A177-3AD203B41FA5}">
                      <a16:colId xmlns:a16="http://schemas.microsoft.com/office/drawing/2014/main" val="41744387"/>
                    </a:ext>
                  </a:extLst>
                </a:gridCol>
              </a:tblGrid>
              <a:tr h="621302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Stock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# of shares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Added Date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Purchase Price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Curr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Val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Daily Perf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YTD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% Since add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% of Portfolio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031341"/>
                  </a:ext>
                </a:extLst>
              </a:tr>
              <a:tr h="621302"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 - Daily price on added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 - Value of the current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 - From the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 - From the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 -Calculated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 -Calculated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634555"/>
                  </a:ext>
                </a:extLst>
              </a:tr>
              <a:tr h="35503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03872"/>
                  </a:ext>
                </a:extLst>
              </a:tr>
              <a:tr h="35503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775856"/>
                  </a:ext>
                </a:extLst>
              </a:tr>
              <a:tr h="35503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985860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17129876-6A01-7953-4F11-86B07D272BD0}"/>
              </a:ext>
            </a:extLst>
          </p:cNvPr>
          <p:cNvSpPr/>
          <p:nvPr/>
        </p:nvSpPr>
        <p:spPr>
          <a:xfrm>
            <a:off x="362309" y="1302514"/>
            <a:ext cx="4140679" cy="44482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Search Name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41CBC9-760A-6BC5-A83D-7B0B1F5A9BE6}"/>
              </a:ext>
            </a:extLst>
          </p:cNvPr>
          <p:cNvSpPr/>
          <p:nvPr/>
        </p:nvSpPr>
        <p:spPr>
          <a:xfrm>
            <a:off x="1843177" y="785582"/>
            <a:ext cx="1710905" cy="44482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Add to Port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E01491-2015-3FD0-26CC-5E5FF481F3D1}"/>
              </a:ext>
            </a:extLst>
          </p:cNvPr>
          <p:cNvSpPr/>
          <p:nvPr/>
        </p:nvSpPr>
        <p:spPr>
          <a:xfrm>
            <a:off x="5035138" y="926635"/>
            <a:ext cx="6840559" cy="278909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Stock Ticker Info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BFAA854-120E-39FC-F01A-7D7CBE915205}"/>
              </a:ext>
            </a:extLst>
          </p:cNvPr>
          <p:cNvSpPr/>
          <p:nvPr/>
        </p:nvSpPr>
        <p:spPr>
          <a:xfrm>
            <a:off x="362309" y="2077948"/>
            <a:ext cx="1710905" cy="4448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# to add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E33AC6-0A3C-C860-C476-683176FDD0BC}"/>
              </a:ext>
            </a:extLst>
          </p:cNvPr>
          <p:cNvSpPr/>
          <p:nvPr/>
        </p:nvSpPr>
        <p:spPr>
          <a:xfrm>
            <a:off x="362309" y="2910844"/>
            <a:ext cx="1710905" cy="4448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Amount left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7B501F-5E64-6E38-BEA4-465CD58DE722}"/>
              </a:ext>
            </a:extLst>
          </p:cNvPr>
          <p:cNvSpPr/>
          <p:nvPr/>
        </p:nvSpPr>
        <p:spPr>
          <a:xfrm>
            <a:off x="141983" y="75242"/>
            <a:ext cx="11958973" cy="44482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Home	Portfolio Dropdown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A96A10-9896-5386-4EF4-165005503E0E}"/>
              </a:ext>
            </a:extLst>
          </p:cNvPr>
          <p:cNvSpPr/>
          <p:nvPr/>
        </p:nvSpPr>
        <p:spPr>
          <a:xfrm>
            <a:off x="4114318" y="535447"/>
            <a:ext cx="4140679" cy="44482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Portfolio Create / Update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1F7E42D-3F9B-42D2-7743-BC97E5E2C1A4}"/>
              </a:ext>
            </a:extLst>
          </p:cNvPr>
          <p:cNvSpPr/>
          <p:nvPr/>
        </p:nvSpPr>
        <p:spPr>
          <a:xfrm>
            <a:off x="2792083" y="2093748"/>
            <a:ext cx="1710905" cy="4448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Destroy – if removed, add to amount left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E9E56DD-EF28-EAD6-D20E-E7C46BFE3A5E}"/>
              </a:ext>
            </a:extLst>
          </p:cNvPr>
          <p:cNvSpPr/>
          <p:nvPr/>
        </p:nvSpPr>
        <p:spPr>
          <a:xfrm>
            <a:off x="11578321" y="4448399"/>
            <a:ext cx="240120" cy="33837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5FB3EB-674E-C2D9-CCA3-21CF4F7047A8}"/>
              </a:ext>
            </a:extLst>
          </p:cNvPr>
          <p:cNvSpPr/>
          <p:nvPr/>
        </p:nvSpPr>
        <p:spPr>
          <a:xfrm>
            <a:off x="2432648" y="5093821"/>
            <a:ext cx="17565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Steve</a:t>
            </a:r>
          </a:p>
        </p:txBody>
      </p:sp>
      <p:graphicFrame>
        <p:nvGraphicFramePr>
          <p:cNvPr id="18" name="Table 10">
            <a:extLst>
              <a:ext uri="{FF2B5EF4-FFF2-40B4-BE49-F238E27FC236}">
                <a16:creationId xmlns:a16="http://schemas.microsoft.com/office/drawing/2014/main" id="{451E34D4-5C4F-A8E8-AAF7-FD2911F04A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054327"/>
              </p:ext>
            </p:extLst>
          </p:nvPr>
        </p:nvGraphicFramePr>
        <p:xfrm>
          <a:off x="5035140" y="950819"/>
          <a:ext cx="6840559" cy="1523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0018">
                  <a:extLst>
                    <a:ext uri="{9D8B030D-6E8A-4147-A177-3AD203B41FA5}">
                      <a16:colId xmlns:a16="http://schemas.microsoft.com/office/drawing/2014/main" val="2960611712"/>
                    </a:ext>
                  </a:extLst>
                </a:gridCol>
                <a:gridCol w="1716133">
                  <a:extLst>
                    <a:ext uri="{9D8B030D-6E8A-4147-A177-3AD203B41FA5}">
                      <a16:colId xmlns:a16="http://schemas.microsoft.com/office/drawing/2014/main" val="526014814"/>
                    </a:ext>
                  </a:extLst>
                </a:gridCol>
                <a:gridCol w="1832145">
                  <a:extLst>
                    <a:ext uri="{9D8B030D-6E8A-4147-A177-3AD203B41FA5}">
                      <a16:colId xmlns:a16="http://schemas.microsoft.com/office/drawing/2014/main" val="3458990169"/>
                    </a:ext>
                  </a:extLst>
                </a:gridCol>
                <a:gridCol w="2162263">
                  <a:extLst>
                    <a:ext uri="{9D8B030D-6E8A-4147-A177-3AD203B41FA5}">
                      <a16:colId xmlns:a16="http://schemas.microsoft.com/office/drawing/2014/main" val="3445635662"/>
                    </a:ext>
                  </a:extLst>
                </a:gridCol>
              </a:tblGrid>
              <a:tr h="30417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Stock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# of shares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Added Date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Purchase Price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031341"/>
                  </a:ext>
                </a:extLst>
              </a:tr>
              <a:tr h="30417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Price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52 Week High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52 Week Low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Last Year % Change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0962332"/>
                  </a:ext>
                </a:extLst>
              </a:tr>
              <a:tr h="792155">
                <a:tc>
                  <a:txBody>
                    <a:bodyPr/>
                    <a:lstStyle/>
                    <a:p>
                      <a:r>
                        <a:rPr lang="en-US" dirty="0" err="1"/>
                        <a:t>Curr</a:t>
                      </a:r>
                      <a:r>
                        <a:rPr lang="en-US" dirty="0"/>
                        <a:t> 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52wk high (API Cal)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 </a:t>
                      </a:r>
                      <a:r>
                        <a:rPr lang="en-US" dirty="0" err="1"/>
                        <a:t>wk</a:t>
                      </a:r>
                      <a:r>
                        <a:rPr lang="en-US" dirty="0"/>
                        <a:t> Low (</a:t>
                      </a:r>
                      <a:r>
                        <a:rPr lang="en-US" dirty="0" err="1"/>
                        <a:t>api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cal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 - Daily price on added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6345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6119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15E98-F775-4FBE-9634-56860769F4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9C48C1-5607-F0B8-2F20-AA53548A33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4890C6-83CA-4CA4-01AC-BF3D7CADD190}"/>
              </a:ext>
            </a:extLst>
          </p:cNvPr>
          <p:cNvSpPr/>
          <p:nvPr/>
        </p:nvSpPr>
        <p:spPr>
          <a:xfrm>
            <a:off x="59300" y="1"/>
            <a:ext cx="12132699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A96A10-9896-5386-4EF4-165005503E0E}"/>
              </a:ext>
            </a:extLst>
          </p:cNvPr>
          <p:cNvSpPr/>
          <p:nvPr/>
        </p:nvSpPr>
        <p:spPr>
          <a:xfrm>
            <a:off x="4134449" y="623439"/>
            <a:ext cx="4140679" cy="44482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Portfolio One</a:t>
            </a:r>
          </a:p>
        </p:txBody>
      </p:sp>
      <p:graphicFrame>
        <p:nvGraphicFramePr>
          <p:cNvPr id="9" name="Table 10">
            <a:extLst>
              <a:ext uri="{FF2B5EF4-FFF2-40B4-BE49-F238E27FC236}">
                <a16:creationId xmlns:a16="http://schemas.microsoft.com/office/drawing/2014/main" id="{68E4CEA5-39DD-2FE3-3184-58F15A3E0C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5473036"/>
              </p:ext>
            </p:extLst>
          </p:nvPr>
        </p:nvGraphicFramePr>
        <p:xfrm>
          <a:off x="173727" y="1295559"/>
          <a:ext cx="11151451" cy="3408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658">
                  <a:extLst>
                    <a:ext uri="{9D8B030D-6E8A-4147-A177-3AD203B41FA5}">
                      <a16:colId xmlns:a16="http://schemas.microsoft.com/office/drawing/2014/main" val="2960611712"/>
                    </a:ext>
                  </a:extLst>
                </a:gridCol>
                <a:gridCol w="1434881">
                  <a:extLst>
                    <a:ext uri="{9D8B030D-6E8A-4147-A177-3AD203B41FA5}">
                      <a16:colId xmlns:a16="http://schemas.microsoft.com/office/drawing/2014/main" val="3458990169"/>
                    </a:ext>
                  </a:extLst>
                </a:gridCol>
                <a:gridCol w="1097994">
                  <a:extLst>
                    <a:ext uri="{9D8B030D-6E8A-4147-A177-3AD203B41FA5}">
                      <a16:colId xmlns:a16="http://schemas.microsoft.com/office/drawing/2014/main" val="3445635662"/>
                    </a:ext>
                  </a:extLst>
                </a:gridCol>
                <a:gridCol w="1672758">
                  <a:extLst>
                    <a:ext uri="{9D8B030D-6E8A-4147-A177-3AD203B41FA5}">
                      <a16:colId xmlns:a16="http://schemas.microsoft.com/office/drawing/2014/main" val="2484961969"/>
                    </a:ext>
                  </a:extLst>
                </a:gridCol>
                <a:gridCol w="1359207">
                  <a:extLst>
                    <a:ext uri="{9D8B030D-6E8A-4147-A177-3AD203B41FA5}">
                      <a16:colId xmlns:a16="http://schemas.microsoft.com/office/drawing/2014/main" val="178597618"/>
                    </a:ext>
                  </a:extLst>
                </a:gridCol>
                <a:gridCol w="1059813">
                  <a:extLst>
                    <a:ext uri="{9D8B030D-6E8A-4147-A177-3AD203B41FA5}">
                      <a16:colId xmlns:a16="http://schemas.microsoft.com/office/drawing/2014/main" val="2894188965"/>
                    </a:ext>
                  </a:extLst>
                </a:gridCol>
                <a:gridCol w="1238580">
                  <a:extLst>
                    <a:ext uri="{9D8B030D-6E8A-4147-A177-3AD203B41FA5}">
                      <a16:colId xmlns:a16="http://schemas.microsoft.com/office/drawing/2014/main" val="3657777093"/>
                    </a:ext>
                  </a:extLst>
                </a:gridCol>
                <a:gridCol w="950026">
                  <a:extLst>
                    <a:ext uri="{9D8B030D-6E8A-4147-A177-3AD203B41FA5}">
                      <a16:colId xmlns:a16="http://schemas.microsoft.com/office/drawing/2014/main" val="1628397903"/>
                    </a:ext>
                  </a:extLst>
                </a:gridCol>
                <a:gridCol w="1480534">
                  <a:extLst>
                    <a:ext uri="{9D8B030D-6E8A-4147-A177-3AD203B41FA5}">
                      <a16:colId xmlns:a16="http://schemas.microsoft.com/office/drawing/2014/main" val="1093288559"/>
                    </a:ext>
                  </a:extLst>
                </a:gridCol>
              </a:tblGrid>
              <a:tr h="236336">
                <a:tc>
                  <a:txBody>
                    <a:bodyPr/>
                    <a:lstStyle/>
                    <a:p>
                      <a:r>
                        <a:rPr lang="en-US" dirty="0"/>
                        <a:t>Stock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Added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Purchase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Curr</a:t>
                      </a:r>
                      <a:r>
                        <a:rPr lang="en-US" dirty="0"/>
                        <a:t> 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Day 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Day 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 </a:t>
                      </a:r>
                      <a:r>
                        <a:rPr lang="en-US" dirty="0" err="1"/>
                        <a:t>Wk</a:t>
                      </a:r>
                      <a:r>
                        <a:rPr lang="en-US" dirty="0"/>
                        <a:t> 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52wk 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Since Created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7031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 / current day from Daily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 from Daily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 from Daily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634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03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775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985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0701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509250"/>
                  </a:ext>
                </a:extLst>
              </a:tr>
            </a:tbl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7ADB1908-E368-862D-EDD8-2C58A348B4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68262346"/>
              </p:ext>
            </p:extLst>
          </p:nvPr>
        </p:nvGraphicFramePr>
        <p:xfrm>
          <a:off x="2154276" y="4713317"/>
          <a:ext cx="7934385" cy="2075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36020AB8-3D80-7A9F-B641-916E71FC6201}"/>
              </a:ext>
            </a:extLst>
          </p:cNvPr>
          <p:cNvSpPr/>
          <p:nvPr/>
        </p:nvSpPr>
        <p:spPr>
          <a:xfrm>
            <a:off x="141983" y="75242"/>
            <a:ext cx="11958973" cy="44482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Home	Portfolio Dropdown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BC04A8E-6733-6D44-D799-E8F3F204D8BC}"/>
              </a:ext>
            </a:extLst>
          </p:cNvPr>
          <p:cNvSpPr/>
          <p:nvPr/>
        </p:nvSpPr>
        <p:spPr>
          <a:xfrm>
            <a:off x="9203377" y="70419"/>
            <a:ext cx="2897579" cy="44482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Portfolio One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D79B779-FAEE-7FFB-4F54-C1709B2FEB83}"/>
              </a:ext>
            </a:extLst>
          </p:cNvPr>
          <p:cNvSpPr/>
          <p:nvPr/>
        </p:nvSpPr>
        <p:spPr>
          <a:xfrm>
            <a:off x="9203377" y="669735"/>
            <a:ext cx="2897579" cy="44482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Portfolio Update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175F23-D31C-1349-18D1-AF0D6ED4C292}"/>
              </a:ext>
            </a:extLst>
          </p:cNvPr>
          <p:cNvSpPr/>
          <p:nvPr/>
        </p:nvSpPr>
        <p:spPr>
          <a:xfrm>
            <a:off x="3510950" y="2863414"/>
            <a:ext cx="17565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Steve</a:t>
            </a:r>
          </a:p>
        </p:txBody>
      </p:sp>
    </p:spTree>
    <p:extLst>
      <p:ext uri="{BB962C8B-B14F-4D97-AF65-F5344CB8AC3E}">
        <p14:creationId xmlns:p14="http://schemas.microsoft.com/office/powerpoint/2010/main" val="4103207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570D2-BAEC-4FE6-7309-155F4C953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Company Prospectus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A6A93-85F1-A2B0-B8A9-992004B73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FD611F-A110-BA42-23A0-CA27DCFA568F}"/>
              </a:ext>
            </a:extLst>
          </p:cNvPr>
          <p:cNvSpPr/>
          <p:nvPr/>
        </p:nvSpPr>
        <p:spPr>
          <a:xfrm>
            <a:off x="296883" y="1690688"/>
            <a:ext cx="5545777" cy="491199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Company Overview/ Fundamentals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18E4CD-148B-09AD-200F-A7F03EB8C86E}"/>
              </a:ext>
            </a:extLst>
          </p:cNvPr>
          <p:cNvSpPr/>
          <p:nvPr/>
        </p:nvSpPr>
        <p:spPr>
          <a:xfrm>
            <a:off x="6733309" y="1690688"/>
            <a:ext cx="5058888" cy="491199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Company News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59AAF9-7C3F-CDFF-3479-FADC21F8FCCB}"/>
              </a:ext>
            </a:extLst>
          </p:cNvPr>
          <p:cNvSpPr/>
          <p:nvPr/>
        </p:nvSpPr>
        <p:spPr>
          <a:xfrm>
            <a:off x="141983" y="75242"/>
            <a:ext cx="11958973" cy="44482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Home	Portfolio Dropdown / Income /Balance/ Cash/ Earnings/ Listing/ Earnings/ IPO</a:t>
            </a:r>
          </a:p>
        </p:txBody>
      </p:sp>
    </p:spTree>
    <p:extLst>
      <p:ext uri="{BB962C8B-B14F-4D97-AF65-F5344CB8AC3E}">
        <p14:creationId xmlns:p14="http://schemas.microsoft.com/office/powerpoint/2010/main" val="3171751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096E4A8-6E6F-96C6-89A9-25C668A23692}"/>
              </a:ext>
            </a:extLst>
          </p:cNvPr>
          <p:cNvSpPr/>
          <p:nvPr/>
        </p:nvSpPr>
        <p:spPr>
          <a:xfrm>
            <a:off x="368135" y="201881"/>
            <a:ext cx="4966854" cy="61751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Info from an API - get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46F2B2-DA91-CC4C-9114-8031E5FDFAE2}"/>
              </a:ext>
            </a:extLst>
          </p:cNvPr>
          <p:cNvSpPr/>
          <p:nvPr/>
        </p:nvSpPr>
        <p:spPr>
          <a:xfrm>
            <a:off x="383969" y="971797"/>
            <a:ext cx="4966854" cy="617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Conditional update / cal. - get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8CE471-C80F-478B-9428-3A3EE3745324}"/>
              </a:ext>
            </a:extLst>
          </p:cNvPr>
          <p:cNvSpPr/>
          <p:nvPr/>
        </p:nvSpPr>
        <p:spPr>
          <a:xfrm>
            <a:off x="365166" y="1729839"/>
            <a:ext cx="4966854" cy="61751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Navbar and redirects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090553-6406-B493-AEA5-1EB42A2EBF8F}"/>
              </a:ext>
            </a:extLst>
          </p:cNvPr>
          <p:cNvSpPr/>
          <p:nvPr/>
        </p:nvSpPr>
        <p:spPr>
          <a:xfrm>
            <a:off x="383969" y="2536374"/>
            <a:ext cx="4966854" cy="61751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Destroy Requests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332F3B-F404-BBA1-EC45-6714E22401F3}"/>
              </a:ext>
            </a:extLst>
          </p:cNvPr>
          <p:cNvSpPr/>
          <p:nvPr/>
        </p:nvSpPr>
        <p:spPr>
          <a:xfrm>
            <a:off x="383969" y="3269671"/>
            <a:ext cx="4966854" cy="61751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Put Requests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32A5D22-151D-6A79-03EF-109E71E6B10D}"/>
              </a:ext>
            </a:extLst>
          </p:cNvPr>
          <p:cNvSpPr/>
          <p:nvPr/>
        </p:nvSpPr>
        <p:spPr>
          <a:xfrm>
            <a:off x="383969" y="4039587"/>
            <a:ext cx="4966854" cy="61751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 Request</a:t>
            </a:r>
          </a:p>
        </p:txBody>
      </p:sp>
    </p:spTree>
    <p:extLst>
      <p:ext uri="{BB962C8B-B14F-4D97-AF65-F5344CB8AC3E}">
        <p14:creationId xmlns:p14="http://schemas.microsoft.com/office/powerpoint/2010/main" val="3626440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4AC9C56-141B-48BB-FF6A-262DCB4488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0132377"/>
              </p:ext>
            </p:extLst>
          </p:nvPr>
        </p:nvGraphicFramePr>
        <p:xfrm>
          <a:off x="983409" y="719666"/>
          <a:ext cx="10757141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5119">
                  <a:extLst>
                    <a:ext uri="{9D8B030D-6E8A-4147-A177-3AD203B41FA5}">
                      <a16:colId xmlns:a16="http://schemas.microsoft.com/office/drawing/2014/main" val="422717253"/>
                    </a:ext>
                  </a:extLst>
                </a:gridCol>
                <a:gridCol w="2709607">
                  <a:extLst>
                    <a:ext uri="{9D8B030D-6E8A-4147-A177-3AD203B41FA5}">
                      <a16:colId xmlns:a16="http://schemas.microsoft.com/office/drawing/2014/main" val="3290612716"/>
                    </a:ext>
                  </a:extLst>
                </a:gridCol>
                <a:gridCol w="2610255">
                  <a:extLst>
                    <a:ext uri="{9D8B030D-6E8A-4147-A177-3AD203B41FA5}">
                      <a16:colId xmlns:a16="http://schemas.microsoft.com/office/drawing/2014/main" val="109729548"/>
                    </a:ext>
                  </a:extLst>
                </a:gridCol>
                <a:gridCol w="3712160">
                  <a:extLst>
                    <a:ext uri="{9D8B030D-6E8A-4147-A177-3AD203B41FA5}">
                      <a16:colId xmlns:a16="http://schemas.microsoft.com/office/drawing/2014/main" val="7240661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Steve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Bobby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Lawrence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0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 – 23 May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088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2 -25 May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Database and seeds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Welcome page, navbar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API calls; company prospectus pages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140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 – 28 May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Sortable / clickable tables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page scaffolds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Resolvers Typedefs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0515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 – 30 May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Performance Graph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Ticker, styling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Resolvers Typedefs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6854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 – 1 Jun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700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 – 4 Jun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Clean 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Clean 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Clean 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27702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5A10D40-F10E-A1DE-380A-544273BB0CFF}"/>
              </a:ext>
            </a:extLst>
          </p:cNvPr>
          <p:cNvSpPr txBox="1"/>
          <p:nvPr/>
        </p:nvSpPr>
        <p:spPr>
          <a:xfrm>
            <a:off x="2363638" y="3821502"/>
            <a:ext cx="558991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Login</a:t>
            </a:r>
          </a:p>
          <a:p>
            <a:r>
              <a:rPr lang="en-US" dirty="0" err="1"/>
              <a:t>JWT</a:t>
            </a:r>
            <a:endParaRPr lang="en-US" dirty="0"/>
          </a:p>
          <a:p>
            <a:r>
              <a:rPr lang="en-US" dirty="0"/>
              <a:t>Database</a:t>
            </a:r>
          </a:p>
          <a:p>
            <a:r>
              <a:rPr lang="en-US" dirty="0"/>
              <a:t>Page Scaffolding</a:t>
            </a:r>
          </a:p>
          <a:p>
            <a:r>
              <a:rPr lang="en-US" dirty="0"/>
              <a:t>Resolvers</a:t>
            </a:r>
          </a:p>
          <a:p>
            <a:r>
              <a:rPr lang="en-US" dirty="0"/>
              <a:t>Typedefs</a:t>
            </a:r>
          </a:p>
          <a:p>
            <a:r>
              <a:rPr lang="en-US" dirty="0"/>
              <a:t>Performance Graph</a:t>
            </a:r>
          </a:p>
          <a:p>
            <a:r>
              <a:rPr lang="en-US" dirty="0"/>
              <a:t>Modal for selecting portfolios</a:t>
            </a:r>
          </a:p>
          <a:p>
            <a:r>
              <a:rPr lang="en-US" dirty="0"/>
              <a:t>Ticker Counter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262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693</TotalTime>
  <Words>361</Words>
  <Application>Microsoft Office PowerPoint</Application>
  <PresentationFormat>Widescreen</PresentationFormat>
  <Paragraphs>122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Company Prospectus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Seney</dc:creator>
  <cp:lastModifiedBy>Steven Seney</cp:lastModifiedBy>
  <cp:revision>5</cp:revision>
  <dcterms:created xsi:type="dcterms:W3CDTF">2022-05-24T00:32:04Z</dcterms:created>
  <dcterms:modified xsi:type="dcterms:W3CDTF">2022-06-04T02:25:56Z</dcterms:modified>
</cp:coreProperties>
</file>