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6" r:id="rId9"/>
    <p:sldId id="262" r:id="rId10"/>
    <p:sldId id="263" r:id="rId11"/>
    <p:sldId id="264" r:id="rId12"/>
    <p:sldId id="278" r:id="rId13"/>
    <p:sldId id="280" r:id="rId14"/>
    <p:sldId id="273" r:id="rId15"/>
    <p:sldId id="277" r:id="rId16"/>
    <p:sldId id="281" r:id="rId17"/>
    <p:sldId id="282" r:id="rId18"/>
    <p:sldId id="274" r:id="rId19"/>
    <p:sldId id="275" r:id="rId20"/>
    <p:sldId id="269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97"/>
  </p:normalViewPr>
  <p:slideViewPr>
    <p:cSldViewPr snapToGrid="0" snapToObjects="1" showGuides="1">
      <p:cViewPr varScale="1">
        <p:scale>
          <a:sx n="78" d="100"/>
          <a:sy n="78" d="100"/>
        </p:scale>
        <p:origin x="258" y="7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E3F-6E35-4846-A6B9-64588FDD7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1752-BC31-6947-B1F5-EC69ED53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D8B6-00A1-C843-ADFD-32E331AD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D742-979E-7E4A-B601-A9782D9A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0FD4-6229-5140-8BBB-A33D2323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9D0A-93D1-B44C-B40E-92836C7D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D30F8-5524-FD4F-A14A-6CAEB49A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C3A5-9198-3A42-8170-195A5F1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32DE-E60A-0E40-A25A-812DBA42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956-8F88-D64A-8DCE-499943B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D3A2D-2244-5F49-A6D4-9F328118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AB2F-BFC6-C34D-85D1-6369E589B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DE05-126B-C84F-A7D2-BD52F003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DF9B-380F-1840-861C-3B17FE83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BFD8-AB3E-5646-B956-9C904E0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1ADB-C85A-C343-8355-FD72D4F8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68B9-1911-A24A-A170-E14A1EA9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ABEA-77A0-4F48-AC19-4815AB94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A475-D1A8-7B4A-A23F-67F056F3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6784-FA1C-0645-BAF5-B2F1C39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F71-481B-E344-A1BF-CE37A2FA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4A4B-3BFE-B64C-88C4-788DFCD2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932C-B55D-5F44-A0DD-E2B37281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18D5-A330-2245-A269-87C37B22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652B-60C4-3445-B45B-CF9B8131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6A54-7C34-7E4F-A2C1-FEFC2A9E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F726-1CF1-4545-A100-4CB29C0E5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6E05-9F28-C94D-91BE-B34F06DF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9768-31E1-A547-ABE3-9D929F2C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1035E-9472-5249-A946-C30AE9BD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FCB3-A8B4-374D-8412-57E5731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F1C-FCF4-7E4D-A63D-15032682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39E9-2FBD-724B-9949-43254766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0185-FA67-1446-9B0A-56B7D761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A5E2A-A9E8-3C45-B480-558787ED8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A436A-493D-704A-8B1B-C033FB95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8CB0-CF40-2142-A34C-370024EE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F28FD-D8A6-5540-A5C3-0EFBB3A6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A8CD0-B28C-264F-9481-0D1BE089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865-5FFD-5B4A-8AC6-82F1429D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022C5-FE2B-3B47-A1CE-87848C0B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F6E15-7460-F242-8410-F325796C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10AF-797D-8042-807D-DE72D8B9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A7B0D-D4B9-E14A-A8E7-A1AF0FEB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E8A90-1A95-ED4B-A6C3-4E6CD8E6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BBC3-5087-BC4D-B5EE-7F03D3A3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34A-2E2B-CD4B-B98F-12E80317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181A-0948-7E43-9511-D3DD873A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FFB1-9EA6-6143-98A3-5E0B7291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53AA-C20F-564C-84F3-442AEDC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F4D6-6515-B143-99DB-31C17B3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D19F-9D98-664F-8BD5-9B357E9E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0610-BA78-2042-BE48-F9BAB225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9F11-DACB-CF47-9B50-F522A230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2584-0B99-D947-A4DB-FC60D7F8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9519-44C9-8043-9B54-46E73939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AACE-04CC-414E-9D49-0518A46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9FFB-AC1D-894E-A90F-E4706996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F1396-E3C3-BA4F-AA5E-00F9B78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EE48-CF4B-F24E-8C61-DC785223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C875-C6B0-C440-B110-C70ACABB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FA9C-F740-7D4D-B712-EC686C1E447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870E-D1E5-BD42-87E7-60A02C60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ED92-16B0-B040-9F05-78FFC8A3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CDDD9-008A-834C-8251-A7D50D69B3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79739" y="6521004"/>
            <a:ext cx="1157983" cy="2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C256AB-CDCB-9341-8226-7C4F1012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72" y="5000313"/>
            <a:ext cx="4698081" cy="18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96438-EE21-504B-BC58-C7FA7987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520" y="3004554"/>
            <a:ext cx="1157983" cy="2004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9E820E-DD85-3E44-BF8D-03D591999DE7}"/>
              </a:ext>
            </a:extLst>
          </p:cNvPr>
          <p:cNvSpPr/>
          <p:nvPr/>
        </p:nvSpPr>
        <p:spPr>
          <a:xfrm>
            <a:off x="10538085" y="6130977"/>
            <a:ext cx="1638925" cy="72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833-952D-674A-912C-08FC389C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851F-6A62-D341-AE5D-10E1AB59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Programming Languages </a:t>
            </a:r>
          </a:p>
          <a:p>
            <a:pPr lvl="1"/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r>
              <a:rPr lang="en-US" b="1" dirty="0"/>
              <a:t>APIs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TomTom location API</a:t>
            </a:r>
          </a:p>
          <a:p>
            <a:pPr lvl="1"/>
            <a:r>
              <a:rPr lang="en-US" dirty="0"/>
              <a:t>TomTom Online Maps API</a:t>
            </a:r>
          </a:p>
          <a:p>
            <a:pPr lvl="1"/>
            <a:r>
              <a:rPr lang="en-US" dirty="0"/>
              <a:t>TomTom Online Routes API</a:t>
            </a:r>
          </a:p>
          <a:p>
            <a:r>
              <a:rPr lang="en-US" b="1" dirty="0"/>
              <a:t>Tools</a:t>
            </a:r>
            <a:endParaRPr lang="en-US" dirty="0"/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Postman </a:t>
            </a:r>
          </a:p>
          <a:p>
            <a:pPr lvl="1"/>
            <a:r>
              <a:rPr lang="en-US" dirty="0"/>
              <a:t>Aurdino</a:t>
            </a:r>
          </a:p>
          <a:p>
            <a:pPr lvl="1"/>
            <a:r>
              <a:rPr lang="en-US" dirty="0" err="1"/>
              <a:t>Xamp</a:t>
            </a:r>
            <a:endParaRPr lang="en-US" dirty="0"/>
          </a:p>
          <a:p>
            <a:pPr lvl="1"/>
            <a:r>
              <a:rPr lang="en-US" dirty="0" err="1"/>
              <a:t>ngnork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1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3728021" y="3105834"/>
            <a:ext cx="48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Hardware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2837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48E-A014-422E-81DD-35350E02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CF92-A4F6-4085-9C75-7491C81B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/>
              <a:t>Proximity Sensor </a:t>
            </a:r>
            <a:r>
              <a:rPr lang="en-US" altLang="en-US" dirty="0"/>
              <a:t>:- It is used</a:t>
            </a:r>
            <a:r>
              <a:rPr lang="en-US" dirty="0"/>
              <a:t> to detect the presence of nearby objects without any physical contact.</a:t>
            </a:r>
            <a:endParaRPr lang="en-US" altLang="en-US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b="1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/>
              <a:t>Arduino Mega </a:t>
            </a:r>
            <a:r>
              <a:rPr lang="en-US" altLang="en-US" dirty="0"/>
              <a:t>:- </a:t>
            </a:r>
            <a:r>
              <a:rPr lang="en-US" dirty="0"/>
              <a:t>The Arduino Mega 2560 is a microcontroller board based on the ATmega2560 (datasheet). It has 54 digital input/output pins (of which 14 can be used as PWM outputs), 16 analog inputs, 4 UARTs (hardware serial ports), a 16 MHz crystal oscillator, a USB connection, a power jack, an ICSP header, and a reset button.</a:t>
            </a:r>
            <a:endParaRPr lang="en-US" altLang="en-US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b="1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HC05(Bluetooth Sensor) </a:t>
            </a: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:-</a:t>
            </a:r>
            <a:r>
              <a:rPr lang="en-US" dirty="0"/>
              <a:t>HC‐05 module is an easy to use Bluetooth SPP (Serial Port Protocol) module, designed for transparent wireless serial connection setup. The HC-05 Bluetooth Module can be used in a Master or Slave configuration, making it a great solution for wireless communication.</a:t>
            </a:r>
            <a:endParaRPr lang="en-IN" alt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4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48E-A014-422E-81DD-35350E02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E5EABB-40A0-4079-8AB4-A52FB9D1128F}"/>
              </a:ext>
            </a:extLst>
          </p:cNvPr>
          <p:cNvGrpSpPr/>
          <p:nvPr/>
        </p:nvGrpSpPr>
        <p:grpSpPr>
          <a:xfrm>
            <a:off x="754075" y="2157133"/>
            <a:ext cx="5413375" cy="3617515"/>
            <a:chOff x="2143125" y="2192735"/>
            <a:chExt cx="5413375" cy="36175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801AE1-9CA8-4F53-BB13-5EFBB6463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8345" t="12361" r="9675" b="10518"/>
            <a:stretch/>
          </p:blipFill>
          <p:spPr>
            <a:xfrm>
              <a:off x="2143125" y="3819525"/>
              <a:ext cx="5286376" cy="19907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53E2CA-E147-439E-B310-7B8DDABF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9657" y="2276475"/>
              <a:ext cx="971550" cy="1543050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BBB00F-E16E-47BE-B8D1-028B260F0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878" y1="13855" x2="43878" y2="13855"/>
                          <a14:foregroundMark x1="69388" y1="13855" x2="69388" y2="13253"/>
                          <a14:foregroundMark x1="44898" y1="16265" x2="44898" y2="16265"/>
                          <a14:foregroundMark x1="44898" y1="16265" x2="44898" y2="16265"/>
                          <a14:foregroundMark x1="44898" y1="16265" x2="44898" y2="16265"/>
                          <a14:foregroundMark x1="41837" y1="21084" x2="41837" y2="21084"/>
                          <a14:foregroundMark x1="41837" y1="21084" x2="41837" y2="21084"/>
                          <a14:foregroundMark x1="41837" y1="21084" x2="41837" y2="21084"/>
                          <a14:foregroundMark x1="41837" y1="19277" x2="41837" y2="19277"/>
                          <a14:foregroundMark x1="47959" y1="19880" x2="47959" y2="19880"/>
                          <a14:foregroundMark x1="46939" y1="9639" x2="46939" y2="9639"/>
                          <a14:foregroundMark x1="37755" y1="21687" x2="37755" y2="21687"/>
                          <a14:foregroundMark x1="53061" y1="21687" x2="53061" y2="21687"/>
                          <a14:backgroundMark x1="44898" y1="24096" x2="44898" y2="240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69352" y="2192735"/>
              <a:ext cx="933450" cy="158115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530F2A-FD59-406E-A09E-BADDBC8659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0738" y="3819525"/>
              <a:ext cx="292576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E7D0C55-C7E9-4C31-AAC9-15C719E45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500" y="3819525"/>
              <a:ext cx="0" cy="1990725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79A917-77BB-4181-8663-7D10DC1D7634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88" y="5810250"/>
              <a:ext cx="2309811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E49DA2-9C8A-4230-ACA9-863B662C4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6688" y="5641976"/>
              <a:ext cx="0" cy="16827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CDFD2A-7229-45C4-9F21-931598C4C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7" y="3651251"/>
              <a:ext cx="0" cy="16827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682546-64D3-4FB3-BDDE-F1EE6D63A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5445" y="3643315"/>
              <a:ext cx="0" cy="16827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C6DC3C-62B0-4519-862F-A24BAA1C8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488" y="3883025"/>
              <a:ext cx="1229519" cy="1746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6074FDA-892A-491D-86E1-4F4F8C542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223" y="3651251"/>
              <a:ext cx="0" cy="23495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827B12-0F90-42E9-A61D-E4AF90653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5838" y="3648075"/>
              <a:ext cx="0" cy="23495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502AB-5776-493C-BF7F-1342B846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907" y="3773885"/>
              <a:ext cx="1" cy="257573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FBBEF4-1D02-4276-B08C-1E25900E4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488" y="3892549"/>
              <a:ext cx="0" cy="15081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DCA16-8B1B-402F-B970-08C3E6265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1419" y="3773885"/>
              <a:ext cx="0" cy="260746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5042EF-9BF9-40A4-A937-7FEAF55C6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567" y="3630218"/>
              <a:ext cx="279390" cy="159442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EF8642-C1C6-46E6-8696-9AD85331C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1419" y="3621289"/>
              <a:ext cx="293298" cy="15259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138C7F-8C3D-459C-8F8D-5E49CF51ECB5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77" y="3643315"/>
              <a:ext cx="0" cy="182022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D60E26-7D74-4951-924D-07106C112AA8}"/>
                </a:ext>
              </a:extLst>
            </p:cNvPr>
            <p:cNvCxnSpPr>
              <a:cxnSpLocks/>
            </p:cNvCxnSpPr>
            <p:nvPr/>
          </p:nvCxnSpPr>
          <p:spPr>
            <a:xfrm>
              <a:off x="5669377" y="5394960"/>
              <a:ext cx="0" cy="24701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80BE94-8804-44A8-8E2C-88933413D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77" y="5394960"/>
              <a:ext cx="2667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62">
            <a:extLst>
              <a:ext uri="{FF2B5EF4-FFF2-40B4-BE49-F238E27FC236}">
                <a16:creationId xmlns:a16="http://schemas.microsoft.com/office/drawing/2014/main" id="{FED0EB85-471A-4087-BAFE-D8856EB61F12}"/>
              </a:ext>
            </a:extLst>
          </p:cNvPr>
          <p:cNvSpPr txBox="1"/>
          <p:nvPr/>
        </p:nvSpPr>
        <p:spPr>
          <a:xfrm>
            <a:off x="3276683" y="5782584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Aurdino Mega 2560</a:t>
            </a:r>
          </a:p>
        </p:txBody>
      </p:sp>
      <p:sp>
        <p:nvSpPr>
          <p:cNvPr id="28" name="TextBox 62">
            <a:extLst>
              <a:ext uri="{FF2B5EF4-FFF2-40B4-BE49-F238E27FC236}">
                <a16:creationId xmlns:a16="http://schemas.microsoft.com/office/drawing/2014/main" id="{FED0EB85-471A-4087-BAFE-D8856EB61F12}"/>
              </a:ext>
            </a:extLst>
          </p:cNvPr>
          <p:cNvSpPr txBox="1"/>
          <p:nvPr/>
        </p:nvSpPr>
        <p:spPr>
          <a:xfrm>
            <a:off x="3060233" y="335401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HC-05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FED0EB85-471A-4087-BAFE-D8856EB61F12}"/>
              </a:ext>
            </a:extLst>
          </p:cNvPr>
          <p:cNvSpPr txBox="1"/>
          <p:nvPr/>
        </p:nvSpPr>
        <p:spPr>
          <a:xfrm>
            <a:off x="4924570" y="2737596"/>
            <a:ext cx="77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IR Pair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13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5257588" y="2782668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23239-86E1-4E40-AE52-5FB82D534367}"/>
              </a:ext>
            </a:extLst>
          </p:cNvPr>
          <p:cNvSpPr txBox="1"/>
          <p:nvPr/>
        </p:nvSpPr>
        <p:spPr>
          <a:xfrm>
            <a:off x="4918746" y="3529155"/>
            <a:ext cx="201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dirty="0"/>
              <a:t>(Pictures)</a:t>
            </a:r>
          </a:p>
        </p:txBody>
      </p:sp>
    </p:spTree>
    <p:extLst>
      <p:ext uri="{BB962C8B-B14F-4D97-AF65-F5344CB8AC3E}">
        <p14:creationId xmlns:p14="http://schemas.microsoft.com/office/powerpoint/2010/main" val="34806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85F-420B-424D-A0FA-9B44D386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 dirty="0"/>
              <a:t>Picture Gallery- Smart Bin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EB7FFC6C-6672-48EB-A8DF-9134E81C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SmartBin Proto type with HC-05, IR Pair &amp; Aurdino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0C21BA-18EA-4A5A-8607-2E4AD422A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6" r="6271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3BEB7C-C6DA-47BB-9EC2-115B90B6D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3" r="885" b="4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4">
            <a:extLst>
              <a:ext uri="{FF2B5EF4-FFF2-40B4-BE49-F238E27FC236}">
                <a16:creationId xmlns:a16="http://schemas.microsoft.com/office/drawing/2014/main" id="{EEC7DF75-26EF-4422-954E-8B5E0BD49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4" r="-4" b="-4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41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5E00-5ED7-4679-9685-6AB49F4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dirty="0"/>
              <a:t>Empty &amp; Full Bin Demo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0D40A-F7DE-4A3E-A88A-E7DFB490F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1" r="-4" b="17076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FE52E9C-2E2A-414A-8D0A-D77DD841C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 r="4" b="4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EC2E9-DB43-4B6A-AF49-84A0714711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48" r="2641" b="-5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CCD643-33BF-4E9A-B3CD-DE047EC68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195" y="2721852"/>
            <a:ext cx="2242904" cy="3987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866AD1-C836-4147-9E57-5368502E0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211" y="2721852"/>
            <a:ext cx="2242904" cy="39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5CED-488A-40DF-B6EB-FB560D64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Collector App Demo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34CBE-CCB9-4C3E-98E3-6587A6B6D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74" r="-2" b="30725"/>
          <a:stretch/>
        </p:blipFill>
        <p:spPr>
          <a:xfrm>
            <a:off x="5680087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0C91F-04B7-4638-9958-6274B8EA2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19" b="12181"/>
          <a:stretch/>
        </p:blipFill>
        <p:spPr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17FD5-1189-406E-BF55-2164DB564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58073"/>
          <a:stretch/>
        </p:blipFill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81E1892-B4EF-4D8C-8B39-575348EC7D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840" r="3" b="28278"/>
          <a:stretch/>
        </p:blipFill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7686D-0219-493F-B94E-86D2E6A5F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751" y="2217934"/>
            <a:ext cx="2175131" cy="4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92835" y="856120"/>
            <a:ext cx="11118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Challenges faced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POI based – </a:t>
            </a:r>
            <a:r>
              <a:rPr lang="en-IN" sz="2400" dirty="0" err="1"/>
              <a:t>api</a:t>
            </a:r>
            <a:r>
              <a:rPr lang="en-IN" sz="2400" dirty="0"/>
              <a:t>  (Specific number for type of Poi like shops, clinic will help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err="1"/>
              <a:t>Json</a:t>
            </a:r>
            <a:r>
              <a:rPr lang="en-IN" sz="2400" dirty="0"/>
              <a:t> output for shortest path algorithm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Marker updating code missing in documentation later received from support team, 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87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11654" y="565834"/>
            <a:ext cx="1004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Why this POC should be considered for final 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42EB-31AA-4D08-B301-8B5300974F2F}"/>
              </a:ext>
            </a:extLst>
          </p:cNvPr>
          <p:cNvSpPr txBox="1">
            <a:spLocks/>
          </p:cNvSpPr>
          <p:nvPr/>
        </p:nvSpPr>
        <p:spPr>
          <a:xfrm>
            <a:off x="411654" y="14772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Garbage collection is multi-dollar industry globally it generates 410 billion dollar revenue.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India is developing industry, currently there are no private player in garbage collection.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Telangana has already started IoT roll out for garbage collection big players like Airtel are planning as IoT partner.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SmartBin solution with help of TomTom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Apis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will ease the work and save money &amp; time which wasted in terms of routing.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C256AB-CDCB-9341-8226-7C4F1012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72" y="5000313"/>
            <a:ext cx="4698081" cy="18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3972184" y="2348591"/>
            <a:ext cx="42094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TomTom </a:t>
            </a:r>
            <a:r>
              <a:rPr lang="en-US" sz="2800" dirty="0" err="1"/>
              <a:t>Mydrive</a:t>
            </a:r>
            <a:r>
              <a:rPr lang="en-US" sz="2800" dirty="0"/>
              <a:t> </a:t>
            </a:r>
            <a:r>
              <a:rPr lang="en-US" sz="2800" dirty="0" err="1"/>
              <a:t>RoadTrips</a:t>
            </a:r>
            <a:endParaRPr lang="en-US" sz="2800" dirty="0"/>
          </a:p>
          <a:p>
            <a:pPr algn="ctr"/>
            <a:r>
              <a:rPr lang="en-US" b="1" dirty="0"/>
              <a:t>SmartBin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4622-280F-AB48-8876-B3897ED54353}"/>
              </a:ext>
            </a:extLst>
          </p:cNvPr>
          <p:cNvSpPr txBox="1"/>
          <p:nvPr/>
        </p:nvSpPr>
        <p:spPr>
          <a:xfrm>
            <a:off x="5250702" y="352455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Siddhartha S Das</a:t>
            </a:r>
          </a:p>
        </p:txBody>
      </p:sp>
    </p:spTree>
    <p:extLst>
      <p:ext uri="{BB962C8B-B14F-4D97-AF65-F5344CB8AC3E}">
        <p14:creationId xmlns:p14="http://schemas.microsoft.com/office/powerpoint/2010/main" val="16051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561769" y="3105834"/>
            <a:ext cx="314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Future Updates</a:t>
            </a:r>
          </a:p>
        </p:txBody>
      </p:sp>
    </p:spTree>
    <p:extLst>
      <p:ext uri="{BB962C8B-B14F-4D97-AF65-F5344CB8AC3E}">
        <p14:creationId xmlns:p14="http://schemas.microsoft.com/office/powerpoint/2010/main" val="25299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A6BB-3C3F-C844-A564-E587FD24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71B-6A42-414B-8B36-C688603C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Arial"/>
              </a:rPr>
              <a:t>Instead of using IR sensor and Bluetooth module,  pressure sensors and  </a:t>
            </a:r>
            <a:r>
              <a:rPr lang="en-IN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WiFi</a:t>
            </a:r>
            <a:r>
              <a:rPr lang="en-IN" spc="-1" dirty="0">
                <a:uFill>
                  <a:solidFill>
                    <a:srgbClr val="FFFFFF"/>
                  </a:solidFill>
                </a:uFill>
                <a:latin typeface="Arial"/>
              </a:rPr>
              <a:t> module can to be used.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Arial"/>
              </a:rPr>
              <a:t>Website to check for admin managing users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Arial"/>
              </a:rPr>
              <a:t>Notification of empty and filled status, distinguish between wet and dry waste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ML to predict how much waste need to be collected which areas are on high priority.</a:t>
            </a:r>
          </a:p>
        </p:txBody>
      </p:sp>
    </p:spTree>
    <p:extLst>
      <p:ext uri="{BB962C8B-B14F-4D97-AF65-F5344CB8AC3E}">
        <p14:creationId xmlns:p14="http://schemas.microsoft.com/office/powerpoint/2010/main" val="387583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C256AB-CDCB-9341-8226-7C4F1012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72" y="5000313"/>
            <a:ext cx="4698081" cy="18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5050484" y="2819182"/>
            <a:ext cx="216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59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179256" y="3105834"/>
            <a:ext cx="390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956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34E3-1F24-974F-8933-87B76B9B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C8EB-7CA7-8749-A120-530360DF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urban areas, garbage and all of its kind collection is a hectic and long process. Developing cities like Delhi, Mumbai, Bangalore faces this issue. When garbage collection for day missed out it creates foul smell, diseases. </a:t>
            </a:r>
          </a:p>
          <a:p>
            <a:r>
              <a:rPr lang="en-US" dirty="0"/>
              <a:t>SmartBin an IoT based </a:t>
            </a:r>
            <a:r>
              <a:rPr lang="en-US" dirty="0" err="1"/>
              <a:t>soluion</a:t>
            </a:r>
            <a:r>
              <a:rPr lang="en-US" dirty="0"/>
              <a:t> helps to let know the Garbage collection department where to collect the waste (house based), their place and which route to take so that they can cover shortest path.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4BC05-3A1F-424D-97E5-86786E3FD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4" t="17297" r="13003" b="47747"/>
          <a:stretch/>
        </p:blipFill>
        <p:spPr>
          <a:xfrm>
            <a:off x="4893276" y="4831493"/>
            <a:ext cx="1769251" cy="17161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57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2608442" y="3105834"/>
            <a:ext cx="704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Solution approach and architecture 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63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5D-2A3D-8B41-AA80-C9A56AA5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422-0204-2945-A1C7-001363AF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3995" cy="4351338"/>
          </a:xfrm>
        </p:spPr>
        <p:txBody>
          <a:bodyPr/>
          <a:lstStyle/>
          <a:p>
            <a:r>
              <a:rPr lang="en-US" dirty="0"/>
              <a:t>Android Application </a:t>
            </a:r>
          </a:p>
          <a:p>
            <a:pPr lvl="1"/>
            <a:r>
              <a:rPr lang="en-US" dirty="0"/>
              <a:t>Client – Updates current location, can connect to SmartBin, check the status of the SmartBin (Full or Empty)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1A261-7407-4988-B669-ED3644ED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81" y="6456699"/>
            <a:ext cx="1587240" cy="317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A68CD-6C55-4FF9-A070-20246A959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005" y="1226549"/>
            <a:ext cx="2242904" cy="3987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7468-01BB-42CE-BA45-56354356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21" y="1226549"/>
            <a:ext cx="2242904" cy="3987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732F6-7D4C-4AEB-AD7A-1BC5BABDB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398" y="1248524"/>
            <a:ext cx="2230543" cy="396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5D-2A3D-8B41-AA80-C9A56AA5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422-0204-2945-A1C7-001363AF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4503" cy="3487780"/>
          </a:xfrm>
        </p:spPr>
        <p:txBody>
          <a:bodyPr/>
          <a:lstStyle/>
          <a:p>
            <a:r>
              <a:rPr lang="en-US" dirty="0"/>
              <a:t>Android Application </a:t>
            </a:r>
          </a:p>
          <a:p>
            <a:pPr lvl="1"/>
            <a:r>
              <a:rPr lang="en-US" dirty="0"/>
              <a:t>Collector – Checks all Client need to be collected, there address, location and shortest path to be covered to cover all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1A261-7407-4988-B669-ED3644ED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08" y="469356"/>
            <a:ext cx="3001362" cy="6002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DFCAF-AEC8-48EB-A027-DF243540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375" y="469356"/>
            <a:ext cx="3020519" cy="60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E7C6-5BA9-46EA-8D54-8AC6228F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169C8-7E76-4690-8C9C-93EF77645FDC}"/>
              </a:ext>
            </a:extLst>
          </p:cNvPr>
          <p:cNvSpPr/>
          <p:nvPr/>
        </p:nvSpPr>
        <p:spPr>
          <a:xfrm>
            <a:off x="240769" y="1323029"/>
            <a:ext cx="1874982" cy="1468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Bin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CA5EC-AE2B-49CF-85BB-9A5B3B12FBFC}"/>
              </a:ext>
            </a:extLst>
          </p:cNvPr>
          <p:cNvSpPr/>
          <p:nvPr/>
        </p:nvSpPr>
        <p:spPr>
          <a:xfrm>
            <a:off x="4330059" y="3263955"/>
            <a:ext cx="1874982" cy="14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App</a:t>
            </a:r>
          </a:p>
          <a:p>
            <a:pPr algn="ctr"/>
            <a:r>
              <a:rPr lang="en-US" dirty="0"/>
              <a:t>(Collector Application)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3F47F-C514-4E91-9E77-27730174526A}"/>
              </a:ext>
            </a:extLst>
          </p:cNvPr>
          <p:cNvSpPr/>
          <p:nvPr/>
        </p:nvSpPr>
        <p:spPr>
          <a:xfrm>
            <a:off x="240768" y="3263957"/>
            <a:ext cx="1874982" cy="14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App</a:t>
            </a:r>
          </a:p>
          <a:p>
            <a:pPr algn="ctr"/>
            <a:r>
              <a:rPr lang="en-US" dirty="0"/>
              <a:t>(Client Application)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2B4AC-4669-41E4-90D4-6533B0B39738}"/>
              </a:ext>
            </a:extLst>
          </p:cNvPr>
          <p:cNvSpPr/>
          <p:nvPr/>
        </p:nvSpPr>
        <p:spPr>
          <a:xfrm>
            <a:off x="3121048" y="5389419"/>
            <a:ext cx="1874982" cy="1011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php</a:t>
            </a:r>
            <a:r>
              <a:rPr lang="en-US" dirty="0"/>
              <a:t>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EB3E29-AB28-49AC-AC8C-635F03DD71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2289959" y="3620838"/>
            <a:ext cx="656881" cy="2880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E13934B-1CD1-4F2C-BAA7-AA527534866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42087" y="3027783"/>
            <a:ext cx="4723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62D0C3F9-F334-428A-B596-B904FF59EB1C}"/>
              </a:ext>
            </a:extLst>
          </p:cNvPr>
          <p:cNvSpPr/>
          <p:nvPr/>
        </p:nvSpPr>
        <p:spPr>
          <a:xfrm>
            <a:off x="1650842" y="5620705"/>
            <a:ext cx="1065427" cy="7260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6BF0A14-3A39-46B0-8EFF-14DCDED85496}"/>
              </a:ext>
            </a:extLst>
          </p:cNvPr>
          <p:cNvCxnSpPr>
            <a:cxnSpLocks/>
            <a:stCxn id="7" idx="2"/>
            <a:endCxn id="25" idx="3"/>
          </p:cNvCxnSpPr>
          <p:nvPr/>
        </p:nvCxnSpPr>
        <p:spPr>
          <a:xfrm rot="5400000" flipH="1">
            <a:off x="3094027" y="5436288"/>
            <a:ext cx="54042" cy="1874983"/>
          </a:xfrm>
          <a:prstGeom prst="bentConnector3">
            <a:avLst>
              <a:gd name="adj1" fmla="val -4230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223310A-B062-48BB-B2D3-7DC777671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9" t="5324" r="20437" b="15314"/>
          <a:stretch/>
        </p:blipFill>
        <p:spPr>
          <a:xfrm>
            <a:off x="1780322" y="1417341"/>
            <a:ext cx="1315062" cy="1280984"/>
          </a:xfrm>
          <a:prstGeom prst="rect">
            <a:avLst/>
          </a:prstGeom>
        </p:spPr>
      </p:pic>
      <p:pic>
        <p:nvPicPr>
          <p:cNvPr id="1026" name="Picture 2" descr="Image result for bluetooth icon">
            <a:extLst>
              <a:ext uri="{FF2B5EF4-FFF2-40B4-BE49-F238E27FC236}">
                <a16:creationId xmlns:a16="http://schemas.microsoft.com/office/drawing/2014/main" id="{8975563B-A0D2-4802-B1F4-237CC236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30" y="2700548"/>
            <a:ext cx="654469" cy="65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B16D3B-FF59-4CC3-8CDB-5769E2AA7E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334604" y="4456472"/>
            <a:ext cx="656883" cy="1209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04E896C-CDFB-42C8-A5BC-7369CF651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460" y="3065054"/>
            <a:ext cx="1171859" cy="20833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212C5E-113F-4C8D-B895-34DE71A2B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522" y="2698325"/>
            <a:ext cx="1436186" cy="2872372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AECB7A-9074-44C9-B00D-3D26FDE0FB24}"/>
              </a:ext>
            </a:extLst>
          </p:cNvPr>
          <p:cNvSpPr/>
          <p:nvPr/>
        </p:nvSpPr>
        <p:spPr>
          <a:xfrm>
            <a:off x="8525068" y="5277270"/>
            <a:ext cx="2662410" cy="1011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 </a:t>
            </a:r>
            <a:r>
              <a:rPr lang="en-US" dirty="0" err="1"/>
              <a:t>Tom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for location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5B6800-2D8C-48C0-A29A-47FDF96428D0}"/>
              </a:ext>
            </a:extLst>
          </p:cNvPr>
          <p:cNvSpPr/>
          <p:nvPr/>
        </p:nvSpPr>
        <p:spPr>
          <a:xfrm>
            <a:off x="8512663" y="3966229"/>
            <a:ext cx="2674815" cy="1011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TomTom Online Maps API</a:t>
            </a:r>
          </a:p>
          <a:p>
            <a:pPr lvl="1"/>
            <a:r>
              <a:rPr lang="en-US" dirty="0"/>
              <a:t>TomTom Online Routes API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A350325-9212-4EEC-8A2D-40A7FA8824BC}"/>
              </a:ext>
            </a:extLst>
          </p:cNvPr>
          <p:cNvCxnSpPr>
            <a:cxnSpLocks/>
            <a:stCxn id="79" idx="1"/>
            <a:endCxn id="7" idx="3"/>
          </p:cNvCxnSpPr>
          <p:nvPr/>
        </p:nvCxnSpPr>
        <p:spPr>
          <a:xfrm rot="10800000" flipV="1">
            <a:off x="4996031" y="4471920"/>
            <a:ext cx="3516633" cy="1423190"/>
          </a:xfrm>
          <a:prstGeom prst="bentConnector3">
            <a:avLst>
              <a:gd name="adj1" fmla="val 24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FBA787B-829B-4936-80B4-AC5D4C160653}"/>
              </a:ext>
            </a:extLst>
          </p:cNvPr>
          <p:cNvCxnSpPr>
            <a:cxnSpLocks/>
            <a:stCxn id="78" idx="1"/>
            <a:endCxn id="7" idx="3"/>
          </p:cNvCxnSpPr>
          <p:nvPr/>
        </p:nvCxnSpPr>
        <p:spPr>
          <a:xfrm rot="10800000" flipV="1">
            <a:off x="4996030" y="5782960"/>
            <a:ext cx="3529038" cy="112149"/>
          </a:xfrm>
          <a:prstGeom prst="bentConnector3">
            <a:avLst>
              <a:gd name="adj1" fmla="val 25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4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3249004" y="2912403"/>
            <a:ext cx="576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Technology/Tool/Cloud Stack</a:t>
            </a:r>
          </a:p>
        </p:txBody>
      </p:sp>
    </p:spTree>
    <p:extLst>
      <p:ext uri="{BB962C8B-B14F-4D97-AF65-F5344CB8AC3E}">
        <p14:creationId xmlns:p14="http://schemas.microsoft.com/office/powerpoint/2010/main" val="104461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494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Problem Statement</vt:lpstr>
      <vt:lpstr>PowerPoint Presentation</vt:lpstr>
      <vt:lpstr>Solution</vt:lpstr>
      <vt:lpstr>Solution</vt:lpstr>
      <vt:lpstr>Architecture</vt:lpstr>
      <vt:lpstr>PowerPoint Presentation</vt:lpstr>
      <vt:lpstr>Technical Resources</vt:lpstr>
      <vt:lpstr>PowerPoint Presentation</vt:lpstr>
      <vt:lpstr>Hardware</vt:lpstr>
      <vt:lpstr>Hardware</vt:lpstr>
      <vt:lpstr>PowerPoint Presentation</vt:lpstr>
      <vt:lpstr>Picture Gallery- Smart Bin</vt:lpstr>
      <vt:lpstr>Empty &amp; Full Bin Demo</vt:lpstr>
      <vt:lpstr>Collector App Demo</vt:lpstr>
      <vt:lpstr>PowerPoint Presentation</vt:lpstr>
      <vt:lpstr>PowerPoint Presentation</vt:lpstr>
      <vt:lpstr>PowerPoint Presentation</vt:lpstr>
      <vt:lpstr>Future Updates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S Das</dc:creator>
  <cp:lastModifiedBy>Siddhartha Shankar Das</cp:lastModifiedBy>
  <cp:revision>32</cp:revision>
  <dcterms:created xsi:type="dcterms:W3CDTF">2018-08-24T06:27:31Z</dcterms:created>
  <dcterms:modified xsi:type="dcterms:W3CDTF">2018-10-31T06:12:53Z</dcterms:modified>
</cp:coreProperties>
</file>