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1"/>
  </p:notesMasterIdLst>
  <p:handoutMasterIdLst>
    <p:handoutMasterId r:id="rId22"/>
  </p:handoutMasterIdLst>
  <p:sldIdLst>
    <p:sldId id="257" r:id="rId5"/>
    <p:sldId id="389" r:id="rId6"/>
    <p:sldId id="384" r:id="rId7"/>
    <p:sldId id="392" r:id="rId8"/>
    <p:sldId id="393" r:id="rId9"/>
    <p:sldId id="317" r:id="rId10"/>
    <p:sldId id="394" r:id="rId11"/>
    <p:sldId id="277" r:id="rId12"/>
    <p:sldId id="395" r:id="rId13"/>
    <p:sldId id="278" r:id="rId14"/>
    <p:sldId id="396" r:id="rId15"/>
    <p:sldId id="279" r:id="rId16"/>
    <p:sldId id="268" r:id="rId17"/>
    <p:sldId id="272" r:id="rId18"/>
    <p:sldId id="321" r:id="rId19"/>
    <p:sldId id="39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51" d="100"/>
          <a:sy n="51" d="100"/>
        </p:scale>
        <p:origin x="106" y="43"/>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4/7/2022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4/7/2022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14</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3.jf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26.jpe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10.jfif"/><Relationship Id="rId2" Type="http://schemas.openxmlformats.org/officeDocument/2006/relationships/image" Target="../media/image9.jfif"/><Relationship Id="rId1" Type="http://schemas.openxmlformats.org/officeDocument/2006/relationships/slideLayout" Target="../slideLayouts/slideLayout2.xml"/><Relationship Id="rId4" Type="http://schemas.openxmlformats.org/officeDocument/2006/relationships/image" Target="../media/image11.jfif"/></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6.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8.jfif"/><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Predicting Diamond Prices</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Sindy Saintclair</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4" y="549275"/>
            <a:ext cx="3565524" cy="1997855"/>
          </a:xfrm>
        </p:spPr>
        <p:txBody>
          <a:bodyPr wrap="square" anchor="b">
            <a:normAutofit/>
          </a:bodyPr>
          <a:lstStyle/>
          <a:p>
            <a:r>
              <a:rPr lang="en-US" sz="3400"/>
              <a:t>Acquiring the Different Errors: MAE, MSE, &amp; RMSE</a:t>
            </a:r>
          </a:p>
        </p:txBody>
      </p:sp>
      <p:grpSp>
        <p:nvGrpSpPr>
          <p:cNvPr id="25" name="Group 24">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26"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0" name="Oval 29">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Content Placeholder 19">
            <a:extLst>
              <a:ext uri="{FF2B5EF4-FFF2-40B4-BE49-F238E27FC236}">
                <a16:creationId xmlns:a16="http://schemas.microsoft.com/office/drawing/2014/main" id="{E5C542E1-2390-A861-9881-3ADA7CEB27D3}"/>
              </a:ext>
            </a:extLst>
          </p:cNvPr>
          <p:cNvSpPr>
            <a:spLocks noGrp="1"/>
          </p:cNvSpPr>
          <p:nvPr>
            <p:ph idx="1"/>
          </p:nvPr>
        </p:nvSpPr>
        <p:spPr>
          <a:xfrm>
            <a:off x="550863" y="2677306"/>
            <a:ext cx="3565525" cy="3415519"/>
          </a:xfrm>
        </p:spPr>
        <p:txBody>
          <a:bodyPr anchor="t">
            <a:normAutofit lnSpcReduction="10000"/>
          </a:bodyPr>
          <a:lstStyle/>
          <a:p>
            <a:r>
              <a:rPr lang="en-US" sz="1600" dirty="0"/>
              <a:t>This shows the process involved in acquiring the mean absolute error(MAE), the mean squared error(MSE), and the root mean squared error(RMSE).</a:t>
            </a:r>
          </a:p>
          <a:p>
            <a:r>
              <a:rPr lang="en-US" sz="1600" dirty="0"/>
              <a:t>According to Python programming, the MAE was found to be 947, which is quite high. The MSE was 2,108,957, which is MAE squared and the RMSE is 1452. The closer to zero the RMSE, the better the model fits.  As you can see, there must be better models than this one to fit the </a:t>
            </a:r>
            <a:r>
              <a:rPr lang="en-US" sz="1600"/>
              <a:t>Diamond data.</a:t>
            </a:r>
            <a:endParaRPr lang="en-US" sz="1600" dirty="0"/>
          </a:p>
        </p:txBody>
      </p:sp>
      <p:pic>
        <p:nvPicPr>
          <p:cNvPr id="6" name="Content Placeholder 5">
            <a:extLst>
              <a:ext uri="{FF2B5EF4-FFF2-40B4-BE49-F238E27FC236}">
                <a16:creationId xmlns:a16="http://schemas.microsoft.com/office/drawing/2014/main" id="{F12A0DEE-BEFE-4162-8E2E-19FC99D5F97B}"/>
              </a:ext>
            </a:extLst>
          </p:cNvPr>
          <p:cNvPicPr>
            <a:picLocks noChangeAspect="1"/>
          </p:cNvPicPr>
          <p:nvPr/>
        </p:nvPicPr>
        <p:blipFill>
          <a:blip r:embed="rId2"/>
          <a:stretch>
            <a:fillRect/>
          </a:stretch>
        </p:blipFill>
        <p:spPr>
          <a:xfrm>
            <a:off x="4550900" y="646083"/>
            <a:ext cx="7090237" cy="5565835"/>
          </a:xfrm>
          <a:custGeom>
            <a:avLst/>
            <a:gdLst/>
            <a:ahLst/>
            <a:cxnLst/>
            <a:rect l="l" t="t" r="r" b="b"/>
            <a:pathLst>
              <a:path w="7090237" h="5759451">
                <a:moveTo>
                  <a:pt x="0" y="0"/>
                </a:moveTo>
                <a:lnTo>
                  <a:pt x="7090237" y="0"/>
                </a:lnTo>
                <a:lnTo>
                  <a:pt x="7090237" y="5759451"/>
                </a:lnTo>
                <a:lnTo>
                  <a:pt x="0" y="5759451"/>
                </a:lnTo>
                <a:close/>
              </a:path>
            </a:pathLst>
          </a:custGeom>
        </p:spPr>
      </p:pic>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10</a:t>
            </a:fld>
            <a:endParaRPr lang="en-US"/>
          </a:p>
        </p:txBody>
      </p:sp>
    </p:spTree>
    <p:extLst>
      <p:ext uri="{BB962C8B-B14F-4D97-AF65-F5344CB8AC3E}">
        <p14:creationId xmlns:p14="http://schemas.microsoft.com/office/powerpoint/2010/main" val="2496947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2E6BA-03E5-49D1-A8F1-173F8CD1F536}"/>
              </a:ext>
            </a:extLst>
          </p:cNvPr>
          <p:cNvSpPr>
            <a:spLocks noGrp="1"/>
          </p:cNvSpPr>
          <p:nvPr>
            <p:ph type="title"/>
          </p:nvPr>
        </p:nvSpPr>
        <p:spPr>
          <a:xfrm>
            <a:off x="550863" y="656633"/>
            <a:ext cx="3566160" cy="1713139"/>
          </a:xfrm>
        </p:spPr>
        <p:txBody>
          <a:bodyPr/>
          <a:lstStyle/>
          <a:p>
            <a:r>
              <a:rPr lang="en-US" dirty="0"/>
              <a:t>Explaining MSE, RMSE, and MAE</a:t>
            </a:r>
          </a:p>
        </p:txBody>
      </p:sp>
      <p:sp>
        <p:nvSpPr>
          <p:cNvPr id="3" name="Content Placeholder 2">
            <a:extLst>
              <a:ext uri="{FF2B5EF4-FFF2-40B4-BE49-F238E27FC236}">
                <a16:creationId xmlns:a16="http://schemas.microsoft.com/office/drawing/2014/main" id="{D5A4972E-CDF7-4208-ACC2-020019A831F9}"/>
              </a:ext>
            </a:extLst>
          </p:cNvPr>
          <p:cNvSpPr>
            <a:spLocks noGrp="1"/>
          </p:cNvSpPr>
          <p:nvPr>
            <p:ph sz="quarter" idx="15"/>
          </p:nvPr>
        </p:nvSpPr>
        <p:spPr>
          <a:xfrm>
            <a:off x="551499" y="2834595"/>
            <a:ext cx="3565524" cy="2351087"/>
          </a:xfrm>
        </p:spPr>
        <p:txBody>
          <a:bodyPr/>
          <a:lstStyle/>
          <a:p>
            <a:r>
              <a:rPr lang="en-US" dirty="0"/>
              <a:t>MSE considers large amounts of error, which often happens in the real world. MAE is the average amount of error between the prediction and the real data. RMSE is the most popular.</a:t>
            </a:r>
          </a:p>
        </p:txBody>
      </p:sp>
      <p:pic>
        <p:nvPicPr>
          <p:cNvPr id="9" name="Picture Placeholder 8" descr="A picture containing stationary, pen&#10;&#10;Description automatically generated">
            <a:extLst>
              <a:ext uri="{FF2B5EF4-FFF2-40B4-BE49-F238E27FC236}">
                <a16:creationId xmlns:a16="http://schemas.microsoft.com/office/drawing/2014/main" id="{BADDCF85-6BA4-436F-8EB0-3817673673BA}"/>
              </a:ext>
            </a:extLst>
          </p:cNvPr>
          <p:cNvPicPr>
            <a:picLocks noGrp="1" noChangeAspect="1"/>
          </p:cNvPicPr>
          <p:nvPr>
            <p:ph type="pic" sz="quarter" idx="13"/>
          </p:nvPr>
        </p:nvPicPr>
        <p:blipFill>
          <a:blip r:embed="rId2"/>
          <a:srcRect l="4637" r="4637"/>
          <a:stretch>
            <a:fillRect/>
          </a:stretch>
        </p:blipFill>
        <p:spPr/>
      </p:pic>
      <p:sp>
        <p:nvSpPr>
          <p:cNvPr id="5" name="Date Placeholder 4">
            <a:extLst>
              <a:ext uri="{FF2B5EF4-FFF2-40B4-BE49-F238E27FC236}">
                <a16:creationId xmlns:a16="http://schemas.microsoft.com/office/drawing/2014/main" id="{F033089B-EF55-4D07-8484-8898B4D38238}"/>
              </a:ext>
            </a:extLst>
          </p:cNvPr>
          <p:cNvSpPr>
            <a:spLocks noGrp="1"/>
          </p:cNvSpPr>
          <p:nvPr>
            <p:ph type="dt" sz="half" idx="10"/>
          </p:nvPr>
        </p:nvSpPr>
        <p:spPr/>
        <p:txBody>
          <a:bodyPr/>
          <a:lstStyle/>
          <a:p>
            <a:r>
              <a:rPr lang="en-US"/>
              <a:t>Tuesday, February 2, 20XX</a:t>
            </a:r>
          </a:p>
        </p:txBody>
      </p:sp>
      <p:sp>
        <p:nvSpPr>
          <p:cNvPr id="6" name="Footer Placeholder 5">
            <a:extLst>
              <a:ext uri="{FF2B5EF4-FFF2-40B4-BE49-F238E27FC236}">
                <a16:creationId xmlns:a16="http://schemas.microsoft.com/office/drawing/2014/main" id="{E4C33E83-7E43-4124-9DC9-B2C8A537D56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90BB484-F784-4E94-842B-071E5039F935}"/>
              </a:ext>
            </a:extLst>
          </p:cNvPr>
          <p:cNvSpPr>
            <a:spLocks noGrp="1"/>
          </p:cNvSpPr>
          <p:nvPr>
            <p:ph type="sldNum" sz="quarter" idx="12"/>
          </p:nvPr>
        </p:nvSpPr>
        <p:spPr/>
        <p:txBody>
          <a:bodyPr/>
          <a:lstStyle/>
          <a:p>
            <a:fld id="{DBA1B0FB-D917-4C8C-928F-313BD683BF39}" type="slidenum">
              <a:rPr lang="en-US" smtClean="0"/>
              <a:t>11</a:t>
            </a:fld>
            <a:endParaRPr lang="en-US"/>
          </a:p>
        </p:txBody>
      </p:sp>
    </p:spTree>
    <p:extLst>
      <p:ext uri="{BB962C8B-B14F-4D97-AF65-F5344CB8AC3E}">
        <p14:creationId xmlns:p14="http://schemas.microsoft.com/office/powerpoint/2010/main" val="319837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3" y="656633"/>
            <a:ext cx="3566160" cy="2351087"/>
          </a:xfrm>
        </p:spPr>
        <p:txBody>
          <a:bodyPr>
            <a:normAutofit/>
          </a:bodyPr>
          <a:lstStyle/>
          <a:p>
            <a:r>
              <a:rPr lang="en-US" dirty="0"/>
              <a:t>But is that instance of train-test-split enough?</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3143659"/>
            <a:ext cx="3565524" cy="2351087"/>
          </a:xfrm>
        </p:spPr>
        <p:txBody>
          <a:bodyPr/>
          <a:lstStyle/>
          <a:p>
            <a:r>
              <a:rPr lang="en-US" dirty="0"/>
              <a:t>This is why we have K-Folds. The idea behind k-folds cross-validation is that you don’t want to rely on just one iteration of train-test-split, because it could be biased accidentally.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395518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Freeform: Shape 1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oup 2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33" name="Freeform: Shape 2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Oval 2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7" name="Rectangle 2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720DA41-FA24-F387-31A7-BA2C6292CBD7}"/>
              </a:ext>
            </a:extLst>
          </p:cNvPr>
          <p:cNvPicPr>
            <a:picLocks noChangeAspect="1"/>
          </p:cNvPicPr>
          <p:nvPr/>
        </p:nvPicPr>
        <p:blipFill rotWithShape="1">
          <a:blip r:embed="rId3"/>
          <a:srcRect/>
          <a:stretch/>
        </p:blipFill>
        <p:spPr>
          <a:xfrm>
            <a:off x="20" y="7449"/>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9" name="Rectangle 28">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50864" y="350815"/>
            <a:ext cx="3565524" cy="2507301"/>
          </a:xfrm>
        </p:spPr>
        <p:txBody>
          <a:bodyPr vert="horz" wrap="square" lIns="0" tIns="0" rIns="0" bIns="0" rtlCol="0" anchor="b" anchorCtr="0">
            <a:normAutofit/>
          </a:bodyPr>
          <a:lstStyle/>
          <a:p>
            <a:pPr>
              <a:lnSpc>
                <a:spcPct val="100000"/>
              </a:lnSpc>
            </a:pPr>
            <a:r>
              <a:rPr lang="en-US" kern="1200" dirty="0">
                <a:solidFill>
                  <a:schemeClr val="tx1"/>
                </a:solidFill>
                <a:latin typeface="+mj-lt"/>
                <a:ea typeface="+mj-ea"/>
                <a:cs typeface="+mj-cs"/>
              </a:rPr>
              <a:t>k-folds cross validation method</a:t>
            </a:r>
          </a:p>
        </p:txBody>
      </p:sp>
      <p:sp>
        <p:nvSpPr>
          <p:cNvPr id="31" name="Rectangle 30">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13</a:t>
            </a:fld>
            <a:endParaRPr lang="en-US">
              <a:solidFill>
                <a:schemeClr val="tx1">
                  <a:alpha val="80000"/>
                </a:schemeClr>
              </a:solidFill>
            </a:endParaRPr>
          </a:p>
        </p:txBody>
      </p:sp>
      <p:pic>
        <p:nvPicPr>
          <p:cNvPr id="46" name="Picture 45" descr="Four rows, each of which has twenty circles that are either green or red. Row one, iteration one. Test data is first five circles. The remaining are training data. Row two, iteration two, second five circles are test data. Row three, iteration three, third five circles are test data. Row four, iteration k equals four, final five circles are test data.">
            <a:extLst>
              <a:ext uri="{FF2B5EF4-FFF2-40B4-BE49-F238E27FC236}">
                <a16:creationId xmlns:a16="http://schemas.microsoft.com/office/drawing/2014/main" id="{955939ED-47AC-4672-9D1D-A811AD75603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93395" y="2135911"/>
            <a:ext cx="6532636" cy="3261737"/>
          </a:xfrm>
          <a:prstGeom prst="rect">
            <a:avLst/>
          </a:prstGeom>
          <a:noFill/>
          <a:ln>
            <a:noFill/>
          </a:ln>
        </p:spPr>
      </p:pic>
      <p:sp>
        <p:nvSpPr>
          <p:cNvPr id="35" name="TextBox 34">
            <a:extLst>
              <a:ext uri="{FF2B5EF4-FFF2-40B4-BE49-F238E27FC236}">
                <a16:creationId xmlns:a16="http://schemas.microsoft.com/office/drawing/2014/main" id="{06EFA7FF-98DD-43E8-A038-1C7C72363FF3}"/>
              </a:ext>
            </a:extLst>
          </p:cNvPr>
          <p:cNvSpPr txBox="1"/>
          <p:nvPr/>
        </p:nvSpPr>
        <p:spPr>
          <a:xfrm>
            <a:off x="324088" y="2952213"/>
            <a:ext cx="3792300" cy="3416320"/>
          </a:xfrm>
          <a:prstGeom prst="rect">
            <a:avLst/>
          </a:prstGeom>
          <a:noFill/>
        </p:spPr>
        <p:txBody>
          <a:bodyPr wrap="square" rtlCol="0">
            <a:spAutoFit/>
          </a:bodyPr>
          <a:lstStyle/>
          <a:p>
            <a:r>
              <a:rPr lang="en-US" dirty="0"/>
              <a:t>Here is a visual of the k-folds cross-validation method, using four iterations. Iterations 1-3 each have a different testing set and use the rest of the data for training. In the fourth iteration, all the data available is used. This function:</a:t>
            </a:r>
          </a:p>
          <a:p>
            <a:pPr marL="342900" indent="-342900">
              <a:buAutoNum type="arabicPeriod"/>
            </a:pPr>
            <a:r>
              <a:rPr lang="en-US" dirty="0"/>
              <a:t>Randomizes the data</a:t>
            </a:r>
          </a:p>
          <a:p>
            <a:pPr marL="342900" indent="-342900">
              <a:buAutoNum type="arabicPeriod"/>
            </a:pPr>
            <a:r>
              <a:rPr lang="en-US" dirty="0"/>
              <a:t>Splits the data into groups (k#)</a:t>
            </a:r>
          </a:p>
          <a:p>
            <a:pPr marL="342900" indent="-342900">
              <a:buAutoNum type="arabicPeriod"/>
            </a:pPr>
            <a:r>
              <a:rPr lang="en-US" dirty="0"/>
              <a:t>For each group, creates a test set and a training set, then fits a model and retains the accuracy score</a:t>
            </a:r>
          </a:p>
        </p:txBody>
      </p:sp>
    </p:spTree>
    <p:extLst>
      <p:ext uri="{BB962C8B-B14F-4D97-AF65-F5344CB8AC3E}">
        <p14:creationId xmlns:p14="http://schemas.microsoft.com/office/powerpoint/2010/main" val="297987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4" y="549275"/>
            <a:ext cx="3565524" cy="1997855"/>
          </a:xfrm>
        </p:spPr>
        <p:txBody>
          <a:bodyPr wrap="square" anchor="b">
            <a:normAutofit/>
          </a:bodyPr>
          <a:lstStyle/>
          <a:p>
            <a:r>
              <a:rPr lang="en-US" sz="3700"/>
              <a:t>Creating the Folds &amp; Running Cross-Validation</a:t>
            </a:r>
          </a:p>
        </p:txBody>
      </p:sp>
      <p:sp>
        <p:nvSpPr>
          <p:cNvPr id="14" name="Content Placeholder 13">
            <a:extLst>
              <a:ext uri="{FF2B5EF4-FFF2-40B4-BE49-F238E27FC236}">
                <a16:creationId xmlns:a16="http://schemas.microsoft.com/office/drawing/2014/main" id="{89888EE7-1BBE-0CB4-92DC-A5BE954F0393}"/>
              </a:ext>
            </a:extLst>
          </p:cNvPr>
          <p:cNvSpPr>
            <a:spLocks noGrp="1"/>
          </p:cNvSpPr>
          <p:nvPr>
            <p:ph idx="1"/>
          </p:nvPr>
        </p:nvSpPr>
        <p:spPr>
          <a:xfrm>
            <a:off x="550863" y="2678400"/>
            <a:ext cx="3565525" cy="3414425"/>
          </a:xfrm>
        </p:spPr>
        <p:txBody>
          <a:bodyPr anchor="t">
            <a:normAutofit/>
          </a:bodyPr>
          <a:lstStyle/>
          <a:p>
            <a:r>
              <a:rPr lang="en-US" sz="1600" dirty="0"/>
              <a:t>It appears the first trained model was accurate 86.12% of the time, while the second model was accurate 86.15% of the time, and the third model was accurate 86.88% of the time.</a:t>
            </a:r>
          </a:p>
          <a:p>
            <a:r>
              <a:rPr lang="en-US" sz="1600" dirty="0"/>
              <a:t>This would corroborate initial findings that the accuracy of this linear model is quite high given what normally occurs the real world.</a:t>
            </a:r>
          </a:p>
        </p:txBody>
      </p:sp>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Tuesday, February 2, 20XX</a:t>
            </a:r>
          </a:p>
        </p:txBody>
      </p:sp>
      <p:pic>
        <p:nvPicPr>
          <p:cNvPr id="10" name="Content Placeholder 9">
            <a:extLst>
              <a:ext uri="{FF2B5EF4-FFF2-40B4-BE49-F238E27FC236}">
                <a16:creationId xmlns:a16="http://schemas.microsoft.com/office/drawing/2014/main" id="{ED446FA6-BE07-4B98-AC07-F4BAC58A4351}"/>
              </a:ext>
            </a:extLst>
          </p:cNvPr>
          <p:cNvPicPr>
            <a:picLocks noChangeAspect="1"/>
          </p:cNvPicPr>
          <p:nvPr/>
        </p:nvPicPr>
        <p:blipFill rotWithShape="1">
          <a:blip r:embed="rId3"/>
          <a:srcRect l="3094" r="8643" b="-3"/>
          <a:stretch/>
        </p:blipFill>
        <p:spPr>
          <a:xfrm>
            <a:off x="4550899" y="10"/>
            <a:ext cx="7641102" cy="6857990"/>
          </a:xfrm>
          <a:custGeom>
            <a:avLst/>
            <a:gdLst/>
            <a:ahLst/>
            <a:cxnLst/>
            <a:rect l="l" t="t" r="r" b="b"/>
            <a:pathLst>
              <a:path w="7641102" h="6858000">
                <a:moveTo>
                  <a:pt x="0" y="0"/>
                </a:moveTo>
                <a:lnTo>
                  <a:pt x="7641102" y="0"/>
                </a:lnTo>
                <a:lnTo>
                  <a:pt x="7641102" y="6858000"/>
                </a:lnTo>
                <a:lnTo>
                  <a:pt x="0" y="6858000"/>
                </a:lnTo>
                <a:close/>
              </a:path>
            </a:pathLst>
          </a:custGeom>
        </p:spPr>
      </p:pic>
      <p:sp>
        <p:nvSpPr>
          <p:cNvPr id="19" name="Rectangle 18">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14</a:t>
            </a:fld>
            <a:endParaRPr lang="en-US"/>
          </a:p>
        </p:txBody>
      </p:sp>
    </p:spTree>
    <p:extLst>
      <p:ext uri="{BB962C8B-B14F-4D97-AF65-F5344CB8AC3E}">
        <p14:creationId xmlns:p14="http://schemas.microsoft.com/office/powerpoint/2010/main" val="2624630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a:bodyPr>
          <a:lstStyle/>
          <a:p>
            <a:r>
              <a:rPr lang="en-US" dirty="0"/>
              <a:t>In summation, though the linear model is highly accurate, the MAE, MSE, and RMSE, show that it may not be the best fit for the data, given that all errors gave numbers far from 0. However, on a scale of 0 to infinity, this isn’t too bad.</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Tree>
    <p:extLst>
      <p:ext uri="{BB962C8B-B14F-4D97-AF65-F5344CB8AC3E}">
        <p14:creationId xmlns:p14="http://schemas.microsoft.com/office/powerpoint/2010/main" val="3521561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38022"/>
            <a:ext cx="3565524" cy="802306"/>
          </a:xfrm>
        </p:spPr>
        <p:txBody>
          <a:bodyPr/>
          <a:lstStyle/>
          <a:p>
            <a:r>
              <a:rPr lang="en-US" dirty="0"/>
              <a:t>Exploring…</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1754339"/>
            <a:ext cx="3565525" cy="4338862"/>
          </a:xfrm>
        </p:spPr>
        <p:txBody>
          <a:bodyPr/>
          <a:lstStyle/>
          <a:p>
            <a:r>
              <a:rPr lang="en-US" dirty="0"/>
              <a:t>Variables by which we will predict the price of diamonds</a:t>
            </a:r>
          </a:p>
          <a:p>
            <a:r>
              <a:rPr lang="en-US" dirty="0"/>
              <a:t>Train Test Split</a:t>
            </a:r>
          </a:p>
          <a:p>
            <a:r>
              <a:rPr lang="en-US" dirty="0"/>
              <a:t>Linear Regression Model</a:t>
            </a:r>
          </a:p>
          <a:p>
            <a:r>
              <a:rPr lang="en-US" dirty="0"/>
              <a:t>Examining Predictions and Accuracy Scores</a:t>
            </a:r>
          </a:p>
          <a:p>
            <a:r>
              <a:rPr lang="en-US" dirty="0"/>
              <a:t>Creating </a:t>
            </a:r>
            <a:r>
              <a:rPr lang="en-US" dirty="0" err="1"/>
              <a:t>kFolds</a:t>
            </a:r>
            <a:r>
              <a:rPr lang="en-US" dirty="0"/>
              <a:t> and Cross-Validation</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a:bodyPr>
          <a:lstStyle/>
          <a:p>
            <a:pPr marL="0" indent="0">
              <a:buNone/>
            </a:pPr>
            <a:r>
              <a:rPr lang="en-US" dirty="0"/>
              <a:t>In this PowerPoint, we will be taking data, cleaning the data so that its usable, and creating a linear model to predict the price of the diamonds according to the diamond’s clarity, color, carat, and cut using Python.</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988A-D2D0-4D3D-BFF5-8AFCFE5B4F57}"/>
              </a:ext>
            </a:extLst>
          </p:cNvPr>
          <p:cNvSpPr>
            <a:spLocks noGrp="1"/>
          </p:cNvSpPr>
          <p:nvPr>
            <p:ph type="title"/>
          </p:nvPr>
        </p:nvSpPr>
        <p:spPr/>
        <p:txBody>
          <a:bodyPr/>
          <a:lstStyle/>
          <a:p>
            <a:r>
              <a:rPr lang="en-US" dirty="0"/>
              <a:t>Independent Variables</a:t>
            </a:r>
          </a:p>
        </p:txBody>
      </p:sp>
      <p:sp>
        <p:nvSpPr>
          <p:cNvPr id="3" name="Content Placeholder 2">
            <a:extLst>
              <a:ext uri="{FF2B5EF4-FFF2-40B4-BE49-F238E27FC236}">
                <a16:creationId xmlns:a16="http://schemas.microsoft.com/office/drawing/2014/main" id="{A4049E00-893D-47A2-BACC-F23CD2942D98}"/>
              </a:ext>
            </a:extLst>
          </p:cNvPr>
          <p:cNvSpPr>
            <a:spLocks noGrp="1"/>
          </p:cNvSpPr>
          <p:nvPr>
            <p:ph idx="1"/>
          </p:nvPr>
        </p:nvSpPr>
        <p:spPr/>
        <p:txBody>
          <a:bodyPr/>
          <a:lstStyle/>
          <a:p>
            <a:r>
              <a:rPr lang="en-US" dirty="0"/>
              <a:t>We are asked to predict the price of diamonds according to one continuous variable (carats) and three other categorical variables (color, clarity, and cut).</a:t>
            </a:r>
          </a:p>
          <a:p>
            <a:r>
              <a:rPr lang="en-US" dirty="0"/>
              <a:t>To do this, we must recode the categorical variables into continuous data before carrying on with our data analysis.</a:t>
            </a:r>
          </a:p>
        </p:txBody>
      </p:sp>
      <p:pic>
        <p:nvPicPr>
          <p:cNvPr id="11" name="Picture Placeholder 10" descr="A picture containing dark, glass&#10;&#10;Description automatically generated">
            <a:extLst>
              <a:ext uri="{FF2B5EF4-FFF2-40B4-BE49-F238E27FC236}">
                <a16:creationId xmlns:a16="http://schemas.microsoft.com/office/drawing/2014/main" id="{4C4BAB70-EAB6-460A-9C0B-E607DBB304B7}"/>
              </a:ext>
            </a:extLst>
          </p:cNvPr>
          <p:cNvPicPr>
            <a:picLocks noGrp="1" noChangeAspect="1"/>
          </p:cNvPicPr>
          <p:nvPr>
            <p:ph type="pic" sz="quarter" idx="13"/>
          </p:nvPr>
        </p:nvPicPr>
        <p:blipFill>
          <a:blip r:embed="rId2"/>
          <a:srcRect t="5576" b="5576"/>
          <a:stretch>
            <a:fillRect/>
          </a:stretch>
        </p:blipFill>
        <p:spPr/>
      </p:pic>
      <p:pic>
        <p:nvPicPr>
          <p:cNvPr id="13" name="Picture Placeholder 12" descr="A picture containing fruit, different, several&#10;&#10;Description automatically generated">
            <a:extLst>
              <a:ext uri="{FF2B5EF4-FFF2-40B4-BE49-F238E27FC236}">
                <a16:creationId xmlns:a16="http://schemas.microsoft.com/office/drawing/2014/main" id="{1AA2B632-8919-418D-ADCB-CCAC2358DF27}"/>
              </a:ext>
            </a:extLst>
          </p:cNvPr>
          <p:cNvPicPr>
            <a:picLocks noGrp="1" noChangeAspect="1"/>
          </p:cNvPicPr>
          <p:nvPr>
            <p:ph type="pic" sz="quarter" idx="14"/>
          </p:nvPr>
        </p:nvPicPr>
        <p:blipFill>
          <a:blip r:embed="rId3"/>
          <a:srcRect l="7224" r="7224"/>
          <a:stretch>
            <a:fillRect/>
          </a:stretch>
        </p:blipFill>
        <p:spPr/>
      </p:pic>
      <p:pic>
        <p:nvPicPr>
          <p:cNvPr id="15" name="Picture Placeholder 14" descr="Graphical user interface, application&#10;&#10;Description automatically generated">
            <a:extLst>
              <a:ext uri="{FF2B5EF4-FFF2-40B4-BE49-F238E27FC236}">
                <a16:creationId xmlns:a16="http://schemas.microsoft.com/office/drawing/2014/main" id="{172C8DFC-18A3-4E46-BA94-E85046EBD445}"/>
              </a:ext>
            </a:extLst>
          </p:cNvPr>
          <p:cNvPicPr>
            <a:picLocks noGrp="1" noChangeAspect="1"/>
          </p:cNvPicPr>
          <p:nvPr>
            <p:ph type="pic" sz="quarter" idx="15"/>
          </p:nvPr>
        </p:nvPicPr>
        <p:blipFill>
          <a:blip r:embed="rId4"/>
          <a:srcRect l="16667" r="16667"/>
          <a:stretch>
            <a:fillRect/>
          </a:stretch>
        </p:blipFill>
        <p:spPr/>
      </p:pic>
      <p:sp>
        <p:nvSpPr>
          <p:cNvPr id="7" name="Date Placeholder 6">
            <a:extLst>
              <a:ext uri="{FF2B5EF4-FFF2-40B4-BE49-F238E27FC236}">
                <a16:creationId xmlns:a16="http://schemas.microsoft.com/office/drawing/2014/main" id="{4116DF57-8AF2-41F9-A7AD-494474DF8366}"/>
              </a:ext>
            </a:extLst>
          </p:cNvPr>
          <p:cNvSpPr>
            <a:spLocks noGrp="1"/>
          </p:cNvSpPr>
          <p:nvPr>
            <p:ph type="dt" sz="half" idx="10"/>
          </p:nvPr>
        </p:nvSpPr>
        <p:spPr/>
        <p:txBody>
          <a:bodyPr/>
          <a:lstStyle/>
          <a:p>
            <a:r>
              <a:rPr lang="en-US"/>
              <a:t>Tuesday, February 2, 20XX</a:t>
            </a:r>
          </a:p>
        </p:txBody>
      </p:sp>
      <p:sp>
        <p:nvSpPr>
          <p:cNvPr id="8" name="Footer Placeholder 7">
            <a:extLst>
              <a:ext uri="{FF2B5EF4-FFF2-40B4-BE49-F238E27FC236}">
                <a16:creationId xmlns:a16="http://schemas.microsoft.com/office/drawing/2014/main" id="{5E652336-937D-48E0-B596-5226FF1409AA}"/>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C464BA1-FEFC-459A-9071-08632C94624E}"/>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893010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AB02F-5363-4CAB-BA48-6CBFFEE6B971}"/>
              </a:ext>
            </a:extLst>
          </p:cNvPr>
          <p:cNvSpPr>
            <a:spLocks noGrp="1"/>
          </p:cNvSpPr>
          <p:nvPr>
            <p:ph type="title"/>
          </p:nvPr>
        </p:nvSpPr>
        <p:spPr/>
        <p:txBody>
          <a:bodyPr/>
          <a:lstStyle/>
          <a:p>
            <a:r>
              <a:rPr lang="en-US" dirty="0"/>
              <a:t>Recoding Categorical Variables Color, Cut, and Clarity</a:t>
            </a:r>
          </a:p>
        </p:txBody>
      </p:sp>
      <p:sp>
        <p:nvSpPr>
          <p:cNvPr id="4" name="Text Placeholder 3">
            <a:extLst>
              <a:ext uri="{FF2B5EF4-FFF2-40B4-BE49-F238E27FC236}">
                <a16:creationId xmlns:a16="http://schemas.microsoft.com/office/drawing/2014/main" id="{06750071-3660-4C92-9D0F-D624EF881371}"/>
              </a:ext>
            </a:extLst>
          </p:cNvPr>
          <p:cNvSpPr>
            <a:spLocks noGrp="1"/>
          </p:cNvSpPr>
          <p:nvPr>
            <p:ph type="body" sz="half" idx="2"/>
          </p:nvPr>
        </p:nvSpPr>
        <p:spPr/>
        <p:txBody>
          <a:bodyPr/>
          <a:lstStyle/>
          <a:p>
            <a:r>
              <a:rPr lang="en-US" dirty="0"/>
              <a:t>This is the process that was taken in order to recode the categorical independent variables that we have to come to know as cut, color, and clarity—leaving out only carat as it is measured numerically thus making it continuous data.</a:t>
            </a:r>
          </a:p>
          <a:p>
            <a:r>
              <a:rPr lang="en-US" dirty="0"/>
              <a:t>This should make creating a Linear Regression model much easier to better analyze and predict the price of the diamond.</a:t>
            </a:r>
          </a:p>
          <a:p>
            <a:r>
              <a:rPr lang="en-US" dirty="0"/>
              <a:t>To be sure, we will also check the errors and accuracy of the linear model made to ensure that this if of course is a credible and usable model.</a:t>
            </a:r>
          </a:p>
        </p:txBody>
      </p:sp>
      <p:sp>
        <p:nvSpPr>
          <p:cNvPr id="5" name="Date Placeholder 4">
            <a:extLst>
              <a:ext uri="{FF2B5EF4-FFF2-40B4-BE49-F238E27FC236}">
                <a16:creationId xmlns:a16="http://schemas.microsoft.com/office/drawing/2014/main" id="{B1F65A97-755F-47A7-9A20-789245876D3C}"/>
              </a:ext>
            </a:extLst>
          </p:cNvPr>
          <p:cNvSpPr>
            <a:spLocks noGrp="1"/>
          </p:cNvSpPr>
          <p:nvPr>
            <p:ph type="dt" sz="half" idx="10"/>
          </p:nvPr>
        </p:nvSpPr>
        <p:spPr/>
        <p:txBody>
          <a:bodyPr/>
          <a:lstStyle/>
          <a:p>
            <a:r>
              <a:rPr lang="en-US"/>
              <a:t>Tuesday, February 2, 20XX</a:t>
            </a:r>
          </a:p>
        </p:txBody>
      </p:sp>
      <p:sp>
        <p:nvSpPr>
          <p:cNvPr id="6" name="Footer Placeholder 5">
            <a:extLst>
              <a:ext uri="{FF2B5EF4-FFF2-40B4-BE49-F238E27FC236}">
                <a16:creationId xmlns:a16="http://schemas.microsoft.com/office/drawing/2014/main" id="{DDBB1F8D-7284-44E5-AB65-1ACAB370094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A2037479-F625-421F-9222-450C3064AD6A}"/>
              </a:ext>
            </a:extLst>
          </p:cNvPr>
          <p:cNvSpPr>
            <a:spLocks noGrp="1"/>
          </p:cNvSpPr>
          <p:nvPr>
            <p:ph type="sldNum" sz="quarter" idx="12"/>
          </p:nvPr>
        </p:nvSpPr>
        <p:spPr/>
        <p:txBody>
          <a:bodyPr/>
          <a:lstStyle/>
          <a:p>
            <a:fld id="{DBA1B0FB-D917-4C8C-928F-313BD683BF39}" type="slidenum">
              <a:rPr lang="en-US" smtClean="0"/>
              <a:t>5</a:t>
            </a:fld>
            <a:endParaRPr lang="en-US"/>
          </a:p>
        </p:txBody>
      </p:sp>
      <p:pic>
        <p:nvPicPr>
          <p:cNvPr id="9" name="Picture 8">
            <a:extLst>
              <a:ext uri="{FF2B5EF4-FFF2-40B4-BE49-F238E27FC236}">
                <a16:creationId xmlns:a16="http://schemas.microsoft.com/office/drawing/2014/main" id="{7194BFA0-A130-42AE-917A-0385ED7CE015}"/>
              </a:ext>
            </a:extLst>
          </p:cNvPr>
          <p:cNvPicPr>
            <a:picLocks noChangeAspect="1"/>
          </p:cNvPicPr>
          <p:nvPr/>
        </p:nvPicPr>
        <p:blipFill>
          <a:blip r:embed="rId2"/>
          <a:stretch>
            <a:fillRect/>
          </a:stretch>
        </p:blipFill>
        <p:spPr>
          <a:xfrm>
            <a:off x="4293714" y="1750060"/>
            <a:ext cx="3604572" cy="2049958"/>
          </a:xfrm>
          <a:prstGeom prst="rect">
            <a:avLst/>
          </a:prstGeom>
        </p:spPr>
      </p:pic>
      <p:pic>
        <p:nvPicPr>
          <p:cNvPr id="11" name="Picture 10">
            <a:extLst>
              <a:ext uri="{FF2B5EF4-FFF2-40B4-BE49-F238E27FC236}">
                <a16:creationId xmlns:a16="http://schemas.microsoft.com/office/drawing/2014/main" id="{667DD284-B0A2-48E0-B1D0-08BCAEBFA67B}"/>
              </a:ext>
            </a:extLst>
          </p:cNvPr>
          <p:cNvPicPr>
            <a:picLocks noChangeAspect="1"/>
          </p:cNvPicPr>
          <p:nvPr/>
        </p:nvPicPr>
        <p:blipFill>
          <a:blip r:embed="rId3"/>
          <a:stretch>
            <a:fillRect/>
          </a:stretch>
        </p:blipFill>
        <p:spPr>
          <a:xfrm>
            <a:off x="4293715" y="3778076"/>
            <a:ext cx="3232030" cy="2376760"/>
          </a:xfrm>
          <a:prstGeom prst="rect">
            <a:avLst/>
          </a:prstGeom>
        </p:spPr>
      </p:pic>
      <p:pic>
        <p:nvPicPr>
          <p:cNvPr id="13" name="Picture 12">
            <a:extLst>
              <a:ext uri="{FF2B5EF4-FFF2-40B4-BE49-F238E27FC236}">
                <a16:creationId xmlns:a16="http://schemas.microsoft.com/office/drawing/2014/main" id="{A429C2BA-E3A2-4CB3-B246-658ED690DAAC}"/>
              </a:ext>
            </a:extLst>
          </p:cNvPr>
          <p:cNvPicPr>
            <a:picLocks noChangeAspect="1"/>
          </p:cNvPicPr>
          <p:nvPr/>
        </p:nvPicPr>
        <p:blipFill>
          <a:blip r:embed="rId4"/>
          <a:stretch>
            <a:fillRect/>
          </a:stretch>
        </p:blipFill>
        <p:spPr>
          <a:xfrm>
            <a:off x="7525745" y="3778077"/>
            <a:ext cx="4115392" cy="2376760"/>
          </a:xfrm>
          <a:prstGeom prst="rect">
            <a:avLst/>
          </a:prstGeom>
        </p:spPr>
      </p:pic>
      <p:pic>
        <p:nvPicPr>
          <p:cNvPr id="15" name="Picture 14">
            <a:extLst>
              <a:ext uri="{FF2B5EF4-FFF2-40B4-BE49-F238E27FC236}">
                <a16:creationId xmlns:a16="http://schemas.microsoft.com/office/drawing/2014/main" id="{A4CCFCE6-16FF-4E7A-B091-89290ED324A2}"/>
              </a:ext>
            </a:extLst>
          </p:cNvPr>
          <p:cNvPicPr>
            <a:picLocks noChangeAspect="1"/>
          </p:cNvPicPr>
          <p:nvPr/>
        </p:nvPicPr>
        <p:blipFill>
          <a:blip r:embed="rId5"/>
          <a:stretch>
            <a:fillRect/>
          </a:stretch>
        </p:blipFill>
        <p:spPr>
          <a:xfrm>
            <a:off x="7898286" y="1750060"/>
            <a:ext cx="1493649" cy="2072820"/>
          </a:xfrm>
          <a:prstGeom prst="rect">
            <a:avLst/>
          </a:prstGeom>
        </p:spPr>
      </p:pic>
    </p:spTree>
    <p:extLst>
      <p:ext uri="{BB962C8B-B14F-4D97-AF65-F5344CB8AC3E}">
        <p14:creationId xmlns:p14="http://schemas.microsoft.com/office/powerpoint/2010/main" val="62537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dirty="0"/>
              <a:t>Using the Train Test Split Method</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Sindy Saintclair</a:t>
            </a:r>
          </a:p>
          <a:p>
            <a:pPr marL="457200" indent="-457200">
              <a:lnSpc>
                <a:spcPct val="100000"/>
              </a:lnSpc>
              <a:buAutoNum type="arabicPeriod"/>
            </a:pP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560021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7" name="Freeform: Shape 16">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Oval 17">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Shape 19">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22" name="Rectangle 21">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FCAE07-21A6-4FFE-AC79-8F7EBE2FE963}"/>
              </a:ext>
            </a:extLst>
          </p:cNvPr>
          <p:cNvSpPr>
            <a:spLocks noGrp="1"/>
          </p:cNvSpPr>
          <p:nvPr>
            <p:ph type="title"/>
          </p:nvPr>
        </p:nvSpPr>
        <p:spPr>
          <a:xfrm>
            <a:off x="550864" y="549275"/>
            <a:ext cx="3565524" cy="1997855"/>
          </a:xfrm>
        </p:spPr>
        <p:txBody>
          <a:bodyPr vert="horz" wrap="square" lIns="0" tIns="0" rIns="0" bIns="0" rtlCol="0" anchor="b" anchorCtr="0">
            <a:normAutofit/>
          </a:bodyPr>
          <a:lstStyle/>
          <a:p>
            <a:pPr>
              <a:lnSpc>
                <a:spcPct val="100000"/>
              </a:lnSpc>
            </a:pPr>
            <a:r>
              <a:rPr lang="en-US" dirty="0"/>
              <a:t>Steps</a:t>
            </a:r>
            <a:endParaRPr lang="en-US"/>
          </a:p>
        </p:txBody>
      </p:sp>
      <p:grpSp>
        <p:nvGrpSpPr>
          <p:cNvPr id="24" name="Group 23">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25"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9" name="Oval 28">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76E41282-A321-4986-B4A5-AD1BDC41FC6B}"/>
              </a:ext>
            </a:extLst>
          </p:cNvPr>
          <p:cNvSpPr>
            <a:spLocks noGrp="1"/>
          </p:cNvSpPr>
          <p:nvPr>
            <p:ph idx="1"/>
          </p:nvPr>
        </p:nvSpPr>
        <p:spPr>
          <a:xfrm>
            <a:off x="550863" y="2677306"/>
            <a:ext cx="3565525" cy="3415519"/>
          </a:xfrm>
        </p:spPr>
        <p:txBody>
          <a:bodyPr vert="horz" wrap="square" lIns="0" tIns="0" rIns="0" bIns="0" rtlCol="0" anchor="t">
            <a:normAutofit/>
          </a:bodyPr>
          <a:lstStyle/>
          <a:p>
            <a:pPr>
              <a:buFont typeface="Arial" panose="020B0604020202020204" pitchFamily="34" charset="0"/>
              <a:buChar char="•"/>
            </a:pPr>
            <a:r>
              <a:rPr lang="en-US" sz="1600" dirty="0"/>
              <a:t>Identify x and y variables for the train test split method. X in this case would be the independent variables we mentioned before: carat, cut, clarity, and color.  And y would be the dependent variable or predictor, the price.</a:t>
            </a:r>
          </a:p>
          <a:p>
            <a:pPr>
              <a:buFont typeface="Arial" panose="020B0604020202020204" pitchFamily="34" charset="0"/>
              <a:buChar char="•"/>
            </a:pPr>
            <a:r>
              <a:rPr lang="en-US" sz="1600" dirty="0"/>
              <a:t>Next, we finally carry out the train test split method in which we discover that there are 4 columns and 32,364 rows for the </a:t>
            </a:r>
            <a:r>
              <a:rPr lang="en-US" sz="1600" dirty="0" err="1"/>
              <a:t>x_train</a:t>
            </a:r>
            <a:r>
              <a:rPr lang="en-US" sz="1600" dirty="0"/>
              <a:t> dataset and 21,576 rows and 4 columns for the </a:t>
            </a:r>
            <a:r>
              <a:rPr lang="en-US" sz="1600" dirty="0" err="1"/>
              <a:t>x_test</a:t>
            </a:r>
            <a:r>
              <a:rPr lang="en-US" sz="1600" dirty="0"/>
              <a:t> dataset.</a:t>
            </a:r>
          </a:p>
        </p:txBody>
      </p:sp>
      <p:pic>
        <p:nvPicPr>
          <p:cNvPr id="11" name="Picture 10">
            <a:extLst>
              <a:ext uri="{FF2B5EF4-FFF2-40B4-BE49-F238E27FC236}">
                <a16:creationId xmlns:a16="http://schemas.microsoft.com/office/drawing/2014/main" id="{ACC53314-E7ED-41D8-B623-F31C14C41CD8}"/>
              </a:ext>
            </a:extLst>
          </p:cNvPr>
          <p:cNvPicPr>
            <a:picLocks noChangeAspect="1"/>
          </p:cNvPicPr>
          <p:nvPr/>
        </p:nvPicPr>
        <p:blipFill>
          <a:blip r:embed="rId2"/>
          <a:stretch>
            <a:fillRect/>
          </a:stretch>
        </p:blipFill>
        <p:spPr>
          <a:xfrm>
            <a:off x="4550900" y="1842560"/>
            <a:ext cx="7090237" cy="3172880"/>
          </a:xfrm>
          <a:custGeom>
            <a:avLst/>
            <a:gdLst/>
            <a:ahLst/>
            <a:cxnLst/>
            <a:rect l="l" t="t" r="r" b="b"/>
            <a:pathLst>
              <a:path w="7090237" h="5759451">
                <a:moveTo>
                  <a:pt x="0" y="0"/>
                </a:moveTo>
                <a:lnTo>
                  <a:pt x="7090237" y="0"/>
                </a:lnTo>
                <a:lnTo>
                  <a:pt x="7090237" y="5759451"/>
                </a:lnTo>
                <a:lnTo>
                  <a:pt x="0" y="5759451"/>
                </a:lnTo>
                <a:close/>
              </a:path>
            </a:pathLst>
          </a:custGeom>
        </p:spPr>
      </p:pic>
      <p:sp>
        <p:nvSpPr>
          <p:cNvPr id="7" name="Date Placeholder 6">
            <a:extLst>
              <a:ext uri="{FF2B5EF4-FFF2-40B4-BE49-F238E27FC236}">
                <a16:creationId xmlns:a16="http://schemas.microsoft.com/office/drawing/2014/main" id="{5AC79EF7-BC40-4457-AA10-5B1B1E3A7BE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8" name="Footer Placeholder 7">
            <a:extLst>
              <a:ext uri="{FF2B5EF4-FFF2-40B4-BE49-F238E27FC236}">
                <a16:creationId xmlns:a16="http://schemas.microsoft.com/office/drawing/2014/main" id="{E780577B-7A22-4827-89A8-6A3D9DFBE250}"/>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9" name="Slide Number Placeholder 8">
            <a:extLst>
              <a:ext uri="{FF2B5EF4-FFF2-40B4-BE49-F238E27FC236}">
                <a16:creationId xmlns:a16="http://schemas.microsoft.com/office/drawing/2014/main" id="{29E32DEA-6ED5-442B-AEF9-D721E6A3B022}"/>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7</a:t>
            </a:fld>
            <a:endParaRPr lang="en-US">
              <a:solidFill>
                <a:schemeClr val="tx1">
                  <a:alpha val="80000"/>
                </a:schemeClr>
              </a:solidFill>
            </a:endParaRPr>
          </a:p>
        </p:txBody>
      </p:sp>
      <p:pic>
        <p:nvPicPr>
          <p:cNvPr id="15" name="Picture Placeholder 14">
            <a:extLst>
              <a:ext uri="{FF2B5EF4-FFF2-40B4-BE49-F238E27FC236}">
                <a16:creationId xmlns:a16="http://schemas.microsoft.com/office/drawing/2014/main" id="{9E79D407-AB42-4DAE-B64C-AE5688371A04}"/>
              </a:ext>
            </a:extLst>
          </p:cNvPr>
          <p:cNvPicPr>
            <a:picLocks noGrp="1" noChangeAspect="1"/>
          </p:cNvPicPr>
          <p:nvPr>
            <p:ph type="pic" sz="quarter" idx="15"/>
          </p:nvPr>
        </p:nvPicPr>
        <p:blipFill>
          <a:blip r:embed="rId3"/>
          <a:srcRect l="6226" r="6226"/>
          <a:stretch>
            <a:fillRect/>
          </a:stretch>
        </p:blipFill>
        <p:spPr>
          <a:xfrm>
            <a:off x="8545513" y="3724275"/>
            <a:ext cx="2936875" cy="2936875"/>
          </a:xfrm>
        </p:spPr>
      </p:pic>
    </p:spTree>
    <p:extLst>
      <p:ext uri="{BB962C8B-B14F-4D97-AF65-F5344CB8AC3E}">
        <p14:creationId xmlns:p14="http://schemas.microsoft.com/office/powerpoint/2010/main" val="3691642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p:txBody>
          <a:bodyPr/>
          <a:lstStyle/>
          <a:p>
            <a:r>
              <a:rPr lang="en-US" dirty="0"/>
              <a:t>Creating the Linear Model</a:t>
            </a:r>
          </a:p>
        </p:txBody>
      </p:sp>
      <p:sp>
        <p:nvSpPr>
          <p:cNvPr id="10" name="Picture Placeholder 9">
            <a:extLst>
              <a:ext uri="{FF2B5EF4-FFF2-40B4-BE49-F238E27FC236}">
                <a16:creationId xmlns:a16="http://schemas.microsoft.com/office/drawing/2014/main" id="{AE394742-54AF-4A39-A724-FA202CBEF43E}"/>
              </a:ext>
            </a:extLst>
          </p:cNvPr>
          <p:cNvSpPr>
            <a:spLocks noGrp="1"/>
          </p:cNvSpPr>
          <p:nvPr>
            <p:ph type="pic" sz="quarter" idx="13"/>
          </p:nvPr>
        </p:nvSpPr>
        <p:spPr/>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p:txBody>
          <a:bodyPr/>
          <a:lstStyle/>
          <a:p>
            <a:fld id="{DBA1B0FB-D917-4C8C-928F-313BD683BF39}" type="slidenum">
              <a:rPr lang="en-US" smtClean="0"/>
              <a:pPr/>
              <a:t>8</a:t>
            </a:fld>
            <a:endParaRPr lang="en-US"/>
          </a:p>
        </p:txBody>
      </p:sp>
      <p:pic>
        <p:nvPicPr>
          <p:cNvPr id="14" name="Picture 13">
            <a:extLst>
              <a:ext uri="{FF2B5EF4-FFF2-40B4-BE49-F238E27FC236}">
                <a16:creationId xmlns:a16="http://schemas.microsoft.com/office/drawing/2014/main" id="{F83C2AFC-1907-4FD2-9039-05103751AABC}"/>
              </a:ext>
            </a:extLst>
          </p:cNvPr>
          <p:cNvPicPr>
            <a:picLocks noChangeAspect="1"/>
          </p:cNvPicPr>
          <p:nvPr/>
        </p:nvPicPr>
        <p:blipFill>
          <a:blip r:embed="rId2"/>
          <a:stretch>
            <a:fillRect/>
          </a:stretch>
        </p:blipFill>
        <p:spPr>
          <a:xfrm>
            <a:off x="232810" y="89960"/>
            <a:ext cx="4778154" cy="2651990"/>
          </a:xfrm>
          <a:prstGeom prst="rect">
            <a:avLst/>
          </a:prstGeom>
        </p:spPr>
      </p:pic>
      <p:pic>
        <p:nvPicPr>
          <p:cNvPr id="17" name="Content Placeholder 16">
            <a:extLst>
              <a:ext uri="{FF2B5EF4-FFF2-40B4-BE49-F238E27FC236}">
                <a16:creationId xmlns:a16="http://schemas.microsoft.com/office/drawing/2014/main" id="{5B8E1E16-DFC3-469D-AEC6-74B5EE235BFE}"/>
              </a:ext>
            </a:extLst>
          </p:cNvPr>
          <p:cNvPicPr>
            <a:picLocks noGrp="1" noChangeAspect="1"/>
          </p:cNvPicPr>
          <p:nvPr>
            <p:ph sz="quarter" idx="15"/>
          </p:nvPr>
        </p:nvPicPr>
        <p:blipFill>
          <a:blip r:embed="rId3"/>
          <a:stretch>
            <a:fillRect/>
          </a:stretch>
        </p:blipFill>
        <p:spPr>
          <a:xfrm>
            <a:off x="6096001" y="1803429"/>
            <a:ext cx="4051852" cy="2960487"/>
          </a:xfrm>
        </p:spPr>
      </p:pic>
      <p:sp>
        <p:nvSpPr>
          <p:cNvPr id="18" name="TextBox 17">
            <a:extLst>
              <a:ext uri="{FF2B5EF4-FFF2-40B4-BE49-F238E27FC236}">
                <a16:creationId xmlns:a16="http://schemas.microsoft.com/office/drawing/2014/main" id="{B034AA17-C79E-470C-839C-1BEC765B55C0}"/>
              </a:ext>
            </a:extLst>
          </p:cNvPr>
          <p:cNvSpPr txBox="1"/>
          <p:nvPr/>
        </p:nvSpPr>
        <p:spPr>
          <a:xfrm>
            <a:off x="232810" y="4025348"/>
            <a:ext cx="4915660" cy="1754326"/>
          </a:xfrm>
          <a:prstGeom prst="rect">
            <a:avLst/>
          </a:prstGeom>
          <a:noFill/>
        </p:spPr>
        <p:txBody>
          <a:bodyPr wrap="square" rtlCol="0">
            <a:spAutoFit/>
          </a:bodyPr>
          <a:lstStyle/>
          <a:p>
            <a:r>
              <a:rPr lang="en-US" dirty="0"/>
              <a:t>In the image to the right, is the process involved in creating the linear regression model and examining predictions via scatterplot creation.</a:t>
            </a:r>
          </a:p>
          <a:p>
            <a:endParaRPr lang="en-US" dirty="0"/>
          </a:p>
          <a:p>
            <a:r>
              <a:rPr lang="en-US" dirty="0"/>
              <a:t>The image above shows the scatterplot of the </a:t>
            </a:r>
            <a:r>
              <a:rPr lang="en-US" dirty="0" err="1"/>
              <a:t>y_test</a:t>
            </a:r>
            <a:r>
              <a:rPr lang="en-US" dirty="0"/>
              <a:t> and predictions made.</a:t>
            </a:r>
          </a:p>
        </p:txBody>
      </p:sp>
    </p:spTree>
    <p:extLst>
      <p:ext uri="{BB962C8B-B14F-4D97-AF65-F5344CB8AC3E}">
        <p14:creationId xmlns:p14="http://schemas.microsoft.com/office/powerpoint/2010/main" val="3740286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CD121-ED25-4633-99F9-91D34BA10B54}"/>
              </a:ext>
            </a:extLst>
          </p:cNvPr>
          <p:cNvSpPr>
            <a:spLocks noGrp="1"/>
          </p:cNvSpPr>
          <p:nvPr>
            <p:ph type="title"/>
          </p:nvPr>
        </p:nvSpPr>
        <p:spPr>
          <a:xfrm>
            <a:off x="550864" y="549275"/>
            <a:ext cx="3565524" cy="1997855"/>
          </a:xfrm>
        </p:spPr>
        <p:txBody>
          <a:bodyPr wrap="square" anchor="b">
            <a:normAutofit/>
          </a:bodyPr>
          <a:lstStyle/>
          <a:p>
            <a:r>
              <a:rPr lang="en-US" dirty="0"/>
              <a:t>Scatterplot Analysis</a:t>
            </a:r>
          </a:p>
        </p:txBody>
      </p:sp>
      <p:grpSp>
        <p:nvGrpSpPr>
          <p:cNvPr id="21" name="Group 13">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22"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Oval 18">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28AAEE8B-50A9-40D1-B81C-F5BBC56DC137}"/>
              </a:ext>
            </a:extLst>
          </p:cNvPr>
          <p:cNvSpPr>
            <a:spLocks noGrp="1"/>
          </p:cNvSpPr>
          <p:nvPr>
            <p:ph idx="1"/>
          </p:nvPr>
        </p:nvSpPr>
        <p:spPr>
          <a:xfrm>
            <a:off x="550863" y="2677306"/>
            <a:ext cx="3565525" cy="3415519"/>
          </a:xfrm>
        </p:spPr>
        <p:txBody>
          <a:bodyPr anchor="t">
            <a:normAutofit fontScale="85000" lnSpcReduction="20000"/>
          </a:bodyPr>
          <a:lstStyle/>
          <a:p>
            <a:r>
              <a:rPr lang="en-US" sz="1600" dirty="0"/>
              <a:t>It is best to know that the straighter the line of the linear regression model, the more accurate it is.  According to the scatterplot, the line looks straight for the most part, except for a few outliers here and there.</a:t>
            </a:r>
          </a:p>
          <a:p>
            <a:r>
              <a:rPr lang="en-US" sz="1600" dirty="0"/>
              <a:t>To quantify the accuracy, one can use this code:</a:t>
            </a:r>
          </a:p>
          <a:p>
            <a:endParaRPr lang="en-US" sz="1600" dirty="0"/>
          </a:p>
          <a:p>
            <a:endParaRPr lang="en-US" sz="1600" dirty="0"/>
          </a:p>
          <a:p>
            <a:r>
              <a:rPr lang="en-US" sz="1600" dirty="0"/>
              <a:t>According to this calculation, the accuracy of the scatterplot is approximately 86.64%, which is rather high in the real-world.</a:t>
            </a:r>
          </a:p>
          <a:p>
            <a:endParaRPr lang="en-US" sz="1600" dirty="0"/>
          </a:p>
        </p:txBody>
      </p:sp>
      <p:pic>
        <p:nvPicPr>
          <p:cNvPr id="7" name="Picture 6">
            <a:extLst>
              <a:ext uri="{FF2B5EF4-FFF2-40B4-BE49-F238E27FC236}">
                <a16:creationId xmlns:a16="http://schemas.microsoft.com/office/drawing/2014/main" id="{443488A1-165D-4C75-95CB-0366406DA816}"/>
              </a:ext>
            </a:extLst>
          </p:cNvPr>
          <p:cNvPicPr>
            <a:picLocks noChangeAspect="1"/>
          </p:cNvPicPr>
          <p:nvPr/>
        </p:nvPicPr>
        <p:blipFill>
          <a:blip r:embed="rId2"/>
          <a:stretch>
            <a:fillRect/>
          </a:stretch>
        </p:blipFill>
        <p:spPr>
          <a:xfrm>
            <a:off x="4550900" y="1461459"/>
            <a:ext cx="7090237" cy="3935082"/>
          </a:xfrm>
          <a:custGeom>
            <a:avLst/>
            <a:gdLst/>
            <a:ahLst/>
            <a:cxnLst/>
            <a:rect l="l" t="t" r="r" b="b"/>
            <a:pathLst>
              <a:path w="7090237" h="5759451">
                <a:moveTo>
                  <a:pt x="0" y="0"/>
                </a:moveTo>
                <a:lnTo>
                  <a:pt x="7090237" y="0"/>
                </a:lnTo>
                <a:lnTo>
                  <a:pt x="7090237" y="5759451"/>
                </a:lnTo>
                <a:lnTo>
                  <a:pt x="0" y="5759451"/>
                </a:lnTo>
                <a:close/>
              </a:path>
            </a:pathLst>
          </a:custGeom>
        </p:spPr>
      </p:pic>
      <p:sp>
        <p:nvSpPr>
          <p:cNvPr id="4" name="Date Placeholder 3">
            <a:extLst>
              <a:ext uri="{FF2B5EF4-FFF2-40B4-BE49-F238E27FC236}">
                <a16:creationId xmlns:a16="http://schemas.microsoft.com/office/drawing/2014/main" id="{B898B20C-F446-4484-8E4D-79204CC9B113}"/>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Tuesday, February 2, 20XX</a:t>
            </a:r>
          </a:p>
        </p:txBody>
      </p:sp>
      <p:sp>
        <p:nvSpPr>
          <p:cNvPr id="5" name="Footer Placeholder 4">
            <a:extLst>
              <a:ext uri="{FF2B5EF4-FFF2-40B4-BE49-F238E27FC236}">
                <a16:creationId xmlns:a16="http://schemas.microsoft.com/office/drawing/2014/main" id="{D87A1B78-E6BD-4CED-AEC2-38E75AA7BBDF}"/>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49369E2B-C24B-465F-9924-082B2D36E272}"/>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9</a:t>
            </a:fld>
            <a:endParaRPr lang="en-US"/>
          </a:p>
        </p:txBody>
      </p:sp>
      <p:pic>
        <p:nvPicPr>
          <p:cNvPr id="9" name="Picture 8">
            <a:extLst>
              <a:ext uri="{FF2B5EF4-FFF2-40B4-BE49-F238E27FC236}">
                <a16:creationId xmlns:a16="http://schemas.microsoft.com/office/drawing/2014/main" id="{4594A549-EE83-436E-ADC5-AAD65D288F0F}"/>
              </a:ext>
            </a:extLst>
          </p:cNvPr>
          <p:cNvPicPr>
            <a:picLocks noChangeAspect="1"/>
          </p:cNvPicPr>
          <p:nvPr/>
        </p:nvPicPr>
        <p:blipFill>
          <a:blip r:embed="rId3"/>
          <a:stretch>
            <a:fillRect/>
          </a:stretch>
        </p:blipFill>
        <p:spPr>
          <a:xfrm>
            <a:off x="746023" y="4534114"/>
            <a:ext cx="2926334" cy="548688"/>
          </a:xfrm>
          <a:prstGeom prst="rect">
            <a:avLst/>
          </a:prstGeom>
        </p:spPr>
      </p:pic>
    </p:spTree>
    <p:extLst>
      <p:ext uri="{BB962C8B-B14F-4D97-AF65-F5344CB8AC3E}">
        <p14:creationId xmlns:p14="http://schemas.microsoft.com/office/powerpoint/2010/main" val="2991445838"/>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{B124892E-1B11-4A22-833B-CE4AA667C7AB}tf33713516_win32</Template>
  <TotalTime>135</TotalTime>
  <Words>1021</Words>
  <Application>Microsoft Office PowerPoint</Application>
  <PresentationFormat>Widescreen</PresentationFormat>
  <Paragraphs>104</Paragraphs>
  <Slides>16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Gill Sans MT</vt:lpstr>
      <vt:lpstr>Walbaum Display</vt:lpstr>
      <vt:lpstr>3DFloatVTI</vt:lpstr>
      <vt:lpstr>Predicting Diamond Prices</vt:lpstr>
      <vt:lpstr>Exploring…</vt:lpstr>
      <vt:lpstr>Introduction</vt:lpstr>
      <vt:lpstr>Independent Variables</vt:lpstr>
      <vt:lpstr>Recoding Categorical Variables Color, Cut, and Clarity</vt:lpstr>
      <vt:lpstr>Using the Train Test Split Method</vt:lpstr>
      <vt:lpstr>Steps</vt:lpstr>
      <vt:lpstr>Creating the Linear Model</vt:lpstr>
      <vt:lpstr>Scatterplot Analysis</vt:lpstr>
      <vt:lpstr>Acquiring the Different Errors: MAE, MSE, &amp; RMSE</vt:lpstr>
      <vt:lpstr>Explaining MSE, RMSE, and MAE</vt:lpstr>
      <vt:lpstr>But is that instance of train-test-split enough?</vt:lpstr>
      <vt:lpstr>k-folds cross validation method</vt:lpstr>
      <vt:lpstr>Creating the Folds &amp; Running Cross-Validation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Diamond Prices</dc:title>
  <dc:creator>Saint Clair, Sindy</dc:creator>
  <cp:lastModifiedBy>Saint Clair, Sindy</cp:lastModifiedBy>
  <cp:revision>2</cp:revision>
  <dcterms:created xsi:type="dcterms:W3CDTF">2022-04-07T17:10:53Z</dcterms:created>
  <dcterms:modified xsi:type="dcterms:W3CDTF">2022-04-07T19:31:36Z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