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6" r:id="rId4"/>
    <p:sldId id="267" r:id="rId5"/>
    <p:sldId id="259" r:id="rId6"/>
    <p:sldId id="268" r:id="rId7"/>
    <p:sldId id="269" r:id="rId8"/>
    <p:sldId id="260" r:id="rId9"/>
    <p:sldId id="270" r:id="rId10"/>
    <p:sldId id="261" r:id="rId11"/>
    <p:sldId id="271" r:id="rId12"/>
    <p:sldId id="262" r:id="rId13"/>
    <p:sldId id="272" r:id="rId14"/>
    <p:sldId id="273" r:id="rId15"/>
    <p:sldId id="263" r:id="rId16"/>
    <p:sldId id="274" r:id="rId17"/>
    <p:sldId id="275" r:id="rId18"/>
    <p:sldId id="264" r:id="rId19"/>
    <p:sldId id="276" r:id="rId20"/>
    <p:sldId id="277" r:id="rId21"/>
    <p:sldId id="265"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8" autoAdjust="0"/>
    <p:restoredTop sz="94660"/>
  </p:normalViewPr>
  <p:slideViewPr>
    <p:cSldViewPr snapToGrid="0">
      <p:cViewPr varScale="1">
        <p:scale>
          <a:sx n="51" d="100"/>
          <a:sy n="51" d="100"/>
        </p:scale>
        <p:origin x="9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1/6/2022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1/6/2022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Cigarette Data Final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Lesson 10</a:t>
            </a:r>
          </a:p>
          <a:p>
            <a:r>
              <a:rPr lang="en-US" dirty="0">
                <a:solidFill>
                  <a:schemeClr val="tx1">
                    <a:lumMod val="85000"/>
                    <a:lumOff val="15000"/>
                  </a:schemeClr>
                </a:solidFill>
              </a:rPr>
              <a:t>Sindy Saintclair</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Are the price and the per capita packs positively correlated, negatively correlated, or uncorrelated? Explain why your answer would be expected.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Question Four</a:t>
            </a:r>
          </a:p>
        </p:txBody>
      </p:sp>
    </p:spTree>
    <p:extLst>
      <p:ext uri="{BB962C8B-B14F-4D97-AF65-F5344CB8AC3E}">
        <p14:creationId xmlns:p14="http://schemas.microsoft.com/office/powerpoint/2010/main" val="3060399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B768-D837-4F48-8419-B98B46B1C72F}"/>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id="{2DEC9200-FEB2-423D-B067-21EC2C23D8FC}"/>
              </a:ext>
            </a:extLst>
          </p:cNvPr>
          <p:cNvSpPr>
            <a:spLocks noGrp="1"/>
          </p:cNvSpPr>
          <p:nvPr>
            <p:ph idx="1"/>
          </p:nvPr>
        </p:nvSpPr>
        <p:spPr/>
        <p:txBody>
          <a:bodyPr>
            <a:normAutofit/>
          </a:bodyPr>
          <a:lstStyle/>
          <a:p>
            <a:r>
              <a:rPr lang="en-US" sz="4400" dirty="0"/>
              <a:t>The price and the per capita packs are negatively correlated. This would be expected because the more popular cigarettes became, the cheaper the average price for cigarettes.</a:t>
            </a:r>
          </a:p>
        </p:txBody>
      </p:sp>
    </p:spTree>
    <p:extLst>
      <p:ext uri="{BB962C8B-B14F-4D97-AF65-F5344CB8AC3E}">
        <p14:creationId xmlns:p14="http://schemas.microsoft.com/office/powerpoint/2010/main" val="2914231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Change your scatter plot to show the points for each year in a different color. Does the relationship between the two variables change over time?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Question five</a:t>
            </a:r>
          </a:p>
        </p:txBody>
      </p:sp>
    </p:spTree>
    <p:extLst>
      <p:ext uri="{BB962C8B-B14F-4D97-AF65-F5344CB8AC3E}">
        <p14:creationId xmlns:p14="http://schemas.microsoft.com/office/powerpoint/2010/main" val="421862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61DCFE2-4E25-4EEB-A454-02520FE48279}"/>
              </a:ext>
            </a:extLst>
          </p:cNvPr>
          <p:cNvSpPr>
            <a:spLocks noGrp="1"/>
          </p:cNvSpPr>
          <p:nvPr>
            <p:ph type="title"/>
          </p:nvPr>
        </p:nvSpPr>
        <p:spPr>
          <a:xfrm>
            <a:off x="1391309" y="5088193"/>
            <a:ext cx="10058400" cy="1156519"/>
          </a:xfrm>
        </p:spPr>
        <p:txBody>
          <a:bodyPr>
            <a:normAutofit/>
          </a:bodyPr>
          <a:lstStyle/>
          <a:p>
            <a:r>
              <a:rPr lang="en-US" sz="2000" dirty="0"/>
              <a:t>cg + </a:t>
            </a:r>
            <a:r>
              <a:rPr lang="en-US" sz="2000" dirty="0" err="1"/>
              <a:t>geom_point</a:t>
            </a:r>
            <a:r>
              <a:rPr lang="en-US" sz="2000" dirty="0"/>
              <a:t>(</a:t>
            </a:r>
            <a:r>
              <a:rPr lang="en-US" sz="2000" dirty="0" err="1"/>
              <a:t>aes</a:t>
            </a:r>
            <a:r>
              <a:rPr lang="en-US" sz="2000" dirty="0"/>
              <a:t>(x = </a:t>
            </a:r>
            <a:r>
              <a:rPr lang="en-US" sz="2000" dirty="0" err="1"/>
              <a:t>packpc</a:t>
            </a:r>
            <a:r>
              <a:rPr lang="en-US" sz="2000" dirty="0"/>
              <a:t>, y = </a:t>
            </a:r>
            <a:r>
              <a:rPr lang="en-US" sz="2000" dirty="0" err="1"/>
              <a:t>avgprs</a:t>
            </a:r>
            <a:r>
              <a:rPr lang="en-US" sz="2000" dirty="0"/>
              <a:t>, color = year)) + </a:t>
            </a:r>
            <a:r>
              <a:rPr lang="en-US" sz="2000" dirty="0" err="1"/>
              <a:t>xlab</a:t>
            </a:r>
            <a:r>
              <a:rPr lang="en-US" sz="2000" dirty="0"/>
              <a:t>("Packs Per Capita For All States and Years") + </a:t>
            </a:r>
            <a:r>
              <a:rPr lang="en-US" sz="2000" dirty="0" err="1"/>
              <a:t>ylab</a:t>
            </a:r>
            <a:r>
              <a:rPr lang="en-US" sz="2000" dirty="0"/>
              <a:t>("Average Price per Pack of Cigarettes") + </a:t>
            </a:r>
            <a:r>
              <a:rPr lang="en-US" sz="2000" dirty="0" err="1"/>
              <a:t>geom_smooth</a:t>
            </a:r>
            <a:r>
              <a:rPr lang="en-US" sz="2000" dirty="0"/>
              <a:t>(method = </a:t>
            </a:r>
            <a:r>
              <a:rPr lang="en-US" sz="2000" dirty="0" err="1"/>
              <a:t>lm</a:t>
            </a:r>
            <a:r>
              <a:rPr lang="en-US" sz="2000" dirty="0"/>
              <a:t>, color = "goldenrod2")</a:t>
            </a:r>
          </a:p>
        </p:txBody>
      </p:sp>
      <p:pic>
        <p:nvPicPr>
          <p:cNvPr id="6" name="Picture Placeholder 5">
            <a:extLst>
              <a:ext uri="{FF2B5EF4-FFF2-40B4-BE49-F238E27FC236}">
                <a16:creationId xmlns:a16="http://schemas.microsoft.com/office/drawing/2014/main" id="{C451C3AF-41FB-42D4-A419-5A919CBCD3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1309" y="367481"/>
            <a:ext cx="9409381" cy="4720712"/>
          </a:xfrm>
          <a:noFill/>
        </p:spPr>
      </p:pic>
    </p:spTree>
    <p:extLst>
      <p:ext uri="{BB962C8B-B14F-4D97-AF65-F5344CB8AC3E}">
        <p14:creationId xmlns:p14="http://schemas.microsoft.com/office/powerpoint/2010/main" val="2697087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B768-D837-4F48-8419-B98B46B1C72F}"/>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id="{2DEC9200-FEB2-423D-B067-21EC2C23D8FC}"/>
              </a:ext>
            </a:extLst>
          </p:cNvPr>
          <p:cNvSpPr>
            <a:spLocks noGrp="1"/>
          </p:cNvSpPr>
          <p:nvPr>
            <p:ph idx="1"/>
          </p:nvPr>
        </p:nvSpPr>
        <p:spPr/>
        <p:txBody>
          <a:bodyPr>
            <a:normAutofit fontScale="70000" lnSpcReduction="20000"/>
          </a:bodyPr>
          <a:lstStyle/>
          <a:p>
            <a:r>
              <a:rPr lang="en-US" sz="4400" dirty="0"/>
              <a:t>The price and the per capita packs are negatively correlated. This would be expected because the more popular cigarettes became, the cheaper the Yes, the more sales of packs of cigarettes that are being made over the decade, the lower the prices drop for the packs of cigarettes purchased. As one continues along the x-axis, the colors of the points grow darker, indicating an increase of years within the decade price for cigarettes.</a:t>
            </a:r>
          </a:p>
        </p:txBody>
      </p:sp>
    </p:spTree>
    <p:extLst>
      <p:ext uri="{BB962C8B-B14F-4D97-AF65-F5344CB8AC3E}">
        <p14:creationId xmlns:p14="http://schemas.microsoft.com/office/powerpoint/2010/main" val="56681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Do a linear regression for these two variables. How much variability does the line explain?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Question six</a:t>
            </a:r>
          </a:p>
        </p:txBody>
      </p:sp>
    </p:spTree>
    <p:extLst>
      <p:ext uri="{BB962C8B-B14F-4D97-AF65-F5344CB8AC3E}">
        <p14:creationId xmlns:p14="http://schemas.microsoft.com/office/powerpoint/2010/main" val="604333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B768-D837-4F48-8419-B98B46B1C72F}"/>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id="{2DEC9200-FEB2-423D-B067-21EC2C23D8FC}"/>
              </a:ext>
            </a:extLst>
          </p:cNvPr>
          <p:cNvSpPr>
            <a:spLocks noGrp="1"/>
          </p:cNvSpPr>
          <p:nvPr>
            <p:ph idx="1"/>
          </p:nvPr>
        </p:nvSpPr>
        <p:spPr>
          <a:xfrm>
            <a:off x="1097280" y="2754532"/>
            <a:ext cx="4560570" cy="3012440"/>
          </a:xfrm>
        </p:spPr>
        <p:txBody>
          <a:bodyPr>
            <a:normAutofit lnSpcReduction="10000"/>
          </a:bodyPr>
          <a:lstStyle/>
          <a:p>
            <a:r>
              <a:rPr lang="en-US" sz="1800" dirty="0"/>
              <a:t>Call:</a:t>
            </a:r>
          </a:p>
          <a:p>
            <a:r>
              <a:rPr lang="en-US" sz="1800" dirty="0" err="1"/>
              <a:t>lm</a:t>
            </a:r>
            <a:r>
              <a:rPr lang="en-US" sz="1800" dirty="0"/>
              <a:t>(formula = </a:t>
            </a:r>
            <a:r>
              <a:rPr lang="en-US" sz="1800" dirty="0" err="1"/>
              <a:t>packpc</a:t>
            </a:r>
            <a:r>
              <a:rPr lang="en-US" sz="1800" dirty="0"/>
              <a:t> ~ </a:t>
            </a:r>
            <a:r>
              <a:rPr lang="en-US" sz="1800" dirty="0" err="1"/>
              <a:t>avgprs</a:t>
            </a:r>
            <a:r>
              <a:rPr lang="en-US" sz="1800" dirty="0"/>
              <a:t>, data = Cigarette)</a:t>
            </a:r>
          </a:p>
          <a:p>
            <a:endParaRPr lang="en-US" sz="1800" dirty="0"/>
          </a:p>
          <a:p>
            <a:r>
              <a:rPr lang="en-US" sz="1800" dirty="0"/>
              <a:t>Coefficients:</a:t>
            </a:r>
          </a:p>
          <a:p>
            <a:r>
              <a:rPr lang="en-US" sz="1800" dirty="0"/>
              <a:t>(Intercept)       </a:t>
            </a:r>
            <a:r>
              <a:rPr lang="en-US" sz="1800" dirty="0" err="1"/>
              <a:t>avgprs</a:t>
            </a:r>
            <a:r>
              <a:rPr lang="en-US" sz="1800" dirty="0"/>
              <a:t>  </a:t>
            </a:r>
          </a:p>
          <a:p>
            <a:r>
              <a:rPr lang="en-US" sz="1800" dirty="0"/>
              <a:t>   167.8774      -0.4088 </a:t>
            </a:r>
            <a:endParaRPr lang="en-US" sz="2000" dirty="0"/>
          </a:p>
        </p:txBody>
      </p:sp>
      <p:sp>
        <p:nvSpPr>
          <p:cNvPr id="5" name="TextBox 4">
            <a:extLst>
              <a:ext uri="{FF2B5EF4-FFF2-40B4-BE49-F238E27FC236}">
                <a16:creationId xmlns:a16="http://schemas.microsoft.com/office/drawing/2014/main" id="{537047B3-2DDF-45B0-9F8F-4EBA061E0F46}"/>
              </a:ext>
            </a:extLst>
          </p:cNvPr>
          <p:cNvSpPr txBox="1"/>
          <p:nvPr/>
        </p:nvSpPr>
        <p:spPr>
          <a:xfrm>
            <a:off x="1026795" y="2108201"/>
            <a:ext cx="6096000" cy="646331"/>
          </a:xfrm>
          <a:prstGeom prst="rect">
            <a:avLst/>
          </a:prstGeom>
          <a:noFill/>
        </p:spPr>
        <p:txBody>
          <a:bodyPr wrap="square">
            <a:spAutoFit/>
          </a:bodyPr>
          <a:lstStyle/>
          <a:p>
            <a:r>
              <a:rPr lang="en-US" dirty="0" err="1"/>
              <a:t>lin_reg</a:t>
            </a:r>
            <a:r>
              <a:rPr lang="en-US" dirty="0"/>
              <a:t> &lt;- </a:t>
            </a:r>
            <a:r>
              <a:rPr lang="en-US" dirty="0" err="1"/>
              <a:t>lm</a:t>
            </a:r>
            <a:r>
              <a:rPr lang="en-US" dirty="0"/>
              <a:t>(</a:t>
            </a:r>
            <a:r>
              <a:rPr lang="en-US" dirty="0" err="1"/>
              <a:t>packpc</a:t>
            </a:r>
            <a:r>
              <a:rPr lang="en-US" dirty="0"/>
              <a:t> ~ </a:t>
            </a:r>
            <a:r>
              <a:rPr lang="en-US" dirty="0" err="1"/>
              <a:t>avgprs</a:t>
            </a:r>
            <a:r>
              <a:rPr lang="en-US" dirty="0"/>
              <a:t>, Cigarette)</a:t>
            </a:r>
          </a:p>
          <a:p>
            <a:r>
              <a:rPr lang="en-US" dirty="0"/>
              <a:t>print(</a:t>
            </a:r>
            <a:r>
              <a:rPr lang="en-US" dirty="0" err="1"/>
              <a:t>lin_reg</a:t>
            </a:r>
            <a:r>
              <a:rPr lang="en-US" dirty="0"/>
              <a:t>)</a:t>
            </a:r>
          </a:p>
        </p:txBody>
      </p:sp>
      <p:sp>
        <p:nvSpPr>
          <p:cNvPr id="7" name="TextBox 6">
            <a:extLst>
              <a:ext uri="{FF2B5EF4-FFF2-40B4-BE49-F238E27FC236}">
                <a16:creationId xmlns:a16="http://schemas.microsoft.com/office/drawing/2014/main" id="{C83D055B-A970-46F6-B949-1BAC325973EA}"/>
              </a:ext>
            </a:extLst>
          </p:cNvPr>
          <p:cNvSpPr txBox="1"/>
          <p:nvPr/>
        </p:nvSpPr>
        <p:spPr>
          <a:xfrm>
            <a:off x="5935980" y="2085954"/>
            <a:ext cx="6096000" cy="369332"/>
          </a:xfrm>
          <a:prstGeom prst="rect">
            <a:avLst/>
          </a:prstGeom>
          <a:noFill/>
        </p:spPr>
        <p:txBody>
          <a:bodyPr wrap="square">
            <a:spAutoFit/>
          </a:bodyPr>
          <a:lstStyle/>
          <a:p>
            <a:r>
              <a:rPr lang="en-US" dirty="0"/>
              <a:t>summary(</a:t>
            </a:r>
            <a:r>
              <a:rPr lang="en-US" dirty="0" err="1"/>
              <a:t>lin_reg</a:t>
            </a:r>
            <a:r>
              <a:rPr lang="en-US" dirty="0"/>
              <a:t>)</a:t>
            </a:r>
          </a:p>
        </p:txBody>
      </p:sp>
      <p:sp>
        <p:nvSpPr>
          <p:cNvPr id="9" name="TextBox 8">
            <a:extLst>
              <a:ext uri="{FF2B5EF4-FFF2-40B4-BE49-F238E27FC236}">
                <a16:creationId xmlns:a16="http://schemas.microsoft.com/office/drawing/2014/main" id="{9516E41B-2547-4AD9-B906-DB1E02E5E17A}"/>
              </a:ext>
            </a:extLst>
          </p:cNvPr>
          <p:cNvSpPr txBox="1"/>
          <p:nvPr/>
        </p:nvSpPr>
        <p:spPr>
          <a:xfrm>
            <a:off x="5728335" y="2525278"/>
            <a:ext cx="5774055" cy="3754874"/>
          </a:xfrm>
          <a:prstGeom prst="rect">
            <a:avLst/>
          </a:prstGeom>
          <a:noFill/>
        </p:spPr>
        <p:txBody>
          <a:bodyPr wrap="square">
            <a:spAutoFit/>
          </a:bodyPr>
          <a:lstStyle/>
          <a:p>
            <a:r>
              <a:rPr lang="en-US" sz="1400" dirty="0"/>
              <a:t>Call:</a:t>
            </a:r>
          </a:p>
          <a:p>
            <a:r>
              <a:rPr lang="en-US" sz="1400" dirty="0" err="1"/>
              <a:t>lm</a:t>
            </a:r>
            <a:r>
              <a:rPr lang="en-US" sz="1400" dirty="0"/>
              <a:t>(formula = </a:t>
            </a:r>
            <a:r>
              <a:rPr lang="en-US" sz="1400" dirty="0" err="1"/>
              <a:t>packpc</a:t>
            </a:r>
            <a:r>
              <a:rPr lang="en-US" sz="1400" dirty="0"/>
              <a:t> ~ </a:t>
            </a:r>
            <a:r>
              <a:rPr lang="en-US" sz="1400" dirty="0" err="1"/>
              <a:t>avgprs</a:t>
            </a:r>
            <a:r>
              <a:rPr lang="en-US" sz="1400" dirty="0"/>
              <a:t>, data = Cigarette)</a:t>
            </a:r>
          </a:p>
          <a:p>
            <a:endParaRPr lang="en-US" sz="1400" dirty="0"/>
          </a:p>
          <a:p>
            <a:r>
              <a:rPr lang="en-US" sz="1400" dirty="0"/>
              <a:t>Residuals:</a:t>
            </a:r>
          </a:p>
          <a:p>
            <a:r>
              <a:rPr lang="en-US" sz="1400" dirty="0"/>
              <a:t>    Min      1Q  Median      3Q     Max </a:t>
            </a:r>
          </a:p>
          <a:p>
            <a:r>
              <a:rPr lang="en-US" sz="1400" dirty="0"/>
              <a:t>-56.977  -9.710  -0.716   8.550  69.451 </a:t>
            </a:r>
          </a:p>
          <a:p>
            <a:endParaRPr lang="en-US" sz="1400" dirty="0"/>
          </a:p>
          <a:p>
            <a:r>
              <a:rPr lang="en-US" sz="1400" dirty="0"/>
              <a:t>Coefficients:</a:t>
            </a:r>
          </a:p>
          <a:p>
            <a:r>
              <a:rPr lang="en-US" sz="1400" dirty="0"/>
              <a:t>             Estimate Std. Error t value </a:t>
            </a:r>
            <a:r>
              <a:rPr lang="en-US" sz="1400" dirty="0" err="1"/>
              <a:t>Pr</a:t>
            </a:r>
            <a:r>
              <a:rPr lang="en-US" sz="1400" dirty="0"/>
              <a:t>(&gt;|t|)    </a:t>
            </a:r>
          </a:p>
          <a:p>
            <a:r>
              <a:rPr lang="en-US" sz="1400" dirty="0"/>
              <a:t>(Intercept) 167.87737    3.79749   44.21   &lt;2e-16 ***</a:t>
            </a:r>
          </a:p>
          <a:p>
            <a:r>
              <a:rPr lang="en-US" sz="1400" dirty="0" err="1"/>
              <a:t>avgprs</a:t>
            </a:r>
            <a:r>
              <a:rPr lang="en-US" sz="1400" dirty="0"/>
              <a:t>       -0.40879    0.02468  -16.56   &lt;2e-16 ***</a:t>
            </a:r>
          </a:p>
          <a:p>
            <a:r>
              <a:rPr lang="en-US" sz="1400" dirty="0"/>
              <a:t>---</a:t>
            </a:r>
          </a:p>
          <a:p>
            <a:r>
              <a:rPr lang="en-US" sz="1400" dirty="0" err="1"/>
              <a:t>Signif</a:t>
            </a:r>
            <a:r>
              <a:rPr lang="en-US" sz="1400" dirty="0"/>
              <a:t>. codes:  0 ‘***’ 0.001 ‘**’ 0.01 ‘*’ 0.05 ‘.’ 0.1 ‘ ’ 1</a:t>
            </a:r>
          </a:p>
          <a:p>
            <a:endParaRPr lang="en-US" sz="1400" dirty="0"/>
          </a:p>
          <a:p>
            <a:r>
              <a:rPr lang="en-US" sz="1400" dirty="0"/>
              <a:t>Residual standard error: 18.76 on 526 degrees of freedom</a:t>
            </a:r>
          </a:p>
          <a:p>
            <a:r>
              <a:rPr lang="en-US" sz="1400" dirty="0"/>
              <a:t>Multiple R-squared:  0.3427,	Adjusted R-squared:  0.3415 </a:t>
            </a:r>
          </a:p>
          <a:p>
            <a:r>
              <a:rPr lang="en-US" sz="1400" dirty="0"/>
              <a:t>F-statistic: 274.3 on 1 and 526 DF,  p-value: &lt; 2.2e-16</a:t>
            </a:r>
          </a:p>
        </p:txBody>
      </p:sp>
    </p:spTree>
    <p:extLst>
      <p:ext uri="{BB962C8B-B14F-4D97-AF65-F5344CB8AC3E}">
        <p14:creationId xmlns:p14="http://schemas.microsoft.com/office/powerpoint/2010/main" val="2051221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B768-D837-4F48-8419-B98B46B1C72F}"/>
              </a:ext>
            </a:extLst>
          </p:cNvPr>
          <p:cNvSpPr>
            <a:spLocks noGrp="1"/>
          </p:cNvSpPr>
          <p:nvPr>
            <p:ph type="title"/>
          </p:nvPr>
        </p:nvSpPr>
        <p:spPr/>
        <p:txBody>
          <a:bodyPr/>
          <a:lstStyle/>
          <a:p>
            <a:r>
              <a:rPr lang="en-US" dirty="0"/>
              <a:t>Answer</a:t>
            </a:r>
          </a:p>
        </p:txBody>
      </p:sp>
      <p:sp>
        <p:nvSpPr>
          <p:cNvPr id="6" name="Content Placeholder 5">
            <a:extLst>
              <a:ext uri="{FF2B5EF4-FFF2-40B4-BE49-F238E27FC236}">
                <a16:creationId xmlns:a16="http://schemas.microsoft.com/office/drawing/2014/main" id="{0E6AA1A6-9CBC-4F0B-9357-3A84367531A7}"/>
              </a:ext>
            </a:extLst>
          </p:cNvPr>
          <p:cNvSpPr>
            <a:spLocks noGrp="1"/>
          </p:cNvSpPr>
          <p:nvPr>
            <p:ph idx="1"/>
          </p:nvPr>
        </p:nvSpPr>
        <p:spPr>
          <a:xfrm>
            <a:off x="1325880" y="2095500"/>
            <a:ext cx="10058400" cy="3760891"/>
          </a:xfrm>
        </p:spPr>
        <p:txBody>
          <a:bodyPr>
            <a:normAutofit/>
          </a:bodyPr>
          <a:lstStyle/>
          <a:p>
            <a:r>
              <a:rPr lang="en-US" sz="4000" dirty="0"/>
              <a:t>The linear regression is y = -0.4088x + 167.8774. The Adjusted R-squared is 0.3415, but when multiplied by 100% it entails that the line approximately explains 34.15% of the variability of the data.</a:t>
            </a:r>
          </a:p>
        </p:txBody>
      </p:sp>
    </p:spTree>
    <p:extLst>
      <p:ext uri="{BB962C8B-B14F-4D97-AF65-F5344CB8AC3E}">
        <p14:creationId xmlns:p14="http://schemas.microsoft.com/office/powerpoint/2010/main" val="3172118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4000" i="1" dirty="0">
                <a:solidFill>
                  <a:srgbClr val="FFFFFF"/>
                </a:solidFill>
              </a:rPr>
              <a:t>The plot above does not adjust for inflation. You can adjust the price of a pack of cigarettes for inflation by dividing the </a:t>
            </a:r>
            <a:r>
              <a:rPr lang="en-US" sz="4000" i="1" dirty="0" err="1">
                <a:solidFill>
                  <a:srgbClr val="FFFFFF"/>
                </a:solidFill>
              </a:rPr>
              <a:t>avgprs</a:t>
            </a:r>
            <a:r>
              <a:rPr lang="en-US" sz="4000" i="1" dirty="0">
                <a:solidFill>
                  <a:srgbClr val="FFFFFF"/>
                </a:solidFill>
              </a:rPr>
              <a:t> variable by the cpi variable. Create an adjusted price for each row, then re-do your scatter plot and linear regression using this adjusted price.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Question Seven</a:t>
            </a:r>
          </a:p>
        </p:txBody>
      </p:sp>
    </p:spTree>
    <p:extLst>
      <p:ext uri="{BB962C8B-B14F-4D97-AF65-F5344CB8AC3E}">
        <p14:creationId xmlns:p14="http://schemas.microsoft.com/office/powerpoint/2010/main" val="1881481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61DCFE2-4E25-4EEB-A454-02520FE48279}"/>
              </a:ext>
            </a:extLst>
          </p:cNvPr>
          <p:cNvSpPr>
            <a:spLocks noGrp="1"/>
          </p:cNvSpPr>
          <p:nvPr>
            <p:ph type="title"/>
          </p:nvPr>
        </p:nvSpPr>
        <p:spPr>
          <a:xfrm>
            <a:off x="1372259" y="5309394"/>
            <a:ext cx="10058400" cy="1156519"/>
          </a:xfrm>
        </p:spPr>
        <p:txBody>
          <a:bodyPr>
            <a:normAutofit fontScale="90000"/>
          </a:bodyPr>
          <a:lstStyle/>
          <a:p>
            <a:r>
              <a:rPr lang="en-US" sz="2000" dirty="0" err="1"/>
              <a:t>cg.adj</a:t>
            </a:r>
            <a:r>
              <a:rPr lang="en-US" sz="2000" dirty="0"/>
              <a:t> &lt;- ggplot(Cigarette, </a:t>
            </a:r>
            <a:r>
              <a:rPr lang="en-US" sz="2000" dirty="0" err="1"/>
              <a:t>aes</a:t>
            </a:r>
            <a:r>
              <a:rPr lang="en-US" sz="2000" dirty="0"/>
              <a:t>(x = </a:t>
            </a:r>
            <a:r>
              <a:rPr lang="en-US" sz="2000" dirty="0" err="1"/>
              <a:t>packpc</a:t>
            </a:r>
            <a:r>
              <a:rPr lang="en-US" sz="2000" dirty="0"/>
              <a:t>, y = </a:t>
            </a:r>
            <a:r>
              <a:rPr lang="en-US" sz="2000" dirty="0" err="1"/>
              <a:t>adj.Price_inflation</a:t>
            </a:r>
            <a:r>
              <a:rPr lang="en-US" sz="2000" dirty="0"/>
              <a:t>))</a:t>
            </a:r>
            <a:br>
              <a:rPr lang="en-US" sz="2000" dirty="0"/>
            </a:br>
            <a:r>
              <a:rPr lang="en-US" sz="2000" dirty="0" err="1"/>
              <a:t>cg.adj</a:t>
            </a:r>
            <a:r>
              <a:rPr lang="en-US" sz="2000" dirty="0"/>
              <a:t> + </a:t>
            </a:r>
            <a:r>
              <a:rPr lang="en-US" sz="2000" dirty="0" err="1"/>
              <a:t>geom_point</a:t>
            </a:r>
            <a:r>
              <a:rPr lang="en-US" sz="2000" dirty="0"/>
              <a:t>(</a:t>
            </a:r>
            <a:r>
              <a:rPr lang="en-US" sz="2000" dirty="0" err="1"/>
              <a:t>aes</a:t>
            </a:r>
            <a:r>
              <a:rPr lang="en-US" sz="2000" dirty="0"/>
              <a:t>(x = </a:t>
            </a:r>
            <a:r>
              <a:rPr lang="en-US" sz="2000" dirty="0" err="1"/>
              <a:t>packpc</a:t>
            </a:r>
            <a:r>
              <a:rPr lang="en-US" sz="2000" dirty="0"/>
              <a:t>, y = </a:t>
            </a:r>
            <a:r>
              <a:rPr lang="en-US" sz="2000" dirty="0" err="1"/>
              <a:t>adj.Price_inflation</a:t>
            </a:r>
            <a:r>
              <a:rPr lang="en-US" sz="2000" dirty="0"/>
              <a:t>, color = year)) + </a:t>
            </a:r>
            <a:r>
              <a:rPr lang="en-US" sz="2000" dirty="0" err="1"/>
              <a:t>xlab</a:t>
            </a:r>
            <a:r>
              <a:rPr lang="en-US" sz="2000" dirty="0"/>
              <a:t>("Packs per Capita for all States and Years") + </a:t>
            </a:r>
            <a:r>
              <a:rPr lang="en-US" sz="2000" dirty="0" err="1"/>
              <a:t>ylab</a:t>
            </a:r>
            <a:r>
              <a:rPr lang="en-US" sz="2000" dirty="0"/>
              <a:t>("Adjusted Price of Inflation per Pack of Cigarettes") + </a:t>
            </a:r>
            <a:r>
              <a:rPr lang="en-US" sz="2000" dirty="0" err="1"/>
              <a:t>geom_smooth</a:t>
            </a:r>
            <a:r>
              <a:rPr lang="en-US" sz="2000" dirty="0"/>
              <a:t>(method = </a:t>
            </a:r>
            <a:r>
              <a:rPr lang="en-US" sz="2000" dirty="0" err="1"/>
              <a:t>lm</a:t>
            </a:r>
            <a:r>
              <a:rPr lang="en-US" sz="2000" dirty="0"/>
              <a:t>, color = "goldenrod2")</a:t>
            </a:r>
          </a:p>
        </p:txBody>
      </p:sp>
      <p:pic>
        <p:nvPicPr>
          <p:cNvPr id="5" name="Content Placeholder 4" descr="Chart, scatter chart&#10;&#10;Description automatically generated">
            <a:extLst>
              <a:ext uri="{FF2B5EF4-FFF2-40B4-BE49-F238E27FC236}">
                <a16:creationId xmlns:a16="http://schemas.microsoft.com/office/drawing/2014/main" id="{51BDB5A6-0DD8-4AD2-BB59-7A9F35E759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1" y="361950"/>
            <a:ext cx="10058400" cy="4947444"/>
          </a:xfrm>
        </p:spPr>
      </p:pic>
    </p:spTree>
    <p:extLst>
      <p:ext uri="{BB962C8B-B14F-4D97-AF65-F5344CB8AC3E}">
        <p14:creationId xmlns:p14="http://schemas.microsoft.com/office/powerpoint/2010/main" val="389412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Create a boxplot of the average number of packs per capita by state. Which states have the highest number of packs? Which have the lowest?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Question one</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B768-D837-4F48-8419-B98B46B1C72F}"/>
              </a:ext>
            </a:extLst>
          </p:cNvPr>
          <p:cNvSpPr>
            <a:spLocks noGrp="1"/>
          </p:cNvSpPr>
          <p:nvPr>
            <p:ph type="title"/>
          </p:nvPr>
        </p:nvSpPr>
        <p:spPr/>
        <p:txBody>
          <a:bodyPr/>
          <a:lstStyle/>
          <a:p>
            <a:r>
              <a:rPr lang="en-US" dirty="0"/>
              <a:t>Answer</a:t>
            </a:r>
          </a:p>
        </p:txBody>
      </p:sp>
      <p:sp>
        <p:nvSpPr>
          <p:cNvPr id="10" name="TextBox 9">
            <a:extLst>
              <a:ext uri="{FF2B5EF4-FFF2-40B4-BE49-F238E27FC236}">
                <a16:creationId xmlns:a16="http://schemas.microsoft.com/office/drawing/2014/main" id="{80A9B896-5522-4DA1-B4AE-B7ABD7BF81B9}"/>
              </a:ext>
            </a:extLst>
          </p:cNvPr>
          <p:cNvSpPr txBox="1"/>
          <p:nvPr/>
        </p:nvSpPr>
        <p:spPr>
          <a:xfrm>
            <a:off x="1257300" y="2078145"/>
            <a:ext cx="6096000" cy="1477328"/>
          </a:xfrm>
          <a:prstGeom prst="rect">
            <a:avLst/>
          </a:prstGeom>
          <a:noFill/>
        </p:spPr>
        <p:txBody>
          <a:bodyPr wrap="square">
            <a:spAutoFit/>
          </a:bodyPr>
          <a:lstStyle/>
          <a:p>
            <a:r>
              <a:rPr lang="en-US" dirty="0"/>
              <a:t>x &lt;- </a:t>
            </a:r>
            <a:r>
              <a:rPr lang="en-US" dirty="0" err="1"/>
              <a:t>Cigarette$avgprs</a:t>
            </a:r>
            <a:endParaRPr lang="en-US" dirty="0"/>
          </a:p>
          <a:p>
            <a:r>
              <a:rPr lang="en-US" dirty="0"/>
              <a:t>y &lt;- </a:t>
            </a:r>
            <a:r>
              <a:rPr lang="en-US" dirty="0" err="1"/>
              <a:t>Cigarette$cpi</a:t>
            </a:r>
            <a:endParaRPr lang="en-US" dirty="0"/>
          </a:p>
          <a:p>
            <a:endParaRPr lang="en-US" dirty="0"/>
          </a:p>
          <a:p>
            <a:r>
              <a:rPr lang="en-US" dirty="0"/>
              <a:t>print(x / y)</a:t>
            </a:r>
          </a:p>
          <a:p>
            <a:r>
              <a:rPr lang="en-US" dirty="0" err="1"/>
              <a:t>adj.Price_inflation</a:t>
            </a:r>
            <a:r>
              <a:rPr lang="en-US" dirty="0"/>
              <a:t> &lt;- (x / y)</a:t>
            </a:r>
          </a:p>
        </p:txBody>
      </p:sp>
      <p:sp>
        <p:nvSpPr>
          <p:cNvPr id="12" name="TextBox 11">
            <a:extLst>
              <a:ext uri="{FF2B5EF4-FFF2-40B4-BE49-F238E27FC236}">
                <a16:creationId xmlns:a16="http://schemas.microsoft.com/office/drawing/2014/main" id="{0471CB47-2B6F-4430-A3CC-4E80CDB04A35}"/>
              </a:ext>
            </a:extLst>
          </p:cNvPr>
          <p:cNvSpPr txBox="1"/>
          <p:nvPr/>
        </p:nvSpPr>
        <p:spPr>
          <a:xfrm>
            <a:off x="1257300" y="3711592"/>
            <a:ext cx="6096000" cy="369332"/>
          </a:xfrm>
          <a:prstGeom prst="rect">
            <a:avLst/>
          </a:prstGeom>
          <a:noFill/>
        </p:spPr>
        <p:txBody>
          <a:bodyPr wrap="square">
            <a:spAutoFit/>
          </a:bodyPr>
          <a:lstStyle/>
          <a:p>
            <a:r>
              <a:rPr lang="en-US" dirty="0"/>
              <a:t>data.frame(</a:t>
            </a:r>
            <a:r>
              <a:rPr lang="en-US" dirty="0" err="1"/>
              <a:t>adj.Price_inflation</a:t>
            </a:r>
            <a:r>
              <a:rPr lang="en-US" dirty="0"/>
              <a:t>)</a:t>
            </a:r>
          </a:p>
        </p:txBody>
      </p:sp>
      <p:sp>
        <p:nvSpPr>
          <p:cNvPr id="14" name="TextBox 13">
            <a:extLst>
              <a:ext uri="{FF2B5EF4-FFF2-40B4-BE49-F238E27FC236}">
                <a16:creationId xmlns:a16="http://schemas.microsoft.com/office/drawing/2014/main" id="{5EBECBAC-16AF-4488-A882-56BF6363A1E7}"/>
              </a:ext>
            </a:extLst>
          </p:cNvPr>
          <p:cNvSpPr txBox="1"/>
          <p:nvPr/>
        </p:nvSpPr>
        <p:spPr>
          <a:xfrm>
            <a:off x="1257300" y="4237043"/>
            <a:ext cx="6096000" cy="646331"/>
          </a:xfrm>
          <a:prstGeom prst="rect">
            <a:avLst/>
          </a:prstGeom>
          <a:noFill/>
        </p:spPr>
        <p:txBody>
          <a:bodyPr wrap="square">
            <a:spAutoFit/>
          </a:bodyPr>
          <a:lstStyle/>
          <a:p>
            <a:r>
              <a:rPr lang="en-US" dirty="0"/>
              <a:t>lin_reg2 &lt;- </a:t>
            </a:r>
            <a:r>
              <a:rPr lang="en-US" dirty="0" err="1"/>
              <a:t>lm</a:t>
            </a:r>
            <a:r>
              <a:rPr lang="en-US" dirty="0"/>
              <a:t>(</a:t>
            </a:r>
            <a:r>
              <a:rPr lang="en-US" dirty="0" err="1"/>
              <a:t>packpc</a:t>
            </a:r>
            <a:r>
              <a:rPr lang="en-US" dirty="0"/>
              <a:t> ~ </a:t>
            </a:r>
            <a:r>
              <a:rPr lang="en-US" dirty="0" err="1"/>
              <a:t>adj.Price_inflation</a:t>
            </a:r>
            <a:r>
              <a:rPr lang="en-US" dirty="0"/>
              <a:t>, Cigarette)</a:t>
            </a:r>
          </a:p>
          <a:p>
            <a:r>
              <a:rPr lang="en-US" dirty="0"/>
              <a:t>print(lin_reg2)</a:t>
            </a:r>
          </a:p>
        </p:txBody>
      </p:sp>
      <p:sp>
        <p:nvSpPr>
          <p:cNvPr id="16" name="TextBox 15">
            <a:extLst>
              <a:ext uri="{FF2B5EF4-FFF2-40B4-BE49-F238E27FC236}">
                <a16:creationId xmlns:a16="http://schemas.microsoft.com/office/drawing/2014/main" id="{C639922D-005A-4F37-9F1B-B3A6CA111D84}"/>
              </a:ext>
            </a:extLst>
          </p:cNvPr>
          <p:cNvSpPr txBox="1"/>
          <p:nvPr/>
        </p:nvSpPr>
        <p:spPr>
          <a:xfrm>
            <a:off x="1257300" y="5032616"/>
            <a:ext cx="6096000" cy="369332"/>
          </a:xfrm>
          <a:prstGeom prst="rect">
            <a:avLst/>
          </a:prstGeom>
          <a:noFill/>
        </p:spPr>
        <p:txBody>
          <a:bodyPr wrap="square">
            <a:spAutoFit/>
          </a:bodyPr>
          <a:lstStyle/>
          <a:p>
            <a:r>
              <a:rPr lang="en-US" dirty="0"/>
              <a:t>summary(lin_reg2)</a:t>
            </a:r>
          </a:p>
        </p:txBody>
      </p:sp>
      <p:sp>
        <p:nvSpPr>
          <p:cNvPr id="18" name="TextBox 17">
            <a:extLst>
              <a:ext uri="{FF2B5EF4-FFF2-40B4-BE49-F238E27FC236}">
                <a16:creationId xmlns:a16="http://schemas.microsoft.com/office/drawing/2014/main" id="{9F454952-003B-46D3-B21C-B5E06B4BEA04}"/>
              </a:ext>
            </a:extLst>
          </p:cNvPr>
          <p:cNvSpPr txBox="1"/>
          <p:nvPr/>
        </p:nvSpPr>
        <p:spPr>
          <a:xfrm>
            <a:off x="5410200" y="2184658"/>
            <a:ext cx="6096000" cy="1938992"/>
          </a:xfrm>
          <a:prstGeom prst="rect">
            <a:avLst/>
          </a:prstGeom>
          <a:noFill/>
        </p:spPr>
        <p:txBody>
          <a:bodyPr wrap="square">
            <a:spAutoFit/>
          </a:bodyPr>
          <a:lstStyle/>
          <a:p>
            <a:r>
              <a:rPr lang="en-US" sz="2400" dirty="0"/>
              <a:t>The linear regression is y = -0.9164x + 211.7682. The Adjusted R-squared is 0.3757, but when multiplied by 100% it entails the line approximately explains 37.57% of the variability of the data.</a:t>
            </a:r>
          </a:p>
        </p:txBody>
      </p:sp>
    </p:spTree>
    <p:extLst>
      <p:ext uri="{BB962C8B-B14F-4D97-AF65-F5344CB8AC3E}">
        <p14:creationId xmlns:p14="http://schemas.microsoft.com/office/powerpoint/2010/main" val="3935411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3600" i="1" dirty="0">
                <a:solidFill>
                  <a:srgbClr val="FFFFFF"/>
                </a:solidFill>
              </a:rPr>
              <a:t>Create a data frame with just the rows from 1985. Create a second data frame with just the rows from 1995. Then, from each of these data frames, get a vector of the number of packs per capita. Use a paired t-test to see if the number of packs per capita in 1995 was significantly different than the number of packs per capita in 1985.</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Question eight</a:t>
            </a:r>
          </a:p>
        </p:txBody>
      </p:sp>
    </p:spTree>
    <p:extLst>
      <p:ext uri="{BB962C8B-B14F-4D97-AF65-F5344CB8AC3E}">
        <p14:creationId xmlns:p14="http://schemas.microsoft.com/office/powerpoint/2010/main" val="1548498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B768-D837-4F48-8419-B98B46B1C72F}"/>
              </a:ext>
            </a:extLst>
          </p:cNvPr>
          <p:cNvSpPr>
            <a:spLocks noGrp="1"/>
          </p:cNvSpPr>
          <p:nvPr>
            <p:ph type="title"/>
          </p:nvPr>
        </p:nvSpPr>
        <p:spPr/>
        <p:txBody>
          <a:bodyPr/>
          <a:lstStyle/>
          <a:p>
            <a:r>
              <a:rPr lang="en-US" dirty="0"/>
              <a:t>Answer</a:t>
            </a:r>
          </a:p>
        </p:txBody>
      </p:sp>
      <p:sp>
        <p:nvSpPr>
          <p:cNvPr id="9" name="TextBox 8">
            <a:extLst>
              <a:ext uri="{FF2B5EF4-FFF2-40B4-BE49-F238E27FC236}">
                <a16:creationId xmlns:a16="http://schemas.microsoft.com/office/drawing/2014/main" id="{030A8D02-DBA7-4E4B-9E97-AB594E488B1F}"/>
              </a:ext>
            </a:extLst>
          </p:cNvPr>
          <p:cNvSpPr txBox="1"/>
          <p:nvPr/>
        </p:nvSpPr>
        <p:spPr>
          <a:xfrm>
            <a:off x="1097280" y="2249091"/>
            <a:ext cx="6096000" cy="3693319"/>
          </a:xfrm>
          <a:prstGeom prst="rect">
            <a:avLst/>
          </a:prstGeom>
          <a:noFill/>
        </p:spPr>
        <p:txBody>
          <a:bodyPr wrap="square">
            <a:spAutoFit/>
          </a:bodyPr>
          <a:lstStyle/>
          <a:p>
            <a:r>
              <a:rPr lang="en-US" dirty="0"/>
              <a:t>Cig1985_df &lt;- Cigarette %&gt;% filter(year == 1985)</a:t>
            </a:r>
          </a:p>
          <a:p>
            <a:r>
              <a:rPr lang="en-US" dirty="0"/>
              <a:t>Cig1985_df</a:t>
            </a:r>
          </a:p>
          <a:p>
            <a:endParaRPr lang="en-US" dirty="0"/>
          </a:p>
          <a:p>
            <a:r>
              <a:rPr lang="en-US" dirty="0"/>
              <a:t>Cig1985_df$packpc</a:t>
            </a:r>
          </a:p>
          <a:p>
            <a:endParaRPr lang="en-US" dirty="0"/>
          </a:p>
          <a:p>
            <a:r>
              <a:rPr lang="en-US" dirty="0"/>
              <a:t>Cig1995_df &lt;- Cigarette %&gt;% filter(year ==1995)</a:t>
            </a:r>
          </a:p>
          <a:p>
            <a:r>
              <a:rPr lang="en-US" dirty="0"/>
              <a:t>Cig1995_df</a:t>
            </a:r>
          </a:p>
          <a:p>
            <a:endParaRPr lang="en-US" dirty="0"/>
          </a:p>
          <a:p>
            <a:r>
              <a:rPr lang="en-US" dirty="0"/>
              <a:t>Cig1995_df$packpc</a:t>
            </a:r>
          </a:p>
          <a:p>
            <a:endParaRPr lang="en-US" dirty="0"/>
          </a:p>
          <a:p>
            <a:r>
              <a:rPr lang="en-US" dirty="0" err="1"/>
              <a:t>t_dep</a:t>
            </a:r>
            <a:r>
              <a:rPr lang="en-US" dirty="0"/>
              <a:t> &lt;- t.test(Cig1985_df$packpc, Cig1995_df$packpc, paired = TRUE)</a:t>
            </a:r>
          </a:p>
          <a:p>
            <a:r>
              <a:rPr lang="en-US" dirty="0" err="1"/>
              <a:t>t_dep</a:t>
            </a:r>
            <a:endParaRPr lang="en-US" dirty="0"/>
          </a:p>
        </p:txBody>
      </p:sp>
      <p:sp>
        <p:nvSpPr>
          <p:cNvPr id="13" name="TextBox 12">
            <a:extLst>
              <a:ext uri="{FF2B5EF4-FFF2-40B4-BE49-F238E27FC236}">
                <a16:creationId xmlns:a16="http://schemas.microsoft.com/office/drawing/2014/main" id="{41FC52A5-EAF7-4BBD-B14B-1749B4399F87}"/>
              </a:ext>
            </a:extLst>
          </p:cNvPr>
          <p:cNvSpPr txBox="1"/>
          <p:nvPr/>
        </p:nvSpPr>
        <p:spPr>
          <a:xfrm>
            <a:off x="6259830" y="2030852"/>
            <a:ext cx="6096000" cy="3139321"/>
          </a:xfrm>
          <a:prstGeom prst="rect">
            <a:avLst/>
          </a:prstGeom>
          <a:noFill/>
        </p:spPr>
        <p:txBody>
          <a:bodyPr wrap="square">
            <a:spAutoFit/>
          </a:bodyPr>
          <a:lstStyle/>
          <a:p>
            <a:r>
              <a:rPr lang="en-US" b="1" dirty="0"/>
              <a:t>Paired t-test</a:t>
            </a:r>
          </a:p>
          <a:p>
            <a:endParaRPr lang="en-US" dirty="0"/>
          </a:p>
          <a:p>
            <a:r>
              <a:rPr lang="en-US" dirty="0"/>
              <a:t>data:  Cig1985_df$packpc and Cig1995_df$packpc</a:t>
            </a:r>
          </a:p>
          <a:p>
            <a:r>
              <a:rPr lang="en-US" dirty="0"/>
              <a:t>t = 14.789, df = 47, p-value &lt; 2.2e-16</a:t>
            </a:r>
          </a:p>
          <a:p>
            <a:r>
              <a:rPr lang="en-US" dirty="0"/>
              <a:t>alternative hypothesis: true difference in means is not equal to 0</a:t>
            </a:r>
          </a:p>
          <a:p>
            <a:r>
              <a:rPr lang="en-US" dirty="0"/>
              <a:t>95 percent confidence interval:</a:t>
            </a:r>
          </a:p>
          <a:p>
            <a:r>
              <a:rPr lang="en-US" dirty="0"/>
              <a:t> 22.21151 29.20576</a:t>
            </a:r>
          </a:p>
          <a:p>
            <a:r>
              <a:rPr lang="en-US" dirty="0"/>
              <a:t>sample estimates:</a:t>
            </a:r>
          </a:p>
          <a:p>
            <a:r>
              <a:rPr lang="en-US" dirty="0"/>
              <a:t>mean of the differences </a:t>
            </a:r>
          </a:p>
          <a:p>
            <a:r>
              <a:rPr lang="en-US" dirty="0"/>
              <a:t>               25.70863 </a:t>
            </a:r>
          </a:p>
        </p:txBody>
      </p:sp>
    </p:spTree>
    <p:extLst>
      <p:ext uri="{BB962C8B-B14F-4D97-AF65-F5344CB8AC3E}">
        <p14:creationId xmlns:p14="http://schemas.microsoft.com/office/powerpoint/2010/main" val="588751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B768-D837-4F48-8419-B98B46B1C72F}"/>
              </a:ext>
            </a:extLst>
          </p:cNvPr>
          <p:cNvSpPr>
            <a:spLocks noGrp="1"/>
          </p:cNvSpPr>
          <p:nvPr>
            <p:ph type="title"/>
          </p:nvPr>
        </p:nvSpPr>
        <p:spPr/>
        <p:txBody>
          <a:bodyPr/>
          <a:lstStyle/>
          <a:p>
            <a:r>
              <a:rPr lang="en-US" dirty="0"/>
              <a:t>Answer</a:t>
            </a:r>
          </a:p>
        </p:txBody>
      </p:sp>
      <p:sp>
        <p:nvSpPr>
          <p:cNvPr id="5" name="TextBox 4">
            <a:extLst>
              <a:ext uri="{FF2B5EF4-FFF2-40B4-BE49-F238E27FC236}">
                <a16:creationId xmlns:a16="http://schemas.microsoft.com/office/drawing/2014/main" id="{860CDCBF-EE23-4D94-B223-2F972B7A5A2E}"/>
              </a:ext>
            </a:extLst>
          </p:cNvPr>
          <p:cNvSpPr txBox="1"/>
          <p:nvPr/>
        </p:nvSpPr>
        <p:spPr>
          <a:xfrm>
            <a:off x="1097280" y="2018437"/>
            <a:ext cx="6096000" cy="3970318"/>
          </a:xfrm>
          <a:prstGeom prst="rect">
            <a:avLst/>
          </a:prstGeom>
          <a:noFill/>
        </p:spPr>
        <p:txBody>
          <a:bodyPr wrap="square">
            <a:spAutoFit/>
          </a:bodyPr>
          <a:lstStyle/>
          <a:p>
            <a:r>
              <a:rPr lang="en-US" sz="2800" dirty="0"/>
              <a:t>The 2 populations are not equal to each other. I reject the null hypothesis for the p-value is sufficiently small, so the two-population means are not equal. Because the p value is less than 0.05, the number of packs per capita in 1995 was significantly different than the number of packs per capita in 1985.</a:t>
            </a:r>
          </a:p>
        </p:txBody>
      </p:sp>
    </p:spTree>
    <p:extLst>
      <p:ext uri="{BB962C8B-B14F-4D97-AF65-F5344CB8AC3E}">
        <p14:creationId xmlns:p14="http://schemas.microsoft.com/office/powerpoint/2010/main" val="326152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61DCFE2-4E25-4EEB-A454-02520FE48279}"/>
              </a:ext>
            </a:extLst>
          </p:cNvPr>
          <p:cNvSpPr>
            <a:spLocks noGrp="1"/>
          </p:cNvSpPr>
          <p:nvPr>
            <p:ph type="title"/>
          </p:nvPr>
        </p:nvSpPr>
        <p:spPr>
          <a:xfrm>
            <a:off x="1510235" y="5088194"/>
            <a:ext cx="10058400" cy="894497"/>
          </a:xfrm>
        </p:spPr>
        <p:txBody>
          <a:bodyPr>
            <a:normAutofit fontScale="90000"/>
          </a:bodyPr>
          <a:lstStyle/>
          <a:p>
            <a:r>
              <a:rPr lang="en-US" sz="3200" dirty="0"/>
              <a:t>ggplot(Cigarette, </a:t>
            </a:r>
            <a:r>
              <a:rPr lang="en-US" sz="3200" dirty="0" err="1"/>
              <a:t>aes</a:t>
            </a:r>
            <a:r>
              <a:rPr lang="en-US" sz="3200" dirty="0"/>
              <a:t>(x = factor(state), y = </a:t>
            </a:r>
            <a:r>
              <a:rPr lang="en-US" sz="3200" dirty="0" err="1"/>
              <a:t>packpc</a:t>
            </a:r>
            <a:r>
              <a:rPr lang="en-US" sz="3200" dirty="0"/>
              <a:t>)) + </a:t>
            </a:r>
            <a:r>
              <a:rPr lang="en-US" sz="3200" dirty="0" err="1"/>
              <a:t>geom_boxplot</a:t>
            </a:r>
            <a:r>
              <a:rPr lang="en-US" sz="3200" dirty="0"/>
              <a:t>() + scale_y_log10()</a:t>
            </a:r>
          </a:p>
        </p:txBody>
      </p:sp>
      <p:pic>
        <p:nvPicPr>
          <p:cNvPr id="6" name="Picture Placeholder 5" descr="Chart, box and whisker chart&#10;&#10;Description automatically generated">
            <a:extLst>
              <a:ext uri="{FF2B5EF4-FFF2-40B4-BE49-F238E27FC236}">
                <a16:creationId xmlns:a16="http://schemas.microsoft.com/office/drawing/2014/main" id="{C451C3AF-41FB-42D4-A419-5A919CBCD3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367481"/>
            <a:ext cx="10058400" cy="4720713"/>
          </a:xfrm>
          <a:noFill/>
        </p:spPr>
      </p:pic>
    </p:spTree>
    <p:extLst>
      <p:ext uri="{BB962C8B-B14F-4D97-AF65-F5344CB8AC3E}">
        <p14:creationId xmlns:p14="http://schemas.microsoft.com/office/powerpoint/2010/main" val="15182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B768-D837-4F48-8419-B98B46B1C72F}"/>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id="{2DEC9200-FEB2-423D-B067-21EC2C23D8FC}"/>
              </a:ext>
            </a:extLst>
          </p:cNvPr>
          <p:cNvSpPr>
            <a:spLocks noGrp="1"/>
          </p:cNvSpPr>
          <p:nvPr>
            <p:ph idx="1"/>
          </p:nvPr>
        </p:nvSpPr>
        <p:spPr/>
        <p:txBody>
          <a:bodyPr>
            <a:normAutofit/>
          </a:bodyPr>
          <a:lstStyle/>
          <a:p>
            <a:r>
              <a:rPr lang="en-US" sz="4400" dirty="0"/>
              <a:t>Kentucky and New Hampshire are two states with the highest number of packs of cigarettes. California, New Mexico, and Utah have the lowest number of packs of cigarettes.</a:t>
            </a:r>
          </a:p>
        </p:txBody>
      </p:sp>
    </p:spTree>
    <p:extLst>
      <p:ext uri="{BB962C8B-B14F-4D97-AF65-F5344CB8AC3E}">
        <p14:creationId xmlns:p14="http://schemas.microsoft.com/office/powerpoint/2010/main" val="205917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Find the median over all the states of the number of packs per capita for each year. Plot this median value for the years from 1985 to 1995. What can you say about cigarette usage in these years?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Question two</a:t>
            </a:r>
          </a:p>
        </p:txBody>
      </p:sp>
    </p:spTree>
    <p:extLst>
      <p:ext uri="{BB962C8B-B14F-4D97-AF65-F5344CB8AC3E}">
        <p14:creationId xmlns:p14="http://schemas.microsoft.com/office/powerpoint/2010/main" val="142710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61DCFE2-4E25-4EEB-A454-02520FE48279}"/>
              </a:ext>
            </a:extLst>
          </p:cNvPr>
          <p:cNvSpPr>
            <a:spLocks noGrp="1"/>
          </p:cNvSpPr>
          <p:nvPr>
            <p:ph type="title"/>
          </p:nvPr>
        </p:nvSpPr>
        <p:spPr>
          <a:xfrm>
            <a:off x="1391308" y="4854063"/>
            <a:ext cx="10058400" cy="1636456"/>
          </a:xfrm>
        </p:spPr>
        <p:txBody>
          <a:bodyPr>
            <a:normAutofit/>
          </a:bodyPr>
          <a:lstStyle/>
          <a:p>
            <a:r>
              <a:rPr lang="en-US" sz="2400" dirty="0"/>
              <a:t>ggplot(Cigarette, </a:t>
            </a:r>
            <a:r>
              <a:rPr lang="en-US" sz="2400" dirty="0" err="1"/>
              <a:t>aes</a:t>
            </a:r>
            <a:r>
              <a:rPr lang="en-US" sz="2400" dirty="0"/>
              <a:t>(x = factor(year), y = </a:t>
            </a:r>
            <a:r>
              <a:rPr lang="en-US" sz="2400" dirty="0" err="1"/>
              <a:t>packpc</a:t>
            </a:r>
            <a:r>
              <a:rPr lang="en-US" sz="2400" dirty="0"/>
              <a:t>)) + </a:t>
            </a:r>
            <a:r>
              <a:rPr lang="en-US" sz="2400" dirty="0" err="1"/>
              <a:t>geom_boxplot</a:t>
            </a:r>
            <a:r>
              <a:rPr lang="en-US" sz="2400" dirty="0"/>
              <a:t>() + scale_y_log10()</a:t>
            </a:r>
            <a:br>
              <a:rPr lang="en-US" sz="2400" dirty="0"/>
            </a:br>
            <a:br>
              <a:rPr lang="en-US" sz="2400" dirty="0"/>
            </a:br>
            <a:r>
              <a:rPr lang="en-US" sz="2400" dirty="0"/>
              <a:t>median(</a:t>
            </a:r>
            <a:r>
              <a:rPr lang="en-US" sz="2400" dirty="0" err="1"/>
              <a:t>Cigarette$packpc</a:t>
            </a:r>
            <a:r>
              <a:rPr lang="en-US" sz="2400" dirty="0"/>
              <a:t>)</a:t>
            </a:r>
          </a:p>
        </p:txBody>
      </p:sp>
      <p:pic>
        <p:nvPicPr>
          <p:cNvPr id="6" name="Picture Placeholder 5">
            <a:extLst>
              <a:ext uri="{FF2B5EF4-FFF2-40B4-BE49-F238E27FC236}">
                <a16:creationId xmlns:a16="http://schemas.microsoft.com/office/drawing/2014/main" id="{C451C3AF-41FB-42D4-A419-5A919CBCD3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1308" y="367481"/>
            <a:ext cx="9409383" cy="4720713"/>
          </a:xfrm>
          <a:noFill/>
        </p:spPr>
      </p:pic>
    </p:spTree>
    <p:extLst>
      <p:ext uri="{BB962C8B-B14F-4D97-AF65-F5344CB8AC3E}">
        <p14:creationId xmlns:p14="http://schemas.microsoft.com/office/powerpoint/2010/main" val="166851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B768-D837-4F48-8419-B98B46B1C72F}"/>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id="{2DEC9200-FEB2-423D-B067-21EC2C23D8FC}"/>
              </a:ext>
            </a:extLst>
          </p:cNvPr>
          <p:cNvSpPr>
            <a:spLocks noGrp="1"/>
          </p:cNvSpPr>
          <p:nvPr>
            <p:ph idx="1"/>
          </p:nvPr>
        </p:nvSpPr>
        <p:spPr/>
        <p:txBody>
          <a:bodyPr>
            <a:normAutofit/>
          </a:bodyPr>
          <a:lstStyle/>
          <a:p>
            <a:r>
              <a:rPr lang="en-US" sz="4400" dirty="0"/>
              <a:t>The median for all the states of the number of packs per capita for each year is 105.9096. According to the boxplot, the average number of cigarette packs used decreased steadily over the decade.</a:t>
            </a:r>
          </a:p>
        </p:txBody>
      </p:sp>
    </p:spTree>
    <p:extLst>
      <p:ext uri="{BB962C8B-B14F-4D97-AF65-F5344CB8AC3E}">
        <p14:creationId xmlns:p14="http://schemas.microsoft.com/office/powerpoint/2010/main" val="116484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Create a scatter plot of price per pack vs number of packs per capita for all states and years.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Question three</a:t>
            </a:r>
          </a:p>
        </p:txBody>
      </p:sp>
    </p:spTree>
    <p:extLst>
      <p:ext uri="{BB962C8B-B14F-4D97-AF65-F5344CB8AC3E}">
        <p14:creationId xmlns:p14="http://schemas.microsoft.com/office/powerpoint/2010/main" val="102724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61DCFE2-4E25-4EEB-A454-02520FE48279}"/>
              </a:ext>
            </a:extLst>
          </p:cNvPr>
          <p:cNvSpPr>
            <a:spLocks noGrp="1"/>
          </p:cNvSpPr>
          <p:nvPr>
            <p:ph type="title"/>
          </p:nvPr>
        </p:nvSpPr>
        <p:spPr>
          <a:xfrm>
            <a:off x="1391308" y="4854063"/>
            <a:ext cx="10058400" cy="1636456"/>
          </a:xfrm>
        </p:spPr>
        <p:txBody>
          <a:bodyPr>
            <a:normAutofit/>
          </a:bodyPr>
          <a:lstStyle/>
          <a:p>
            <a:r>
              <a:rPr lang="en-US" sz="2000" dirty="0"/>
              <a:t>cg &lt;- ggplot(Cigarette, </a:t>
            </a:r>
            <a:r>
              <a:rPr lang="en-US" sz="2000" dirty="0" err="1"/>
              <a:t>aes</a:t>
            </a:r>
            <a:r>
              <a:rPr lang="en-US" sz="2000" dirty="0"/>
              <a:t>(x = </a:t>
            </a:r>
            <a:r>
              <a:rPr lang="en-US" sz="2000" dirty="0" err="1"/>
              <a:t>packpc</a:t>
            </a:r>
            <a:r>
              <a:rPr lang="en-US" sz="2000" dirty="0"/>
              <a:t>, y = </a:t>
            </a:r>
            <a:r>
              <a:rPr lang="en-US" sz="2000" dirty="0" err="1"/>
              <a:t>avgprs</a:t>
            </a:r>
            <a:r>
              <a:rPr lang="en-US" sz="2000" dirty="0"/>
              <a:t>))</a:t>
            </a:r>
            <a:br>
              <a:rPr lang="en-US" sz="2000" dirty="0"/>
            </a:br>
            <a:r>
              <a:rPr lang="en-US" sz="2000" dirty="0"/>
              <a:t>cg + </a:t>
            </a:r>
            <a:r>
              <a:rPr lang="en-US" sz="2000" dirty="0" err="1"/>
              <a:t>geom_point</a:t>
            </a:r>
            <a:r>
              <a:rPr lang="en-US" sz="2000" dirty="0"/>
              <a:t>() + </a:t>
            </a:r>
            <a:r>
              <a:rPr lang="en-US" sz="2000" dirty="0" err="1"/>
              <a:t>ggtitle</a:t>
            </a:r>
            <a:r>
              <a:rPr lang="en-US" sz="2000" dirty="0"/>
              <a:t>("Price per Pack of Cigarettes vs Packs per Capita for All States and Years") + </a:t>
            </a:r>
            <a:r>
              <a:rPr lang="en-US" sz="2000" dirty="0" err="1"/>
              <a:t>xlab</a:t>
            </a:r>
            <a:r>
              <a:rPr lang="en-US" sz="2000" dirty="0"/>
              <a:t>("Packs Per Capita For All States and Years") + </a:t>
            </a:r>
            <a:r>
              <a:rPr lang="en-US" sz="2000" dirty="0" err="1"/>
              <a:t>ylab</a:t>
            </a:r>
            <a:r>
              <a:rPr lang="en-US" sz="2000" dirty="0"/>
              <a:t>("Average Price per Pack of Cigarettes") + </a:t>
            </a:r>
            <a:r>
              <a:rPr lang="en-US" sz="2000" dirty="0" err="1"/>
              <a:t>geom_smooth</a:t>
            </a:r>
            <a:r>
              <a:rPr lang="en-US" sz="2000" dirty="0"/>
              <a:t>(method = </a:t>
            </a:r>
            <a:r>
              <a:rPr lang="en-US" sz="2000" dirty="0" err="1"/>
              <a:t>lm</a:t>
            </a:r>
            <a:r>
              <a:rPr lang="en-US" sz="2000" dirty="0"/>
              <a:t>, color = "goldenrod2")</a:t>
            </a:r>
          </a:p>
        </p:txBody>
      </p:sp>
      <p:pic>
        <p:nvPicPr>
          <p:cNvPr id="6" name="Picture Placeholder 5">
            <a:extLst>
              <a:ext uri="{FF2B5EF4-FFF2-40B4-BE49-F238E27FC236}">
                <a16:creationId xmlns:a16="http://schemas.microsoft.com/office/drawing/2014/main" id="{C451C3AF-41FB-42D4-A419-5A919CBCD3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1308" y="367481"/>
            <a:ext cx="9409383" cy="4720712"/>
          </a:xfrm>
          <a:noFill/>
        </p:spPr>
      </p:pic>
    </p:spTree>
    <p:extLst>
      <p:ext uri="{BB962C8B-B14F-4D97-AF65-F5344CB8AC3E}">
        <p14:creationId xmlns:p14="http://schemas.microsoft.com/office/powerpoint/2010/main" val="311954051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{34FED739-95FB-48B9-90C2-00DE4EF25500}tf56160789_win32</Template>
  <TotalTime>130</TotalTime>
  <Words>1261</Words>
  <Application>Microsoft Office PowerPoint</Application>
  <PresentationFormat>Widescreen</PresentationFormat>
  <Paragraphs>97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Bookman Old Style</vt:lpstr>
      <vt:lpstr>Calibri</vt:lpstr>
      <vt:lpstr>Franklin Gothic Book</vt:lpstr>
      <vt:lpstr>1_RetrospectVTI</vt:lpstr>
      <vt:lpstr>Cigarette Data Final Project</vt:lpstr>
      <vt:lpstr>Create a boxplot of the average number of packs per capita by state. Which states have the highest number of packs? Which have the lowest?</vt:lpstr>
      <vt:lpstr>ggplot(Cigarette, aes(x = factor(state), y = packpc)) + geom_boxplot() + scale_y_log10()</vt:lpstr>
      <vt:lpstr>Answer</vt:lpstr>
      <vt:lpstr>Find the median over all the states of the number of packs per capita for each year. Plot this median value for the years from 1985 to 1995. What can you say about cigarette usage in these years?</vt:lpstr>
      <vt:lpstr>ggplot(Cigarette, aes(x = factor(year), y = packpc)) + geom_boxplot() + scale_y_log10()  median(Cigarette$packpc)</vt:lpstr>
      <vt:lpstr>Answer</vt:lpstr>
      <vt:lpstr>Create a scatter plot of price per pack vs number of packs per capita for all states and years.</vt:lpstr>
      <vt:lpstr>cg &lt;- ggplot(Cigarette, aes(x = packpc, y = avgprs)) cg + geom_point() + ggtitle("Price per Pack of Cigarettes vs Packs per Capita for All States and Years") + xlab("Packs Per Capita For All States and Years") + ylab("Average Price per Pack of Cigarettes") + geom_smooth(method = lm, color = "goldenrod2")</vt:lpstr>
      <vt:lpstr>Are the price and the per capita packs positively correlated, negatively correlated, or uncorrelated? Explain why your answer would be expected.</vt:lpstr>
      <vt:lpstr>Answer</vt:lpstr>
      <vt:lpstr>Change your scatter plot to show the points for each year in a different color. Does the relationship between the two variables change over time?</vt:lpstr>
      <vt:lpstr>cg + geom_point(aes(x = packpc, y = avgprs, color = year)) + xlab("Packs Per Capita For All States and Years") + ylab("Average Price per Pack of Cigarettes") + geom_smooth(method = lm, color = "goldenrod2")</vt:lpstr>
      <vt:lpstr>Answer</vt:lpstr>
      <vt:lpstr>Do a linear regression for these two variables. How much variability does the line explain?</vt:lpstr>
      <vt:lpstr>Answer</vt:lpstr>
      <vt:lpstr>Answer</vt:lpstr>
      <vt:lpstr>The plot above does not adjust for inflation. You can adjust the price of a pack of cigarettes for inflation by dividing the avgprs variable by the cpi variable. Create an adjusted price for each row, then re-do your scatter plot and linear regression using this adjusted price.</vt:lpstr>
      <vt:lpstr>cg.adj &lt;- ggplot(Cigarette, aes(x = packpc, y = adj.Price_inflation)) cg.adj + geom_point(aes(x = packpc, y = adj.Price_inflation, color = year)) + xlab("Packs per Capita for all States and Years") + ylab("Adjusted Price of Inflation per Pack of Cigarettes") + geom_smooth(method = lm, color = "goldenrod2")</vt:lpstr>
      <vt:lpstr>Answer</vt:lpstr>
      <vt:lpstr>Create a data frame with just the rows from 1985. Create a second data frame with just the rows from 1995. Then, from each of these data frames, get a vector of the number of packs per capita. Use a paired t-test to see if the number of packs per capita in 1995 was significantly different than the number of packs per capita in 1985.</vt:lpstr>
      <vt:lpstr>Answer</vt:lpstr>
      <vt:lpstr>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Cigarette Data Final Project</dc:title>
  <dc:creator>Sindy Saintclair</dc:creator>
  <cp:lastModifiedBy>Sindy Saintclair</cp:lastModifiedBy>
  <cp:revision>22</cp:revision>
  <dcterms:created xsi:type="dcterms:W3CDTF">2022-01-06T18:58:23Z</dcterms:created>
  <dcterms:modified xsi:type="dcterms:W3CDTF">2022-01-06T22:19:10Z</dcterms:modified>
</cp:coreProperties>
</file>