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8" autoAdjust="0"/>
    <p:restoredTop sz="94619" autoAdjust="0"/>
  </p:normalViewPr>
  <p:slideViewPr>
    <p:cSldViewPr snapToGrid="0">
      <p:cViewPr>
        <p:scale>
          <a:sx n="69" d="100"/>
          <a:sy n="69" d="100"/>
        </p:scale>
        <p:origin x="123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05/8/layout/vList3" loCatId="list" qsTypeId="urn:microsoft.com/office/officeart/2005/8/quickstyle/3d1" qsCatId="3D" csTypeId="urn:microsoft.com/office/officeart/2005/8/colors/accent1_2" csCatId="accent1" phldr="1"/>
      <dgm:spPr/>
      <dgm:t>
        <a:bodyPr/>
        <a:lstStyle/>
        <a:p>
          <a:endParaRPr lang="en-US"/>
        </a:p>
      </dgm:t>
    </dgm:pt>
    <dgm:pt modelId="{5FC34D3A-C8D4-483C-8695-507470E74D50}">
      <dgm:prSet/>
      <dgm:spPr/>
      <dgm:t>
        <a:bodyPr/>
        <a:lstStyle/>
        <a:p>
          <a:r>
            <a:rPr lang="en-US" dirty="0"/>
            <a:t>Haiti</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Israel</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United States</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B51FD77D-8BB5-4841-A516-F41C69361A97}">
      <dgm:prSet/>
      <dgm:spPr/>
      <dgm:t>
        <a:bodyPr/>
        <a:lstStyle/>
        <a:p>
          <a:r>
            <a:rPr lang="en-US" dirty="0"/>
            <a:t>Lebanon</a:t>
          </a:r>
        </a:p>
      </dgm:t>
    </dgm:pt>
    <dgm:pt modelId="{06BB33C6-2F02-46DE-A603-7342BF691DDD}" type="parTrans" cxnId="{6299FD28-BA5A-4352-861F-2626952AA0A2}">
      <dgm:prSet/>
      <dgm:spPr/>
      <dgm:t>
        <a:bodyPr/>
        <a:lstStyle/>
        <a:p>
          <a:endParaRPr lang="en-US"/>
        </a:p>
      </dgm:t>
    </dgm:pt>
    <dgm:pt modelId="{76050AE4-0C94-42FA-A2A4-DAECA7CC2449}" type="sibTrans" cxnId="{6299FD28-BA5A-4352-861F-2626952AA0A2}">
      <dgm:prSet/>
      <dgm:spPr/>
      <dgm:t>
        <a:bodyPr/>
        <a:lstStyle/>
        <a:p>
          <a:endParaRPr lang="en-US"/>
        </a:p>
      </dgm:t>
    </dgm:pt>
    <dgm:pt modelId="{D543740A-39C3-47B2-9F57-E343B2B142BA}">
      <dgm:prSet/>
      <dgm:spPr/>
      <dgm:t>
        <a:bodyPr/>
        <a:lstStyle/>
        <a:p>
          <a:r>
            <a:rPr lang="en-US" dirty="0"/>
            <a:t>Morocco</a:t>
          </a:r>
        </a:p>
      </dgm:t>
    </dgm:pt>
    <dgm:pt modelId="{EADB4097-799A-418C-BD3D-C04471D26451}" type="parTrans" cxnId="{5B5730C8-194B-418D-8DFA-91E3B7FEC96D}">
      <dgm:prSet/>
      <dgm:spPr/>
      <dgm:t>
        <a:bodyPr/>
        <a:lstStyle/>
        <a:p>
          <a:endParaRPr lang="en-US"/>
        </a:p>
      </dgm:t>
    </dgm:pt>
    <dgm:pt modelId="{CB40F0C0-F01E-4818-81C8-71027D7E666B}" type="sibTrans" cxnId="{5B5730C8-194B-418D-8DFA-91E3B7FEC96D}">
      <dgm:prSet/>
      <dgm:spPr/>
      <dgm:t>
        <a:bodyPr/>
        <a:lstStyle/>
        <a:p>
          <a:endParaRPr lang="en-US"/>
        </a:p>
      </dgm:t>
    </dgm:pt>
    <dgm:pt modelId="{10A664EC-FF3D-4C4C-B127-773561A8C630}" type="pres">
      <dgm:prSet presAssocID="{08F627ED-A304-4697-8C44-18E45D3D2B1A}" presName="linearFlow" presStyleCnt="0">
        <dgm:presLayoutVars>
          <dgm:dir/>
          <dgm:resizeHandles val="exact"/>
        </dgm:presLayoutVars>
      </dgm:prSet>
      <dgm:spPr/>
    </dgm:pt>
    <dgm:pt modelId="{C0434D46-A293-4AB1-A59A-E259FA1EF925}" type="pres">
      <dgm:prSet presAssocID="{5FC34D3A-C8D4-483C-8695-507470E74D50}" presName="composite" presStyleCnt="0"/>
      <dgm:spPr/>
    </dgm:pt>
    <dgm:pt modelId="{F5011A2C-E99C-4A85-B9E9-9590E3468EAD}" type="pres">
      <dgm:prSet presAssocID="{5FC34D3A-C8D4-483C-8695-507470E74D50}" presName="imgShp" presStyleLbl="fgImgPlace1" presStyleIdx="0" presStyleCnt="5"/>
      <dgm:spPr>
        <a:blipFill>
          <a:blip xmlns:r="http://schemas.openxmlformats.org/officeDocument/2006/relationships" r:embed="rId1"/>
          <a:srcRect/>
          <a:stretch>
            <a:fillRect l="-25000" r="-25000"/>
          </a:stretch>
        </a:blipFill>
      </dgm:spPr>
    </dgm:pt>
    <dgm:pt modelId="{99EFAFF3-07E1-4D79-9A4C-2E50E1361659}" type="pres">
      <dgm:prSet presAssocID="{5FC34D3A-C8D4-483C-8695-507470E74D50}" presName="txShp" presStyleLbl="node1" presStyleIdx="0" presStyleCnt="5">
        <dgm:presLayoutVars>
          <dgm:bulletEnabled val="1"/>
        </dgm:presLayoutVars>
      </dgm:prSet>
      <dgm:spPr/>
    </dgm:pt>
    <dgm:pt modelId="{8DBBBEAD-E4C4-400E-A922-A659FD5C223A}" type="pres">
      <dgm:prSet presAssocID="{1DECF9F5-40C0-4379-BCCE-7BCAAD54807B}" presName="spacing" presStyleCnt="0"/>
      <dgm:spPr/>
    </dgm:pt>
    <dgm:pt modelId="{5A36231D-2FB5-416C-A0A7-9265CCC51C1C}" type="pres">
      <dgm:prSet presAssocID="{9845D52A-E054-4EB0-A5A3-32AE7DC6D645}" presName="composite" presStyleCnt="0"/>
      <dgm:spPr/>
    </dgm:pt>
    <dgm:pt modelId="{205C2D58-76A6-4F93-AE60-973A02D7AB6F}" type="pres">
      <dgm:prSet presAssocID="{9845D52A-E054-4EB0-A5A3-32AE7DC6D645}"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dgm:spPr>
    </dgm:pt>
    <dgm:pt modelId="{CD677975-A389-4D32-82C8-4A928135ACAC}" type="pres">
      <dgm:prSet presAssocID="{9845D52A-E054-4EB0-A5A3-32AE7DC6D645}" presName="txShp" presStyleLbl="node1" presStyleIdx="1" presStyleCnt="5">
        <dgm:presLayoutVars>
          <dgm:bulletEnabled val="1"/>
        </dgm:presLayoutVars>
      </dgm:prSet>
      <dgm:spPr/>
    </dgm:pt>
    <dgm:pt modelId="{4C9C0B4B-FA72-4F39-8591-FDE34B15CDCE}" type="pres">
      <dgm:prSet presAssocID="{796364FD-7651-493A-AEE5-8DD45DF8EEAC}" presName="spacing" presStyleCnt="0"/>
      <dgm:spPr/>
    </dgm:pt>
    <dgm:pt modelId="{C8316226-B3E9-43EF-AAFC-2CB2E99F7E26}" type="pres">
      <dgm:prSet presAssocID="{9AC77E87-FC4D-4F04-889B-73358514DC0D}" presName="composite" presStyleCnt="0"/>
      <dgm:spPr/>
    </dgm:pt>
    <dgm:pt modelId="{4EBCAC83-8865-4419-A6E4-C5C2BCAF3B43}" type="pres">
      <dgm:prSet presAssocID="{9AC77E87-FC4D-4F04-889B-73358514DC0D}"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dgm:spPr>
    </dgm:pt>
    <dgm:pt modelId="{EB54554C-16D0-44C5-AD5A-C5E0E9A9401B}" type="pres">
      <dgm:prSet presAssocID="{9AC77E87-FC4D-4F04-889B-73358514DC0D}" presName="txShp" presStyleLbl="node1" presStyleIdx="2" presStyleCnt="5">
        <dgm:presLayoutVars>
          <dgm:bulletEnabled val="1"/>
        </dgm:presLayoutVars>
      </dgm:prSet>
      <dgm:spPr/>
    </dgm:pt>
    <dgm:pt modelId="{2D050AD2-0CA3-466F-BCB2-F3DD85115BE5}" type="pres">
      <dgm:prSet presAssocID="{3A77AB9A-DF29-465E-A0A5-D4FA3D0C537F}" presName="spacing" presStyleCnt="0"/>
      <dgm:spPr/>
    </dgm:pt>
    <dgm:pt modelId="{B3F93880-EAB0-4638-9BD6-CE56D27DC60B}" type="pres">
      <dgm:prSet presAssocID="{D543740A-39C3-47B2-9F57-E343B2B142BA}" presName="composite" presStyleCnt="0"/>
      <dgm:spPr/>
    </dgm:pt>
    <dgm:pt modelId="{C73760E6-F475-4BEE-9A6F-FCAE71E6C8B0}" type="pres">
      <dgm:prSet presAssocID="{D543740A-39C3-47B2-9F57-E343B2B142BA}"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ED579167-7A82-4F4C-A1DF-6645C3D39634}" type="pres">
      <dgm:prSet presAssocID="{D543740A-39C3-47B2-9F57-E343B2B142BA}" presName="txShp" presStyleLbl="node1" presStyleIdx="3" presStyleCnt="5">
        <dgm:presLayoutVars>
          <dgm:bulletEnabled val="1"/>
        </dgm:presLayoutVars>
      </dgm:prSet>
      <dgm:spPr/>
    </dgm:pt>
    <dgm:pt modelId="{04324D99-12FA-4FEB-B59A-AECB87890B55}" type="pres">
      <dgm:prSet presAssocID="{CB40F0C0-F01E-4818-81C8-71027D7E666B}" presName="spacing" presStyleCnt="0"/>
      <dgm:spPr/>
    </dgm:pt>
    <dgm:pt modelId="{FE554B70-0775-4CCB-B2B9-EE953F2875A5}" type="pres">
      <dgm:prSet presAssocID="{B51FD77D-8BB5-4841-A516-F41C69361A97}" presName="composite" presStyleCnt="0"/>
      <dgm:spPr/>
    </dgm:pt>
    <dgm:pt modelId="{0BB676D4-2D70-49A2-86D4-21E38B4DBB9C}" type="pres">
      <dgm:prSet presAssocID="{B51FD77D-8BB5-4841-A516-F41C69361A97}"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3000" r="-23000"/>
          </a:stretch>
        </a:blipFill>
      </dgm:spPr>
    </dgm:pt>
    <dgm:pt modelId="{215BB523-50BF-46DD-8D8B-AD7D44429965}" type="pres">
      <dgm:prSet presAssocID="{B51FD77D-8BB5-4841-A516-F41C69361A97}" presName="txShp" presStyleLbl="node1" presStyleIdx="4" presStyleCnt="5">
        <dgm:presLayoutVars>
          <dgm:bulletEnabled val="1"/>
        </dgm:presLayoutVars>
      </dgm:prSet>
      <dgm:spPr/>
    </dgm:pt>
  </dgm:ptLst>
  <dgm:cxnLst>
    <dgm:cxn modelId="{B04C6215-C46D-4282-963F-02A26E25C8AB}" srcId="{08F627ED-A304-4697-8C44-18E45D3D2B1A}" destId="{9845D52A-E054-4EB0-A5A3-32AE7DC6D645}" srcOrd="1" destOrd="0" parTransId="{952EE001-86C3-4022-96EE-ABDB540B8A78}" sibTransId="{796364FD-7651-493A-AEE5-8DD45DF8EEAC}"/>
    <dgm:cxn modelId="{6299FD28-BA5A-4352-861F-2626952AA0A2}" srcId="{08F627ED-A304-4697-8C44-18E45D3D2B1A}" destId="{B51FD77D-8BB5-4841-A516-F41C69361A97}" srcOrd="4" destOrd="0" parTransId="{06BB33C6-2F02-46DE-A603-7342BF691DDD}" sibTransId="{76050AE4-0C94-42FA-A2A4-DAECA7CC2449}"/>
    <dgm:cxn modelId="{84C75F57-2344-4A50-B46C-23274F70DDD6}" type="presOf" srcId="{9AC77E87-FC4D-4F04-889B-73358514DC0D}" destId="{EB54554C-16D0-44C5-AD5A-C5E0E9A9401B}" srcOrd="0" destOrd="0" presId="urn:microsoft.com/office/officeart/2005/8/layout/vList3"/>
    <dgm:cxn modelId="{04774158-8FAB-47B4-A2EE-D3D3A7E958BE}" srcId="{08F627ED-A304-4697-8C44-18E45D3D2B1A}" destId="{9AC77E87-FC4D-4F04-889B-73358514DC0D}" srcOrd="2" destOrd="0" parTransId="{B29F90F6-921F-42B9-A496-5D121F61821E}" sibTransId="{3A77AB9A-DF29-465E-A0A5-D4FA3D0C537F}"/>
    <dgm:cxn modelId="{9D2A5A87-427C-44DB-AD48-3934DEF1E64F}" type="presOf" srcId="{5FC34D3A-C8D4-483C-8695-507470E74D50}" destId="{99EFAFF3-07E1-4D79-9A4C-2E50E1361659}" srcOrd="0" destOrd="0" presId="urn:microsoft.com/office/officeart/2005/8/layout/vList3"/>
    <dgm:cxn modelId="{28A8A287-3B5E-405C-808A-8871A6A4E750}" type="presOf" srcId="{B51FD77D-8BB5-4841-A516-F41C69361A97}" destId="{215BB523-50BF-46DD-8D8B-AD7D44429965}" srcOrd="0" destOrd="0" presId="urn:microsoft.com/office/officeart/2005/8/layout/vList3"/>
    <dgm:cxn modelId="{7DB19289-A0A6-4BAA-84EF-1DB6AEEE332F}" type="presOf" srcId="{9845D52A-E054-4EB0-A5A3-32AE7DC6D645}" destId="{CD677975-A389-4D32-82C8-4A928135ACAC}" srcOrd="0" destOrd="0" presId="urn:microsoft.com/office/officeart/2005/8/layout/vList3"/>
    <dgm:cxn modelId="{5B5730C8-194B-418D-8DFA-91E3B7FEC96D}" srcId="{08F627ED-A304-4697-8C44-18E45D3D2B1A}" destId="{D543740A-39C3-47B2-9F57-E343B2B142BA}" srcOrd="3" destOrd="0" parTransId="{EADB4097-799A-418C-BD3D-C04471D26451}" sibTransId="{CB40F0C0-F01E-4818-81C8-71027D7E666B}"/>
    <dgm:cxn modelId="{277179CE-E2F5-4733-8D23-9E37CACB7B9E}" srcId="{08F627ED-A304-4697-8C44-18E45D3D2B1A}" destId="{5FC34D3A-C8D4-483C-8695-507470E74D50}" srcOrd="0" destOrd="0" parTransId="{9978A89C-C2F1-4241-807C-13619E6D6376}" sibTransId="{1DECF9F5-40C0-4379-BCCE-7BCAAD54807B}"/>
    <dgm:cxn modelId="{6D5835D6-A929-40C3-AB1C-95D2151D76B2}" type="presOf" srcId="{D543740A-39C3-47B2-9F57-E343B2B142BA}" destId="{ED579167-7A82-4F4C-A1DF-6645C3D39634}" srcOrd="0" destOrd="0" presId="urn:microsoft.com/office/officeart/2005/8/layout/vList3"/>
    <dgm:cxn modelId="{40F53ADE-6B70-45CD-B41A-DB5B0EBD5412}" type="presOf" srcId="{08F627ED-A304-4697-8C44-18E45D3D2B1A}" destId="{10A664EC-FF3D-4C4C-B127-773561A8C630}" srcOrd="0" destOrd="0" presId="urn:microsoft.com/office/officeart/2005/8/layout/vList3"/>
    <dgm:cxn modelId="{8C2D2357-E4AD-4C51-9889-02EAEC8F0040}" type="presParOf" srcId="{10A664EC-FF3D-4C4C-B127-773561A8C630}" destId="{C0434D46-A293-4AB1-A59A-E259FA1EF925}" srcOrd="0" destOrd="0" presId="urn:microsoft.com/office/officeart/2005/8/layout/vList3"/>
    <dgm:cxn modelId="{2D42460C-37F8-462C-9BA8-62524CBE89A6}" type="presParOf" srcId="{C0434D46-A293-4AB1-A59A-E259FA1EF925}" destId="{F5011A2C-E99C-4A85-B9E9-9590E3468EAD}" srcOrd="0" destOrd="0" presId="urn:microsoft.com/office/officeart/2005/8/layout/vList3"/>
    <dgm:cxn modelId="{A2C3DD1B-82C3-411C-957C-7A94706A9901}" type="presParOf" srcId="{C0434D46-A293-4AB1-A59A-E259FA1EF925}" destId="{99EFAFF3-07E1-4D79-9A4C-2E50E1361659}" srcOrd="1" destOrd="0" presId="urn:microsoft.com/office/officeart/2005/8/layout/vList3"/>
    <dgm:cxn modelId="{B0DCF8F0-BF1C-4FC4-AE22-5C06B87B6645}" type="presParOf" srcId="{10A664EC-FF3D-4C4C-B127-773561A8C630}" destId="{8DBBBEAD-E4C4-400E-A922-A659FD5C223A}" srcOrd="1" destOrd="0" presId="urn:microsoft.com/office/officeart/2005/8/layout/vList3"/>
    <dgm:cxn modelId="{6DD7F8B9-D10C-4E53-BB72-C0A7EDC492B5}" type="presParOf" srcId="{10A664EC-FF3D-4C4C-B127-773561A8C630}" destId="{5A36231D-2FB5-416C-A0A7-9265CCC51C1C}" srcOrd="2" destOrd="0" presId="urn:microsoft.com/office/officeart/2005/8/layout/vList3"/>
    <dgm:cxn modelId="{E493BFD2-3522-4E55-9DF8-E58C8364789F}" type="presParOf" srcId="{5A36231D-2FB5-416C-A0A7-9265CCC51C1C}" destId="{205C2D58-76A6-4F93-AE60-973A02D7AB6F}" srcOrd="0" destOrd="0" presId="urn:microsoft.com/office/officeart/2005/8/layout/vList3"/>
    <dgm:cxn modelId="{BCE76155-BC48-4D73-96DA-4396F57A3E6F}" type="presParOf" srcId="{5A36231D-2FB5-416C-A0A7-9265CCC51C1C}" destId="{CD677975-A389-4D32-82C8-4A928135ACAC}" srcOrd="1" destOrd="0" presId="urn:microsoft.com/office/officeart/2005/8/layout/vList3"/>
    <dgm:cxn modelId="{9541C727-238B-4D7F-AAB9-1161BF699769}" type="presParOf" srcId="{10A664EC-FF3D-4C4C-B127-773561A8C630}" destId="{4C9C0B4B-FA72-4F39-8591-FDE34B15CDCE}" srcOrd="3" destOrd="0" presId="urn:microsoft.com/office/officeart/2005/8/layout/vList3"/>
    <dgm:cxn modelId="{73B61F5A-4D72-4C9E-9505-F2353EF9555B}" type="presParOf" srcId="{10A664EC-FF3D-4C4C-B127-773561A8C630}" destId="{C8316226-B3E9-43EF-AAFC-2CB2E99F7E26}" srcOrd="4" destOrd="0" presId="urn:microsoft.com/office/officeart/2005/8/layout/vList3"/>
    <dgm:cxn modelId="{7B1906C2-FF69-413E-9993-DD89729B6109}" type="presParOf" srcId="{C8316226-B3E9-43EF-AAFC-2CB2E99F7E26}" destId="{4EBCAC83-8865-4419-A6E4-C5C2BCAF3B43}" srcOrd="0" destOrd="0" presId="urn:microsoft.com/office/officeart/2005/8/layout/vList3"/>
    <dgm:cxn modelId="{35218AA3-2BED-48B2-A7F9-F521FCDFB682}" type="presParOf" srcId="{C8316226-B3E9-43EF-AAFC-2CB2E99F7E26}" destId="{EB54554C-16D0-44C5-AD5A-C5E0E9A9401B}" srcOrd="1" destOrd="0" presId="urn:microsoft.com/office/officeart/2005/8/layout/vList3"/>
    <dgm:cxn modelId="{D9BC9B74-BE6B-4741-A68C-24448EEE809C}" type="presParOf" srcId="{10A664EC-FF3D-4C4C-B127-773561A8C630}" destId="{2D050AD2-0CA3-466F-BCB2-F3DD85115BE5}" srcOrd="5" destOrd="0" presId="urn:microsoft.com/office/officeart/2005/8/layout/vList3"/>
    <dgm:cxn modelId="{337921CB-305D-49FE-AAF4-6F86B0A809CD}" type="presParOf" srcId="{10A664EC-FF3D-4C4C-B127-773561A8C630}" destId="{B3F93880-EAB0-4638-9BD6-CE56D27DC60B}" srcOrd="6" destOrd="0" presId="urn:microsoft.com/office/officeart/2005/8/layout/vList3"/>
    <dgm:cxn modelId="{171FB00B-A001-4A0F-A04D-D00BA07634EF}" type="presParOf" srcId="{B3F93880-EAB0-4638-9BD6-CE56D27DC60B}" destId="{C73760E6-F475-4BEE-9A6F-FCAE71E6C8B0}" srcOrd="0" destOrd="0" presId="urn:microsoft.com/office/officeart/2005/8/layout/vList3"/>
    <dgm:cxn modelId="{BB371158-A381-4941-A0D9-6CC3910E84E2}" type="presParOf" srcId="{B3F93880-EAB0-4638-9BD6-CE56D27DC60B}" destId="{ED579167-7A82-4F4C-A1DF-6645C3D39634}" srcOrd="1" destOrd="0" presId="urn:microsoft.com/office/officeart/2005/8/layout/vList3"/>
    <dgm:cxn modelId="{85D7C4F7-8554-4A17-B8DB-CA8675AC7AEB}" type="presParOf" srcId="{10A664EC-FF3D-4C4C-B127-773561A8C630}" destId="{04324D99-12FA-4FEB-B59A-AECB87890B55}" srcOrd="7" destOrd="0" presId="urn:microsoft.com/office/officeart/2005/8/layout/vList3"/>
    <dgm:cxn modelId="{A08156D9-2A9B-400E-9274-53AC42C3BC2B}" type="presParOf" srcId="{10A664EC-FF3D-4C4C-B127-773561A8C630}" destId="{FE554B70-0775-4CCB-B2B9-EE953F2875A5}" srcOrd="8" destOrd="0" presId="urn:microsoft.com/office/officeart/2005/8/layout/vList3"/>
    <dgm:cxn modelId="{BE83CF37-EDAD-4043-AD80-1A8B5ADDD9DF}" type="presParOf" srcId="{FE554B70-0775-4CCB-B2B9-EE953F2875A5}" destId="{0BB676D4-2D70-49A2-86D4-21E38B4DBB9C}" srcOrd="0" destOrd="0" presId="urn:microsoft.com/office/officeart/2005/8/layout/vList3"/>
    <dgm:cxn modelId="{618378D2-F37D-4DFB-929A-005A80B401BD}" type="presParOf" srcId="{FE554B70-0775-4CCB-B2B9-EE953F2875A5}" destId="{215BB523-50BF-46DD-8D8B-AD7D4442996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FAFF3-07E1-4D79-9A4C-2E50E1361659}">
      <dsp:nvSpPr>
        <dsp:cNvPr id="0" name=""/>
        <dsp:cNvSpPr/>
      </dsp:nvSpPr>
      <dsp:spPr>
        <a:xfrm rot="10800000">
          <a:off x="1272323" y="2096"/>
          <a:ext cx="4467758" cy="587944"/>
        </a:xfrm>
        <a:prstGeom prst="homePlat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9267"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Haiti</a:t>
          </a:r>
        </a:p>
      </dsp:txBody>
      <dsp:txXfrm rot="10800000">
        <a:off x="1419309" y="2096"/>
        <a:ext cx="4320772" cy="587944"/>
      </dsp:txXfrm>
    </dsp:sp>
    <dsp:sp modelId="{F5011A2C-E99C-4A85-B9E9-9590E3468EAD}">
      <dsp:nvSpPr>
        <dsp:cNvPr id="0" name=""/>
        <dsp:cNvSpPr/>
      </dsp:nvSpPr>
      <dsp:spPr>
        <a:xfrm>
          <a:off x="978351" y="2096"/>
          <a:ext cx="587944" cy="587944"/>
        </a:xfrm>
        <a:prstGeom prst="ellipse">
          <a:avLst/>
        </a:prstGeom>
        <a:blipFill>
          <a:blip xmlns:r="http://schemas.openxmlformats.org/officeDocument/2006/relationships" r:embed="rId1"/>
          <a:srcRect/>
          <a:stretch>
            <a:fillRect l="-25000" r="-25000"/>
          </a:stretch>
        </a:blipFill>
        <a:ln>
          <a:noFill/>
        </a:ln>
        <a:effectLst>
          <a:outerShdw blurRad="38100" dist="12700" dir="5400000" algn="ctr" rotWithShape="0">
            <a:srgbClr val="000000">
              <a:alpha val="63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D677975-A389-4D32-82C8-4A928135ACAC}">
      <dsp:nvSpPr>
        <dsp:cNvPr id="0" name=""/>
        <dsp:cNvSpPr/>
      </dsp:nvSpPr>
      <dsp:spPr>
        <a:xfrm rot="10800000">
          <a:off x="1272323" y="765547"/>
          <a:ext cx="4467758" cy="587944"/>
        </a:xfrm>
        <a:prstGeom prst="homePlat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9267"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Israel</a:t>
          </a:r>
        </a:p>
      </dsp:txBody>
      <dsp:txXfrm rot="10800000">
        <a:off x="1419309" y="765547"/>
        <a:ext cx="4320772" cy="587944"/>
      </dsp:txXfrm>
    </dsp:sp>
    <dsp:sp modelId="{205C2D58-76A6-4F93-AE60-973A02D7AB6F}">
      <dsp:nvSpPr>
        <dsp:cNvPr id="0" name=""/>
        <dsp:cNvSpPr/>
      </dsp:nvSpPr>
      <dsp:spPr>
        <a:xfrm>
          <a:off x="978351" y="765547"/>
          <a:ext cx="587944" cy="58794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a:ln>
          <a:noFill/>
        </a:ln>
        <a:effectLst>
          <a:outerShdw blurRad="38100" dist="12700" dir="5400000" algn="ctr" rotWithShape="0">
            <a:srgbClr val="000000">
              <a:alpha val="63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B54554C-16D0-44C5-AD5A-C5E0E9A9401B}">
      <dsp:nvSpPr>
        <dsp:cNvPr id="0" name=""/>
        <dsp:cNvSpPr/>
      </dsp:nvSpPr>
      <dsp:spPr>
        <a:xfrm rot="10800000">
          <a:off x="1272323" y="1528998"/>
          <a:ext cx="4467758" cy="587944"/>
        </a:xfrm>
        <a:prstGeom prst="homePlat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9267"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United States</a:t>
          </a:r>
        </a:p>
      </dsp:txBody>
      <dsp:txXfrm rot="10800000">
        <a:off x="1419309" y="1528998"/>
        <a:ext cx="4320772" cy="587944"/>
      </dsp:txXfrm>
    </dsp:sp>
    <dsp:sp modelId="{4EBCAC83-8865-4419-A6E4-C5C2BCAF3B43}">
      <dsp:nvSpPr>
        <dsp:cNvPr id="0" name=""/>
        <dsp:cNvSpPr/>
      </dsp:nvSpPr>
      <dsp:spPr>
        <a:xfrm>
          <a:off x="978351" y="1528998"/>
          <a:ext cx="587944" cy="58794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a:ln>
          <a:noFill/>
        </a:ln>
        <a:effectLst>
          <a:outerShdw blurRad="38100" dist="12700" dir="5400000" algn="ctr" rotWithShape="0">
            <a:srgbClr val="000000">
              <a:alpha val="63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D579167-7A82-4F4C-A1DF-6645C3D39634}">
      <dsp:nvSpPr>
        <dsp:cNvPr id="0" name=""/>
        <dsp:cNvSpPr/>
      </dsp:nvSpPr>
      <dsp:spPr>
        <a:xfrm rot="10800000">
          <a:off x="1272323" y="2292449"/>
          <a:ext cx="4467758" cy="587944"/>
        </a:xfrm>
        <a:prstGeom prst="homePlat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9267"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Morocco</a:t>
          </a:r>
        </a:p>
      </dsp:txBody>
      <dsp:txXfrm rot="10800000">
        <a:off x="1419309" y="2292449"/>
        <a:ext cx="4320772" cy="587944"/>
      </dsp:txXfrm>
    </dsp:sp>
    <dsp:sp modelId="{C73760E6-F475-4BEE-9A6F-FCAE71E6C8B0}">
      <dsp:nvSpPr>
        <dsp:cNvPr id="0" name=""/>
        <dsp:cNvSpPr/>
      </dsp:nvSpPr>
      <dsp:spPr>
        <a:xfrm>
          <a:off x="978351" y="2292449"/>
          <a:ext cx="587944" cy="5879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a:noFill/>
        </a:ln>
        <a:effectLst>
          <a:outerShdw blurRad="38100" dist="12700" dir="5400000" algn="ctr" rotWithShape="0">
            <a:srgbClr val="000000">
              <a:alpha val="63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215BB523-50BF-46DD-8D8B-AD7D44429965}">
      <dsp:nvSpPr>
        <dsp:cNvPr id="0" name=""/>
        <dsp:cNvSpPr/>
      </dsp:nvSpPr>
      <dsp:spPr>
        <a:xfrm rot="10800000">
          <a:off x="1272323" y="3055900"/>
          <a:ext cx="4467758" cy="587944"/>
        </a:xfrm>
        <a:prstGeom prst="homePlat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9267"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Lebanon</a:t>
          </a:r>
        </a:p>
      </dsp:txBody>
      <dsp:txXfrm rot="10800000">
        <a:off x="1419309" y="3055900"/>
        <a:ext cx="4320772" cy="587944"/>
      </dsp:txXfrm>
    </dsp:sp>
    <dsp:sp modelId="{0BB676D4-2D70-49A2-86D4-21E38B4DBB9C}">
      <dsp:nvSpPr>
        <dsp:cNvPr id="0" name=""/>
        <dsp:cNvSpPr/>
      </dsp:nvSpPr>
      <dsp:spPr>
        <a:xfrm>
          <a:off x="978351" y="3055900"/>
          <a:ext cx="587944" cy="5879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3000" r="-23000"/>
          </a:stretch>
        </a:blipFill>
        <a:ln>
          <a:noFill/>
        </a:ln>
        <a:effectLst>
          <a:outerShdw blurRad="38100" dist="12700" dir="5400000" algn="ctr" rotWithShape="0">
            <a:srgbClr val="000000">
              <a:alpha val="63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My top 5 countries in gapminder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Sindy Saintclair</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My Top 5 Countries</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954780086"/>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E948A4-4964-4B71-82B1-AE097A6306EE}"/>
              </a:ext>
            </a:extLst>
          </p:cNvPr>
          <p:cNvSpPr>
            <a:spLocks noGrp="1"/>
          </p:cNvSpPr>
          <p:nvPr>
            <p:ph type="title"/>
          </p:nvPr>
        </p:nvSpPr>
        <p:spPr/>
        <p:txBody>
          <a:bodyPr/>
          <a:lstStyle/>
          <a:p>
            <a:r>
              <a:rPr lang="en-US" sz="2000" dirty="0"/>
              <a:t>Which country of the five you chose has the lowest and highest per capita GDP in 1952? In 2007?</a:t>
            </a:r>
          </a:p>
        </p:txBody>
      </p:sp>
      <p:sp>
        <p:nvSpPr>
          <p:cNvPr id="4" name="Text Placeholder 3">
            <a:extLst>
              <a:ext uri="{FF2B5EF4-FFF2-40B4-BE49-F238E27FC236}">
                <a16:creationId xmlns:a16="http://schemas.microsoft.com/office/drawing/2014/main" id="{40BACC1C-A175-4D46-9A97-D4E751C646C1}"/>
              </a:ext>
            </a:extLst>
          </p:cNvPr>
          <p:cNvSpPr>
            <a:spLocks noGrp="1"/>
          </p:cNvSpPr>
          <p:nvPr>
            <p:ph type="body" sz="half" idx="2"/>
          </p:nvPr>
        </p:nvSpPr>
        <p:spPr>
          <a:xfrm>
            <a:off x="0" y="5884164"/>
            <a:ext cx="8128000" cy="1075944"/>
          </a:xfrm>
        </p:spPr>
        <p:txBody>
          <a:bodyPr>
            <a:normAutofit fontScale="85000" lnSpcReduction="10000"/>
          </a:bodyPr>
          <a:lstStyle/>
          <a:p>
            <a:r>
              <a:rPr lang="en-US" b="1" dirty="0" err="1"/>
              <a:t>percapitaGDP</a:t>
            </a:r>
            <a:r>
              <a:rPr lang="en-US" b="1" dirty="0"/>
              <a:t> &lt;- gapminder %&gt;% filter(year == 1952) %&gt;% arrange(desc(pop)) OR </a:t>
            </a:r>
            <a:r>
              <a:rPr lang="en-US" b="1" dirty="0" err="1"/>
              <a:t>percapitaGDP</a:t>
            </a:r>
            <a:r>
              <a:rPr lang="en-US" b="1" dirty="0"/>
              <a:t> &lt;- gapminder %&gt;% filter(year == 2007) %&gt;% arrange(desc(pop))</a:t>
            </a:r>
          </a:p>
          <a:p>
            <a:r>
              <a:rPr lang="en-US" b="1" dirty="0" err="1"/>
              <a:t>percapitaGDP</a:t>
            </a:r>
            <a:endParaRPr lang="en-US" b="1" dirty="0"/>
          </a:p>
          <a:p>
            <a:endParaRPr lang="en-US" dirty="0"/>
          </a:p>
          <a:p>
            <a:endParaRPr lang="en-US" dirty="0"/>
          </a:p>
        </p:txBody>
      </p:sp>
      <p:graphicFrame>
        <p:nvGraphicFramePr>
          <p:cNvPr id="5" name="Table 5">
            <a:extLst>
              <a:ext uri="{FF2B5EF4-FFF2-40B4-BE49-F238E27FC236}">
                <a16:creationId xmlns:a16="http://schemas.microsoft.com/office/drawing/2014/main" id="{EC652CC4-BBE6-4400-A320-F3DF1CA9AD06}"/>
              </a:ext>
            </a:extLst>
          </p:cNvPr>
          <p:cNvGraphicFramePr>
            <a:graphicFrameLocks noGrp="1"/>
          </p:cNvGraphicFramePr>
          <p:nvPr>
            <p:extLst>
              <p:ext uri="{D42A27DB-BD31-4B8C-83A1-F6EECF244321}">
                <p14:modId xmlns:p14="http://schemas.microsoft.com/office/powerpoint/2010/main" val="4093504481"/>
              </p:ext>
            </p:extLst>
          </p:nvPr>
        </p:nvGraphicFramePr>
        <p:xfrm>
          <a:off x="0" y="367284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98546624"/>
                    </a:ext>
                  </a:extLst>
                </a:gridCol>
                <a:gridCol w="4064000">
                  <a:extLst>
                    <a:ext uri="{9D8B030D-6E8A-4147-A177-3AD203B41FA5}">
                      <a16:colId xmlns:a16="http://schemas.microsoft.com/office/drawing/2014/main" val="2706181605"/>
                    </a:ext>
                  </a:extLst>
                </a:gridCol>
              </a:tblGrid>
              <a:tr h="370840">
                <a:tc gridSpan="2">
                  <a:txBody>
                    <a:bodyPr/>
                    <a:lstStyle/>
                    <a:p>
                      <a:r>
                        <a:rPr lang="en-US" dirty="0"/>
                        <a:t>My Top 5 Countries from Highest to Lowest per capita GDP in 2007</a:t>
                      </a:r>
                    </a:p>
                  </a:txBody>
                  <a:tcPr/>
                </a:tc>
                <a:tc hMerge="1">
                  <a:txBody>
                    <a:bodyPr/>
                    <a:lstStyle/>
                    <a:p>
                      <a:endParaRPr lang="en-US" dirty="0"/>
                    </a:p>
                  </a:txBody>
                  <a:tcPr/>
                </a:tc>
                <a:extLst>
                  <a:ext uri="{0D108BD9-81ED-4DB2-BD59-A6C34878D82A}">
                    <a16:rowId xmlns:a16="http://schemas.microsoft.com/office/drawing/2014/main" val="1133257887"/>
                  </a:ext>
                </a:extLst>
              </a:tr>
              <a:tr h="370840">
                <a:tc>
                  <a:txBody>
                    <a:bodyPr/>
                    <a:lstStyle/>
                    <a:p>
                      <a:r>
                        <a:rPr lang="en-US" b="1" dirty="0"/>
                        <a:t>United States of America</a:t>
                      </a:r>
                    </a:p>
                  </a:txBody>
                  <a:tcPr/>
                </a:tc>
                <a:tc>
                  <a:txBody>
                    <a:bodyPr/>
                    <a:lstStyle/>
                    <a:p>
                      <a:r>
                        <a:rPr lang="en-US" dirty="0"/>
                        <a:t>42,951.6531</a:t>
                      </a:r>
                    </a:p>
                  </a:txBody>
                  <a:tcPr/>
                </a:tc>
                <a:extLst>
                  <a:ext uri="{0D108BD9-81ED-4DB2-BD59-A6C34878D82A}">
                    <a16:rowId xmlns:a16="http://schemas.microsoft.com/office/drawing/2014/main" val="2209792617"/>
                  </a:ext>
                </a:extLst>
              </a:tr>
              <a:tr h="370840">
                <a:tc>
                  <a:txBody>
                    <a:bodyPr/>
                    <a:lstStyle/>
                    <a:p>
                      <a:r>
                        <a:rPr lang="en-US" b="1" dirty="0"/>
                        <a:t>Israel</a:t>
                      </a:r>
                    </a:p>
                  </a:txBody>
                  <a:tcPr/>
                </a:tc>
                <a:tc>
                  <a:txBody>
                    <a:bodyPr/>
                    <a:lstStyle/>
                    <a:p>
                      <a:r>
                        <a:rPr lang="en-US" dirty="0"/>
                        <a:t>25,523.2771</a:t>
                      </a:r>
                    </a:p>
                  </a:txBody>
                  <a:tcPr/>
                </a:tc>
                <a:extLst>
                  <a:ext uri="{0D108BD9-81ED-4DB2-BD59-A6C34878D82A}">
                    <a16:rowId xmlns:a16="http://schemas.microsoft.com/office/drawing/2014/main" val="885242489"/>
                  </a:ext>
                </a:extLst>
              </a:tr>
              <a:tr h="370840">
                <a:tc>
                  <a:txBody>
                    <a:bodyPr/>
                    <a:lstStyle/>
                    <a:p>
                      <a:r>
                        <a:rPr lang="en-US" b="1" dirty="0"/>
                        <a:t>Lebanon</a:t>
                      </a:r>
                    </a:p>
                  </a:txBody>
                  <a:tcPr/>
                </a:tc>
                <a:tc>
                  <a:txBody>
                    <a:bodyPr/>
                    <a:lstStyle/>
                    <a:p>
                      <a:r>
                        <a:rPr lang="en-US" dirty="0"/>
                        <a:t>10,461.0587</a:t>
                      </a:r>
                    </a:p>
                  </a:txBody>
                  <a:tcPr/>
                </a:tc>
                <a:extLst>
                  <a:ext uri="{0D108BD9-81ED-4DB2-BD59-A6C34878D82A}">
                    <a16:rowId xmlns:a16="http://schemas.microsoft.com/office/drawing/2014/main" val="2151824015"/>
                  </a:ext>
                </a:extLst>
              </a:tr>
              <a:tr h="370840">
                <a:tc>
                  <a:txBody>
                    <a:bodyPr/>
                    <a:lstStyle/>
                    <a:p>
                      <a:r>
                        <a:rPr lang="en-US" b="1" dirty="0"/>
                        <a:t>Morocco</a:t>
                      </a:r>
                    </a:p>
                  </a:txBody>
                  <a:tcPr/>
                </a:tc>
                <a:tc>
                  <a:txBody>
                    <a:bodyPr/>
                    <a:lstStyle/>
                    <a:p>
                      <a:r>
                        <a:rPr lang="en-US" dirty="0"/>
                        <a:t>3,820.175</a:t>
                      </a:r>
                    </a:p>
                  </a:txBody>
                  <a:tcPr/>
                </a:tc>
                <a:extLst>
                  <a:ext uri="{0D108BD9-81ED-4DB2-BD59-A6C34878D82A}">
                    <a16:rowId xmlns:a16="http://schemas.microsoft.com/office/drawing/2014/main" val="2366163008"/>
                  </a:ext>
                </a:extLst>
              </a:tr>
              <a:tr h="370840">
                <a:tc>
                  <a:txBody>
                    <a:bodyPr/>
                    <a:lstStyle/>
                    <a:p>
                      <a:r>
                        <a:rPr lang="en-US" b="1" dirty="0"/>
                        <a:t>Haiti</a:t>
                      </a:r>
                    </a:p>
                  </a:txBody>
                  <a:tcPr/>
                </a:tc>
                <a:tc>
                  <a:txBody>
                    <a:bodyPr/>
                    <a:lstStyle/>
                    <a:p>
                      <a:r>
                        <a:rPr lang="en-US" dirty="0"/>
                        <a:t>1,201.6372</a:t>
                      </a:r>
                    </a:p>
                  </a:txBody>
                  <a:tcPr/>
                </a:tc>
                <a:extLst>
                  <a:ext uri="{0D108BD9-81ED-4DB2-BD59-A6C34878D82A}">
                    <a16:rowId xmlns:a16="http://schemas.microsoft.com/office/drawing/2014/main" val="3232542390"/>
                  </a:ext>
                </a:extLst>
              </a:tr>
            </a:tbl>
          </a:graphicData>
        </a:graphic>
      </p:graphicFrame>
      <p:graphicFrame>
        <p:nvGraphicFramePr>
          <p:cNvPr id="6" name="Table 5">
            <a:extLst>
              <a:ext uri="{FF2B5EF4-FFF2-40B4-BE49-F238E27FC236}">
                <a16:creationId xmlns:a16="http://schemas.microsoft.com/office/drawing/2014/main" id="{AE6DA235-9D95-46BA-95E9-9C24C1DF789F}"/>
              </a:ext>
            </a:extLst>
          </p:cNvPr>
          <p:cNvGraphicFramePr>
            <a:graphicFrameLocks noGrp="1"/>
          </p:cNvGraphicFramePr>
          <p:nvPr>
            <p:extLst>
              <p:ext uri="{D42A27DB-BD31-4B8C-83A1-F6EECF244321}">
                <p14:modId xmlns:p14="http://schemas.microsoft.com/office/powerpoint/2010/main" val="2905239423"/>
              </p:ext>
            </p:extLst>
          </p:nvPr>
        </p:nvGraphicFramePr>
        <p:xfrm>
          <a:off x="0" y="923544"/>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98546624"/>
                    </a:ext>
                  </a:extLst>
                </a:gridCol>
                <a:gridCol w="4064000">
                  <a:extLst>
                    <a:ext uri="{9D8B030D-6E8A-4147-A177-3AD203B41FA5}">
                      <a16:colId xmlns:a16="http://schemas.microsoft.com/office/drawing/2014/main" val="2706181605"/>
                    </a:ext>
                  </a:extLst>
                </a:gridCol>
              </a:tblGrid>
              <a:tr h="370840">
                <a:tc gridSpan="2">
                  <a:txBody>
                    <a:bodyPr/>
                    <a:lstStyle/>
                    <a:p>
                      <a:r>
                        <a:rPr lang="en-US" dirty="0"/>
                        <a:t>My Top 5 Countries from Highest to Lowest per capita GDP in 1952</a:t>
                      </a:r>
                    </a:p>
                  </a:txBody>
                  <a:tcPr/>
                </a:tc>
                <a:tc hMerge="1">
                  <a:txBody>
                    <a:bodyPr/>
                    <a:lstStyle/>
                    <a:p>
                      <a:endParaRPr lang="en-US" dirty="0"/>
                    </a:p>
                  </a:txBody>
                  <a:tcPr/>
                </a:tc>
                <a:extLst>
                  <a:ext uri="{0D108BD9-81ED-4DB2-BD59-A6C34878D82A}">
                    <a16:rowId xmlns:a16="http://schemas.microsoft.com/office/drawing/2014/main" val="1133257887"/>
                  </a:ext>
                </a:extLst>
              </a:tr>
              <a:tr h="370840">
                <a:tc>
                  <a:txBody>
                    <a:bodyPr/>
                    <a:lstStyle/>
                    <a:p>
                      <a:r>
                        <a:rPr lang="en-US" b="1" dirty="0"/>
                        <a:t>United States of America</a:t>
                      </a:r>
                    </a:p>
                  </a:txBody>
                  <a:tcPr/>
                </a:tc>
                <a:tc>
                  <a:txBody>
                    <a:bodyPr/>
                    <a:lstStyle/>
                    <a:p>
                      <a:r>
                        <a:rPr lang="en-US" dirty="0"/>
                        <a:t>13,990.4821</a:t>
                      </a:r>
                    </a:p>
                  </a:txBody>
                  <a:tcPr/>
                </a:tc>
                <a:extLst>
                  <a:ext uri="{0D108BD9-81ED-4DB2-BD59-A6C34878D82A}">
                    <a16:rowId xmlns:a16="http://schemas.microsoft.com/office/drawing/2014/main" val="2209792617"/>
                  </a:ext>
                </a:extLst>
              </a:tr>
              <a:tr h="370840">
                <a:tc>
                  <a:txBody>
                    <a:bodyPr/>
                    <a:lstStyle/>
                    <a:p>
                      <a:r>
                        <a:rPr lang="en-US" b="1" dirty="0"/>
                        <a:t>Lebanon</a:t>
                      </a:r>
                    </a:p>
                  </a:txBody>
                  <a:tcPr/>
                </a:tc>
                <a:tc>
                  <a:txBody>
                    <a:bodyPr/>
                    <a:lstStyle/>
                    <a:p>
                      <a:r>
                        <a:rPr lang="en-US" dirty="0"/>
                        <a:t>4,834.8041</a:t>
                      </a:r>
                    </a:p>
                  </a:txBody>
                  <a:tcPr/>
                </a:tc>
                <a:extLst>
                  <a:ext uri="{0D108BD9-81ED-4DB2-BD59-A6C34878D82A}">
                    <a16:rowId xmlns:a16="http://schemas.microsoft.com/office/drawing/2014/main" val="885242489"/>
                  </a:ext>
                </a:extLst>
              </a:tr>
              <a:tr h="370840">
                <a:tc>
                  <a:txBody>
                    <a:bodyPr/>
                    <a:lstStyle/>
                    <a:p>
                      <a:r>
                        <a:rPr lang="en-US" b="1" dirty="0"/>
                        <a:t>Israel</a:t>
                      </a:r>
                    </a:p>
                  </a:txBody>
                  <a:tcPr/>
                </a:tc>
                <a:tc>
                  <a:txBody>
                    <a:bodyPr/>
                    <a:lstStyle/>
                    <a:p>
                      <a:r>
                        <a:rPr lang="en-US" dirty="0"/>
                        <a:t>4,086.5221</a:t>
                      </a:r>
                    </a:p>
                  </a:txBody>
                  <a:tcPr/>
                </a:tc>
                <a:extLst>
                  <a:ext uri="{0D108BD9-81ED-4DB2-BD59-A6C34878D82A}">
                    <a16:rowId xmlns:a16="http://schemas.microsoft.com/office/drawing/2014/main" val="2151824015"/>
                  </a:ext>
                </a:extLst>
              </a:tr>
              <a:tr h="370840">
                <a:tc>
                  <a:txBody>
                    <a:bodyPr/>
                    <a:lstStyle/>
                    <a:p>
                      <a:r>
                        <a:rPr lang="en-US" b="1" dirty="0"/>
                        <a:t>Haiti</a:t>
                      </a:r>
                    </a:p>
                  </a:txBody>
                  <a:tcPr/>
                </a:tc>
                <a:tc>
                  <a:txBody>
                    <a:bodyPr/>
                    <a:lstStyle/>
                    <a:p>
                      <a:r>
                        <a:rPr lang="en-US" dirty="0"/>
                        <a:t>1,840.3669</a:t>
                      </a:r>
                    </a:p>
                  </a:txBody>
                  <a:tcPr/>
                </a:tc>
                <a:extLst>
                  <a:ext uri="{0D108BD9-81ED-4DB2-BD59-A6C34878D82A}">
                    <a16:rowId xmlns:a16="http://schemas.microsoft.com/office/drawing/2014/main" val="2366163008"/>
                  </a:ext>
                </a:extLst>
              </a:tr>
              <a:tr h="370840">
                <a:tc>
                  <a:txBody>
                    <a:bodyPr/>
                    <a:lstStyle/>
                    <a:p>
                      <a:r>
                        <a:rPr lang="en-US" b="1" dirty="0"/>
                        <a:t>Morocco</a:t>
                      </a:r>
                    </a:p>
                  </a:txBody>
                  <a:tcPr/>
                </a:tc>
                <a:tc>
                  <a:txBody>
                    <a:bodyPr/>
                    <a:lstStyle/>
                    <a:p>
                      <a:r>
                        <a:rPr lang="en-US" dirty="0"/>
                        <a:t>1,688.2036</a:t>
                      </a:r>
                    </a:p>
                  </a:txBody>
                  <a:tcPr/>
                </a:tc>
                <a:extLst>
                  <a:ext uri="{0D108BD9-81ED-4DB2-BD59-A6C34878D82A}">
                    <a16:rowId xmlns:a16="http://schemas.microsoft.com/office/drawing/2014/main" val="3232542390"/>
                  </a:ext>
                </a:extLst>
              </a:tr>
            </a:tbl>
          </a:graphicData>
        </a:graphic>
      </p:graphicFrame>
      <p:sp>
        <p:nvSpPr>
          <p:cNvPr id="7" name="Rectangle 6">
            <a:extLst>
              <a:ext uri="{FF2B5EF4-FFF2-40B4-BE49-F238E27FC236}">
                <a16:creationId xmlns:a16="http://schemas.microsoft.com/office/drawing/2014/main" id="{A6AC8DDD-07F8-4B86-934E-7AEA6879AC37}"/>
              </a:ext>
            </a:extLst>
          </p:cNvPr>
          <p:cNvSpPr/>
          <p:nvPr/>
        </p:nvSpPr>
        <p:spPr>
          <a:xfrm>
            <a:off x="8401910" y="2249424"/>
            <a:ext cx="3295454" cy="3970318"/>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1952</a:t>
            </a:r>
          </a:p>
          <a:p>
            <a:pPr algn="ctr"/>
            <a:r>
              <a:rPr lang="en-US" sz="3600" b="0" cap="none" spc="0" dirty="0">
                <a:ln w="0"/>
                <a:solidFill>
                  <a:schemeClr val="accent1"/>
                </a:solidFill>
                <a:effectLst>
                  <a:outerShdw blurRad="38100" dist="25400" dir="5400000" algn="ctr" rotWithShape="0">
                    <a:srgbClr val="6E747A">
                      <a:alpha val="43000"/>
                    </a:srgbClr>
                  </a:outerShdw>
                </a:effectLst>
              </a:rPr>
              <a:t>USA | M</a:t>
            </a:r>
            <a:r>
              <a:rPr lang="en-US" sz="3600" dirty="0">
                <a:ln w="0"/>
                <a:solidFill>
                  <a:schemeClr val="accent1"/>
                </a:solidFill>
                <a:effectLst>
                  <a:outerShdw blurRad="38100" dist="25400" dir="5400000" algn="ctr" rotWithShape="0">
                    <a:srgbClr val="6E747A">
                      <a:alpha val="43000"/>
                    </a:srgbClr>
                  </a:outerShdw>
                </a:effectLst>
              </a:rPr>
              <a:t>orocco</a:t>
            </a:r>
          </a:p>
          <a:p>
            <a:pPr algn="ctr"/>
            <a:endParaRPr lang="en-US" sz="3600" dirty="0">
              <a:ln w="0"/>
              <a:solidFill>
                <a:schemeClr val="accent1"/>
              </a:solidFill>
              <a:effectLst>
                <a:outerShdw blurRad="38100" dist="25400" dir="5400000" algn="ctr" rotWithShape="0">
                  <a:srgbClr val="6E747A">
                    <a:alpha val="43000"/>
                  </a:srgbClr>
                </a:outerShdw>
              </a:effectLst>
            </a:endParaRPr>
          </a:p>
          <a:p>
            <a:pPr algn="ctr"/>
            <a:r>
              <a:rPr lang="en-US" sz="3600" dirty="0">
                <a:ln w="0"/>
                <a:solidFill>
                  <a:schemeClr val="accent1"/>
                </a:solidFill>
                <a:effectLst>
                  <a:outerShdw blurRad="38100" dist="25400" dir="5400000" algn="ctr" rotWithShape="0">
                    <a:srgbClr val="6E747A">
                      <a:alpha val="43000"/>
                    </a:srgbClr>
                  </a:outerShdw>
                </a:effectLst>
              </a:rPr>
              <a:t>VS.</a:t>
            </a:r>
          </a:p>
          <a:p>
            <a:pPr algn="ctr"/>
            <a:endParaRPr lang="en-US" sz="3600" dirty="0">
              <a:ln w="0"/>
              <a:solidFill>
                <a:schemeClr val="accent1"/>
              </a:solidFill>
              <a:effectLst>
                <a:outerShdw blurRad="38100" dist="25400" dir="5400000" algn="ctr" rotWithShape="0">
                  <a:srgbClr val="6E747A">
                    <a:alpha val="43000"/>
                  </a:srgbClr>
                </a:outerShdw>
              </a:effectLst>
            </a:endParaRPr>
          </a:p>
          <a:p>
            <a:pPr algn="ctr"/>
            <a:r>
              <a:rPr lang="en-US" sz="3600" dirty="0">
                <a:ln w="0"/>
                <a:solidFill>
                  <a:schemeClr val="accent1"/>
                </a:solidFill>
                <a:effectLst>
                  <a:outerShdw blurRad="38100" dist="25400" dir="5400000" algn="ctr" rotWithShape="0">
                    <a:srgbClr val="6E747A">
                      <a:alpha val="43000"/>
                    </a:srgbClr>
                  </a:outerShdw>
                </a:effectLst>
              </a:rPr>
              <a:t>2007</a:t>
            </a:r>
          </a:p>
          <a:p>
            <a:pPr algn="ctr"/>
            <a:r>
              <a:rPr lang="en-US" sz="3600" b="0" cap="none" spc="0" dirty="0">
                <a:ln w="0"/>
                <a:solidFill>
                  <a:schemeClr val="accent1"/>
                </a:solidFill>
                <a:effectLst>
                  <a:outerShdw blurRad="38100" dist="25400" dir="5400000" algn="ctr" rotWithShape="0">
                    <a:srgbClr val="6E747A">
                      <a:alpha val="43000"/>
                    </a:srgbClr>
                  </a:outerShdw>
                </a:effectLst>
              </a:rPr>
              <a:t>USA | Haiti</a:t>
            </a:r>
          </a:p>
        </p:txBody>
      </p:sp>
    </p:spTree>
    <p:extLst>
      <p:ext uri="{BB962C8B-B14F-4D97-AF65-F5344CB8AC3E}">
        <p14:creationId xmlns:p14="http://schemas.microsoft.com/office/powerpoint/2010/main" val="271370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B381-9B89-46BB-A241-1B0EC9A5105A}"/>
              </a:ext>
            </a:extLst>
          </p:cNvPr>
          <p:cNvSpPr>
            <a:spLocks noGrp="1"/>
          </p:cNvSpPr>
          <p:nvPr>
            <p:ph type="title"/>
          </p:nvPr>
        </p:nvSpPr>
        <p:spPr/>
        <p:txBody>
          <a:bodyPr>
            <a:noAutofit/>
          </a:bodyPr>
          <a:lstStyle/>
          <a:p>
            <a:r>
              <a:rPr lang="en-US" sz="2400" dirty="0"/>
              <a:t>Describe the variations in life expectancy between the countries.</a:t>
            </a:r>
          </a:p>
        </p:txBody>
      </p:sp>
      <p:pic>
        <p:nvPicPr>
          <p:cNvPr id="6" name="Content Placeholder 5" descr="Chart, line chart&#10;&#10;Description automatically generated">
            <a:extLst>
              <a:ext uri="{FF2B5EF4-FFF2-40B4-BE49-F238E27FC236}">
                <a16:creationId xmlns:a16="http://schemas.microsoft.com/office/drawing/2014/main" id="{D365BDE4-7A72-4578-B905-F9290EF29500}"/>
              </a:ext>
            </a:extLst>
          </p:cNvPr>
          <p:cNvPicPr>
            <a:picLocks noGrp="1" noChangeAspect="1"/>
          </p:cNvPicPr>
          <p:nvPr>
            <p:ph idx="1"/>
          </p:nvPr>
        </p:nvPicPr>
        <p:blipFill>
          <a:blip r:embed="rId2"/>
          <a:stretch>
            <a:fillRect/>
          </a:stretch>
        </p:blipFill>
        <p:spPr>
          <a:xfrm>
            <a:off x="571837" y="607393"/>
            <a:ext cx="7276763" cy="5831508"/>
          </a:xfrm>
        </p:spPr>
      </p:pic>
      <p:sp>
        <p:nvSpPr>
          <p:cNvPr id="4" name="Text Placeholder 3">
            <a:extLst>
              <a:ext uri="{FF2B5EF4-FFF2-40B4-BE49-F238E27FC236}">
                <a16:creationId xmlns:a16="http://schemas.microsoft.com/office/drawing/2014/main" id="{5EDADAD9-8685-42DF-8E17-D1AEF4E2C3C8}"/>
              </a:ext>
            </a:extLst>
          </p:cNvPr>
          <p:cNvSpPr>
            <a:spLocks noGrp="1"/>
          </p:cNvSpPr>
          <p:nvPr>
            <p:ph type="body" sz="half" idx="2"/>
          </p:nvPr>
        </p:nvSpPr>
        <p:spPr/>
        <p:txBody>
          <a:bodyPr/>
          <a:lstStyle/>
          <a:p>
            <a:r>
              <a:rPr lang="en-US" dirty="0"/>
              <a:t>As you can see from the graph, all countries experienced an increase in life expectancy ranging from 10 to 28 years in increase, with Morocco experiencing the highest jump in life expectancy increase. The United States experienced the smallest increase in life expectancy.</a:t>
            </a:r>
          </a:p>
        </p:txBody>
      </p:sp>
    </p:spTree>
    <p:extLst>
      <p:ext uri="{BB962C8B-B14F-4D97-AF65-F5344CB8AC3E}">
        <p14:creationId xmlns:p14="http://schemas.microsoft.com/office/powerpoint/2010/main" val="189820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8F19E6-9C13-4123-98B6-37984ABEE910}"/>
              </a:ext>
            </a:extLst>
          </p:cNvPr>
          <p:cNvSpPr>
            <a:spLocks noGrp="1"/>
          </p:cNvSpPr>
          <p:nvPr>
            <p:ph type="title"/>
          </p:nvPr>
        </p:nvSpPr>
        <p:spPr/>
        <p:txBody>
          <a:bodyPr/>
          <a:lstStyle/>
          <a:p>
            <a:r>
              <a:rPr lang="en-US" sz="1800" dirty="0"/>
              <a:t>For what years is the life expectancy for my five countries above the median life expectancy for the entire gapminder data frame?</a:t>
            </a:r>
          </a:p>
        </p:txBody>
      </p:sp>
      <p:sp>
        <p:nvSpPr>
          <p:cNvPr id="4" name="Text Placeholder 3">
            <a:extLst>
              <a:ext uri="{FF2B5EF4-FFF2-40B4-BE49-F238E27FC236}">
                <a16:creationId xmlns:a16="http://schemas.microsoft.com/office/drawing/2014/main" id="{AB5980A9-9233-4DE5-A5DC-CB5786DEA926}"/>
              </a:ext>
            </a:extLst>
          </p:cNvPr>
          <p:cNvSpPr>
            <a:spLocks noGrp="1"/>
          </p:cNvSpPr>
          <p:nvPr>
            <p:ph idx="1"/>
          </p:nvPr>
        </p:nvSpPr>
        <p:spPr/>
        <p:txBody>
          <a:bodyPr>
            <a:normAutofit/>
          </a:bodyPr>
          <a:lstStyle/>
          <a:p>
            <a:r>
              <a:rPr lang="en-US" dirty="0"/>
              <a:t>The life expectancy median for the entire gapminder data frame was 60.7125. It was found that my top 5 countries all held life expectancies above the median life expectancy for the entire gap minder data frame in the following years:</a:t>
            </a:r>
          </a:p>
          <a:p>
            <a:r>
              <a:rPr lang="en-US" dirty="0"/>
              <a:t>Haiti – 2007</a:t>
            </a:r>
          </a:p>
          <a:p>
            <a:r>
              <a:rPr lang="en-US" dirty="0"/>
              <a:t>Israel – 1952 to 2007</a:t>
            </a:r>
          </a:p>
          <a:p>
            <a:r>
              <a:rPr lang="en-US" dirty="0"/>
              <a:t>Lebanon – 1962 to 2007</a:t>
            </a:r>
          </a:p>
          <a:p>
            <a:r>
              <a:rPr lang="en-US" dirty="0"/>
              <a:t>Morocco – 1987 to 2007</a:t>
            </a:r>
          </a:p>
          <a:p>
            <a:r>
              <a:rPr lang="en-US" dirty="0"/>
              <a:t>United States – 1952 to 2007</a:t>
            </a:r>
          </a:p>
        </p:txBody>
      </p:sp>
    </p:spTree>
    <p:extLst>
      <p:ext uri="{BB962C8B-B14F-4D97-AF65-F5344CB8AC3E}">
        <p14:creationId xmlns:p14="http://schemas.microsoft.com/office/powerpoint/2010/main" val="401696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7" name="Rectangle 16">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Chart, line chart&#10;&#10;Description automatically generated">
            <a:extLst>
              <a:ext uri="{FF2B5EF4-FFF2-40B4-BE49-F238E27FC236}">
                <a16:creationId xmlns:a16="http://schemas.microsoft.com/office/drawing/2014/main" id="{F3960871-9A7A-42DD-89C0-7483F462DB05}"/>
              </a:ext>
            </a:extLst>
          </p:cNvPr>
          <p:cNvPicPr>
            <a:picLocks noGrp="1" noChangeAspect="1"/>
          </p:cNvPicPr>
          <p:nvPr>
            <p:ph type="pic" idx="1"/>
          </p:nvPr>
        </p:nvPicPr>
        <p:blipFill>
          <a:blip r:embed="rId2"/>
          <a:srcRect l="19506" r="19506"/>
          <a:stretch>
            <a:fillRect/>
          </a:stretch>
        </p:blipFill>
        <p:spPr>
          <a:xfrm>
            <a:off x="2952751" y="648231"/>
            <a:ext cx="7086600" cy="3217333"/>
          </a:xfrm>
          <a:prstGeom prst="rect">
            <a:avLst/>
          </a:prstGeom>
        </p:spPr>
      </p:pic>
      <p:sp>
        <p:nvSpPr>
          <p:cNvPr id="19" name="Rectangle 18">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bg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3" name="Title 2">
            <a:extLst>
              <a:ext uri="{FF2B5EF4-FFF2-40B4-BE49-F238E27FC236}">
                <a16:creationId xmlns:a16="http://schemas.microsoft.com/office/drawing/2014/main" id="{8B36911D-BEF4-483C-B26A-197B03440A29}"/>
              </a:ext>
            </a:extLst>
          </p:cNvPr>
          <p:cNvSpPr>
            <a:spLocks noGrp="1"/>
          </p:cNvSpPr>
          <p:nvPr>
            <p:ph type="title"/>
          </p:nvPr>
        </p:nvSpPr>
        <p:spPr>
          <a:xfrm>
            <a:off x="956234" y="4495894"/>
            <a:ext cx="4942542" cy="1371600"/>
          </a:xfrm>
        </p:spPr>
        <p:txBody>
          <a:bodyPr vert="horz" lIns="91440" tIns="45720" rIns="91440" bIns="45720" rtlCol="0" anchor="ctr">
            <a:normAutofit/>
          </a:bodyPr>
          <a:lstStyle/>
          <a:p>
            <a:pPr algn="r">
              <a:lnSpc>
                <a:spcPct val="90000"/>
              </a:lnSpc>
            </a:pPr>
            <a:r>
              <a:rPr lang="en-US" sz="4400"/>
              <a:t>Thank you</a:t>
            </a:r>
          </a:p>
        </p:txBody>
      </p:sp>
      <p:cxnSp>
        <p:nvCxnSpPr>
          <p:cNvPr id="23" name="Straight Connector 22">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783B953-02E9-408D-8F3D-971FFF28DA56}"/>
              </a:ext>
            </a:extLst>
          </p:cNvPr>
          <p:cNvSpPr>
            <a:spLocks noGrp="1"/>
          </p:cNvSpPr>
          <p:nvPr>
            <p:ph type="body" sz="half" idx="2"/>
          </p:nvPr>
        </p:nvSpPr>
        <p:spPr>
          <a:xfrm>
            <a:off x="6256866" y="4495894"/>
            <a:ext cx="4978899" cy="1444718"/>
          </a:xfrm>
        </p:spPr>
        <p:txBody>
          <a:bodyPr vert="horz" lIns="91440" tIns="45720" rIns="91440" bIns="45720" rtlCol="0" anchor="ctr">
            <a:normAutofit/>
          </a:bodyPr>
          <a:lstStyle/>
          <a:p>
            <a:pPr indent="-182880">
              <a:lnSpc>
                <a:spcPct val="100000"/>
              </a:lnSpc>
              <a:buFont typeface="Garamond" pitchFamily="18" charset="0"/>
              <a:buChar char="◦"/>
            </a:pPr>
            <a:r>
              <a:rPr lang="en-US" dirty="0"/>
              <a:t>To conclude, the life expectancies in the nations that I chose to base my data from all experienced at least a 10-year increase over the course of fifty years.</a:t>
            </a:r>
            <a:endParaRPr lang="en-US"/>
          </a:p>
        </p:txBody>
      </p:sp>
      <p:pic>
        <p:nvPicPr>
          <p:cNvPr id="5" name="Picture 4" descr="Chart, line chart&#10;&#10;Description automatically generated">
            <a:extLst>
              <a:ext uri="{FF2B5EF4-FFF2-40B4-BE49-F238E27FC236}">
                <a16:creationId xmlns:a16="http://schemas.microsoft.com/office/drawing/2014/main" id="{70E4B92D-4B9F-4A38-B323-37DAA42C0C79}"/>
              </a:ext>
            </a:extLst>
          </p:cNvPr>
          <p:cNvPicPr>
            <a:picLocks noChangeAspect="1"/>
          </p:cNvPicPr>
          <p:nvPr/>
        </p:nvPicPr>
        <p:blipFill>
          <a:blip r:embed="rId2"/>
          <a:stretch>
            <a:fillRect/>
          </a:stretch>
        </p:blipFill>
        <p:spPr>
          <a:xfrm>
            <a:off x="2152649" y="29497"/>
            <a:ext cx="8326012" cy="4183212"/>
          </a:xfrm>
          <a:prstGeom prst="rect">
            <a:avLst/>
          </a:prstGeom>
        </p:spPr>
      </p:pic>
    </p:spTree>
    <p:extLst>
      <p:ext uri="{BB962C8B-B14F-4D97-AF65-F5344CB8AC3E}">
        <p14:creationId xmlns:p14="http://schemas.microsoft.com/office/powerpoint/2010/main" val="354796763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{3ED429A1-A5E0-45A1-A2A5-E705480C9184}tf56410444_win32</Template>
  <TotalTime>213</TotalTime>
  <Words>316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Avenir Next LT Pro</vt:lpstr>
      <vt:lpstr>Avenir Next LT Pro Light</vt:lpstr>
      <vt:lpstr>Garamond</vt:lpstr>
      <vt:lpstr>SavonVTI</vt:lpstr>
      <vt:lpstr>My top 5 countries in gapminder</vt:lpstr>
      <vt:lpstr>My Top 5 Countries</vt:lpstr>
      <vt:lpstr>Which country of the five you chose has the lowest and highest per capita GDP in 1952? In 2007?</vt:lpstr>
      <vt:lpstr>Describe the variations in life expectancy between the countries.</vt:lpstr>
      <vt:lpstr>For what years is the life expectancy for my five countries above the median life expectancy for the entire gapminder data frame?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top 5 countries in gapminder</dc:title>
  <dc:creator>Sindy Saintclair</dc:creator>
  <cp:lastModifiedBy>Sindy Saintclair</cp:lastModifiedBy>
  <cp:revision>15</cp:revision>
  <dcterms:created xsi:type="dcterms:W3CDTF">2022-01-04T23:54:17Z</dcterms:created>
  <dcterms:modified xsi:type="dcterms:W3CDTF">2022-01-12T03:19:52Z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