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3" r:id="rId2"/>
    <p:sldId id="264" r:id="rId3"/>
    <p:sldId id="257" r:id="rId4"/>
    <p:sldId id="258" r:id="rId5"/>
    <p:sldId id="259" r:id="rId6"/>
    <p:sldId id="261" r:id="rId7"/>
    <p:sldId id="260" r:id="rId8"/>
    <p:sldId id="262"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96"/>
    <p:restoredTop sz="94658"/>
  </p:normalViewPr>
  <p:slideViewPr>
    <p:cSldViewPr snapToGrid="0" snapToObjects="1">
      <p:cViewPr varScale="1">
        <p:scale>
          <a:sx n="133" d="100"/>
          <a:sy n="133" d="100"/>
        </p:scale>
        <p:origin x="17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D453F-C9CB-FD49-B16D-B92146D651EA}" type="datetimeFigureOut">
              <a:rPr lang="en-US" smtClean="0"/>
              <a:t>9/29/22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7C46D-F876-7F43-AF1A-CE64CFA15D51}" type="slidenum">
              <a:rPr lang="en-US" smtClean="0"/>
              <a:t>‹#›</a:t>
            </a:fld>
            <a:endParaRPr lang="en-US"/>
          </a:p>
        </p:txBody>
      </p:sp>
    </p:spTree>
    <p:extLst>
      <p:ext uri="{BB962C8B-B14F-4D97-AF65-F5344CB8AC3E}">
        <p14:creationId xmlns:p14="http://schemas.microsoft.com/office/powerpoint/2010/main" val="2346570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7C46D-F876-7F43-AF1A-CE64CFA15D51}" type="slidenum">
              <a:rPr lang="en-US" smtClean="0"/>
              <a:t>4</a:t>
            </a:fld>
            <a:endParaRPr lang="en-US"/>
          </a:p>
        </p:txBody>
      </p:sp>
    </p:spTree>
    <p:extLst>
      <p:ext uri="{BB962C8B-B14F-4D97-AF65-F5344CB8AC3E}">
        <p14:creationId xmlns:p14="http://schemas.microsoft.com/office/powerpoint/2010/main" val="1771750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4B05-0F59-AF47-B86C-E18C731E80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0980A2-6E6D-EA4E-A38D-182959DEE5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3A17FE-770D-2045-BF95-812AFE5C85A2}"/>
              </a:ext>
            </a:extLst>
          </p:cNvPr>
          <p:cNvSpPr>
            <a:spLocks noGrp="1"/>
          </p:cNvSpPr>
          <p:nvPr>
            <p:ph type="dt" sz="half" idx="10"/>
          </p:nvPr>
        </p:nvSpPr>
        <p:spPr/>
        <p:txBody>
          <a:bodyPr/>
          <a:lstStyle/>
          <a:p>
            <a:fld id="{FC312DA2-35C1-5842-87F5-CA3498B2C2C3}" type="datetimeFigureOut">
              <a:rPr lang="en-US" smtClean="0"/>
              <a:t>9/29/22</a:t>
            </a:fld>
            <a:endParaRPr lang="en-US"/>
          </a:p>
        </p:txBody>
      </p:sp>
      <p:sp>
        <p:nvSpPr>
          <p:cNvPr id="5" name="Footer Placeholder 4">
            <a:extLst>
              <a:ext uri="{FF2B5EF4-FFF2-40B4-BE49-F238E27FC236}">
                <a16:creationId xmlns:a16="http://schemas.microsoft.com/office/drawing/2014/main" id="{6D4E20E3-726D-0049-8862-49D7093293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B14A4-B1F0-6E4F-AF39-4C6B14346CDF}"/>
              </a:ext>
            </a:extLst>
          </p:cNvPr>
          <p:cNvSpPr>
            <a:spLocks noGrp="1"/>
          </p:cNvSpPr>
          <p:nvPr>
            <p:ph type="sldNum" sz="quarter" idx="12"/>
          </p:nvPr>
        </p:nvSpPr>
        <p:spPr/>
        <p:txBody>
          <a:bodyPr/>
          <a:lstStyle/>
          <a:p>
            <a:fld id="{E6034D98-CFC4-7041-A6E3-62272BD36AA8}" type="slidenum">
              <a:rPr lang="en-US" smtClean="0"/>
              <a:t>‹#›</a:t>
            </a:fld>
            <a:endParaRPr lang="en-US"/>
          </a:p>
        </p:txBody>
      </p:sp>
    </p:spTree>
    <p:extLst>
      <p:ext uri="{BB962C8B-B14F-4D97-AF65-F5344CB8AC3E}">
        <p14:creationId xmlns:p14="http://schemas.microsoft.com/office/powerpoint/2010/main" val="4275043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973A7-224B-BD48-807D-9561E2CF15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AEB278-A322-FC4C-ADA4-05F42434EF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5F5AF2-2EB9-2F43-A55D-B11811D4675B}"/>
              </a:ext>
            </a:extLst>
          </p:cNvPr>
          <p:cNvSpPr>
            <a:spLocks noGrp="1"/>
          </p:cNvSpPr>
          <p:nvPr>
            <p:ph type="dt" sz="half" idx="10"/>
          </p:nvPr>
        </p:nvSpPr>
        <p:spPr/>
        <p:txBody>
          <a:bodyPr/>
          <a:lstStyle/>
          <a:p>
            <a:fld id="{FC312DA2-35C1-5842-87F5-CA3498B2C2C3}" type="datetimeFigureOut">
              <a:rPr lang="en-US" smtClean="0"/>
              <a:t>9/29/22</a:t>
            </a:fld>
            <a:endParaRPr lang="en-US"/>
          </a:p>
        </p:txBody>
      </p:sp>
      <p:sp>
        <p:nvSpPr>
          <p:cNvPr id="5" name="Footer Placeholder 4">
            <a:extLst>
              <a:ext uri="{FF2B5EF4-FFF2-40B4-BE49-F238E27FC236}">
                <a16:creationId xmlns:a16="http://schemas.microsoft.com/office/drawing/2014/main" id="{5A88B4F6-58FC-8540-A0D2-3DECF0701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94A88-3DF5-B640-B898-8198873D72CF}"/>
              </a:ext>
            </a:extLst>
          </p:cNvPr>
          <p:cNvSpPr>
            <a:spLocks noGrp="1"/>
          </p:cNvSpPr>
          <p:nvPr>
            <p:ph type="sldNum" sz="quarter" idx="12"/>
          </p:nvPr>
        </p:nvSpPr>
        <p:spPr/>
        <p:txBody>
          <a:bodyPr/>
          <a:lstStyle/>
          <a:p>
            <a:fld id="{E6034D98-CFC4-7041-A6E3-62272BD36AA8}" type="slidenum">
              <a:rPr lang="en-US" smtClean="0"/>
              <a:t>‹#›</a:t>
            </a:fld>
            <a:endParaRPr lang="en-US"/>
          </a:p>
        </p:txBody>
      </p:sp>
    </p:spTree>
    <p:extLst>
      <p:ext uri="{BB962C8B-B14F-4D97-AF65-F5344CB8AC3E}">
        <p14:creationId xmlns:p14="http://schemas.microsoft.com/office/powerpoint/2010/main" val="2222474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C5FA7F-F831-564E-BE0E-E955826AF4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C968CA-C837-F744-B4E7-94BD84F42C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0F35A4-A9E9-754E-80F7-135029965C37}"/>
              </a:ext>
            </a:extLst>
          </p:cNvPr>
          <p:cNvSpPr>
            <a:spLocks noGrp="1"/>
          </p:cNvSpPr>
          <p:nvPr>
            <p:ph type="dt" sz="half" idx="10"/>
          </p:nvPr>
        </p:nvSpPr>
        <p:spPr/>
        <p:txBody>
          <a:bodyPr/>
          <a:lstStyle/>
          <a:p>
            <a:fld id="{FC312DA2-35C1-5842-87F5-CA3498B2C2C3}" type="datetimeFigureOut">
              <a:rPr lang="en-US" smtClean="0"/>
              <a:t>9/29/22</a:t>
            </a:fld>
            <a:endParaRPr lang="en-US"/>
          </a:p>
        </p:txBody>
      </p:sp>
      <p:sp>
        <p:nvSpPr>
          <p:cNvPr id="5" name="Footer Placeholder 4">
            <a:extLst>
              <a:ext uri="{FF2B5EF4-FFF2-40B4-BE49-F238E27FC236}">
                <a16:creationId xmlns:a16="http://schemas.microsoft.com/office/drawing/2014/main" id="{16FFF436-0981-F449-8F90-8C4091F1B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01DE7-9922-9843-83CF-4528D3593D44}"/>
              </a:ext>
            </a:extLst>
          </p:cNvPr>
          <p:cNvSpPr>
            <a:spLocks noGrp="1"/>
          </p:cNvSpPr>
          <p:nvPr>
            <p:ph type="sldNum" sz="quarter" idx="12"/>
          </p:nvPr>
        </p:nvSpPr>
        <p:spPr/>
        <p:txBody>
          <a:bodyPr/>
          <a:lstStyle/>
          <a:p>
            <a:fld id="{E6034D98-CFC4-7041-A6E3-62272BD36AA8}" type="slidenum">
              <a:rPr lang="en-US" smtClean="0"/>
              <a:t>‹#›</a:t>
            </a:fld>
            <a:endParaRPr lang="en-US"/>
          </a:p>
        </p:txBody>
      </p:sp>
    </p:spTree>
    <p:extLst>
      <p:ext uri="{BB962C8B-B14F-4D97-AF65-F5344CB8AC3E}">
        <p14:creationId xmlns:p14="http://schemas.microsoft.com/office/powerpoint/2010/main" val="578419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CF4E9-E726-8C4C-9938-88381FB640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8D86CF-88E3-C24F-A180-697891C517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3E5C18-7B1A-3B4A-B311-F85FC970FECC}"/>
              </a:ext>
            </a:extLst>
          </p:cNvPr>
          <p:cNvSpPr>
            <a:spLocks noGrp="1"/>
          </p:cNvSpPr>
          <p:nvPr>
            <p:ph type="dt" sz="half" idx="10"/>
          </p:nvPr>
        </p:nvSpPr>
        <p:spPr/>
        <p:txBody>
          <a:bodyPr/>
          <a:lstStyle/>
          <a:p>
            <a:fld id="{FC312DA2-35C1-5842-87F5-CA3498B2C2C3}" type="datetimeFigureOut">
              <a:rPr lang="en-US" smtClean="0"/>
              <a:t>9/29/22</a:t>
            </a:fld>
            <a:endParaRPr lang="en-US"/>
          </a:p>
        </p:txBody>
      </p:sp>
      <p:sp>
        <p:nvSpPr>
          <p:cNvPr id="5" name="Footer Placeholder 4">
            <a:extLst>
              <a:ext uri="{FF2B5EF4-FFF2-40B4-BE49-F238E27FC236}">
                <a16:creationId xmlns:a16="http://schemas.microsoft.com/office/drawing/2014/main" id="{EE91C43D-927D-2C4E-B100-A19F7DB9A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737D1-C548-1D44-BCF2-5ABABD466CE4}"/>
              </a:ext>
            </a:extLst>
          </p:cNvPr>
          <p:cNvSpPr>
            <a:spLocks noGrp="1"/>
          </p:cNvSpPr>
          <p:nvPr>
            <p:ph type="sldNum" sz="quarter" idx="12"/>
          </p:nvPr>
        </p:nvSpPr>
        <p:spPr/>
        <p:txBody>
          <a:bodyPr/>
          <a:lstStyle/>
          <a:p>
            <a:fld id="{E6034D98-CFC4-7041-A6E3-62272BD36AA8}" type="slidenum">
              <a:rPr lang="en-US" smtClean="0"/>
              <a:t>‹#›</a:t>
            </a:fld>
            <a:endParaRPr lang="en-US"/>
          </a:p>
        </p:txBody>
      </p:sp>
    </p:spTree>
    <p:extLst>
      <p:ext uri="{BB962C8B-B14F-4D97-AF65-F5344CB8AC3E}">
        <p14:creationId xmlns:p14="http://schemas.microsoft.com/office/powerpoint/2010/main" val="350740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2C35E-853D-C042-914D-F62DB55F02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277376-35B3-B247-AEDA-A2CCA1CD0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0DD0F2-EB4A-AF49-BF75-F9D9672A16AF}"/>
              </a:ext>
            </a:extLst>
          </p:cNvPr>
          <p:cNvSpPr>
            <a:spLocks noGrp="1"/>
          </p:cNvSpPr>
          <p:nvPr>
            <p:ph type="dt" sz="half" idx="10"/>
          </p:nvPr>
        </p:nvSpPr>
        <p:spPr/>
        <p:txBody>
          <a:bodyPr/>
          <a:lstStyle/>
          <a:p>
            <a:fld id="{FC312DA2-35C1-5842-87F5-CA3498B2C2C3}" type="datetimeFigureOut">
              <a:rPr lang="en-US" smtClean="0"/>
              <a:t>9/29/22</a:t>
            </a:fld>
            <a:endParaRPr lang="en-US"/>
          </a:p>
        </p:txBody>
      </p:sp>
      <p:sp>
        <p:nvSpPr>
          <p:cNvPr id="5" name="Footer Placeholder 4">
            <a:extLst>
              <a:ext uri="{FF2B5EF4-FFF2-40B4-BE49-F238E27FC236}">
                <a16:creationId xmlns:a16="http://schemas.microsoft.com/office/drawing/2014/main" id="{DB3B3E74-E87A-A845-86F8-E4F427306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C361C-A142-FA49-A0DE-F47710E9BEC4}"/>
              </a:ext>
            </a:extLst>
          </p:cNvPr>
          <p:cNvSpPr>
            <a:spLocks noGrp="1"/>
          </p:cNvSpPr>
          <p:nvPr>
            <p:ph type="sldNum" sz="quarter" idx="12"/>
          </p:nvPr>
        </p:nvSpPr>
        <p:spPr/>
        <p:txBody>
          <a:bodyPr/>
          <a:lstStyle/>
          <a:p>
            <a:fld id="{E6034D98-CFC4-7041-A6E3-62272BD36AA8}" type="slidenum">
              <a:rPr lang="en-US" smtClean="0"/>
              <a:t>‹#›</a:t>
            </a:fld>
            <a:endParaRPr lang="en-US"/>
          </a:p>
        </p:txBody>
      </p:sp>
    </p:spTree>
    <p:extLst>
      <p:ext uri="{BB962C8B-B14F-4D97-AF65-F5344CB8AC3E}">
        <p14:creationId xmlns:p14="http://schemas.microsoft.com/office/powerpoint/2010/main" val="352690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3BD6E-696D-B648-8976-CC875A64DF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C81772-BDFC-FB4D-9869-E06AE9AF31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B486FE-FABD-2F46-97CE-BABD907D5D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DA636E-C4B5-CB4A-998D-2A80C43EAB54}"/>
              </a:ext>
            </a:extLst>
          </p:cNvPr>
          <p:cNvSpPr>
            <a:spLocks noGrp="1"/>
          </p:cNvSpPr>
          <p:nvPr>
            <p:ph type="dt" sz="half" idx="10"/>
          </p:nvPr>
        </p:nvSpPr>
        <p:spPr/>
        <p:txBody>
          <a:bodyPr/>
          <a:lstStyle/>
          <a:p>
            <a:fld id="{FC312DA2-35C1-5842-87F5-CA3498B2C2C3}" type="datetimeFigureOut">
              <a:rPr lang="en-US" smtClean="0"/>
              <a:t>9/29/22</a:t>
            </a:fld>
            <a:endParaRPr lang="en-US"/>
          </a:p>
        </p:txBody>
      </p:sp>
      <p:sp>
        <p:nvSpPr>
          <p:cNvPr id="6" name="Footer Placeholder 5">
            <a:extLst>
              <a:ext uri="{FF2B5EF4-FFF2-40B4-BE49-F238E27FC236}">
                <a16:creationId xmlns:a16="http://schemas.microsoft.com/office/drawing/2014/main" id="{894DFE0E-0790-A749-AB93-1A70F1A80F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D4712F-2C90-D741-9BE2-4ABA4E8E175C}"/>
              </a:ext>
            </a:extLst>
          </p:cNvPr>
          <p:cNvSpPr>
            <a:spLocks noGrp="1"/>
          </p:cNvSpPr>
          <p:nvPr>
            <p:ph type="sldNum" sz="quarter" idx="12"/>
          </p:nvPr>
        </p:nvSpPr>
        <p:spPr/>
        <p:txBody>
          <a:bodyPr/>
          <a:lstStyle/>
          <a:p>
            <a:fld id="{E6034D98-CFC4-7041-A6E3-62272BD36AA8}" type="slidenum">
              <a:rPr lang="en-US" smtClean="0"/>
              <a:t>‹#›</a:t>
            </a:fld>
            <a:endParaRPr lang="en-US"/>
          </a:p>
        </p:txBody>
      </p:sp>
    </p:spTree>
    <p:extLst>
      <p:ext uri="{BB962C8B-B14F-4D97-AF65-F5344CB8AC3E}">
        <p14:creationId xmlns:p14="http://schemas.microsoft.com/office/powerpoint/2010/main" val="265795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5DFBB-4BF9-A243-92F4-B0AB898906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06FDEF-B19C-A148-AA68-8A6238EE49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1D8FB1-5A5D-9041-9756-262F7A719A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DD0EBA-3940-6F42-9FD3-377CC3BEAD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C0D508-B8D3-904F-95E2-1523231C6E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EBF6A0-B9F5-E245-BEFA-BA2752BCC5F3}"/>
              </a:ext>
            </a:extLst>
          </p:cNvPr>
          <p:cNvSpPr>
            <a:spLocks noGrp="1"/>
          </p:cNvSpPr>
          <p:nvPr>
            <p:ph type="dt" sz="half" idx="10"/>
          </p:nvPr>
        </p:nvSpPr>
        <p:spPr/>
        <p:txBody>
          <a:bodyPr/>
          <a:lstStyle/>
          <a:p>
            <a:fld id="{FC312DA2-35C1-5842-87F5-CA3498B2C2C3}" type="datetimeFigureOut">
              <a:rPr lang="en-US" smtClean="0"/>
              <a:t>9/29/22</a:t>
            </a:fld>
            <a:endParaRPr lang="en-US"/>
          </a:p>
        </p:txBody>
      </p:sp>
      <p:sp>
        <p:nvSpPr>
          <p:cNvPr id="8" name="Footer Placeholder 7">
            <a:extLst>
              <a:ext uri="{FF2B5EF4-FFF2-40B4-BE49-F238E27FC236}">
                <a16:creationId xmlns:a16="http://schemas.microsoft.com/office/drawing/2014/main" id="{A0AA20B1-B4AD-5943-9CBD-03BDFDB78B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720CA5-DDD9-2D43-9A4B-B539BB48D94A}"/>
              </a:ext>
            </a:extLst>
          </p:cNvPr>
          <p:cNvSpPr>
            <a:spLocks noGrp="1"/>
          </p:cNvSpPr>
          <p:nvPr>
            <p:ph type="sldNum" sz="quarter" idx="12"/>
          </p:nvPr>
        </p:nvSpPr>
        <p:spPr/>
        <p:txBody>
          <a:bodyPr/>
          <a:lstStyle/>
          <a:p>
            <a:fld id="{E6034D98-CFC4-7041-A6E3-62272BD36AA8}" type="slidenum">
              <a:rPr lang="en-US" smtClean="0"/>
              <a:t>‹#›</a:t>
            </a:fld>
            <a:endParaRPr lang="en-US"/>
          </a:p>
        </p:txBody>
      </p:sp>
    </p:spTree>
    <p:extLst>
      <p:ext uri="{BB962C8B-B14F-4D97-AF65-F5344CB8AC3E}">
        <p14:creationId xmlns:p14="http://schemas.microsoft.com/office/powerpoint/2010/main" val="4240884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43C29-B279-5447-946F-E77220EB5B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9363A6-72EF-F346-90E7-4C1F8C1CCD24}"/>
              </a:ext>
            </a:extLst>
          </p:cNvPr>
          <p:cNvSpPr>
            <a:spLocks noGrp="1"/>
          </p:cNvSpPr>
          <p:nvPr>
            <p:ph type="dt" sz="half" idx="10"/>
          </p:nvPr>
        </p:nvSpPr>
        <p:spPr/>
        <p:txBody>
          <a:bodyPr/>
          <a:lstStyle/>
          <a:p>
            <a:fld id="{FC312DA2-35C1-5842-87F5-CA3498B2C2C3}" type="datetimeFigureOut">
              <a:rPr lang="en-US" smtClean="0"/>
              <a:t>9/29/22</a:t>
            </a:fld>
            <a:endParaRPr lang="en-US"/>
          </a:p>
        </p:txBody>
      </p:sp>
      <p:sp>
        <p:nvSpPr>
          <p:cNvPr id="4" name="Footer Placeholder 3">
            <a:extLst>
              <a:ext uri="{FF2B5EF4-FFF2-40B4-BE49-F238E27FC236}">
                <a16:creationId xmlns:a16="http://schemas.microsoft.com/office/drawing/2014/main" id="{38065B88-08D0-2647-95B6-C3E64D51D9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203BEB-386C-E849-99BF-59702EF0A7CE}"/>
              </a:ext>
            </a:extLst>
          </p:cNvPr>
          <p:cNvSpPr>
            <a:spLocks noGrp="1"/>
          </p:cNvSpPr>
          <p:nvPr>
            <p:ph type="sldNum" sz="quarter" idx="12"/>
          </p:nvPr>
        </p:nvSpPr>
        <p:spPr/>
        <p:txBody>
          <a:bodyPr/>
          <a:lstStyle/>
          <a:p>
            <a:fld id="{E6034D98-CFC4-7041-A6E3-62272BD36AA8}" type="slidenum">
              <a:rPr lang="en-US" smtClean="0"/>
              <a:t>‹#›</a:t>
            </a:fld>
            <a:endParaRPr lang="en-US"/>
          </a:p>
        </p:txBody>
      </p:sp>
    </p:spTree>
    <p:extLst>
      <p:ext uri="{BB962C8B-B14F-4D97-AF65-F5344CB8AC3E}">
        <p14:creationId xmlns:p14="http://schemas.microsoft.com/office/powerpoint/2010/main" val="279570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164996-3E4A-3D40-963A-7B2FFFBDFFF2}"/>
              </a:ext>
            </a:extLst>
          </p:cNvPr>
          <p:cNvSpPr>
            <a:spLocks noGrp="1"/>
          </p:cNvSpPr>
          <p:nvPr>
            <p:ph type="dt" sz="half" idx="10"/>
          </p:nvPr>
        </p:nvSpPr>
        <p:spPr/>
        <p:txBody>
          <a:bodyPr/>
          <a:lstStyle/>
          <a:p>
            <a:fld id="{FC312DA2-35C1-5842-87F5-CA3498B2C2C3}" type="datetimeFigureOut">
              <a:rPr lang="en-US" smtClean="0"/>
              <a:t>9/29/22</a:t>
            </a:fld>
            <a:endParaRPr lang="en-US"/>
          </a:p>
        </p:txBody>
      </p:sp>
      <p:sp>
        <p:nvSpPr>
          <p:cNvPr id="3" name="Footer Placeholder 2">
            <a:extLst>
              <a:ext uri="{FF2B5EF4-FFF2-40B4-BE49-F238E27FC236}">
                <a16:creationId xmlns:a16="http://schemas.microsoft.com/office/drawing/2014/main" id="{83B31BE1-69B0-5C4A-8FA7-41D394C434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0D1166-0153-6D45-9BCC-588928700952}"/>
              </a:ext>
            </a:extLst>
          </p:cNvPr>
          <p:cNvSpPr>
            <a:spLocks noGrp="1"/>
          </p:cNvSpPr>
          <p:nvPr>
            <p:ph type="sldNum" sz="quarter" idx="12"/>
          </p:nvPr>
        </p:nvSpPr>
        <p:spPr/>
        <p:txBody>
          <a:bodyPr/>
          <a:lstStyle/>
          <a:p>
            <a:fld id="{E6034D98-CFC4-7041-A6E3-62272BD36AA8}" type="slidenum">
              <a:rPr lang="en-US" smtClean="0"/>
              <a:t>‹#›</a:t>
            </a:fld>
            <a:endParaRPr lang="en-US"/>
          </a:p>
        </p:txBody>
      </p:sp>
    </p:spTree>
    <p:extLst>
      <p:ext uri="{BB962C8B-B14F-4D97-AF65-F5344CB8AC3E}">
        <p14:creationId xmlns:p14="http://schemas.microsoft.com/office/powerpoint/2010/main" val="2489485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2055-C4B5-F640-9757-500EC44EA7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D2BB21-0128-184A-BFB3-7F04823DF9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4B631F-D3FD-C245-B808-84E0653F32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3DF51-2B83-9C4D-8A14-73AA5EB68A0F}"/>
              </a:ext>
            </a:extLst>
          </p:cNvPr>
          <p:cNvSpPr>
            <a:spLocks noGrp="1"/>
          </p:cNvSpPr>
          <p:nvPr>
            <p:ph type="dt" sz="half" idx="10"/>
          </p:nvPr>
        </p:nvSpPr>
        <p:spPr/>
        <p:txBody>
          <a:bodyPr/>
          <a:lstStyle/>
          <a:p>
            <a:fld id="{FC312DA2-35C1-5842-87F5-CA3498B2C2C3}" type="datetimeFigureOut">
              <a:rPr lang="en-US" smtClean="0"/>
              <a:t>9/29/22</a:t>
            </a:fld>
            <a:endParaRPr lang="en-US"/>
          </a:p>
        </p:txBody>
      </p:sp>
      <p:sp>
        <p:nvSpPr>
          <p:cNvPr id="6" name="Footer Placeholder 5">
            <a:extLst>
              <a:ext uri="{FF2B5EF4-FFF2-40B4-BE49-F238E27FC236}">
                <a16:creationId xmlns:a16="http://schemas.microsoft.com/office/drawing/2014/main" id="{282FA0F9-C3B9-D546-B72E-8CDC4739D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A48F0C-0807-A74E-8F23-504757EB4B96}"/>
              </a:ext>
            </a:extLst>
          </p:cNvPr>
          <p:cNvSpPr>
            <a:spLocks noGrp="1"/>
          </p:cNvSpPr>
          <p:nvPr>
            <p:ph type="sldNum" sz="quarter" idx="12"/>
          </p:nvPr>
        </p:nvSpPr>
        <p:spPr/>
        <p:txBody>
          <a:bodyPr/>
          <a:lstStyle/>
          <a:p>
            <a:fld id="{E6034D98-CFC4-7041-A6E3-62272BD36AA8}" type="slidenum">
              <a:rPr lang="en-US" smtClean="0"/>
              <a:t>‹#›</a:t>
            </a:fld>
            <a:endParaRPr lang="en-US"/>
          </a:p>
        </p:txBody>
      </p:sp>
    </p:spTree>
    <p:extLst>
      <p:ext uri="{BB962C8B-B14F-4D97-AF65-F5344CB8AC3E}">
        <p14:creationId xmlns:p14="http://schemas.microsoft.com/office/powerpoint/2010/main" val="105765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B3274-7AD8-6547-A56E-5D81835003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00E334-3342-F544-B77F-1F2F5C98A7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4EB642-B9D6-EF47-8646-361784372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AD9B0-53F6-914F-B517-D394A1A4221E}"/>
              </a:ext>
            </a:extLst>
          </p:cNvPr>
          <p:cNvSpPr>
            <a:spLocks noGrp="1"/>
          </p:cNvSpPr>
          <p:nvPr>
            <p:ph type="dt" sz="half" idx="10"/>
          </p:nvPr>
        </p:nvSpPr>
        <p:spPr/>
        <p:txBody>
          <a:bodyPr/>
          <a:lstStyle/>
          <a:p>
            <a:fld id="{FC312DA2-35C1-5842-87F5-CA3498B2C2C3}" type="datetimeFigureOut">
              <a:rPr lang="en-US" smtClean="0"/>
              <a:t>9/29/22</a:t>
            </a:fld>
            <a:endParaRPr lang="en-US"/>
          </a:p>
        </p:txBody>
      </p:sp>
      <p:sp>
        <p:nvSpPr>
          <p:cNvPr id="6" name="Footer Placeholder 5">
            <a:extLst>
              <a:ext uri="{FF2B5EF4-FFF2-40B4-BE49-F238E27FC236}">
                <a16:creationId xmlns:a16="http://schemas.microsoft.com/office/drawing/2014/main" id="{E2C4BBF9-F5F6-5143-BD3B-AAAB69F09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C00968-22D8-0D47-891A-A6D02052F114}"/>
              </a:ext>
            </a:extLst>
          </p:cNvPr>
          <p:cNvSpPr>
            <a:spLocks noGrp="1"/>
          </p:cNvSpPr>
          <p:nvPr>
            <p:ph type="sldNum" sz="quarter" idx="12"/>
          </p:nvPr>
        </p:nvSpPr>
        <p:spPr/>
        <p:txBody>
          <a:bodyPr/>
          <a:lstStyle/>
          <a:p>
            <a:fld id="{E6034D98-CFC4-7041-A6E3-62272BD36AA8}" type="slidenum">
              <a:rPr lang="en-US" smtClean="0"/>
              <a:t>‹#›</a:t>
            </a:fld>
            <a:endParaRPr lang="en-US"/>
          </a:p>
        </p:txBody>
      </p:sp>
    </p:spTree>
    <p:extLst>
      <p:ext uri="{BB962C8B-B14F-4D97-AF65-F5344CB8AC3E}">
        <p14:creationId xmlns:p14="http://schemas.microsoft.com/office/powerpoint/2010/main" val="1871142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5033C0-B762-444B-AB10-EB766C08D6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84B-4459-1040-A420-6E92BF7C93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0844EA-8BB4-CF4A-8CEB-FFDA9486B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12DA2-35C1-5842-87F5-CA3498B2C2C3}" type="datetimeFigureOut">
              <a:rPr lang="en-US" smtClean="0"/>
              <a:t>9/29/22</a:t>
            </a:fld>
            <a:endParaRPr lang="en-US"/>
          </a:p>
        </p:txBody>
      </p:sp>
      <p:sp>
        <p:nvSpPr>
          <p:cNvPr id="5" name="Footer Placeholder 4">
            <a:extLst>
              <a:ext uri="{FF2B5EF4-FFF2-40B4-BE49-F238E27FC236}">
                <a16:creationId xmlns:a16="http://schemas.microsoft.com/office/drawing/2014/main" id="{22643B17-0B27-014F-A483-E7EFB223B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06022A-25F8-9F4E-B625-4F81FC3865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34D98-CFC4-7041-A6E3-62272BD36AA8}" type="slidenum">
              <a:rPr lang="en-US" smtClean="0"/>
              <a:t>‹#›</a:t>
            </a:fld>
            <a:endParaRPr lang="en-US"/>
          </a:p>
        </p:txBody>
      </p:sp>
    </p:spTree>
    <p:extLst>
      <p:ext uri="{BB962C8B-B14F-4D97-AF65-F5344CB8AC3E}">
        <p14:creationId xmlns:p14="http://schemas.microsoft.com/office/powerpoint/2010/main" val="2171227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D884DC-08D3-7542-AB41-11F567B06A87}"/>
              </a:ext>
            </a:extLst>
          </p:cNvPr>
          <p:cNvSpPr txBox="1"/>
          <p:nvPr/>
        </p:nvSpPr>
        <p:spPr>
          <a:xfrm>
            <a:off x="1863911" y="2396360"/>
            <a:ext cx="8351966" cy="2308324"/>
          </a:xfrm>
          <a:prstGeom prst="rect">
            <a:avLst/>
          </a:prstGeom>
          <a:noFill/>
        </p:spPr>
        <p:txBody>
          <a:bodyPr wrap="none" rtlCol="0">
            <a:spAutoFit/>
          </a:bodyPr>
          <a:lstStyle/>
          <a:p>
            <a:r>
              <a:rPr lang="en-US" sz="4000" b="1" dirty="0">
                <a:latin typeface="Century Gothic" panose="020B0502020202020204" pitchFamily="34" charset="0"/>
                <a:cs typeface="Eras Medium ITC" panose="020F0502020204030204" pitchFamily="34" charset="0"/>
              </a:rPr>
              <a:t>SDS Department Label Validation</a:t>
            </a:r>
          </a:p>
          <a:p>
            <a:endParaRPr lang="en-US" sz="4000" b="1" dirty="0">
              <a:latin typeface="Century Gothic" panose="020B0502020202020204" pitchFamily="34" charset="0"/>
              <a:cs typeface="Eras Medium ITC" panose="020F0502020204030204" pitchFamily="34" charset="0"/>
            </a:endParaRPr>
          </a:p>
          <a:p>
            <a:endParaRPr lang="en-US" sz="4000" b="1" dirty="0">
              <a:latin typeface="Century Gothic" panose="020B0502020202020204" pitchFamily="34" charset="0"/>
              <a:cs typeface="Eras Medium ITC" panose="020F0502020204030204" pitchFamily="34" charset="0"/>
            </a:endParaRPr>
          </a:p>
          <a:p>
            <a:pPr algn="ctr"/>
            <a:r>
              <a:rPr lang="en-US" sz="2400" dirty="0">
                <a:latin typeface="Century Gothic" panose="020B0502020202020204" pitchFamily="34" charset="0"/>
                <a:cs typeface="Eras Medium ITC" panose="020F0502020204030204" pitchFamily="34" charset="0"/>
              </a:rPr>
              <a:t>April 30, 2020</a:t>
            </a:r>
          </a:p>
        </p:txBody>
      </p:sp>
    </p:spTree>
    <p:extLst>
      <p:ext uri="{BB962C8B-B14F-4D97-AF65-F5344CB8AC3E}">
        <p14:creationId xmlns:p14="http://schemas.microsoft.com/office/powerpoint/2010/main" val="2767449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16506E-9223-1848-8FF8-05E7E4989008}"/>
              </a:ext>
            </a:extLst>
          </p:cNvPr>
          <p:cNvSpPr txBox="1"/>
          <p:nvPr/>
        </p:nvSpPr>
        <p:spPr>
          <a:xfrm>
            <a:off x="1187669" y="767254"/>
            <a:ext cx="9417269" cy="5109091"/>
          </a:xfrm>
          <a:prstGeom prst="rect">
            <a:avLst/>
          </a:prstGeom>
          <a:noFill/>
        </p:spPr>
        <p:txBody>
          <a:bodyPr wrap="square" rtlCol="0">
            <a:spAutoFit/>
          </a:bodyPr>
          <a:lstStyle/>
          <a:p>
            <a:r>
              <a:rPr lang="en-US" sz="2000" b="1" dirty="0">
                <a:latin typeface="Garamond" panose="02020404030301010803" pitchFamily="18" charset="0"/>
              </a:rPr>
              <a:t>Background</a:t>
            </a:r>
          </a:p>
          <a:p>
            <a:endParaRPr lang="en-US" dirty="0">
              <a:latin typeface="Garamond" panose="02020404030301010803" pitchFamily="18" charset="0"/>
            </a:endParaRPr>
          </a:p>
          <a:p>
            <a:r>
              <a:rPr lang="en-US" dirty="0">
                <a:latin typeface="Garamond" panose="02020404030301010803" pitchFamily="18" charset="0"/>
              </a:rPr>
              <a:t>Departments are labeled using a </a:t>
            </a:r>
            <a:r>
              <a:rPr lang="en-US" b="1" dirty="0">
                <a:latin typeface="Garamond" panose="02020404030301010803" pitchFamily="18" charset="0"/>
              </a:rPr>
              <a:t>supervised classification </a:t>
            </a:r>
            <a:r>
              <a:rPr lang="en-US" dirty="0">
                <a:latin typeface="Garamond" panose="02020404030301010803" pitchFamily="18" charset="0"/>
              </a:rPr>
              <a:t>algorithm</a:t>
            </a:r>
          </a:p>
          <a:p>
            <a:endParaRPr lang="en-US" dirty="0">
              <a:latin typeface="Garamond" panose="02020404030301010803" pitchFamily="18" charset="0"/>
            </a:endParaRPr>
          </a:p>
          <a:p>
            <a:r>
              <a:rPr lang="en-US" dirty="0">
                <a:latin typeface="Garamond" panose="02020404030301010803" pitchFamily="18" charset="0"/>
              </a:rPr>
              <a:t>The algorithm is “trained” using thousands of departments we’ve already labeled and validated</a:t>
            </a:r>
          </a:p>
          <a:p>
            <a:endParaRPr lang="en-US" dirty="0">
              <a:latin typeface="Garamond" panose="02020404030301010803" pitchFamily="18" charset="0"/>
            </a:endParaRPr>
          </a:p>
          <a:p>
            <a:r>
              <a:rPr lang="en-US" dirty="0">
                <a:latin typeface="Garamond" panose="02020404030301010803" pitchFamily="18" charset="0"/>
              </a:rPr>
              <a:t>For each new department it sees, it </a:t>
            </a:r>
            <a:r>
              <a:rPr lang="en-US" b="1" dirty="0">
                <a:latin typeface="Garamond" panose="02020404030301010803" pitchFamily="18" charset="0"/>
              </a:rPr>
              <a:t>predicts</a:t>
            </a:r>
            <a:r>
              <a:rPr lang="en-US" dirty="0">
                <a:latin typeface="Garamond" panose="02020404030301010803" pitchFamily="18" charset="0"/>
              </a:rPr>
              <a:t> the most likely label based on its characteristics:</a:t>
            </a:r>
          </a:p>
          <a:p>
            <a:r>
              <a:rPr lang="en-US" dirty="0">
                <a:latin typeface="Garamond" panose="02020404030301010803" pitchFamily="18" charset="0"/>
              </a:rPr>
              <a:t>	Department name</a:t>
            </a:r>
          </a:p>
          <a:p>
            <a:r>
              <a:rPr lang="en-US" dirty="0">
                <a:latin typeface="Garamond" panose="02020404030301010803" pitchFamily="18" charset="0"/>
              </a:rPr>
              <a:t>	Job code names of department staff</a:t>
            </a:r>
          </a:p>
          <a:p>
            <a:r>
              <a:rPr lang="en-US" dirty="0">
                <a:latin typeface="Garamond" panose="02020404030301010803" pitchFamily="18" charset="0"/>
              </a:rPr>
              <a:t>	UB revenue codes of associated charges</a:t>
            </a:r>
          </a:p>
          <a:p>
            <a:r>
              <a:rPr lang="en-US" dirty="0">
                <a:latin typeface="Garamond" panose="02020404030301010803" pitchFamily="18" charset="0"/>
              </a:rPr>
              <a:t>	ICD-10 primary diagnosis codes of associated patients</a:t>
            </a:r>
          </a:p>
          <a:p>
            <a:r>
              <a:rPr lang="en-US" dirty="0">
                <a:latin typeface="Garamond" panose="02020404030301010803" pitchFamily="18" charset="0"/>
              </a:rPr>
              <a:t>	Normalized line items of GL accounts (when available)</a:t>
            </a:r>
          </a:p>
          <a:p>
            <a:endParaRPr lang="en-US" dirty="0">
              <a:latin typeface="Garamond" panose="02020404030301010803" pitchFamily="18" charset="0"/>
            </a:endParaRPr>
          </a:p>
          <a:p>
            <a:r>
              <a:rPr lang="en-US" dirty="0">
                <a:latin typeface="Garamond" panose="02020404030301010803" pitchFamily="18" charset="0"/>
              </a:rPr>
              <a:t>It also assigns a </a:t>
            </a:r>
            <a:r>
              <a:rPr lang="en-US" b="1" dirty="0">
                <a:latin typeface="Garamond" panose="02020404030301010803" pitchFamily="18" charset="0"/>
              </a:rPr>
              <a:t>confidence score </a:t>
            </a:r>
            <a:r>
              <a:rPr lang="en-US" dirty="0">
                <a:latin typeface="Garamond" panose="02020404030301010803" pitchFamily="18" charset="0"/>
              </a:rPr>
              <a:t>(0 to 100) of how “good” the prediction is (the likelihood that the assigned label is correct)</a:t>
            </a:r>
          </a:p>
          <a:p>
            <a:endParaRPr lang="en-US" dirty="0">
              <a:latin typeface="Garamond" panose="02020404030301010803" pitchFamily="18" charset="0"/>
            </a:endParaRPr>
          </a:p>
          <a:p>
            <a:r>
              <a:rPr lang="en-US" dirty="0">
                <a:latin typeface="Garamond" panose="02020404030301010803" pitchFamily="18" charset="0"/>
              </a:rPr>
              <a:t>Pay special attention to low confidence scores (less than about 60), although high scores can also be wrong, especially if there’s relatively little data for the department (few or no job codes or charges)</a:t>
            </a:r>
          </a:p>
        </p:txBody>
      </p:sp>
    </p:spTree>
    <p:extLst>
      <p:ext uri="{BB962C8B-B14F-4D97-AF65-F5344CB8AC3E}">
        <p14:creationId xmlns:p14="http://schemas.microsoft.com/office/powerpoint/2010/main" val="1119214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A1A43DD-3DA9-5A40-8663-250A22365D6A}"/>
              </a:ext>
            </a:extLst>
          </p:cNvPr>
          <p:cNvGraphicFramePr>
            <a:graphicFrameLocks noGrp="1"/>
          </p:cNvGraphicFramePr>
          <p:nvPr>
            <p:extLst>
              <p:ext uri="{D42A27DB-BD31-4B8C-83A1-F6EECF244321}">
                <p14:modId xmlns:p14="http://schemas.microsoft.com/office/powerpoint/2010/main" val="2557249659"/>
              </p:ext>
            </p:extLst>
          </p:nvPr>
        </p:nvGraphicFramePr>
        <p:xfrm>
          <a:off x="270933" y="643466"/>
          <a:ext cx="11588340" cy="5127539"/>
        </p:xfrm>
        <a:graphic>
          <a:graphicData uri="http://schemas.openxmlformats.org/drawingml/2006/table">
            <a:tbl>
              <a:tblPr firstRow="1" bandRow="1">
                <a:tableStyleId>{5940675A-B579-460E-94D1-54222C63F5DA}</a:tableStyleId>
              </a:tblPr>
              <a:tblGrid>
                <a:gridCol w="2317668">
                  <a:extLst>
                    <a:ext uri="{9D8B030D-6E8A-4147-A177-3AD203B41FA5}">
                      <a16:colId xmlns:a16="http://schemas.microsoft.com/office/drawing/2014/main" val="1000813227"/>
                    </a:ext>
                  </a:extLst>
                </a:gridCol>
                <a:gridCol w="2317668">
                  <a:extLst>
                    <a:ext uri="{9D8B030D-6E8A-4147-A177-3AD203B41FA5}">
                      <a16:colId xmlns:a16="http://schemas.microsoft.com/office/drawing/2014/main" val="1975540947"/>
                    </a:ext>
                  </a:extLst>
                </a:gridCol>
                <a:gridCol w="2317668">
                  <a:extLst>
                    <a:ext uri="{9D8B030D-6E8A-4147-A177-3AD203B41FA5}">
                      <a16:colId xmlns:a16="http://schemas.microsoft.com/office/drawing/2014/main" val="2614090493"/>
                    </a:ext>
                  </a:extLst>
                </a:gridCol>
                <a:gridCol w="2317668">
                  <a:extLst>
                    <a:ext uri="{9D8B030D-6E8A-4147-A177-3AD203B41FA5}">
                      <a16:colId xmlns:a16="http://schemas.microsoft.com/office/drawing/2014/main" val="1387979180"/>
                    </a:ext>
                  </a:extLst>
                </a:gridCol>
                <a:gridCol w="2317668">
                  <a:extLst>
                    <a:ext uri="{9D8B030D-6E8A-4147-A177-3AD203B41FA5}">
                      <a16:colId xmlns:a16="http://schemas.microsoft.com/office/drawing/2014/main" val="1541428554"/>
                    </a:ext>
                  </a:extLst>
                </a:gridCol>
              </a:tblGrid>
              <a:tr h="747964">
                <a:tc>
                  <a:txBody>
                    <a:bodyPr/>
                    <a:lstStyle/>
                    <a:p>
                      <a:pPr algn="ctr"/>
                      <a:r>
                        <a:rPr lang="en-US" sz="2000" b="1" dirty="0">
                          <a:latin typeface="Garamond" panose="02020404030301010803" pitchFamily="18" charset="0"/>
                        </a:rPr>
                        <a:t>Administration</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Garamond" panose="02020404030301010803" pitchFamily="18" charset="0"/>
                        </a:rPr>
                        <a:t>Finance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Garamond" panose="02020404030301010803" pitchFamily="18" charset="0"/>
                        </a:rPr>
                        <a:t>Information Technology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Garamond" panose="02020404030301010803" pitchFamily="18" charset="0"/>
                        </a:rPr>
                        <a:t>Medical Education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Garamond" panose="02020404030301010803" pitchFamily="18" charset="0"/>
                        </a:rPr>
                        <a:t>Non-Operating Revenue</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6030675"/>
                  </a:ext>
                </a:extLst>
              </a:tr>
              <a:tr h="408795">
                <a:tc>
                  <a:txBody>
                    <a:bodyPr/>
                    <a:lstStyle/>
                    <a:p>
                      <a:pPr algn="ctr"/>
                      <a:r>
                        <a:rPr lang="en-US" sz="1400" dirty="0">
                          <a:latin typeface="Garamond" panose="02020404030301010803" pitchFamily="18" charset="0"/>
                        </a:rPr>
                        <a:t>General administration</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Accounting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Informatics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Clinical education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Cafe / coffee shop</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3384754"/>
                  </a:ext>
                </a:extLst>
              </a:tr>
              <a:tr h="447675">
                <a:tc>
                  <a:txBody>
                    <a:bodyPr/>
                    <a:lstStyle/>
                    <a:p>
                      <a:pPr algn="ctr"/>
                      <a:r>
                        <a:rPr lang="en-US" sz="1400" dirty="0">
                          <a:latin typeface="Garamond" panose="02020404030301010803" pitchFamily="18" charset="0"/>
                        </a:rPr>
                        <a:t>Department leadership</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Decision support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EHR/EMR (but </a:t>
                      </a:r>
                      <a:r>
                        <a:rPr lang="en-US" sz="1400" b="1" dirty="0">
                          <a:latin typeface="Garamond" panose="02020404030301010803" pitchFamily="18" charset="0"/>
                        </a:rPr>
                        <a:t>not </a:t>
                      </a:r>
                      <a:r>
                        <a:rPr lang="en-US" sz="1400" b="0" dirty="0">
                          <a:latin typeface="Garamond" panose="02020404030301010803" pitchFamily="18" charset="0"/>
                        </a:rPr>
                        <a:t>employee training)</a:t>
                      </a: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Library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Gift shop</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5024028"/>
                  </a:ext>
                </a:extLst>
              </a:tr>
              <a:tr h="491490">
                <a:tc>
                  <a:txBody>
                    <a:bodyPr/>
                    <a:lstStyle/>
                    <a:p>
                      <a:pPr algn="ctr"/>
                      <a:r>
                        <a:rPr lang="en-US" sz="1400" dirty="0">
                          <a:latin typeface="Garamond" panose="02020404030301010803" pitchFamily="18" charset="0"/>
                        </a:rPr>
                        <a:t>Communications and marketing / public affairs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Payroll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Epic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Professional development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Flower shop</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26766768"/>
                  </a:ext>
                </a:extLst>
              </a:tr>
              <a:tr h="373380">
                <a:tc>
                  <a:txBody>
                    <a:bodyPr/>
                    <a:lstStyle/>
                    <a:p>
                      <a:pPr algn="ctr"/>
                      <a:r>
                        <a:rPr lang="en-US" sz="1400" dirty="0">
                          <a:latin typeface="Garamond" panose="02020404030301010803" pitchFamily="18" charset="0"/>
                        </a:rPr>
                        <a:t>Credentialing</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Financial planning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Networking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Residents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Childcare</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8018239"/>
                  </a:ext>
                </a:extLst>
              </a:tr>
              <a:tr h="731036">
                <a:tc>
                  <a:txBody>
                    <a:bodyPr/>
                    <a:lstStyle/>
                    <a:p>
                      <a:pPr algn="ctr"/>
                      <a:r>
                        <a:rPr lang="en-US" sz="1400" dirty="0">
                          <a:latin typeface="Garamond" panose="02020404030301010803" pitchFamily="18" charset="0"/>
                        </a:rPr>
                        <a:t>Epidemiology and infection control</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Audit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Cybersecurity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Interns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Thrift shop</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0647450"/>
                  </a:ext>
                </a:extLst>
              </a:tr>
              <a:tr h="348614">
                <a:tc>
                  <a:txBody>
                    <a:bodyPr/>
                    <a:lstStyle/>
                    <a:p>
                      <a:pPr algn="ctr"/>
                      <a:r>
                        <a:rPr lang="en-US" sz="1400" dirty="0">
                          <a:latin typeface="Garamond" panose="02020404030301010803" pitchFamily="18" charset="0"/>
                        </a:rPr>
                        <a:t>Medical affairs</a:t>
                      </a:r>
                    </a:p>
                    <a:p>
                      <a:pPr algn="ctr"/>
                      <a:r>
                        <a:rPr lang="en-US" sz="1400" dirty="0">
                          <a:latin typeface="Garamond" panose="02020404030301010803" pitchFamily="18" charset="0"/>
                        </a:rPr>
                        <a:t>Legal</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Compliance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Telecom / PBX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CME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Spa (but </a:t>
                      </a:r>
                      <a:r>
                        <a:rPr lang="en-US" sz="1400" b="1" dirty="0">
                          <a:latin typeface="Garamond" panose="02020404030301010803" pitchFamily="18" charset="0"/>
                        </a:rPr>
                        <a:t>not </a:t>
                      </a:r>
                      <a:r>
                        <a:rPr lang="en-US" sz="1400" b="0" dirty="0">
                          <a:latin typeface="Garamond" panose="02020404030301010803" pitchFamily="18" charset="0"/>
                        </a:rPr>
                        <a:t>physical rehabilitation)</a:t>
                      </a:r>
                    </a:p>
                    <a:p>
                      <a:pPr algn="ctr"/>
                      <a:r>
                        <a:rPr lang="en-US" sz="1400" b="0" dirty="0">
                          <a:latin typeface="Garamond" panose="02020404030301010803" pitchFamily="18" charset="0"/>
                        </a:rPr>
                        <a:t>Valet</a:t>
                      </a:r>
                    </a:p>
                    <a:p>
                      <a:pPr algn="ctr"/>
                      <a:r>
                        <a:rPr lang="en-US" sz="1400" b="0" dirty="0">
                          <a:latin typeface="Garamond" panose="02020404030301010803" pitchFamily="18" charset="0"/>
                        </a:rPr>
                        <a:t>Fitness Center/Pool</a:t>
                      </a: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1264428"/>
                  </a:ext>
                </a:extLst>
              </a:tr>
              <a:tr h="885164">
                <a:tc>
                  <a:txBody>
                    <a:bodyPr/>
                    <a:lstStyle/>
                    <a:p>
                      <a:pPr algn="ctr"/>
                      <a:r>
                        <a:rPr lang="en-US" sz="1400" dirty="0">
                          <a:latin typeface="Garamond" panose="02020404030301010803" pitchFamily="18" charset="0"/>
                        </a:rPr>
                        <a:t>Fundraising (including grants)</a:t>
                      </a:r>
                    </a:p>
                    <a:p>
                      <a:pPr algn="ctr"/>
                      <a:r>
                        <a:rPr lang="en-US" sz="1400" dirty="0">
                          <a:latin typeface="Garamond" panose="02020404030301010803" pitchFamily="18" charset="0"/>
                        </a:rPr>
                        <a:t>Compliance</a:t>
                      </a:r>
                    </a:p>
                    <a:p>
                      <a:pPr algn="ctr"/>
                      <a:r>
                        <a:rPr lang="en-US" sz="1400" dirty="0">
                          <a:latin typeface="Garamond" panose="02020404030301010803" pitchFamily="18" charset="0"/>
                        </a:rPr>
                        <a:t>Risk Management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250168"/>
                  </a:ext>
                </a:extLst>
              </a:tr>
            </a:tbl>
          </a:graphicData>
        </a:graphic>
      </p:graphicFrame>
    </p:spTree>
    <p:extLst>
      <p:ext uri="{BB962C8B-B14F-4D97-AF65-F5344CB8AC3E}">
        <p14:creationId xmlns:p14="http://schemas.microsoft.com/office/powerpoint/2010/main" val="3493292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A1A43DD-3DA9-5A40-8663-250A22365D6A}"/>
              </a:ext>
            </a:extLst>
          </p:cNvPr>
          <p:cNvGraphicFramePr>
            <a:graphicFrameLocks noGrp="1"/>
          </p:cNvGraphicFramePr>
          <p:nvPr>
            <p:extLst>
              <p:ext uri="{D42A27DB-BD31-4B8C-83A1-F6EECF244321}">
                <p14:modId xmlns:p14="http://schemas.microsoft.com/office/powerpoint/2010/main" val="3672462931"/>
              </p:ext>
            </p:extLst>
          </p:nvPr>
        </p:nvGraphicFramePr>
        <p:xfrm>
          <a:off x="259155" y="263050"/>
          <a:ext cx="11673690" cy="5514318"/>
        </p:xfrm>
        <a:graphic>
          <a:graphicData uri="http://schemas.openxmlformats.org/drawingml/2006/table">
            <a:tbl>
              <a:tblPr firstRow="1" bandRow="1">
                <a:tableStyleId>{5940675A-B579-460E-94D1-54222C63F5DA}</a:tableStyleId>
              </a:tblPr>
              <a:tblGrid>
                <a:gridCol w="2334738">
                  <a:extLst>
                    <a:ext uri="{9D8B030D-6E8A-4147-A177-3AD203B41FA5}">
                      <a16:colId xmlns:a16="http://schemas.microsoft.com/office/drawing/2014/main" val="1000813227"/>
                    </a:ext>
                  </a:extLst>
                </a:gridCol>
                <a:gridCol w="2334738">
                  <a:extLst>
                    <a:ext uri="{9D8B030D-6E8A-4147-A177-3AD203B41FA5}">
                      <a16:colId xmlns:a16="http://schemas.microsoft.com/office/drawing/2014/main" val="1975540947"/>
                    </a:ext>
                  </a:extLst>
                </a:gridCol>
                <a:gridCol w="2334738">
                  <a:extLst>
                    <a:ext uri="{9D8B030D-6E8A-4147-A177-3AD203B41FA5}">
                      <a16:colId xmlns:a16="http://schemas.microsoft.com/office/drawing/2014/main" val="2614090493"/>
                    </a:ext>
                  </a:extLst>
                </a:gridCol>
                <a:gridCol w="2334738">
                  <a:extLst>
                    <a:ext uri="{9D8B030D-6E8A-4147-A177-3AD203B41FA5}">
                      <a16:colId xmlns:a16="http://schemas.microsoft.com/office/drawing/2014/main" val="1387979180"/>
                    </a:ext>
                  </a:extLst>
                </a:gridCol>
                <a:gridCol w="2334738">
                  <a:extLst>
                    <a:ext uri="{9D8B030D-6E8A-4147-A177-3AD203B41FA5}">
                      <a16:colId xmlns:a16="http://schemas.microsoft.com/office/drawing/2014/main" val="1541428554"/>
                    </a:ext>
                  </a:extLst>
                </a:gridCol>
              </a:tblGrid>
              <a:tr h="708999">
                <a:tc>
                  <a:txBody>
                    <a:bodyPr/>
                    <a:lstStyle/>
                    <a:p>
                      <a:pPr algn="ctr"/>
                      <a:r>
                        <a:rPr lang="en-US" sz="2000" b="1" dirty="0">
                          <a:latin typeface="Garamond" panose="02020404030301010803" pitchFamily="18" charset="0"/>
                        </a:rPr>
                        <a:t>Care Management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Garamond" panose="02020404030301010803" pitchFamily="18" charset="0"/>
                        </a:rPr>
                        <a:t>Dietary Services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Garamond" panose="02020404030301010803" pitchFamily="18" charset="0"/>
                        </a:rPr>
                        <a:t>Patient Support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Garamond" panose="02020404030301010803" pitchFamily="18" charset="0"/>
                        </a:rPr>
                        <a:t>Quality and PI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Garamond" panose="02020404030301010803" pitchFamily="18" charset="0"/>
                        </a:rPr>
                        <a:t>Revenue Cycle</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6030675"/>
                  </a:ext>
                </a:extLst>
              </a:tr>
              <a:tr h="590051">
                <a:tc>
                  <a:txBody>
                    <a:bodyPr/>
                    <a:lstStyle/>
                    <a:p>
                      <a:pPr algn="ctr"/>
                      <a:r>
                        <a:rPr lang="en-US" sz="1400" dirty="0">
                          <a:latin typeface="Garamond" panose="02020404030301010803" pitchFamily="18" charset="0"/>
                        </a:rPr>
                        <a:t>Case management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Food and nutrition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Chaplains and pastoral care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Clinical excellence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Admitting / intake / registration</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3384754"/>
                  </a:ext>
                </a:extLst>
              </a:tr>
              <a:tr h="438150">
                <a:tc>
                  <a:txBody>
                    <a:bodyPr/>
                    <a:lstStyle/>
                    <a:p>
                      <a:pPr algn="ctr"/>
                      <a:r>
                        <a:rPr lang="en-US" sz="1400" dirty="0">
                          <a:latin typeface="Garamond" panose="02020404030301010803" pitchFamily="18" charset="0"/>
                        </a:rPr>
                        <a:t>Patient education</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Weight management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Driver services and patient transport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Operations improvement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Appointments</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5024028"/>
                  </a:ext>
                </a:extLst>
              </a:tr>
              <a:tr h="264795">
                <a:tc>
                  <a:txBody>
                    <a:bodyPr/>
                    <a:lstStyle/>
                    <a:p>
                      <a:pPr algn="ctr"/>
                      <a:r>
                        <a:rPr lang="en-US" sz="1400" dirty="0">
                          <a:latin typeface="Garamond" panose="02020404030301010803" pitchFamily="18" charset="0"/>
                        </a:rPr>
                        <a:t>Community education</a:t>
                      </a:r>
                    </a:p>
                    <a:p>
                      <a:pPr algn="ctr"/>
                      <a:r>
                        <a:rPr lang="en-US" sz="1400" dirty="0">
                          <a:latin typeface="Garamond" panose="02020404030301010803" pitchFamily="18" charset="0"/>
                        </a:rPr>
                        <a:t>Public Health</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Cafeteria (but </a:t>
                      </a:r>
                      <a:r>
                        <a:rPr lang="en-US" sz="1400" b="1" dirty="0">
                          <a:latin typeface="Garamond" panose="02020404030301010803" pitchFamily="18" charset="0"/>
                        </a:rPr>
                        <a:t>not </a:t>
                      </a:r>
                      <a:r>
                        <a:rPr lang="en-US" sz="1400" b="0" dirty="0">
                          <a:latin typeface="Garamond" panose="02020404030301010803" pitchFamily="18" charset="0"/>
                        </a:rPr>
                        <a:t>cafes/restaurants)</a:t>
                      </a: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Language services / interpreters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Performance improvement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Scheduling</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26766768"/>
                  </a:ext>
                </a:extLst>
              </a:tr>
              <a:tr h="459105">
                <a:tc>
                  <a:txBody>
                    <a:bodyPr/>
                    <a:lstStyle/>
                    <a:p>
                      <a:pPr algn="ctr"/>
                      <a:r>
                        <a:rPr lang="en-US" sz="1400" dirty="0">
                          <a:latin typeface="Garamond" panose="02020404030301010803" pitchFamily="18" charset="0"/>
                        </a:rPr>
                        <a:t>Social work</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Dieticians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Patient services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Analytics and innovation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Call center</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8018239"/>
                  </a:ext>
                </a:extLst>
              </a:tr>
              <a:tr h="409575">
                <a:tc>
                  <a:txBody>
                    <a:bodyPr/>
                    <a:lstStyle/>
                    <a:p>
                      <a:pPr algn="ctr"/>
                      <a:r>
                        <a:rPr lang="en-US" sz="1400" dirty="0">
                          <a:latin typeface="Garamond" panose="02020404030301010803" pitchFamily="18" charset="0"/>
                        </a:rPr>
                        <a:t>Navigators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Senior advocates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Business Intelligence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Coding and medical records</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0647450"/>
                  </a:ext>
                </a:extLst>
              </a:tr>
              <a:tr h="276225">
                <a:tc>
                  <a:txBody>
                    <a:bodyPr/>
                    <a:lstStyle/>
                    <a:p>
                      <a:pPr algn="ctr"/>
                      <a:r>
                        <a:rPr lang="en-US" sz="1400" dirty="0">
                          <a:latin typeface="Garamond" panose="02020404030301010803" pitchFamily="18" charset="0"/>
                        </a:rPr>
                        <a:t>Bed control management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Volunteers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Billing</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1264428"/>
                  </a:ext>
                </a:extLst>
              </a:tr>
              <a:tr h="534104">
                <a:tc>
                  <a:txBody>
                    <a:bodyPr/>
                    <a:lstStyle/>
                    <a:p>
                      <a:pPr algn="ctr"/>
                      <a:endParaRPr lang="en-US" sz="1400" dirty="0">
                        <a:latin typeface="Garamond" panose="02020404030301010803"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Transcription</a:t>
                      </a:r>
                    </a:p>
                    <a:p>
                      <a:pPr algn="ctr"/>
                      <a:r>
                        <a:rPr lang="en-US" sz="1400" dirty="0">
                          <a:latin typeface="Garamond" panose="02020404030301010803" pitchFamily="18" charset="0"/>
                        </a:rPr>
                        <a:t>Health Information Management (HIM)</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250168"/>
                  </a:ext>
                </a:extLst>
              </a:tr>
              <a:tr h="636974">
                <a:tc>
                  <a:txBody>
                    <a:bodyPr/>
                    <a:lstStyle/>
                    <a:p>
                      <a:pPr algn="ctr"/>
                      <a:endParaRPr lang="en-US" sz="1400" dirty="0">
                        <a:latin typeface="Garamond" panose="02020404030301010803"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Utilization management</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2063104"/>
                  </a:ext>
                </a:extLst>
              </a:tr>
              <a:tr h="636974">
                <a:tc>
                  <a:txBody>
                    <a:bodyPr/>
                    <a:lstStyle/>
                    <a:p>
                      <a:pPr algn="ctr"/>
                      <a:endParaRPr lang="en-US" sz="1400" dirty="0">
                        <a:latin typeface="Garamond" panose="02020404030301010803"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Welcome desk/kiosk</a:t>
                      </a:r>
                    </a:p>
                    <a:p>
                      <a:pPr algn="ctr"/>
                      <a:r>
                        <a:rPr lang="en-US" sz="1400" dirty="0">
                          <a:latin typeface="Garamond" panose="02020404030301010803" pitchFamily="18" charset="0"/>
                        </a:rPr>
                        <a:t>Greeter </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9550588"/>
                  </a:ext>
                </a:extLst>
              </a:tr>
            </a:tbl>
          </a:graphicData>
        </a:graphic>
      </p:graphicFrame>
    </p:spTree>
    <p:extLst>
      <p:ext uri="{BB962C8B-B14F-4D97-AF65-F5344CB8AC3E}">
        <p14:creationId xmlns:p14="http://schemas.microsoft.com/office/powerpoint/2010/main" val="1336002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A1A43DD-3DA9-5A40-8663-250A22365D6A}"/>
              </a:ext>
            </a:extLst>
          </p:cNvPr>
          <p:cNvGraphicFramePr>
            <a:graphicFrameLocks noGrp="1"/>
          </p:cNvGraphicFramePr>
          <p:nvPr>
            <p:extLst>
              <p:ext uri="{D42A27DB-BD31-4B8C-83A1-F6EECF244321}">
                <p14:modId xmlns:p14="http://schemas.microsoft.com/office/powerpoint/2010/main" val="3154830273"/>
              </p:ext>
            </p:extLst>
          </p:nvPr>
        </p:nvGraphicFramePr>
        <p:xfrm>
          <a:off x="259155" y="263050"/>
          <a:ext cx="11628045" cy="6183864"/>
        </p:xfrm>
        <a:graphic>
          <a:graphicData uri="http://schemas.openxmlformats.org/drawingml/2006/table">
            <a:tbl>
              <a:tblPr firstRow="1" bandRow="1">
                <a:tableStyleId>{5940675A-B579-460E-94D1-54222C63F5DA}</a:tableStyleId>
              </a:tblPr>
              <a:tblGrid>
                <a:gridCol w="2325609">
                  <a:extLst>
                    <a:ext uri="{9D8B030D-6E8A-4147-A177-3AD203B41FA5}">
                      <a16:colId xmlns:a16="http://schemas.microsoft.com/office/drawing/2014/main" val="1000813227"/>
                    </a:ext>
                  </a:extLst>
                </a:gridCol>
                <a:gridCol w="2325609">
                  <a:extLst>
                    <a:ext uri="{9D8B030D-6E8A-4147-A177-3AD203B41FA5}">
                      <a16:colId xmlns:a16="http://schemas.microsoft.com/office/drawing/2014/main" val="1975540947"/>
                    </a:ext>
                  </a:extLst>
                </a:gridCol>
                <a:gridCol w="2325609">
                  <a:extLst>
                    <a:ext uri="{9D8B030D-6E8A-4147-A177-3AD203B41FA5}">
                      <a16:colId xmlns:a16="http://schemas.microsoft.com/office/drawing/2014/main" val="2614090493"/>
                    </a:ext>
                  </a:extLst>
                </a:gridCol>
                <a:gridCol w="2325609">
                  <a:extLst>
                    <a:ext uri="{9D8B030D-6E8A-4147-A177-3AD203B41FA5}">
                      <a16:colId xmlns:a16="http://schemas.microsoft.com/office/drawing/2014/main" val="1387979180"/>
                    </a:ext>
                  </a:extLst>
                </a:gridCol>
                <a:gridCol w="2325609">
                  <a:extLst>
                    <a:ext uri="{9D8B030D-6E8A-4147-A177-3AD203B41FA5}">
                      <a16:colId xmlns:a16="http://schemas.microsoft.com/office/drawing/2014/main" val="1541428554"/>
                    </a:ext>
                  </a:extLst>
                </a:gridCol>
              </a:tblGrid>
              <a:tr h="568138">
                <a:tc>
                  <a:txBody>
                    <a:bodyPr/>
                    <a:lstStyle/>
                    <a:p>
                      <a:pPr algn="ctr"/>
                      <a:r>
                        <a:rPr lang="en-US" sz="2000" b="1" dirty="0">
                          <a:latin typeface="Garamond" panose="02020404030301010803" pitchFamily="18" charset="0"/>
                        </a:rPr>
                        <a:t>Nursing Administration</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Garamond" panose="02020404030301010803" pitchFamily="18" charset="0"/>
                        </a:rPr>
                        <a:t>Talent / HR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Garamond" panose="02020404030301010803" pitchFamily="18" charset="0"/>
                        </a:rPr>
                        <a:t>Supply Chain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Garamond" panose="02020404030301010803" pitchFamily="18" charset="0"/>
                        </a:rPr>
                        <a:t>Environmental Services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Garamond" panose="02020404030301010803" pitchFamily="18" charset="0"/>
                        </a:rPr>
                        <a:t>Facilities</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6030675"/>
                  </a:ext>
                </a:extLst>
              </a:tr>
              <a:tr h="555279">
                <a:tc>
                  <a:txBody>
                    <a:bodyPr/>
                    <a:lstStyle/>
                    <a:p>
                      <a:pPr algn="ctr"/>
                      <a:r>
                        <a:rPr lang="en-US" sz="1400" dirty="0">
                          <a:latin typeface="Garamond" panose="02020404030301010803" pitchFamily="18" charset="0"/>
                        </a:rPr>
                        <a:t>Float pool</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Human resources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Purchasing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Housekeeping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Building</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3384754"/>
                  </a:ext>
                </a:extLst>
              </a:tr>
              <a:tr h="510422">
                <a:tc>
                  <a:txBody>
                    <a:bodyPr/>
                    <a:lstStyle/>
                    <a:p>
                      <a:pPr algn="ctr"/>
                      <a:r>
                        <a:rPr lang="en-US" sz="1400" dirty="0">
                          <a:latin typeface="Garamond" panose="02020404030301010803" pitchFamily="18" charset="0"/>
                        </a:rPr>
                        <a:t>Strategic reserve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Recruitment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Stores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Laundry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Construction</a:t>
                      </a:r>
                    </a:p>
                    <a:p>
                      <a:pPr algn="ctr"/>
                      <a:r>
                        <a:rPr lang="en-US" sz="1400" dirty="0">
                          <a:latin typeface="Garamond" panose="02020404030301010803" pitchFamily="18" charset="0"/>
                        </a:rPr>
                        <a:t>Equipment rental</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5024028"/>
                  </a:ext>
                </a:extLst>
              </a:tr>
              <a:tr h="952549">
                <a:tc>
                  <a:txBody>
                    <a:bodyPr/>
                    <a:lstStyle/>
                    <a:p>
                      <a:pPr algn="ctr"/>
                      <a:r>
                        <a:rPr lang="en-US" sz="1400" dirty="0">
                          <a:latin typeface="Garamond" panose="02020404030301010803" pitchFamily="18" charset="0"/>
                        </a:rPr>
                        <a:t>Departments with a large number (100s) of nurses but no patient charges</a:t>
                      </a:r>
                    </a:p>
                    <a:p>
                      <a:pPr algn="ctr"/>
                      <a:r>
                        <a:rPr lang="en-US" sz="1400" dirty="0">
                          <a:latin typeface="Garamond" panose="02020404030301010803" pitchFamily="18" charset="0"/>
                        </a:rPr>
                        <a:t>Sitter</a:t>
                      </a:r>
                    </a:p>
                    <a:p>
                      <a:pPr algn="ctr"/>
                      <a:endParaRPr lang="en-US" sz="1400" dirty="0">
                        <a:latin typeface="Garamond" panose="02020404030301010803"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Employee wellness center</a:t>
                      </a:r>
                    </a:p>
                    <a:p>
                      <a:pPr algn="ctr"/>
                      <a:r>
                        <a:rPr lang="en-US" sz="1400" dirty="0">
                          <a:latin typeface="Garamond" panose="02020404030301010803" pitchFamily="18" charset="0"/>
                        </a:rPr>
                        <a:t>Professional Development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Receiving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Linen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Engineers</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26766768"/>
                  </a:ext>
                </a:extLst>
              </a:tr>
              <a:tr h="793257">
                <a:tc>
                  <a:txBody>
                    <a:bodyPr/>
                    <a:lstStyle/>
                    <a:p>
                      <a:pPr algn="ctr"/>
                      <a:r>
                        <a:rPr lang="en-US" sz="1400" dirty="0">
                          <a:latin typeface="Garamond" panose="02020404030301010803" pitchFamily="18" charset="0"/>
                        </a:rPr>
                        <a:t>Nursing Administration</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Clinical engineering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Grounds</a:t>
                      </a:r>
                    </a:p>
                    <a:p>
                      <a:pPr algn="ctr"/>
                      <a:r>
                        <a:rPr lang="en-US" sz="1400" dirty="0">
                          <a:latin typeface="Garamond" panose="02020404030301010803" pitchFamily="18" charset="0"/>
                        </a:rPr>
                        <a:t>Valet / parking</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8018239"/>
                  </a:ext>
                </a:extLst>
              </a:tr>
              <a:tr h="555279">
                <a:tc>
                  <a:txBody>
                    <a:bodyPr/>
                    <a:lstStyle/>
                    <a:p>
                      <a:pPr algn="ctr"/>
                      <a:r>
                        <a:rPr lang="en-US" sz="1400" dirty="0">
                          <a:latin typeface="Garamond" panose="02020404030301010803" pitchFamily="18" charset="0"/>
                        </a:rPr>
                        <a:t>CNO</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Biomedical engineering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Security / public safety</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0647450"/>
                  </a:ext>
                </a:extLst>
              </a:tr>
              <a:tr h="1392187">
                <a:tc>
                  <a:txBody>
                    <a:bodyPr/>
                    <a:lstStyle/>
                    <a:p>
                      <a:pPr algn="ctr"/>
                      <a:endParaRPr lang="en-US" sz="1400" dirty="0">
                        <a:latin typeface="Garamond" panose="02020404030301010803"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NOT surgical supplies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Departments with no employees and department name resembles a building name (e.g. MOB or POB)</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1264428"/>
                  </a:ext>
                </a:extLst>
              </a:tr>
              <a:tr h="510422">
                <a:tc>
                  <a:txBody>
                    <a:bodyPr/>
                    <a:lstStyle/>
                    <a:p>
                      <a:pPr algn="ctr"/>
                      <a:endParaRPr lang="en-US" sz="1800" dirty="0">
                        <a:latin typeface="Garamond" panose="02020404030301010803"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Power plant</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2063104"/>
                  </a:ext>
                </a:extLst>
              </a:tr>
            </a:tbl>
          </a:graphicData>
        </a:graphic>
      </p:graphicFrame>
    </p:spTree>
    <p:extLst>
      <p:ext uri="{BB962C8B-B14F-4D97-AF65-F5344CB8AC3E}">
        <p14:creationId xmlns:p14="http://schemas.microsoft.com/office/powerpoint/2010/main" val="425125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A1A43DD-3DA9-5A40-8663-250A22365D6A}"/>
              </a:ext>
            </a:extLst>
          </p:cNvPr>
          <p:cNvGraphicFramePr>
            <a:graphicFrameLocks noGrp="1"/>
          </p:cNvGraphicFramePr>
          <p:nvPr>
            <p:extLst>
              <p:ext uri="{D42A27DB-BD31-4B8C-83A1-F6EECF244321}">
                <p14:modId xmlns:p14="http://schemas.microsoft.com/office/powerpoint/2010/main" val="1516123302"/>
              </p:ext>
            </p:extLst>
          </p:nvPr>
        </p:nvGraphicFramePr>
        <p:xfrm>
          <a:off x="259155" y="263050"/>
          <a:ext cx="11673690" cy="6458801"/>
        </p:xfrm>
        <a:graphic>
          <a:graphicData uri="http://schemas.openxmlformats.org/drawingml/2006/table">
            <a:tbl>
              <a:tblPr firstRow="1" bandRow="1">
                <a:tableStyleId>{5940675A-B579-460E-94D1-54222C63F5DA}</a:tableStyleId>
              </a:tblPr>
              <a:tblGrid>
                <a:gridCol w="2334738">
                  <a:extLst>
                    <a:ext uri="{9D8B030D-6E8A-4147-A177-3AD203B41FA5}">
                      <a16:colId xmlns:a16="http://schemas.microsoft.com/office/drawing/2014/main" val="1000813227"/>
                    </a:ext>
                  </a:extLst>
                </a:gridCol>
                <a:gridCol w="2334738">
                  <a:extLst>
                    <a:ext uri="{9D8B030D-6E8A-4147-A177-3AD203B41FA5}">
                      <a16:colId xmlns:a16="http://schemas.microsoft.com/office/drawing/2014/main" val="1975540947"/>
                    </a:ext>
                  </a:extLst>
                </a:gridCol>
                <a:gridCol w="2334738">
                  <a:extLst>
                    <a:ext uri="{9D8B030D-6E8A-4147-A177-3AD203B41FA5}">
                      <a16:colId xmlns:a16="http://schemas.microsoft.com/office/drawing/2014/main" val="2614090493"/>
                    </a:ext>
                  </a:extLst>
                </a:gridCol>
                <a:gridCol w="2334738">
                  <a:extLst>
                    <a:ext uri="{9D8B030D-6E8A-4147-A177-3AD203B41FA5}">
                      <a16:colId xmlns:a16="http://schemas.microsoft.com/office/drawing/2014/main" val="1387979180"/>
                    </a:ext>
                  </a:extLst>
                </a:gridCol>
                <a:gridCol w="2334738">
                  <a:extLst>
                    <a:ext uri="{9D8B030D-6E8A-4147-A177-3AD203B41FA5}">
                      <a16:colId xmlns:a16="http://schemas.microsoft.com/office/drawing/2014/main" val="1541428554"/>
                    </a:ext>
                  </a:extLst>
                </a:gridCol>
              </a:tblGrid>
              <a:tr h="708999">
                <a:tc>
                  <a:txBody>
                    <a:bodyPr/>
                    <a:lstStyle/>
                    <a:p>
                      <a:pPr algn="ctr"/>
                      <a:r>
                        <a:rPr lang="en-US" sz="2000" b="1" dirty="0">
                          <a:latin typeface="Garamond" panose="02020404030301010803" pitchFamily="18" charset="0"/>
                        </a:rPr>
                        <a:t>Patient Care Unit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Garamond" panose="02020404030301010803" pitchFamily="18" charset="0"/>
                        </a:rPr>
                        <a:t>Critical and Intensive Care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Garamond" panose="02020404030301010803" pitchFamily="18" charset="0"/>
                        </a:rPr>
                        <a:t>Post-Acute Care and Hospice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Garamond" panose="02020404030301010803" pitchFamily="18" charset="0"/>
                        </a:rPr>
                        <a:t>Surgical Services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Garamond" panose="02020404030301010803" pitchFamily="18" charset="0"/>
                        </a:rPr>
                        <a:t>Emergency</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6030675"/>
                  </a:ext>
                </a:extLst>
              </a:tr>
              <a:tr h="692953">
                <a:tc>
                  <a:txBody>
                    <a:bodyPr/>
                    <a:lstStyle/>
                    <a:p>
                      <a:pPr algn="ctr"/>
                      <a:r>
                        <a:rPr lang="en-US" sz="1400" dirty="0">
                          <a:latin typeface="Garamond" panose="02020404030301010803" pitchFamily="18" charset="0"/>
                        </a:rPr>
                        <a:t>Care floor (e.g. “4 North”)</a:t>
                      </a:r>
                    </a:p>
                    <a:p>
                      <a:pPr algn="ctr"/>
                      <a:r>
                        <a:rPr lang="en-US" sz="1400" dirty="0">
                          <a:latin typeface="Garamond" panose="02020404030301010803" pitchFamily="18" charset="0"/>
                        </a:rPr>
                        <a:t>Sometimes named by specialty area too</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ICU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Hospice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Anesthesiology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ER/ED</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3384754"/>
                  </a:ext>
                </a:extLst>
              </a:tr>
              <a:tr h="636974">
                <a:tc>
                  <a:txBody>
                    <a:bodyPr/>
                    <a:lstStyle/>
                    <a:p>
                      <a:pPr algn="ctr"/>
                      <a:r>
                        <a:rPr lang="en-US" sz="1400" dirty="0">
                          <a:latin typeface="Garamond" panose="02020404030301010803" pitchFamily="18" charset="0"/>
                        </a:rPr>
                        <a:t>Med-Surg</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MICU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Palliative care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Operating room (OR)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EMS/Ambulance</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5024028"/>
                  </a:ext>
                </a:extLst>
              </a:tr>
              <a:tr h="692953">
                <a:tc>
                  <a:txBody>
                    <a:bodyPr/>
                    <a:lstStyle/>
                    <a:p>
                      <a:pPr algn="ctr"/>
                      <a:r>
                        <a:rPr lang="en-US" sz="1400" dirty="0">
                          <a:latin typeface="Garamond" panose="02020404030301010803" pitchFamily="18" charset="0"/>
                        </a:rPr>
                        <a:t>Telemetry / monitoring</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EICU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Independent or assisted living</a:t>
                      </a:r>
                    </a:p>
                    <a:p>
                      <a:pPr algn="ctr"/>
                      <a:r>
                        <a:rPr lang="en-US" sz="1400" dirty="0">
                          <a:latin typeface="Garamond" panose="02020404030301010803" pitchFamily="18" charset="0"/>
                        </a:rPr>
                        <a:t>Apartment names/numbers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PACU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Trauma services</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26766768"/>
                  </a:ext>
                </a:extLst>
              </a:tr>
              <a:tr h="989934">
                <a:tc>
                  <a:txBody>
                    <a:bodyPr/>
                    <a:lstStyle/>
                    <a:p>
                      <a:pPr algn="ctr"/>
                      <a:r>
                        <a:rPr lang="en-US" sz="1400" dirty="0">
                          <a:latin typeface="Garamond" panose="02020404030301010803" pitchFamily="18" charset="0"/>
                        </a:rPr>
                        <a:t>Step-down unit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CVICU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Nursing home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Pre-admissions testing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Disaster preparedness</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8018239"/>
                  </a:ext>
                </a:extLst>
              </a:tr>
              <a:tr h="692953">
                <a:tc>
                  <a:txBody>
                    <a:bodyPr/>
                    <a:lstStyle/>
                    <a:p>
                      <a:pPr algn="ctr"/>
                      <a:r>
                        <a:rPr lang="en-US" sz="1400" dirty="0">
                          <a:latin typeface="Garamond" panose="02020404030301010803" pitchFamily="18" charset="0"/>
                        </a:rPr>
                        <a:t>Intermediate care unit</a:t>
                      </a:r>
                    </a:p>
                    <a:p>
                      <a:pPr algn="ctr"/>
                      <a:r>
                        <a:rPr lang="en-US" sz="1400" dirty="0">
                          <a:latin typeface="Garamond" panose="02020404030301010803" pitchFamily="18" charset="0"/>
                        </a:rPr>
                        <a:t>Overflow </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PICU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Skilled nursing facility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Trauma surgery</a:t>
                      </a:r>
                    </a:p>
                    <a:p>
                      <a:pPr algn="ctr"/>
                      <a:r>
                        <a:rPr lang="en-US" sz="1400" dirty="0">
                          <a:latin typeface="Garamond" panose="02020404030301010803" pitchFamily="18" charset="0"/>
                        </a:rPr>
                        <a:t>Holding room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Helicopter flights</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0647450"/>
                  </a:ext>
                </a:extLst>
              </a:tr>
              <a:tr h="636974">
                <a:tc>
                  <a:txBody>
                    <a:bodyPr/>
                    <a:lstStyle/>
                    <a:p>
                      <a:pPr algn="ctr"/>
                      <a:endParaRPr lang="en-US" sz="1400" dirty="0">
                        <a:latin typeface="Garamond" panose="02020404030301010803"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NICU</a:t>
                      </a:r>
                    </a:p>
                    <a:p>
                      <a:pPr algn="ctr"/>
                      <a:endParaRPr lang="en-US" sz="1400" dirty="0">
                        <a:latin typeface="Garamond" panose="02020404030301010803" pitchFamily="18" charset="0"/>
                      </a:endParaRPr>
                    </a:p>
                    <a:p>
                      <a:pPr algn="ctr"/>
                      <a:r>
                        <a:rPr lang="en-US" sz="1400" dirty="0">
                          <a:latin typeface="Garamond" panose="02020404030301010803" pitchFamily="18" charset="0"/>
                        </a:rPr>
                        <a:t>SICU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Long-term care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(but generally not surgical clinics)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1264428"/>
                  </a:ext>
                </a:extLst>
              </a:tr>
              <a:tr h="636974">
                <a:tc>
                  <a:txBody>
                    <a:bodyPr/>
                    <a:lstStyle/>
                    <a:p>
                      <a:pPr algn="ctr"/>
                      <a:endParaRPr lang="en-US" sz="1400" dirty="0">
                        <a:latin typeface="Garamond" panose="02020404030301010803"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NOT CC (critical care)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Often, geriatric (not always)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Sterile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250168"/>
                  </a:ext>
                </a:extLst>
              </a:tr>
              <a:tr h="636974">
                <a:tc>
                  <a:txBody>
                    <a:bodyPr/>
                    <a:lstStyle/>
                    <a:p>
                      <a:pPr algn="ctr"/>
                      <a:endParaRPr lang="en-US" sz="1800" dirty="0">
                        <a:latin typeface="Garamond" panose="02020404030301010803"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2063104"/>
                  </a:ext>
                </a:extLst>
              </a:tr>
            </a:tbl>
          </a:graphicData>
        </a:graphic>
      </p:graphicFrame>
    </p:spTree>
    <p:extLst>
      <p:ext uri="{BB962C8B-B14F-4D97-AF65-F5344CB8AC3E}">
        <p14:creationId xmlns:p14="http://schemas.microsoft.com/office/powerpoint/2010/main" val="1325153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A1A43DD-3DA9-5A40-8663-250A22365D6A}"/>
              </a:ext>
            </a:extLst>
          </p:cNvPr>
          <p:cNvGraphicFramePr>
            <a:graphicFrameLocks noGrp="1"/>
          </p:cNvGraphicFramePr>
          <p:nvPr>
            <p:extLst>
              <p:ext uri="{D42A27DB-BD31-4B8C-83A1-F6EECF244321}">
                <p14:modId xmlns:p14="http://schemas.microsoft.com/office/powerpoint/2010/main" val="177337801"/>
              </p:ext>
            </p:extLst>
          </p:nvPr>
        </p:nvGraphicFramePr>
        <p:xfrm>
          <a:off x="259155" y="263050"/>
          <a:ext cx="11673690" cy="6420234"/>
        </p:xfrm>
        <a:graphic>
          <a:graphicData uri="http://schemas.openxmlformats.org/drawingml/2006/table">
            <a:tbl>
              <a:tblPr firstRow="1" bandRow="1">
                <a:tableStyleId>{5940675A-B579-460E-94D1-54222C63F5DA}</a:tableStyleId>
              </a:tblPr>
              <a:tblGrid>
                <a:gridCol w="1945615">
                  <a:extLst>
                    <a:ext uri="{9D8B030D-6E8A-4147-A177-3AD203B41FA5}">
                      <a16:colId xmlns:a16="http://schemas.microsoft.com/office/drawing/2014/main" val="1000813227"/>
                    </a:ext>
                  </a:extLst>
                </a:gridCol>
                <a:gridCol w="1945615">
                  <a:extLst>
                    <a:ext uri="{9D8B030D-6E8A-4147-A177-3AD203B41FA5}">
                      <a16:colId xmlns:a16="http://schemas.microsoft.com/office/drawing/2014/main" val="1975540947"/>
                    </a:ext>
                  </a:extLst>
                </a:gridCol>
                <a:gridCol w="1945615">
                  <a:extLst>
                    <a:ext uri="{9D8B030D-6E8A-4147-A177-3AD203B41FA5}">
                      <a16:colId xmlns:a16="http://schemas.microsoft.com/office/drawing/2014/main" val="2614090493"/>
                    </a:ext>
                  </a:extLst>
                </a:gridCol>
                <a:gridCol w="1945615">
                  <a:extLst>
                    <a:ext uri="{9D8B030D-6E8A-4147-A177-3AD203B41FA5}">
                      <a16:colId xmlns:a16="http://schemas.microsoft.com/office/drawing/2014/main" val="1387979180"/>
                    </a:ext>
                  </a:extLst>
                </a:gridCol>
                <a:gridCol w="1945615">
                  <a:extLst>
                    <a:ext uri="{9D8B030D-6E8A-4147-A177-3AD203B41FA5}">
                      <a16:colId xmlns:a16="http://schemas.microsoft.com/office/drawing/2014/main" val="1541428554"/>
                    </a:ext>
                  </a:extLst>
                </a:gridCol>
                <a:gridCol w="1945615">
                  <a:extLst>
                    <a:ext uri="{9D8B030D-6E8A-4147-A177-3AD203B41FA5}">
                      <a16:colId xmlns:a16="http://schemas.microsoft.com/office/drawing/2014/main" val="1801698249"/>
                    </a:ext>
                  </a:extLst>
                </a:gridCol>
              </a:tblGrid>
              <a:tr h="708999">
                <a:tc>
                  <a:txBody>
                    <a:bodyPr/>
                    <a:lstStyle/>
                    <a:p>
                      <a:pPr algn="ctr"/>
                      <a:r>
                        <a:rPr lang="en-US" sz="2000" b="1" dirty="0">
                          <a:latin typeface="Garamond" panose="02020404030301010803" pitchFamily="18" charset="0"/>
                        </a:rPr>
                        <a:t>Standard Imaging</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Garamond" panose="02020404030301010803" pitchFamily="18" charset="0"/>
                        </a:rPr>
                        <a:t>Advanced Imaging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Garamond" panose="02020404030301010803" pitchFamily="18" charset="0"/>
                        </a:rPr>
                        <a:t>Clinical Laboratory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Garamond" panose="02020404030301010803" pitchFamily="18" charset="0"/>
                        </a:rPr>
                        <a:t>Specialty Labs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Garamond" panose="02020404030301010803" pitchFamily="18" charset="0"/>
                        </a:rPr>
                        <a:t>Transplant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Garamond" panose="02020404030301010803" pitchFamily="18" charset="0"/>
                        </a:rPr>
                        <a:t>Hospitalists</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6030675"/>
                  </a:ext>
                </a:extLst>
              </a:tr>
              <a:tr h="692953">
                <a:tc>
                  <a:txBody>
                    <a:bodyPr/>
                    <a:lstStyle/>
                    <a:p>
                      <a:pPr algn="ctr"/>
                      <a:r>
                        <a:rPr lang="en-US" sz="1400" dirty="0">
                          <a:latin typeface="Garamond" panose="02020404030301010803" pitchFamily="18" charset="0"/>
                        </a:rPr>
                        <a:t>Radiology</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CT scan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Phlebotomy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Cardiac </a:t>
                      </a:r>
                      <a:r>
                        <a:rPr lang="en-US" sz="1400" dirty="0" err="1">
                          <a:latin typeface="Garamond" panose="02020404030301010803" pitchFamily="18" charset="0"/>
                        </a:rPr>
                        <a:t>cath</a:t>
                      </a:r>
                      <a:r>
                        <a:rPr lang="en-US" sz="1400" dirty="0">
                          <a:latin typeface="Garamond" panose="02020404030301010803" pitchFamily="18" charset="0"/>
                        </a:rPr>
                        <a:t> lab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Transplant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House physicians</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3384754"/>
                  </a:ext>
                </a:extLst>
              </a:tr>
              <a:tr h="636974">
                <a:tc>
                  <a:txBody>
                    <a:bodyPr/>
                    <a:lstStyle/>
                    <a:p>
                      <a:pPr algn="ctr"/>
                      <a:r>
                        <a:rPr lang="en-US" sz="1400" dirty="0">
                          <a:latin typeface="Garamond" panose="02020404030301010803" pitchFamily="18" charset="0"/>
                        </a:rPr>
                        <a:t>Mammography</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MRI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Cytology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EEG/EKG/ECG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Organ donation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Intensivists</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5024028"/>
                  </a:ext>
                </a:extLst>
              </a:tr>
              <a:tr h="692953">
                <a:tc>
                  <a:txBody>
                    <a:bodyPr/>
                    <a:lstStyle/>
                    <a:p>
                      <a:pPr algn="ctr"/>
                      <a:r>
                        <a:rPr lang="en-US" sz="1400" dirty="0">
                          <a:latin typeface="Garamond" panose="02020404030301010803" pitchFamily="18" charset="0"/>
                        </a:rPr>
                        <a:t>Ultrasound</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PET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Pathology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Echo cardiogram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Organ registry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Hospitalists</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26766768"/>
                  </a:ext>
                </a:extLst>
              </a:tr>
              <a:tr h="989934">
                <a:tc>
                  <a:txBody>
                    <a:bodyPr/>
                    <a:lstStyle/>
                    <a:p>
                      <a:pPr algn="ctr"/>
                      <a:r>
                        <a:rPr lang="en-US" sz="1400" dirty="0">
                          <a:latin typeface="Garamond" panose="02020404030301010803" pitchFamily="18" charset="0"/>
                        </a:rPr>
                        <a:t>X-Ray</a:t>
                      </a:r>
                    </a:p>
                    <a:p>
                      <a:pPr algn="ctr"/>
                      <a:endParaRPr lang="en-US" sz="1400" dirty="0">
                        <a:latin typeface="Garamond" panose="02020404030301010803" pitchFamily="18" charset="0"/>
                      </a:endParaRPr>
                    </a:p>
                    <a:p>
                      <a:pPr algn="ctr"/>
                      <a:r>
                        <a:rPr lang="en-US" sz="1400" dirty="0">
                          <a:latin typeface="Garamond" panose="02020404030301010803" pitchFamily="18" charset="0"/>
                        </a:rPr>
                        <a:t>RDC</a:t>
                      </a:r>
                    </a:p>
                    <a:p>
                      <a:pPr algn="ctr"/>
                      <a:r>
                        <a:rPr lang="en-US" sz="1400" dirty="0">
                          <a:latin typeface="Garamond" panose="02020404030301010803" pitchFamily="18" charset="0"/>
                        </a:rPr>
                        <a:t>Angiography</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Nuclear medicine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Chemistry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Interventional radiology (ex. Lithotripsy)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8018239"/>
                  </a:ext>
                </a:extLst>
              </a:tr>
              <a:tr h="692953">
                <a:tc>
                  <a:txBody>
                    <a:bodyPr/>
                    <a:lstStyle/>
                    <a:p>
                      <a:pPr algn="ctr"/>
                      <a:r>
                        <a:rPr lang="en-US" sz="1400" dirty="0">
                          <a:latin typeface="Garamond" panose="02020404030301010803" pitchFamily="18" charset="0"/>
                        </a:rPr>
                        <a:t>Mobile imaging</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Gamma knife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Microbiology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GI lab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0647450"/>
                  </a:ext>
                </a:extLst>
              </a:tr>
              <a:tr h="636974">
                <a:tc>
                  <a:txBody>
                    <a:bodyPr/>
                    <a:lstStyle/>
                    <a:p>
                      <a:pPr algn="ctr"/>
                      <a:endParaRPr lang="en-US" sz="1400" dirty="0">
                        <a:latin typeface="Garamond" panose="02020404030301010803"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Hematology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Sleep lab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1264428"/>
                  </a:ext>
                </a:extLst>
              </a:tr>
              <a:tr h="636974">
                <a:tc>
                  <a:txBody>
                    <a:bodyPr/>
                    <a:lstStyle/>
                    <a:p>
                      <a:pPr algn="ctr"/>
                      <a:endParaRPr lang="en-US" sz="1400" dirty="0">
                        <a:latin typeface="Garamond" panose="02020404030301010803"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General laboratory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Vascular lab</a:t>
                      </a:r>
                    </a:p>
                    <a:p>
                      <a:pPr algn="ctr"/>
                      <a:r>
                        <a:rPr lang="en-US" sz="1400" dirty="0">
                          <a:latin typeface="Garamond" panose="02020404030301010803" pitchFamily="18" charset="0"/>
                        </a:rPr>
                        <a:t>Bone density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250168"/>
                  </a:ext>
                </a:extLst>
              </a:tr>
              <a:tr h="636974">
                <a:tc>
                  <a:txBody>
                    <a:bodyPr/>
                    <a:lstStyle/>
                    <a:p>
                      <a:pPr algn="ctr"/>
                      <a:endParaRPr lang="en-US" sz="1400" dirty="0">
                        <a:latin typeface="Garamond" panose="02020404030301010803"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Autopsy</a:t>
                      </a:r>
                    </a:p>
                    <a:p>
                      <a:pPr algn="ctr"/>
                      <a:r>
                        <a:rPr lang="en-US" sz="1400" dirty="0">
                          <a:latin typeface="Garamond" panose="02020404030301010803" pitchFamily="18" charset="0"/>
                        </a:rPr>
                        <a:t>Blood bank</a:t>
                      </a:r>
                    </a:p>
                    <a:p>
                      <a:pPr algn="ctr"/>
                      <a:r>
                        <a:rPr lang="en-US" sz="1400" dirty="0">
                          <a:latin typeface="Garamond" panose="02020404030301010803" pitchFamily="18" charset="0"/>
                        </a:rPr>
                        <a:t>Transfusions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Garamond" panose="02020404030301010803" pitchFamily="18" charset="0"/>
                        </a:rPr>
                        <a:t>Endoscopy</a:t>
                      </a:r>
                    </a:p>
                    <a:p>
                      <a:pPr algn="ctr"/>
                      <a:r>
                        <a:rPr lang="en-US" sz="1400" dirty="0">
                          <a:latin typeface="Garamond" panose="02020404030301010803" pitchFamily="18" charset="0"/>
                        </a:rPr>
                        <a:t>Perfusion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2063104"/>
                  </a:ext>
                </a:extLst>
              </a:tr>
            </a:tbl>
          </a:graphicData>
        </a:graphic>
      </p:graphicFrame>
    </p:spTree>
    <p:extLst>
      <p:ext uri="{BB962C8B-B14F-4D97-AF65-F5344CB8AC3E}">
        <p14:creationId xmlns:p14="http://schemas.microsoft.com/office/powerpoint/2010/main" val="2209607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A1A43DD-3DA9-5A40-8663-250A22365D6A}"/>
              </a:ext>
            </a:extLst>
          </p:cNvPr>
          <p:cNvGraphicFramePr>
            <a:graphicFrameLocks noGrp="1"/>
          </p:cNvGraphicFramePr>
          <p:nvPr>
            <p:extLst>
              <p:ext uri="{D42A27DB-BD31-4B8C-83A1-F6EECF244321}">
                <p14:modId xmlns:p14="http://schemas.microsoft.com/office/powerpoint/2010/main" val="3978160223"/>
              </p:ext>
            </p:extLst>
          </p:nvPr>
        </p:nvGraphicFramePr>
        <p:xfrm>
          <a:off x="259155" y="263050"/>
          <a:ext cx="11673690" cy="6335006"/>
        </p:xfrm>
        <a:graphic>
          <a:graphicData uri="http://schemas.openxmlformats.org/drawingml/2006/table">
            <a:tbl>
              <a:tblPr firstRow="1" bandRow="1">
                <a:tableStyleId>{5940675A-B579-460E-94D1-54222C63F5DA}</a:tableStyleId>
              </a:tblPr>
              <a:tblGrid>
                <a:gridCol w="1945615">
                  <a:extLst>
                    <a:ext uri="{9D8B030D-6E8A-4147-A177-3AD203B41FA5}">
                      <a16:colId xmlns:a16="http://schemas.microsoft.com/office/drawing/2014/main" val="1000813227"/>
                    </a:ext>
                  </a:extLst>
                </a:gridCol>
                <a:gridCol w="1945615">
                  <a:extLst>
                    <a:ext uri="{9D8B030D-6E8A-4147-A177-3AD203B41FA5}">
                      <a16:colId xmlns:a16="http://schemas.microsoft.com/office/drawing/2014/main" val="1975540947"/>
                    </a:ext>
                  </a:extLst>
                </a:gridCol>
                <a:gridCol w="1945615">
                  <a:extLst>
                    <a:ext uri="{9D8B030D-6E8A-4147-A177-3AD203B41FA5}">
                      <a16:colId xmlns:a16="http://schemas.microsoft.com/office/drawing/2014/main" val="2614090493"/>
                    </a:ext>
                  </a:extLst>
                </a:gridCol>
                <a:gridCol w="1945615">
                  <a:extLst>
                    <a:ext uri="{9D8B030D-6E8A-4147-A177-3AD203B41FA5}">
                      <a16:colId xmlns:a16="http://schemas.microsoft.com/office/drawing/2014/main" val="1387979180"/>
                    </a:ext>
                  </a:extLst>
                </a:gridCol>
                <a:gridCol w="1945615">
                  <a:extLst>
                    <a:ext uri="{9D8B030D-6E8A-4147-A177-3AD203B41FA5}">
                      <a16:colId xmlns:a16="http://schemas.microsoft.com/office/drawing/2014/main" val="1541428554"/>
                    </a:ext>
                  </a:extLst>
                </a:gridCol>
                <a:gridCol w="1945615">
                  <a:extLst>
                    <a:ext uri="{9D8B030D-6E8A-4147-A177-3AD203B41FA5}">
                      <a16:colId xmlns:a16="http://schemas.microsoft.com/office/drawing/2014/main" val="1039889684"/>
                    </a:ext>
                  </a:extLst>
                </a:gridCol>
              </a:tblGrid>
              <a:tr h="708999">
                <a:tc>
                  <a:txBody>
                    <a:bodyPr/>
                    <a:lstStyle/>
                    <a:p>
                      <a:pPr algn="ctr"/>
                      <a:r>
                        <a:rPr lang="en-US" sz="2000" b="1" dirty="0">
                          <a:latin typeface="Garamond" panose="02020404030301010803" pitchFamily="18" charset="0"/>
                        </a:rPr>
                        <a:t>Behavioral</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Garamond" panose="02020404030301010803" pitchFamily="18" charset="0"/>
                        </a:rPr>
                        <a:t>Obstetrics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Garamond" panose="02020404030301010803" pitchFamily="18" charset="0"/>
                        </a:rPr>
                        <a:t>Oncology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Garamond" panose="02020404030301010803" pitchFamily="18" charset="0"/>
                        </a:rPr>
                        <a:t>Rehab/Therapy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Garamond" panose="02020404030301010803" pitchFamily="18" charset="0"/>
                        </a:rPr>
                        <a:t>Pharmacy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Garamond" panose="02020404030301010803" pitchFamily="18" charset="0"/>
                        </a:rPr>
                        <a:t>Research</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6030675"/>
                  </a:ext>
                </a:extLst>
              </a:tr>
              <a:tr h="692953">
                <a:tc>
                  <a:txBody>
                    <a:bodyPr/>
                    <a:lstStyle/>
                    <a:p>
                      <a:pPr algn="ctr"/>
                      <a:r>
                        <a:rPr lang="en-US" sz="1800" dirty="0">
                          <a:latin typeface="Garamond" panose="02020404030301010803" pitchFamily="18" charset="0"/>
                        </a:rPr>
                        <a:t>Psychiatry</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Garamond" panose="02020404030301010803" pitchFamily="18" charset="0"/>
                        </a:rPr>
                        <a:t>OBGYN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Garamond" panose="02020404030301010803" pitchFamily="18" charset="0"/>
                        </a:rPr>
                        <a:t>Cancer center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Garamond" panose="02020404030301010803" pitchFamily="18" charset="0"/>
                        </a:rPr>
                        <a:t>Cardiac rehab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Garamond" panose="02020404030301010803" pitchFamily="18" charset="0"/>
                        </a:rPr>
                        <a:t>Pharmacy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Garamond" panose="02020404030301010803" pitchFamily="18" charset="0"/>
                        </a:rPr>
                        <a:t>Research</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3384754"/>
                  </a:ext>
                </a:extLst>
              </a:tr>
              <a:tr h="636974">
                <a:tc>
                  <a:txBody>
                    <a:bodyPr/>
                    <a:lstStyle/>
                    <a:p>
                      <a:pPr algn="ctr"/>
                      <a:r>
                        <a:rPr lang="en-US" sz="1800" dirty="0">
                          <a:latin typeface="Garamond" panose="02020404030301010803" pitchFamily="18" charset="0"/>
                        </a:rPr>
                        <a:t>Psychology</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Garamond" panose="02020404030301010803" pitchFamily="18" charset="0"/>
                        </a:rPr>
                        <a:t>Labor and delivery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Garamond" panose="02020404030301010803" pitchFamily="18" charset="0"/>
                        </a:rPr>
                        <a:t>IV therapy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Garamond" panose="02020404030301010803" pitchFamily="18" charset="0"/>
                        </a:rPr>
                        <a:t>Occupational health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Garamond" panose="02020404030301010803" pitchFamily="18" charset="0"/>
                        </a:rPr>
                        <a:t>Drugs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Garamond" panose="02020404030301010803" pitchFamily="18" charset="0"/>
                        </a:rPr>
                        <a:t>Clinical trials</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5024028"/>
                  </a:ext>
                </a:extLst>
              </a:tr>
              <a:tr h="692953">
                <a:tc>
                  <a:txBody>
                    <a:bodyPr/>
                    <a:lstStyle/>
                    <a:p>
                      <a:pPr algn="ctr"/>
                      <a:r>
                        <a:rPr lang="en-US" sz="1800" dirty="0">
                          <a:latin typeface="Garamond" panose="02020404030301010803" pitchFamily="18" charset="0"/>
                        </a:rPr>
                        <a:t>Mental health</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Garamond" panose="02020404030301010803" pitchFamily="18" charset="0"/>
                        </a:rPr>
                        <a:t>Mother-baby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Garamond" panose="02020404030301010803" pitchFamily="18" charset="0"/>
                        </a:rPr>
                        <a:t>Infusion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Garamond" panose="02020404030301010803" pitchFamily="18" charset="0"/>
                        </a:rPr>
                        <a:t>Physical therapy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Garamond" panose="02020404030301010803" pitchFamily="18" charset="0"/>
                        </a:rPr>
                        <a:t>340B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Garamond" panose="02020404030301010803" pitchFamily="18" charset="0"/>
                        </a:rPr>
                        <a:t>Individual studies</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26766768"/>
                  </a:ext>
                </a:extLst>
              </a:tr>
              <a:tr h="989934">
                <a:tc>
                  <a:txBody>
                    <a:bodyPr/>
                    <a:lstStyle/>
                    <a:p>
                      <a:pPr algn="ctr"/>
                      <a:r>
                        <a:rPr lang="en-US" sz="1800" dirty="0">
                          <a:latin typeface="Garamond" panose="02020404030301010803" pitchFamily="18" charset="0"/>
                        </a:rPr>
                        <a:t>Counseling</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Garamond" panose="02020404030301010803" pitchFamily="18" charset="0"/>
                        </a:rPr>
                        <a:t>Midwives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Garamond" panose="02020404030301010803" pitchFamily="18" charset="0"/>
                        </a:rPr>
                        <a:t>Radiation oncology</a:t>
                      </a:r>
                    </a:p>
                    <a:p>
                      <a:pPr algn="ctr"/>
                      <a:endParaRPr lang="en-US" sz="18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Garamond" panose="02020404030301010803" pitchFamily="18" charset="0"/>
                        </a:rPr>
                        <a:t>Fitness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8018239"/>
                  </a:ext>
                </a:extLst>
              </a:tr>
              <a:tr h="692953">
                <a:tc>
                  <a:txBody>
                    <a:bodyPr/>
                    <a:lstStyle/>
                    <a:p>
                      <a:pPr algn="ctr"/>
                      <a:r>
                        <a:rPr lang="en-US" sz="1800" dirty="0">
                          <a:latin typeface="Garamond" panose="02020404030301010803" pitchFamily="18" charset="0"/>
                        </a:rPr>
                        <a:t>Addiction rehab</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Garamond" panose="02020404030301010803" pitchFamily="18" charset="0"/>
                        </a:rPr>
                        <a:t>Pre/perinatal education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Garamond" panose="02020404030301010803" pitchFamily="18" charset="0"/>
                        </a:rPr>
                        <a:t>Chemotherapy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Garamond" panose="02020404030301010803" pitchFamily="18" charset="0"/>
                        </a:rPr>
                        <a:t>Speech therapy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0647450"/>
                  </a:ext>
                </a:extLst>
              </a:tr>
              <a:tr h="636974">
                <a:tc>
                  <a:txBody>
                    <a:bodyPr/>
                    <a:lstStyle/>
                    <a:p>
                      <a:pPr algn="ctr"/>
                      <a:r>
                        <a:rPr lang="en-US" sz="1800" dirty="0">
                          <a:latin typeface="Garamond" panose="02020404030301010803" pitchFamily="18" charset="0"/>
                        </a:rPr>
                        <a:t>Psych ICU</a:t>
                      </a:r>
                    </a:p>
                    <a:p>
                      <a:pPr algn="ctr"/>
                      <a:r>
                        <a:rPr lang="en-US" sz="1800" dirty="0">
                          <a:latin typeface="Garamond" panose="02020404030301010803" pitchFamily="18" charset="0"/>
                        </a:rPr>
                        <a:t>Electric Shock</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Garamond" panose="02020404030301010803" pitchFamily="18" charset="0"/>
                        </a:rPr>
                        <a:t>Nursery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Garamond" panose="02020404030301010803" pitchFamily="18" charset="0"/>
                        </a:rPr>
                        <a:t>Respiratory therapy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1264428"/>
                  </a:ext>
                </a:extLst>
              </a:tr>
              <a:tr h="636974">
                <a:tc>
                  <a:txBody>
                    <a:bodyPr/>
                    <a:lstStyle/>
                    <a:p>
                      <a:pPr algn="ctr"/>
                      <a:endParaRPr lang="en-US" sz="1800" dirty="0">
                        <a:latin typeface="Garamond" panose="02020404030301010803"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Garamond" panose="02020404030301010803" pitchFamily="18" charset="0"/>
                        </a:rPr>
                        <a:t>Lactation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Garamond" panose="02020404030301010803" pitchFamily="18" charset="0"/>
                        </a:rPr>
                        <a:t>Sports medicine</a:t>
                      </a:r>
                    </a:p>
                    <a:p>
                      <a:pPr algn="ctr"/>
                      <a:r>
                        <a:rPr lang="en-US" sz="1800" dirty="0">
                          <a:latin typeface="Garamond" panose="02020404030301010803" pitchFamily="18" charset="0"/>
                        </a:rPr>
                        <a:t>PM&amp;R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250168"/>
                  </a:ext>
                </a:extLst>
              </a:tr>
              <a:tr h="636974">
                <a:tc>
                  <a:txBody>
                    <a:bodyPr/>
                    <a:lstStyle/>
                    <a:p>
                      <a:pPr algn="ctr"/>
                      <a:endParaRPr lang="en-US" sz="1800" dirty="0">
                        <a:latin typeface="Garamond" panose="02020404030301010803"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Garamond" panose="02020404030301010803" pitchFamily="18" charset="0"/>
                        </a:rPr>
                        <a:t>NOT clinics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latin typeface="Garamond" panose="02020404030301010803" pitchFamily="18"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2063104"/>
                  </a:ext>
                </a:extLst>
              </a:tr>
            </a:tbl>
          </a:graphicData>
        </a:graphic>
      </p:graphicFrame>
    </p:spTree>
    <p:extLst>
      <p:ext uri="{BB962C8B-B14F-4D97-AF65-F5344CB8AC3E}">
        <p14:creationId xmlns:p14="http://schemas.microsoft.com/office/powerpoint/2010/main" val="3517270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16506E-9223-1848-8FF8-05E7E4989008}"/>
              </a:ext>
            </a:extLst>
          </p:cNvPr>
          <p:cNvSpPr txBox="1"/>
          <p:nvPr/>
        </p:nvSpPr>
        <p:spPr>
          <a:xfrm>
            <a:off x="1082565" y="409902"/>
            <a:ext cx="4908331" cy="5632311"/>
          </a:xfrm>
          <a:prstGeom prst="rect">
            <a:avLst/>
          </a:prstGeom>
          <a:noFill/>
        </p:spPr>
        <p:txBody>
          <a:bodyPr wrap="square" rtlCol="0">
            <a:spAutoFit/>
          </a:bodyPr>
          <a:lstStyle/>
          <a:p>
            <a:r>
              <a:rPr lang="en-US" sz="2800" b="1" dirty="0">
                <a:latin typeface="Garamond" panose="02020404030301010803" pitchFamily="18" charset="0"/>
              </a:rPr>
              <a:t>Clinics</a:t>
            </a:r>
          </a:p>
          <a:p>
            <a:endParaRPr lang="en-US" sz="2000" b="1" dirty="0">
              <a:latin typeface="Garamond" panose="02020404030301010803" pitchFamily="18" charset="0"/>
            </a:endParaRPr>
          </a:p>
          <a:p>
            <a:r>
              <a:rPr lang="en-US" sz="1400" dirty="0">
                <a:latin typeface="Garamond" panose="02020404030301010803" pitchFamily="18" charset="0"/>
              </a:rPr>
              <a:t>Urgent/immediate care</a:t>
            </a:r>
          </a:p>
          <a:p>
            <a:r>
              <a:rPr lang="en-US" sz="1400" dirty="0">
                <a:latin typeface="Garamond" panose="02020404030301010803" pitchFamily="18" charset="0"/>
              </a:rPr>
              <a:t>Internal medicine / family medicine / primary care</a:t>
            </a:r>
          </a:p>
          <a:p>
            <a:r>
              <a:rPr lang="en-US" sz="1400" dirty="0">
                <a:latin typeface="Garamond" panose="02020404030301010803" pitchFamily="18" charset="0"/>
              </a:rPr>
              <a:t>Dental</a:t>
            </a:r>
          </a:p>
          <a:p>
            <a:r>
              <a:rPr lang="en-US" sz="1400" dirty="0">
                <a:latin typeface="Garamond" panose="02020404030301010803" pitchFamily="18" charset="0"/>
              </a:rPr>
              <a:t>Cardiology</a:t>
            </a:r>
          </a:p>
          <a:p>
            <a:r>
              <a:rPr lang="en-US" sz="1400" dirty="0">
                <a:latin typeface="Garamond" panose="02020404030301010803" pitchFamily="18" charset="0"/>
              </a:rPr>
              <a:t>Audiology</a:t>
            </a:r>
          </a:p>
          <a:p>
            <a:r>
              <a:rPr lang="en-US" sz="1400" dirty="0">
                <a:latin typeface="Garamond" panose="02020404030301010803" pitchFamily="18" charset="0"/>
              </a:rPr>
              <a:t>Dermatology</a:t>
            </a:r>
          </a:p>
          <a:p>
            <a:r>
              <a:rPr lang="en-US" sz="1400" dirty="0">
                <a:latin typeface="Garamond" panose="02020404030301010803" pitchFamily="18" charset="0"/>
              </a:rPr>
              <a:t>Endocrinology</a:t>
            </a:r>
          </a:p>
          <a:p>
            <a:r>
              <a:rPr lang="en-US" sz="1400" dirty="0">
                <a:latin typeface="Garamond" panose="02020404030301010803" pitchFamily="18" charset="0"/>
              </a:rPr>
              <a:t>Dialysis</a:t>
            </a:r>
          </a:p>
          <a:p>
            <a:r>
              <a:rPr lang="en-US" sz="1400" dirty="0">
                <a:latin typeface="Garamond" panose="02020404030301010803" pitchFamily="18" charset="0"/>
              </a:rPr>
              <a:t>Flu shots / shot clinic</a:t>
            </a:r>
          </a:p>
          <a:p>
            <a:r>
              <a:rPr lang="en-US" sz="1400" dirty="0">
                <a:latin typeface="Garamond" panose="02020404030301010803" pitchFamily="18" charset="0"/>
              </a:rPr>
              <a:t>Gastroenterology</a:t>
            </a:r>
          </a:p>
          <a:p>
            <a:r>
              <a:rPr lang="en-US" sz="1400" dirty="0">
                <a:latin typeface="Garamond" panose="02020404030301010803" pitchFamily="18" charset="0"/>
              </a:rPr>
              <a:t>Neurology</a:t>
            </a:r>
          </a:p>
          <a:p>
            <a:r>
              <a:rPr lang="en-US" sz="1400" dirty="0">
                <a:latin typeface="Garamond" panose="02020404030301010803" pitchFamily="18" charset="0"/>
              </a:rPr>
              <a:t>Orthopedics</a:t>
            </a:r>
          </a:p>
          <a:p>
            <a:r>
              <a:rPr lang="en-US" sz="1400" dirty="0">
                <a:latin typeface="Garamond" panose="02020404030301010803" pitchFamily="18" charset="0"/>
              </a:rPr>
              <a:t>Rheumatology</a:t>
            </a:r>
          </a:p>
          <a:p>
            <a:r>
              <a:rPr lang="en-US" sz="1400" dirty="0">
                <a:latin typeface="Garamond" panose="02020404030301010803" pitchFamily="18" charset="0"/>
              </a:rPr>
              <a:t>Urology</a:t>
            </a:r>
          </a:p>
          <a:p>
            <a:r>
              <a:rPr lang="en-US" sz="1400" dirty="0">
                <a:latin typeface="Garamond" panose="02020404030301010803" pitchFamily="18" charset="0"/>
              </a:rPr>
              <a:t>Wound care / hyperbaric</a:t>
            </a:r>
          </a:p>
          <a:p>
            <a:r>
              <a:rPr lang="en-US" sz="1400" dirty="0">
                <a:latin typeface="Garamond" panose="02020404030301010803" pitchFamily="18" charset="0"/>
              </a:rPr>
              <a:t>Surgical clinics</a:t>
            </a:r>
          </a:p>
          <a:p>
            <a:r>
              <a:rPr lang="en-US" sz="1400" dirty="0">
                <a:latin typeface="Garamond" panose="02020404030301010803" pitchFamily="18" charset="0"/>
              </a:rPr>
              <a:t>School and office clinics</a:t>
            </a:r>
          </a:p>
          <a:p>
            <a:r>
              <a:rPr lang="en-US" sz="1400" dirty="0">
                <a:latin typeface="Garamond" panose="02020404030301010803" pitchFamily="18" charset="0"/>
              </a:rPr>
              <a:t>Women’s health</a:t>
            </a:r>
          </a:p>
          <a:p>
            <a:r>
              <a:rPr lang="en-US" sz="1400" dirty="0">
                <a:latin typeface="Garamond" panose="02020404030301010803" pitchFamily="18" charset="0"/>
              </a:rPr>
              <a:t>APP – advanced practice providers</a:t>
            </a:r>
          </a:p>
          <a:p>
            <a:r>
              <a:rPr lang="en-US" sz="1400" dirty="0">
                <a:latin typeface="Garamond" panose="02020404030301010803" pitchFamily="18" charset="0"/>
              </a:rPr>
              <a:t>Anything that is outpatient but not in one of the other departments</a:t>
            </a:r>
          </a:p>
          <a:p>
            <a:endParaRPr lang="en-US" dirty="0">
              <a:latin typeface="Garamond" panose="02020404030301010803" pitchFamily="18" charset="0"/>
            </a:endParaRPr>
          </a:p>
        </p:txBody>
      </p:sp>
      <p:sp>
        <p:nvSpPr>
          <p:cNvPr id="3" name="TextBox 2">
            <a:extLst>
              <a:ext uri="{FF2B5EF4-FFF2-40B4-BE49-F238E27FC236}">
                <a16:creationId xmlns:a16="http://schemas.microsoft.com/office/drawing/2014/main" id="{2C5DF0C2-0D0A-984F-8AEC-CFE213BE0BD0}"/>
              </a:ext>
            </a:extLst>
          </p:cNvPr>
          <p:cNvSpPr txBox="1"/>
          <p:nvPr/>
        </p:nvSpPr>
        <p:spPr>
          <a:xfrm>
            <a:off x="6973613" y="409901"/>
            <a:ext cx="4908331" cy="4278094"/>
          </a:xfrm>
          <a:prstGeom prst="rect">
            <a:avLst/>
          </a:prstGeom>
          <a:noFill/>
        </p:spPr>
        <p:txBody>
          <a:bodyPr wrap="square" rtlCol="0">
            <a:spAutoFit/>
          </a:bodyPr>
          <a:lstStyle/>
          <a:p>
            <a:r>
              <a:rPr lang="en-US" sz="2800" b="1" dirty="0">
                <a:latin typeface="Garamond" panose="02020404030301010803" pitchFamily="18" charset="0"/>
              </a:rPr>
              <a:t>Fictitious</a:t>
            </a:r>
          </a:p>
          <a:p>
            <a:endParaRPr lang="en-US" sz="2000" b="1" dirty="0">
              <a:latin typeface="Garamond" panose="02020404030301010803" pitchFamily="18" charset="0"/>
            </a:endParaRPr>
          </a:p>
          <a:p>
            <a:r>
              <a:rPr lang="en-US" sz="1400" dirty="0">
                <a:latin typeface="Garamond" panose="02020404030301010803" pitchFamily="18" charset="0"/>
              </a:rPr>
              <a:t>Benefits (employee, health plans, disability, bereavement)</a:t>
            </a:r>
          </a:p>
          <a:p>
            <a:r>
              <a:rPr lang="en-US" sz="1400" dirty="0">
                <a:latin typeface="Garamond" panose="02020404030301010803" pitchFamily="18" charset="0"/>
              </a:rPr>
              <a:t>Budget adjustments</a:t>
            </a:r>
          </a:p>
          <a:p>
            <a:r>
              <a:rPr lang="en-US" sz="1400" dirty="0">
                <a:latin typeface="Garamond" panose="02020404030301010803" pitchFamily="18" charset="0"/>
              </a:rPr>
              <a:t>Non-allocated costs</a:t>
            </a:r>
          </a:p>
          <a:p>
            <a:r>
              <a:rPr lang="en-US" sz="1400" dirty="0">
                <a:latin typeface="Garamond" panose="02020404030301010803" pitchFamily="18" charset="0"/>
              </a:rPr>
              <a:t>Epic training</a:t>
            </a:r>
          </a:p>
          <a:p>
            <a:r>
              <a:rPr lang="en-US" sz="1400" dirty="0">
                <a:latin typeface="Garamond" panose="02020404030301010803" pitchFamily="18" charset="0"/>
              </a:rPr>
              <a:t>Reliability</a:t>
            </a:r>
          </a:p>
          <a:p>
            <a:r>
              <a:rPr lang="en-US" sz="1400" dirty="0">
                <a:latin typeface="Garamond" panose="02020404030301010803" pitchFamily="18" charset="0"/>
              </a:rPr>
              <a:t>Light duty labor</a:t>
            </a:r>
          </a:p>
          <a:p>
            <a:r>
              <a:rPr lang="en-US" sz="1400" dirty="0">
                <a:latin typeface="Garamond" panose="02020404030301010803" pitchFamily="18" charset="0"/>
              </a:rPr>
              <a:t>Illness</a:t>
            </a:r>
          </a:p>
          <a:p>
            <a:r>
              <a:rPr lang="en-US" sz="1400" dirty="0">
                <a:latin typeface="Garamond" panose="02020404030301010803" pitchFamily="18" charset="0"/>
              </a:rPr>
              <a:t>Workers comp</a:t>
            </a:r>
          </a:p>
          <a:p>
            <a:r>
              <a:rPr lang="en-US" sz="1400" dirty="0">
                <a:latin typeface="Garamond" panose="02020404030301010803" pitchFamily="18" charset="0"/>
              </a:rPr>
              <a:t>Cost center</a:t>
            </a:r>
          </a:p>
          <a:p>
            <a:r>
              <a:rPr lang="en-US" sz="1400" dirty="0">
                <a:latin typeface="Garamond" panose="02020404030301010803" pitchFamily="18" charset="0"/>
              </a:rPr>
              <a:t>Patient safety pool</a:t>
            </a:r>
          </a:p>
          <a:p>
            <a:r>
              <a:rPr lang="en-US" sz="1400" dirty="0">
                <a:latin typeface="Garamond" panose="02020404030301010803" pitchFamily="18" charset="0"/>
              </a:rPr>
              <a:t>Amortization</a:t>
            </a:r>
          </a:p>
          <a:p>
            <a:r>
              <a:rPr lang="en-US" sz="1400" dirty="0">
                <a:latin typeface="Garamond" panose="02020404030301010803" pitchFamily="18" charset="0"/>
              </a:rPr>
              <a:t>Depreciation</a:t>
            </a:r>
          </a:p>
          <a:p>
            <a:r>
              <a:rPr lang="en-US" sz="1400" dirty="0">
                <a:latin typeface="Garamond" panose="02020404030301010803" pitchFamily="18" charset="0"/>
              </a:rPr>
              <a:t>Interest</a:t>
            </a:r>
          </a:p>
          <a:p>
            <a:r>
              <a:rPr lang="en-US" sz="1400" dirty="0">
                <a:latin typeface="Garamond" panose="02020404030301010803" pitchFamily="18" charset="0"/>
              </a:rPr>
              <a:t>Taxes</a:t>
            </a:r>
          </a:p>
          <a:p>
            <a:r>
              <a:rPr lang="en-US" sz="1400" dirty="0">
                <a:latin typeface="Garamond" panose="02020404030301010803" pitchFamily="18" charset="0"/>
              </a:rPr>
              <a:t>Things that are overhead with crazy high value</a:t>
            </a:r>
          </a:p>
          <a:p>
            <a:r>
              <a:rPr lang="en-US" sz="1400" dirty="0">
                <a:latin typeface="Garamond" panose="02020404030301010803" pitchFamily="18" charset="0"/>
              </a:rPr>
              <a:t>Anything lacking info that you can’t differentiate</a:t>
            </a:r>
          </a:p>
        </p:txBody>
      </p:sp>
      <p:cxnSp>
        <p:nvCxnSpPr>
          <p:cNvPr id="5" name="Straight Connector 4">
            <a:extLst>
              <a:ext uri="{FF2B5EF4-FFF2-40B4-BE49-F238E27FC236}">
                <a16:creationId xmlns:a16="http://schemas.microsoft.com/office/drawing/2014/main" id="{68E7285A-2055-7448-9AA8-DF0D0CF4EC45}"/>
              </a:ext>
            </a:extLst>
          </p:cNvPr>
          <p:cNvCxnSpPr/>
          <p:nvPr/>
        </p:nvCxnSpPr>
        <p:spPr>
          <a:xfrm>
            <a:off x="6043448" y="199697"/>
            <a:ext cx="0" cy="6306206"/>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FA480114-D347-5F46-89A0-538328698150}"/>
              </a:ext>
            </a:extLst>
          </p:cNvPr>
          <p:cNvCxnSpPr/>
          <p:nvPr/>
        </p:nvCxnSpPr>
        <p:spPr>
          <a:xfrm>
            <a:off x="830317" y="1008993"/>
            <a:ext cx="1054187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49885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26105</TotalTime>
  <Words>786</Words>
  <Application>Microsoft Macintosh PowerPoint</Application>
  <PresentationFormat>Widescreen</PresentationFormat>
  <Paragraphs>300</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Century Gothic</vt:lpstr>
      <vt:lpstr>Garamond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Wilson</dc:creator>
  <cp:lastModifiedBy>Meredith Dodd</cp:lastModifiedBy>
  <cp:revision>24</cp:revision>
  <dcterms:created xsi:type="dcterms:W3CDTF">2020-04-29T22:10:09Z</dcterms:created>
  <dcterms:modified xsi:type="dcterms:W3CDTF">2022-10-03T13:39:05Z</dcterms:modified>
</cp:coreProperties>
</file>