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9" roundtripDataSignature="AMtx7mh7rM3TzzCgI4Kh/+2TQ5uaJlHh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a47522dc21_3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a47522dc21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Additionally, we also created a model to see whether the length of the posts affected the sentiments. The result here shows that shorter posts are correlated towards a more positive sentiment.</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a47522dc21_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a47522dc21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analyze the public opinion on the war, we gathered data from two social medias. First, we extracted around 11 thousands entries </a:t>
            </a:r>
            <a:r>
              <a:rPr lang="en-US"/>
              <a:t>about the war</a:t>
            </a:r>
            <a:r>
              <a:rPr lang="en-US"/>
              <a:t> from Twitter, which covers the tweets from April to November of 2022. Second, we obtained 872 comments under </a:t>
            </a:r>
            <a:r>
              <a:rPr lang="en-US"/>
              <a:t>Ukraine</a:t>
            </a:r>
            <a:r>
              <a:rPr lang="en-US"/>
              <a:t> </a:t>
            </a:r>
            <a:r>
              <a:rPr lang="en-US"/>
              <a:t>conflicts tag from Reddit. </a:t>
            </a:r>
            <a:r>
              <a:rPr lang="en-US"/>
              <a:t> </a:t>
            </a:r>
            <a:endParaRPr/>
          </a:p>
        </p:txBody>
      </p:sp>
      <p:sp>
        <p:nvSpPr>
          <p:cNvPr id="352" name="Google Shape;3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These data are analyzed with a pretrained classifier to discuss the people’s emotions and opinions. As shown in the pie charts, the preliminary analysis results from the two datasets showcases that the percentage of positives opinion is significantly smaller than the percentage of negative opinion. This demonstrates how the general public tends to view war negatively. </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1" name="Google Shape;3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47522dc21_3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a47522dc21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chemeClr val="dk1"/>
                </a:solidFill>
              </a:rPr>
              <a:t>Given 8 months Twitter data, timeline analysis is performed to illustrate the changes in emotion as the war progresses. As this bar chart shows, the positive posts are decreasing as time continues, which means people are becoming more negative towards the war.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10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a47522dc21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a47522dc2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the Twitter data, we generated 2 word clouds that are showing positive opinions and negative opinions.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a47522dc2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Using the twitter data, our team also created these bar charts to demonstrate the frequent words from the tweet that were classified as positive sentiment or negative sentiment. The two charts here show the results from the first 4 months since the start of the war. For obvious reasons words related to Ukraine such as “ukraine” or “ukrainian” showed up on both positive and negative sentiments as it is the focus of the war. One particular thing to notice is that Russian related words such as “Russia”, “Russian” and “Putin” are more associated with negative sentiments.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
        <p:nvSpPr>
          <p:cNvPr id="386" name="Google Shape;386;g1a47522dc21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a47522dc21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The two charts here show the results from the last 4 months since the start of the war. One particular thing to notice is that Russian related words such as “Russia”, “Russian” and “Putin” are more associated with negative sentiments. Additionally, some words related to American politics such as “biden”, “democrats”, and “trump” are also found in the data with high frequencies.</a:t>
            </a:r>
            <a:endParaRPr/>
          </a:p>
          <a:p>
            <a:pPr indent="0" lvl="0" marL="0" rtl="0" algn="l">
              <a:spcBef>
                <a:spcPts val="1200"/>
              </a:spcBef>
              <a:spcAft>
                <a:spcPts val="0"/>
              </a:spcAft>
              <a:buNone/>
            </a:pPr>
            <a:r>
              <a:t/>
            </a:r>
            <a:endParaRPr/>
          </a:p>
        </p:txBody>
      </p:sp>
      <p:sp>
        <p:nvSpPr>
          <p:cNvPr id="395" name="Google Shape;395;g1a47522dc21_3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US"/>
              <a:t>From the analysis we summarized the main topics which are driving the sentiments. The most dominant one on the twitter data was economic factors. From our analysis it would seem that initially people around world cared more about the economic impact of the war instead of the well-being of the Ukrainian people. As the war progresses and more war related footages start surfacing online, people’s discussions are shifted more towards the actual war and the damage it has done to the people. More importantly, in both datasets, politics remains one of the most dominant factors for the online discussions.</a:t>
            </a:r>
            <a:endParaRPr/>
          </a:p>
        </p:txBody>
      </p:sp>
      <p:sp>
        <p:nvSpPr>
          <p:cNvPr id="404" name="Google Shape;4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11"/>
          <p:cNvGrpSpPr/>
          <p:nvPr/>
        </p:nvGrpSpPr>
        <p:grpSpPr>
          <a:xfrm>
            <a:off x="-329674" y="-59376"/>
            <a:ext cx="12515851" cy="6923798"/>
            <a:chOff x="-329674" y="-51881"/>
            <a:chExt cx="12515851" cy="6923798"/>
          </a:xfrm>
        </p:grpSpPr>
        <p:sp>
          <p:nvSpPr>
            <p:cNvPr id="13" name="Google Shape;13;p11"/>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1"/>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1"/>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1"/>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1"/>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1"/>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1"/>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1"/>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1"/>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1"/>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11"/>
          <p:cNvGrpSpPr/>
          <p:nvPr/>
        </p:nvGrpSpPr>
        <p:grpSpPr>
          <a:xfrm>
            <a:off x="1669293" y="1186483"/>
            <a:ext cx="8848345" cy="4477933"/>
            <a:chOff x="1669293" y="1186483"/>
            <a:chExt cx="8848345" cy="4477933"/>
          </a:xfrm>
        </p:grpSpPr>
        <p:sp>
          <p:nvSpPr>
            <p:cNvPr id="33" name="Google Shape;33;p11"/>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1"/>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1"/>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1"/>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38" name="Google Shape;38;p1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grpSp>
        <p:nvGrpSpPr>
          <p:cNvPr id="271" name="Google Shape;271;p20"/>
          <p:cNvGrpSpPr/>
          <p:nvPr/>
        </p:nvGrpSpPr>
        <p:grpSpPr>
          <a:xfrm>
            <a:off x="-417513" y="0"/>
            <a:ext cx="12584114" cy="6853238"/>
            <a:chOff x="-417513" y="0"/>
            <a:chExt cx="12584114" cy="6853238"/>
          </a:xfrm>
        </p:grpSpPr>
        <p:sp>
          <p:nvSpPr>
            <p:cNvPr id="272" name="Google Shape;272;p2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20"/>
          <p:cNvGrpSpPr/>
          <p:nvPr/>
        </p:nvGrpSpPr>
        <p:grpSpPr>
          <a:xfrm>
            <a:off x="800144" y="1699589"/>
            <a:ext cx="3674476" cy="3470421"/>
            <a:chOff x="697883" y="1816768"/>
            <a:chExt cx="3674476" cy="3470421"/>
          </a:xfrm>
        </p:grpSpPr>
        <p:sp>
          <p:nvSpPr>
            <p:cNvPr id="294" name="Google Shape;294;p20"/>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0"/>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20"/>
          <p:cNvSpPr txBox="1"/>
          <p:nvPr>
            <p:ph idx="1" type="body"/>
          </p:nvPr>
        </p:nvSpPr>
        <p:spPr>
          <a:xfrm rot="5400000">
            <a:off x="5618955" y="285747"/>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99" name="Google Shape;299;p2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2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2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2" name="Shape 302"/>
        <p:cNvGrpSpPr/>
        <p:nvPr/>
      </p:nvGrpSpPr>
      <p:grpSpPr>
        <a:xfrm>
          <a:off x="0" y="0"/>
          <a:ext cx="0" cy="0"/>
          <a:chOff x="0" y="0"/>
          <a:chExt cx="0" cy="0"/>
        </a:xfrm>
      </p:grpSpPr>
      <p:grpSp>
        <p:nvGrpSpPr>
          <p:cNvPr id="303" name="Google Shape;303;p21"/>
          <p:cNvGrpSpPr/>
          <p:nvPr/>
        </p:nvGrpSpPr>
        <p:grpSpPr>
          <a:xfrm flipH="1">
            <a:off x="0" y="0"/>
            <a:ext cx="12584114" cy="6853238"/>
            <a:chOff x="-417513" y="0"/>
            <a:chExt cx="12584114" cy="6853238"/>
          </a:xfrm>
        </p:grpSpPr>
        <p:sp>
          <p:nvSpPr>
            <p:cNvPr id="304" name="Google Shape;304;p2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21"/>
          <p:cNvGrpSpPr/>
          <p:nvPr/>
        </p:nvGrpSpPr>
        <p:grpSpPr>
          <a:xfrm>
            <a:off x="7718948" y="1699589"/>
            <a:ext cx="3674476" cy="3470421"/>
            <a:chOff x="697883" y="1816768"/>
            <a:chExt cx="3674476" cy="3470421"/>
          </a:xfrm>
        </p:grpSpPr>
        <p:sp>
          <p:nvSpPr>
            <p:cNvPr id="326" name="Google Shape;326;p2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1"/>
          <p:cNvSpPr txBox="1"/>
          <p:nvPr>
            <p:ph type="title"/>
          </p:nvPr>
        </p:nvSpPr>
        <p:spPr>
          <a:xfrm rot="5400000">
            <a:off x="8329814" y="1827549"/>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21"/>
          <p:cNvSpPr txBox="1"/>
          <p:nvPr>
            <p:ph idx="1" type="body"/>
          </p:nvPr>
        </p:nvSpPr>
        <p:spPr>
          <a:xfrm rot="5400000">
            <a:off x="1308407" y="292785"/>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1" name="Google Shape;331;p2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2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2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grpSp>
        <p:nvGrpSpPr>
          <p:cNvPr id="42" name="Google Shape;42;p12"/>
          <p:cNvGrpSpPr/>
          <p:nvPr/>
        </p:nvGrpSpPr>
        <p:grpSpPr>
          <a:xfrm>
            <a:off x="-417513" y="0"/>
            <a:ext cx="12584114" cy="6853238"/>
            <a:chOff x="-417513" y="0"/>
            <a:chExt cx="12584114" cy="6853238"/>
          </a:xfrm>
        </p:grpSpPr>
        <p:sp>
          <p:nvSpPr>
            <p:cNvPr id="43" name="Google Shape;43;p1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12"/>
          <p:cNvGrpSpPr/>
          <p:nvPr/>
        </p:nvGrpSpPr>
        <p:grpSpPr>
          <a:xfrm>
            <a:off x="800144" y="1699589"/>
            <a:ext cx="3674476" cy="3470421"/>
            <a:chOff x="697883" y="1816768"/>
            <a:chExt cx="3674476" cy="3470421"/>
          </a:xfrm>
        </p:grpSpPr>
        <p:sp>
          <p:nvSpPr>
            <p:cNvPr id="65" name="Google Shape;65;p12"/>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70" name="Google Shape;70;p1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grpSp>
        <p:nvGrpSpPr>
          <p:cNvPr id="74" name="Google Shape;74;p13"/>
          <p:cNvGrpSpPr/>
          <p:nvPr/>
        </p:nvGrpSpPr>
        <p:grpSpPr>
          <a:xfrm>
            <a:off x="-329674" y="-59376"/>
            <a:ext cx="12515851" cy="6923798"/>
            <a:chOff x="-329674" y="-51881"/>
            <a:chExt cx="12515851" cy="6923798"/>
          </a:xfrm>
        </p:grpSpPr>
        <p:sp>
          <p:nvSpPr>
            <p:cNvPr id="75" name="Google Shape;75;p13"/>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3"/>
          <p:cNvGrpSpPr/>
          <p:nvPr/>
        </p:nvGrpSpPr>
        <p:grpSpPr>
          <a:xfrm>
            <a:off x="3259545" y="1186483"/>
            <a:ext cx="5666145" cy="4477933"/>
            <a:chOff x="3259545" y="1186483"/>
            <a:chExt cx="5666145" cy="4477933"/>
          </a:xfrm>
        </p:grpSpPr>
        <p:sp>
          <p:nvSpPr>
            <p:cNvPr id="95" name="Google Shape;95;p13"/>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3"/>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3"/>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100" name="Google Shape;100;p1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grpSp>
        <p:nvGrpSpPr>
          <p:cNvPr id="104" name="Google Shape;104;p14"/>
          <p:cNvGrpSpPr/>
          <p:nvPr/>
        </p:nvGrpSpPr>
        <p:grpSpPr>
          <a:xfrm>
            <a:off x="-417513" y="0"/>
            <a:ext cx="12584114" cy="6853238"/>
            <a:chOff x="-417513" y="0"/>
            <a:chExt cx="12584114" cy="6853238"/>
          </a:xfrm>
        </p:grpSpPr>
        <p:sp>
          <p:nvSpPr>
            <p:cNvPr id="105" name="Google Shape;105;p1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14"/>
          <p:cNvGrpSpPr/>
          <p:nvPr/>
        </p:nvGrpSpPr>
        <p:grpSpPr>
          <a:xfrm>
            <a:off x="800144" y="1699589"/>
            <a:ext cx="3674476" cy="3470421"/>
            <a:chOff x="697883" y="1816768"/>
            <a:chExt cx="3674476" cy="3470421"/>
          </a:xfrm>
        </p:grpSpPr>
        <p:sp>
          <p:nvSpPr>
            <p:cNvPr id="127" name="Google Shape;127;p14"/>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4"/>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14"/>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2" name="Google Shape;132;p14"/>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3" name="Google Shape;133;p1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grpSp>
        <p:nvGrpSpPr>
          <p:cNvPr id="137" name="Google Shape;137;p15"/>
          <p:cNvGrpSpPr/>
          <p:nvPr/>
        </p:nvGrpSpPr>
        <p:grpSpPr>
          <a:xfrm>
            <a:off x="-417513" y="0"/>
            <a:ext cx="12584114" cy="6853238"/>
            <a:chOff x="-417513" y="0"/>
            <a:chExt cx="12584114" cy="6853238"/>
          </a:xfrm>
        </p:grpSpPr>
        <p:sp>
          <p:nvSpPr>
            <p:cNvPr id="138" name="Google Shape;138;p1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5"/>
          <p:cNvGrpSpPr/>
          <p:nvPr/>
        </p:nvGrpSpPr>
        <p:grpSpPr>
          <a:xfrm>
            <a:off x="800144" y="1699589"/>
            <a:ext cx="3674476" cy="3470421"/>
            <a:chOff x="697883" y="1816768"/>
            <a:chExt cx="3674476" cy="3470421"/>
          </a:xfrm>
        </p:grpSpPr>
        <p:sp>
          <p:nvSpPr>
            <p:cNvPr id="160" name="Google Shape;160;p1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5"/>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5"/>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5" name="Google Shape;165;p15"/>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6" name="Google Shape;166;p15"/>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7" name="Google Shape;167;p15"/>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8" name="Google Shape;168;p1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grpSp>
        <p:nvGrpSpPr>
          <p:cNvPr id="172" name="Google Shape;172;p16"/>
          <p:cNvGrpSpPr/>
          <p:nvPr/>
        </p:nvGrpSpPr>
        <p:grpSpPr>
          <a:xfrm>
            <a:off x="-417513" y="0"/>
            <a:ext cx="12584114" cy="6853238"/>
            <a:chOff x="-417513" y="0"/>
            <a:chExt cx="12584114" cy="6853238"/>
          </a:xfrm>
        </p:grpSpPr>
        <p:sp>
          <p:nvSpPr>
            <p:cNvPr id="173" name="Google Shape;173;p1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6"/>
          <p:cNvGrpSpPr/>
          <p:nvPr/>
        </p:nvGrpSpPr>
        <p:grpSpPr>
          <a:xfrm>
            <a:off x="800144" y="1699589"/>
            <a:ext cx="3674476" cy="3470421"/>
            <a:chOff x="697883" y="1816768"/>
            <a:chExt cx="3674476" cy="3470421"/>
          </a:xfrm>
        </p:grpSpPr>
        <p:sp>
          <p:nvSpPr>
            <p:cNvPr id="195" name="Google Shape;195;p1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6"/>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1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1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grpSp>
        <p:nvGrpSpPr>
          <p:cNvPr id="207" name="Google Shape;207;p18"/>
          <p:cNvGrpSpPr/>
          <p:nvPr/>
        </p:nvGrpSpPr>
        <p:grpSpPr>
          <a:xfrm>
            <a:off x="-417513" y="0"/>
            <a:ext cx="12584114" cy="6853238"/>
            <a:chOff x="-417513" y="0"/>
            <a:chExt cx="12584114" cy="6853238"/>
          </a:xfrm>
        </p:grpSpPr>
        <p:sp>
          <p:nvSpPr>
            <p:cNvPr id="208" name="Google Shape;208;p1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8"/>
          <p:cNvGrpSpPr/>
          <p:nvPr/>
        </p:nvGrpSpPr>
        <p:grpSpPr>
          <a:xfrm>
            <a:off x="800144" y="1699589"/>
            <a:ext cx="3674476" cy="3470421"/>
            <a:chOff x="697883" y="1816768"/>
            <a:chExt cx="3674476" cy="3470421"/>
          </a:xfrm>
        </p:grpSpPr>
        <p:sp>
          <p:nvSpPr>
            <p:cNvPr id="230" name="Google Shape;230;p18"/>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8"/>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18"/>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5" name="Google Shape;235;p18"/>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36" name="Google Shape;236;p1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1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1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9" name="Shape 239"/>
        <p:cNvGrpSpPr/>
        <p:nvPr/>
      </p:nvGrpSpPr>
      <p:grpSpPr>
        <a:xfrm>
          <a:off x="0" y="0"/>
          <a:ext cx="0" cy="0"/>
          <a:chOff x="0" y="0"/>
          <a:chExt cx="0" cy="0"/>
        </a:xfrm>
      </p:grpSpPr>
      <p:grpSp>
        <p:nvGrpSpPr>
          <p:cNvPr id="240" name="Google Shape;240;p19"/>
          <p:cNvGrpSpPr/>
          <p:nvPr/>
        </p:nvGrpSpPr>
        <p:grpSpPr>
          <a:xfrm>
            <a:off x="-329674" y="-59376"/>
            <a:ext cx="12515851" cy="6923798"/>
            <a:chOff x="-329674" y="-51881"/>
            <a:chExt cx="12515851" cy="6923798"/>
          </a:xfrm>
        </p:grpSpPr>
        <p:sp>
          <p:nvSpPr>
            <p:cNvPr id="241" name="Google Shape;241;p19"/>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9"/>
          <p:cNvGrpSpPr/>
          <p:nvPr/>
        </p:nvGrpSpPr>
        <p:grpSpPr>
          <a:xfrm>
            <a:off x="805336" y="1698331"/>
            <a:ext cx="5941540" cy="3470421"/>
            <a:chOff x="805336" y="1698331"/>
            <a:chExt cx="5941540" cy="3470421"/>
          </a:xfrm>
        </p:grpSpPr>
        <p:sp>
          <p:nvSpPr>
            <p:cNvPr id="261" name="Google Shape;261;p19"/>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9"/>
          <p:cNvSpPr/>
          <p:nvPr>
            <p:ph idx="2" type="pic"/>
          </p:nvPr>
        </p:nvSpPr>
        <p:spPr>
          <a:xfrm>
            <a:off x="7543510" y="0"/>
            <a:ext cx="4648490" cy="6858000"/>
          </a:xfrm>
          <a:prstGeom prst="rect">
            <a:avLst/>
          </a:prstGeom>
          <a:solidFill>
            <a:srgbClr val="FEFEFE"/>
          </a:solidFill>
          <a:ln>
            <a:noFill/>
          </a:ln>
        </p:spPr>
      </p:sp>
      <p:sp>
        <p:nvSpPr>
          <p:cNvPr id="265" name="Google Shape;265;p19"/>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19"/>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67" name="Google Shape;267;p1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19"/>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19"/>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1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1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Autofit/>
          </a:bodyPr>
          <a:lstStyle/>
          <a:p>
            <a:pPr indent="0" lvl="0" marL="0" rtl="0" algn="ctr">
              <a:lnSpc>
                <a:spcPct val="80000"/>
              </a:lnSpc>
              <a:spcBef>
                <a:spcPts val="0"/>
              </a:spcBef>
              <a:spcAft>
                <a:spcPts val="0"/>
              </a:spcAft>
              <a:buClr>
                <a:srgbClr val="FFFEFF"/>
              </a:buClr>
              <a:buSzPts val="6600"/>
              <a:buFont typeface="Times New Roman"/>
              <a:buNone/>
            </a:pPr>
            <a:r>
              <a:rPr lang="en-US" sz="6600">
                <a:latin typeface="Times New Roman"/>
                <a:ea typeface="Times New Roman"/>
                <a:cs typeface="Times New Roman"/>
                <a:sym typeface="Times New Roman"/>
              </a:rPr>
              <a:t>Public Opinions on Russia-Ukraine War</a:t>
            </a:r>
            <a:endParaRPr sz="6600">
              <a:latin typeface="Times New Roman"/>
              <a:ea typeface="Times New Roman"/>
              <a:cs typeface="Times New Roman"/>
              <a:sym typeface="Times New Roman"/>
            </a:endParaRPr>
          </a:p>
        </p:txBody>
      </p:sp>
      <p:sp>
        <p:nvSpPr>
          <p:cNvPr id="339" name="Google Shape;339;p1"/>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1980"/>
              <a:buNone/>
            </a:pPr>
            <a:r>
              <a:rPr lang="en-US">
                <a:solidFill>
                  <a:schemeClr val="lt1"/>
                </a:solidFill>
                <a:latin typeface="Times New Roman"/>
                <a:ea typeface="Times New Roman"/>
                <a:cs typeface="Times New Roman"/>
                <a:sym typeface="Times New Roman"/>
              </a:rPr>
              <a:t>A Sentiment Analysis on Tweet and Reddit Posts</a:t>
            </a:r>
            <a:endParaRPr>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980"/>
              <a:buNone/>
            </a:pPr>
            <a:r>
              <a:t/>
            </a:r>
            <a:endParaRPr>
              <a:solidFill>
                <a:schemeClr val="lt1"/>
              </a:solidFill>
              <a:latin typeface="Times New Roman"/>
              <a:ea typeface="Times New Roman"/>
              <a:cs typeface="Times New Roman"/>
              <a:sym typeface="Times New Roman"/>
            </a:endParaRPr>
          </a:p>
          <a:p>
            <a:pPr indent="0" lvl="0" marL="0" rtl="0" algn="r">
              <a:lnSpc>
                <a:spcPct val="100000"/>
              </a:lnSpc>
              <a:spcBef>
                <a:spcPts val="0"/>
              </a:spcBef>
              <a:spcAft>
                <a:spcPts val="0"/>
              </a:spcAft>
              <a:buSzPts val="1980"/>
              <a:buNone/>
            </a:pPr>
            <a:r>
              <a:rPr lang="en-US">
                <a:solidFill>
                  <a:schemeClr val="lt1"/>
                </a:solidFill>
                <a:latin typeface="Times New Roman"/>
                <a:ea typeface="Times New Roman"/>
                <a:cs typeface="Times New Roman"/>
                <a:sym typeface="Times New Roman"/>
              </a:rPr>
              <a:t>Group 14</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a47522dc21_3_34"/>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Word Counts vs. </a:t>
            </a:r>
            <a:endParaRPr>
              <a:latin typeface="Times New Roman"/>
              <a:ea typeface="Times New Roman"/>
              <a:cs typeface="Times New Roman"/>
              <a:sym typeface="Times New Roman"/>
            </a:endParaRPr>
          </a:p>
          <a:p>
            <a:pPr indent="0" lvl="0" marL="0" rtl="0" algn="ctr">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Sentiment</a:t>
            </a:r>
            <a:endParaRPr>
              <a:latin typeface="Times New Roman"/>
              <a:ea typeface="Times New Roman"/>
              <a:cs typeface="Times New Roman"/>
              <a:sym typeface="Times New Roman"/>
            </a:endParaRPr>
          </a:p>
        </p:txBody>
      </p:sp>
      <p:sp>
        <p:nvSpPr>
          <p:cNvPr id="416" name="Google Shape;416;g1a47522dc21_3_34"/>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t/>
            </a:r>
            <a:endParaRPr/>
          </a:p>
        </p:txBody>
      </p:sp>
      <p:pic>
        <p:nvPicPr>
          <p:cNvPr id="417" name="Google Shape;417;g1a47522dc21_3_34"/>
          <p:cNvPicPr preferRelativeResize="0"/>
          <p:nvPr/>
        </p:nvPicPr>
        <p:blipFill>
          <a:blip r:embed="rId3">
            <a:alphaModFix/>
          </a:blip>
          <a:stretch>
            <a:fillRect/>
          </a:stretch>
        </p:blipFill>
        <p:spPr>
          <a:xfrm>
            <a:off x="4567725" y="1061512"/>
            <a:ext cx="7383450" cy="5033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8"/>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Findings</a:t>
            </a:r>
            <a:endParaRPr>
              <a:latin typeface="Times New Roman"/>
              <a:ea typeface="Times New Roman"/>
              <a:cs typeface="Times New Roman"/>
              <a:sym typeface="Times New Roman"/>
            </a:endParaRPr>
          </a:p>
        </p:txBody>
      </p:sp>
      <p:sp>
        <p:nvSpPr>
          <p:cNvPr id="423" name="Google Shape;423;p8"/>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latin typeface="Times New Roman"/>
                <a:ea typeface="Times New Roman"/>
                <a:cs typeface="Times New Roman"/>
                <a:sym typeface="Times New Roman"/>
              </a:rPr>
              <a:t>The public shows more negative opinions on the war.</a:t>
            </a:r>
            <a:endParaRPr/>
          </a:p>
          <a:p>
            <a:pPr indent="-228600" lvl="0" marL="228600" rtl="0" algn="l">
              <a:lnSpc>
                <a:spcPct val="120000"/>
              </a:lnSpc>
              <a:spcBef>
                <a:spcPts val="1000"/>
              </a:spcBef>
              <a:spcAft>
                <a:spcPts val="0"/>
              </a:spcAft>
              <a:buSzPts val="2200"/>
              <a:buChar char="▪"/>
            </a:pPr>
            <a:r>
              <a:rPr lang="en-US" sz="2000">
                <a:latin typeface="Times New Roman"/>
                <a:ea typeface="Times New Roman"/>
                <a:cs typeface="Times New Roman"/>
                <a:sym typeface="Times New Roman"/>
              </a:rPr>
              <a:t>The negativity grows with time.</a:t>
            </a:r>
            <a:endParaRPr/>
          </a:p>
          <a:p>
            <a:pPr indent="-228600" lvl="0" marL="228600" rtl="0" algn="l">
              <a:lnSpc>
                <a:spcPct val="120000"/>
              </a:lnSpc>
              <a:spcBef>
                <a:spcPts val="1000"/>
              </a:spcBef>
              <a:spcAft>
                <a:spcPts val="0"/>
              </a:spcAft>
              <a:buSzPts val="2200"/>
              <a:buChar char="▪"/>
            </a:pPr>
            <a:r>
              <a:rPr lang="en-US" sz="2000">
                <a:latin typeface="Times New Roman"/>
                <a:ea typeface="Times New Roman"/>
                <a:cs typeface="Times New Roman"/>
                <a:sym typeface="Times New Roman"/>
              </a:rPr>
              <a:t>Ukraine is strongly related to non-neutral sentiment.</a:t>
            </a:r>
            <a:endParaRPr/>
          </a:p>
          <a:p>
            <a:pPr indent="-228600" lvl="0" marL="228600" rtl="0" algn="l">
              <a:lnSpc>
                <a:spcPct val="120000"/>
              </a:lnSpc>
              <a:spcBef>
                <a:spcPts val="1000"/>
              </a:spcBef>
              <a:spcAft>
                <a:spcPts val="0"/>
              </a:spcAft>
              <a:buSzPts val="2200"/>
              <a:buChar char="▪"/>
            </a:pPr>
            <a:r>
              <a:rPr lang="en-US" sz="2000">
                <a:latin typeface="Times New Roman"/>
                <a:ea typeface="Times New Roman"/>
                <a:cs typeface="Times New Roman"/>
                <a:sym typeface="Times New Roman"/>
              </a:rPr>
              <a:t>Russia is relatively closer to negative sentiment.</a:t>
            </a:r>
            <a:endParaRPr/>
          </a:p>
          <a:p>
            <a:pPr indent="-228600" lvl="0" marL="228600" rtl="0" algn="l">
              <a:lnSpc>
                <a:spcPct val="120000"/>
              </a:lnSpc>
              <a:spcBef>
                <a:spcPts val="1000"/>
              </a:spcBef>
              <a:spcAft>
                <a:spcPts val="0"/>
              </a:spcAft>
              <a:buSzPts val="2200"/>
              <a:buChar char="▪"/>
            </a:pPr>
            <a:r>
              <a:rPr lang="en-US" sz="2000">
                <a:latin typeface="Times New Roman"/>
                <a:ea typeface="Times New Roman"/>
                <a:cs typeface="Times New Roman"/>
                <a:sym typeface="Times New Roman"/>
              </a:rPr>
              <a:t>At earlier stage, public opinions on Putin was strongly negative but has become mixed later.</a:t>
            </a:r>
            <a:endParaRPr sz="2000">
              <a:latin typeface="Times New Roman"/>
              <a:ea typeface="Times New Roman"/>
              <a:cs typeface="Times New Roman"/>
              <a:sym typeface="Times New Roman"/>
            </a:endParaRPr>
          </a:p>
          <a:p>
            <a:pPr indent="-215900" lvl="0" marL="228600" rtl="0" algn="l">
              <a:lnSpc>
                <a:spcPct val="12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Shorter texts drive more positive sentiment.</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Suggestions</a:t>
            </a:r>
            <a:endParaRPr>
              <a:latin typeface="Times New Roman"/>
              <a:ea typeface="Times New Roman"/>
              <a:cs typeface="Times New Roman"/>
              <a:sym typeface="Times New Roman"/>
            </a:endParaRPr>
          </a:p>
        </p:txBody>
      </p:sp>
      <p:sp>
        <p:nvSpPr>
          <p:cNvPr id="429" name="Google Shape;429;p9"/>
          <p:cNvSpPr txBox="1"/>
          <p:nvPr>
            <p:ph idx="1" type="body"/>
          </p:nvPr>
        </p:nvSpPr>
        <p:spPr>
          <a:xfrm>
            <a:off x="5118450" y="803174"/>
            <a:ext cx="6662700" cy="589350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latin typeface="Times New Roman"/>
                <a:ea typeface="Times New Roman"/>
                <a:cs typeface="Times New Roman"/>
                <a:sym typeface="Times New Roman"/>
              </a:rPr>
              <a:t>In public speaking/writing, use Ukraine-related positive terms to provoke a positive public feeling</a:t>
            </a:r>
            <a:endParaRPr/>
          </a:p>
          <a:p>
            <a:pPr indent="-228600" lvl="1" marL="685800" rtl="0" algn="l">
              <a:lnSpc>
                <a:spcPct val="120000"/>
              </a:lnSpc>
              <a:spcBef>
                <a:spcPts val="500"/>
              </a:spcBef>
              <a:spcAft>
                <a:spcPts val="0"/>
              </a:spcAft>
              <a:buSzPts val="1980"/>
              <a:buChar char="▪"/>
            </a:pPr>
            <a:r>
              <a:rPr lang="en-US" sz="1800">
                <a:latin typeface="Times New Roman"/>
                <a:ea typeface="Times New Roman"/>
                <a:cs typeface="Times New Roman"/>
                <a:sym typeface="Times New Roman"/>
              </a:rPr>
              <a:t> E.g.</a:t>
            </a:r>
            <a:r>
              <a:rPr lang="en-US" sz="1800">
                <a:latin typeface="Times New Roman"/>
                <a:ea typeface="Times New Roman"/>
                <a:cs typeface="Times New Roman"/>
                <a:sym typeface="Times New Roman"/>
              </a:rPr>
              <a:t>, ‘stand with Ukraine’, ’support’, ’Eurovision’,’ slava ukrani’</a:t>
            </a:r>
            <a:endParaRPr/>
          </a:p>
          <a:p>
            <a:pPr indent="-228600" lvl="0" marL="228600" rtl="0" algn="l">
              <a:lnSpc>
                <a:spcPct val="120000"/>
              </a:lnSpc>
              <a:spcBef>
                <a:spcPts val="1000"/>
              </a:spcBef>
              <a:spcAft>
                <a:spcPts val="0"/>
              </a:spcAft>
              <a:buSzPts val="2200"/>
              <a:buChar char="▪"/>
            </a:pPr>
            <a:r>
              <a:rPr lang="en-US" sz="2000">
                <a:latin typeface="Times New Roman"/>
                <a:ea typeface="Times New Roman"/>
                <a:cs typeface="Times New Roman"/>
                <a:sym typeface="Times New Roman"/>
              </a:rPr>
              <a:t>Focus the efforts in the most sentiment-driving topics for efficiency</a:t>
            </a:r>
            <a:endParaRPr/>
          </a:p>
          <a:p>
            <a:pPr indent="-228600" lvl="1" marL="685800" rtl="0" algn="l">
              <a:lnSpc>
                <a:spcPct val="120000"/>
              </a:lnSpc>
              <a:spcBef>
                <a:spcPts val="500"/>
              </a:spcBef>
              <a:spcAft>
                <a:spcPts val="0"/>
              </a:spcAft>
              <a:buSzPts val="1980"/>
              <a:buChar char="▪"/>
            </a:pPr>
            <a:r>
              <a:rPr lang="en-US" sz="1800">
                <a:latin typeface="Times New Roman"/>
                <a:ea typeface="Times New Roman"/>
                <a:cs typeface="Times New Roman"/>
                <a:sym typeface="Times New Roman"/>
              </a:rPr>
              <a:t>E.g., Health, War Footage, Economics</a:t>
            </a:r>
            <a:endParaRPr/>
          </a:p>
          <a:p>
            <a:pPr indent="-228600" lvl="0" marL="228600" rtl="0" algn="l">
              <a:lnSpc>
                <a:spcPct val="120000"/>
              </a:lnSpc>
              <a:spcBef>
                <a:spcPts val="1000"/>
              </a:spcBef>
              <a:spcAft>
                <a:spcPts val="0"/>
              </a:spcAft>
              <a:buSzPts val="2200"/>
              <a:buChar char="▪"/>
            </a:pPr>
            <a:r>
              <a:rPr lang="en-US" sz="2000">
                <a:latin typeface="Times New Roman"/>
                <a:ea typeface="Times New Roman"/>
                <a:cs typeface="Times New Roman"/>
                <a:sym typeface="Times New Roman"/>
              </a:rPr>
              <a:t>Investigate how Putin’s image has improved over time and deploy some counters</a:t>
            </a:r>
            <a:endParaRPr/>
          </a:p>
          <a:p>
            <a:pPr indent="-228600" lvl="1" marL="685800" rtl="0" algn="l">
              <a:lnSpc>
                <a:spcPct val="120000"/>
              </a:lnSpc>
              <a:spcBef>
                <a:spcPts val="500"/>
              </a:spcBef>
              <a:spcAft>
                <a:spcPts val="0"/>
              </a:spcAft>
              <a:buSzPts val="1980"/>
              <a:buChar char="▪"/>
            </a:pPr>
            <a:r>
              <a:rPr lang="en-US" sz="1800">
                <a:latin typeface="Times New Roman"/>
                <a:ea typeface="Times New Roman"/>
                <a:cs typeface="Times New Roman"/>
                <a:sym typeface="Times New Roman"/>
              </a:rPr>
              <a:t>E.g., exposure and criticism of his propaganda</a:t>
            </a:r>
            <a:endParaRPr sz="1800">
              <a:latin typeface="Times New Roman"/>
              <a:ea typeface="Times New Roman"/>
              <a:cs typeface="Times New Roman"/>
              <a:sym typeface="Times New Roman"/>
            </a:endParaRPr>
          </a:p>
          <a:p>
            <a:pPr indent="-228600" lvl="0" marL="228600" rtl="0" algn="l">
              <a:lnSpc>
                <a:spcPct val="120000"/>
              </a:lnSpc>
              <a:spcBef>
                <a:spcPts val="500"/>
              </a:spcBef>
              <a:spcAft>
                <a:spcPts val="0"/>
              </a:spcAft>
              <a:buSzPts val="1980"/>
              <a:buChar char="▪"/>
            </a:pPr>
            <a:r>
              <a:rPr lang="en-US">
                <a:latin typeface="Times New Roman"/>
                <a:ea typeface="Times New Roman"/>
                <a:cs typeface="Times New Roman"/>
                <a:sym typeface="Times New Roman"/>
              </a:rPr>
              <a:t>Short sentences for positive sentiment and longer sentences for a negative sentiment.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a47522dc21_3_4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The End</a:t>
            </a:r>
            <a:endParaRPr>
              <a:latin typeface="Times New Roman"/>
              <a:ea typeface="Times New Roman"/>
              <a:cs typeface="Times New Roman"/>
              <a:sym typeface="Times New Roman"/>
            </a:endParaRPr>
          </a:p>
        </p:txBody>
      </p:sp>
      <p:sp>
        <p:nvSpPr>
          <p:cNvPr id="435" name="Google Shape;435;g1a47522dc21_3_40"/>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sz="3900">
                <a:latin typeface="Times New Roman"/>
                <a:ea typeface="Times New Roman"/>
                <a:cs typeface="Times New Roman"/>
                <a:sym typeface="Times New Roman"/>
              </a:rPr>
              <a:t>Thank you for listening!</a:t>
            </a:r>
            <a:endParaRPr sz="3900">
              <a:latin typeface="Times New Roman"/>
              <a:ea typeface="Times New Roman"/>
              <a:cs typeface="Times New Roman"/>
              <a:sym typeface="Times New Roman"/>
            </a:endParaRPr>
          </a:p>
          <a:p>
            <a:pPr indent="0" lvl="0" marL="0" rtl="0" algn="l">
              <a:spcBef>
                <a:spcPts val="1000"/>
              </a:spcBef>
              <a:spcAft>
                <a:spcPts val="0"/>
              </a:spcAft>
              <a:buNone/>
            </a:pPr>
            <a:r>
              <a:rPr lang="en-US" sz="3900">
                <a:latin typeface="Times New Roman"/>
                <a:ea typeface="Times New Roman"/>
                <a:cs typeface="Times New Roman"/>
                <a:sym typeface="Times New Roman"/>
              </a:rPr>
              <a:t>Questions?</a:t>
            </a:r>
            <a:endParaRPr sz="3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
          <p:cNvSpPr txBox="1"/>
          <p:nvPr>
            <p:ph type="title"/>
          </p:nvPr>
        </p:nvSpPr>
        <p:spPr>
          <a:xfrm>
            <a:off x="-2418168" y="2976361"/>
            <a:ext cx="10058400" cy="718185"/>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345" name="Google Shape;345;p2"/>
          <p:cNvSpPr txBox="1"/>
          <p:nvPr>
            <p:ph idx="1" type="body"/>
          </p:nvPr>
        </p:nvSpPr>
        <p:spPr>
          <a:xfrm>
            <a:off x="4972369" y="-323065"/>
            <a:ext cx="8946541" cy="5935396"/>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SzPts val="2200"/>
              <a:buChar char="▪"/>
            </a:pPr>
            <a:r>
              <a:rPr lang="en-US" sz="2000">
                <a:latin typeface="Times New Roman"/>
                <a:ea typeface="Times New Roman"/>
                <a:cs typeface="Times New Roman"/>
                <a:sym typeface="Times New Roman"/>
              </a:rPr>
              <a:t>In Feb. 2022, Russia Launched full-scale invasion of Ukraine.</a:t>
            </a:r>
            <a:endParaRPr/>
          </a:p>
          <a:p>
            <a:pPr indent="-228600" lvl="0" marL="228600" rtl="0" algn="l">
              <a:lnSpc>
                <a:spcPct val="100000"/>
              </a:lnSpc>
              <a:spcBef>
                <a:spcPts val="1000"/>
              </a:spcBef>
              <a:spcAft>
                <a:spcPts val="0"/>
              </a:spcAft>
              <a:buSzPts val="2200"/>
              <a:buChar char="▪"/>
            </a:pPr>
            <a:r>
              <a:rPr lang="en-US" sz="2000">
                <a:latin typeface="Times New Roman"/>
                <a:ea typeface="Times New Roman"/>
                <a:cs typeface="Times New Roman"/>
                <a:sym typeface="Times New Roman"/>
              </a:rPr>
              <a:t>Both governments have their own stories</a:t>
            </a:r>
            <a:endParaRPr/>
          </a:p>
          <a:p>
            <a:pPr indent="-228600" lvl="0" marL="228600" rtl="0" algn="l">
              <a:lnSpc>
                <a:spcPct val="100000"/>
              </a:lnSpc>
              <a:spcBef>
                <a:spcPts val="1000"/>
              </a:spcBef>
              <a:spcAft>
                <a:spcPts val="0"/>
              </a:spcAft>
              <a:buSzPts val="2200"/>
              <a:buChar char="▪"/>
            </a:pPr>
            <a:r>
              <a:rPr lang="en-US" sz="2000">
                <a:latin typeface="Times New Roman"/>
                <a:ea typeface="Times New Roman"/>
                <a:cs typeface="Times New Roman"/>
                <a:sym typeface="Times New Roman"/>
              </a:rPr>
              <a:t>Purpose of project:</a:t>
            </a:r>
            <a:endParaRPr/>
          </a:p>
          <a:p>
            <a:pPr indent="-228600" lvl="1" marL="685800" rtl="0" algn="l">
              <a:lnSpc>
                <a:spcPct val="100000"/>
              </a:lnSpc>
              <a:spcBef>
                <a:spcPts val="500"/>
              </a:spcBef>
              <a:spcAft>
                <a:spcPts val="0"/>
              </a:spcAft>
              <a:buSzPts val="1980"/>
              <a:buChar char="▪"/>
            </a:pPr>
            <a:r>
              <a:rPr lang="en-US" sz="1800">
                <a:latin typeface="Times New Roman"/>
                <a:ea typeface="Times New Roman"/>
                <a:cs typeface="Times New Roman"/>
                <a:sym typeface="Times New Roman"/>
              </a:rPr>
              <a:t>Capture public opinions</a:t>
            </a:r>
            <a:endParaRPr/>
          </a:p>
          <a:p>
            <a:pPr indent="-228600" lvl="1" marL="685800" rtl="0" algn="l">
              <a:lnSpc>
                <a:spcPct val="100000"/>
              </a:lnSpc>
              <a:spcBef>
                <a:spcPts val="500"/>
              </a:spcBef>
              <a:spcAft>
                <a:spcPts val="0"/>
              </a:spcAft>
              <a:buSzPts val="1980"/>
              <a:buChar char="▪"/>
            </a:pPr>
            <a:r>
              <a:rPr lang="en-US" sz="1800">
                <a:latin typeface="Times New Roman"/>
                <a:ea typeface="Times New Roman"/>
                <a:cs typeface="Times New Roman"/>
                <a:sym typeface="Times New Roman"/>
              </a:rPr>
              <a:t>Recommendations to improve Ukraine’s image</a:t>
            </a:r>
            <a:endParaRPr/>
          </a:p>
          <a:p>
            <a:pPr indent="-102870" lvl="0" marL="228600" rtl="0" algn="l">
              <a:lnSpc>
                <a:spcPct val="120000"/>
              </a:lnSpc>
              <a:spcBef>
                <a:spcPts val="1000"/>
              </a:spcBef>
              <a:spcAft>
                <a:spcPts val="0"/>
              </a:spcAft>
              <a:buSzPts val="1980"/>
              <a:buNone/>
            </a:pPr>
            <a:r>
              <a:t/>
            </a:r>
            <a:endParaRPr/>
          </a:p>
        </p:txBody>
      </p:sp>
      <p:pic>
        <p:nvPicPr>
          <p:cNvPr descr="Competing identities of the past and future in Russia and Ukraine |  University of Oxford" id="346" name="Google Shape;346;p2"/>
          <p:cNvPicPr preferRelativeResize="0"/>
          <p:nvPr/>
        </p:nvPicPr>
        <p:blipFill rotWithShape="1">
          <a:blip r:embed="rId3">
            <a:alphaModFix/>
          </a:blip>
          <a:srcRect b="0" l="0" r="0" t="0"/>
          <a:stretch/>
        </p:blipFill>
        <p:spPr>
          <a:xfrm>
            <a:off x="4972369" y="3568489"/>
            <a:ext cx="6391564" cy="3062624"/>
          </a:xfrm>
          <a:prstGeom prst="rect">
            <a:avLst/>
          </a:prstGeom>
          <a:noFill/>
          <a:ln>
            <a:noFill/>
          </a:ln>
        </p:spPr>
      </p:pic>
      <p:sp>
        <p:nvSpPr>
          <p:cNvPr id="347" name="Google Shape;347;p2"/>
          <p:cNvSpPr txBox="1"/>
          <p:nvPr/>
        </p:nvSpPr>
        <p:spPr>
          <a:xfrm>
            <a:off x="5719686" y="4793181"/>
            <a:ext cx="1920546" cy="646331"/>
          </a:xfrm>
          <a:prstGeom prst="rect">
            <a:avLst/>
          </a:prstGeom>
          <a:solidFill>
            <a:schemeClr val="dk1"/>
          </a:solidFill>
          <a:ln>
            <a:noFill/>
          </a:ln>
          <a:effectLst>
            <a:outerShdw blurRad="107950" algn="ctr" dir="5400000" dist="12700">
              <a:srgbClr val="000000"/>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Free Ukraine from Western Influence</a:t>
            </a:r>
            <a:endParaRPr sz="1800">
              <a:solidFill>
                <a:schemeClr val="lt1"/>
              </a:solidFill>
              <a:latin typeface="Times New Roman"/>
              <a:ea typeface="Times New Roman"/>
              <a:cs typeface="Times New Roman"/>
              <a:sym typeface="Times New Roman"/>
            </a:endParaRPr>
          </a:p>
        </p:txBody>
      </p:sp>
      <p:sp>
        <p:nvSpPr>
          <p:cNvPr id="348" name="Google Shape;348;p2"/>
          <p:cNvSpPr txBox="1"/>
          <p:nvPr/>
        </p:nvSpPr>
        <p:spPr>
          <a:xfrm>
            <a:off x="8641787" y="4803197"/>
            <a:ext cx="2547476" cy="646331"/>
          </a:xfrm>
          <a:prstGeom prst="rect">
            <a:avLst/>
          </a:prstGeom>
          <a:solidFill>
            <a:schemeClr val="dk1"/>
          </a:solidFill>
          <a:ln>
            <a:noFill/>
          </a:ln>
          <a:effectLst>
            <a:outerShdw blurRad="107950" algn="ctr" dir="5400000" dist="12700">
              <a:srgbClr val="000000"/>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Invasion is unjustified and violates human rights</a:t>
            </a:r>
            <a:endParaRPr sz="1800">
              <a:solidFill>
                <a:schemeClr val="lt1"/>
              </a:solidFill>
              <a:latin typeface="Times New Roman"/>
              <a:ea typeface="Times New Roman"/>
              <a:cs typeface="Times New Roman"/>
              <a:sym typeface="Times New Roman"/>
            </a:endParaRPr>
          </a:p>
        </p:txBody>
      </p:sp>
      <p:sp>
        <p:nvSpPr>
          <p:cNvPr id="349" name="Google Shape;349;p2"/>
          <p:cNvSpPr txBox="1"/>
          <p:nvPr/>
        </p:nvSpPr>
        <p:spPr>
          <a:xfrm>
            <a:off x="9915525" y="6602538"/>
            <a:ext cx="238125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University of Oxford</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3"/>
          <p:cNvPicPr preferRelativeResize="0"/>
          <p:nvPr/>
        </p:nvPicPr>
        <p:blipFill rotWithShape="1">
          <a:blip r:embed="rId3">
            <a:alphaModFix/>
          </a:blip>
          <a:srcRect b="0" l="0" r="0" t="0"/>
          <a:stretch/>
        </p:blipFill>
        <p:spPr>
          <a:xfrm>
            <a:off x="6105524" y="141159"/>
            <a:ext cx="5762626" cy="3227071"/>
          </a:xfrm>
          <a:prstGeom prst="rect">
            <a:avLst/>
          </a:prstGeom>
          <a:noFill/>
          <a:ln>
            <a:noFill/>
          </a:ln>
        </p:spPr>
      </p:pic>
      <p:sp>
        <p:nvSpPr>
          <p:cNvPr id="355" name="Google Shape;355;p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Data Sources</a:t>
            </a:r>
            <a:endParaRPr>
              <a:latin typeface="Times New Roman"/>
              <a:ea typeface="Times New Roman"/>
              <a:cs typeface="Times New Roman"/>
              <a:sym typeface="Times New Roman"/>
            </a:endParaRPr>
          </a:p>
        </p:txBody>
      </p:sp>
      <p:sp>
        <p:nvSpPr>
          <p:cNvPr id="356" name="Google Shape;356;p3"/>
          <p:cNvSpPr txBox="1"/>
          <p:nvPr>
            <p:ph idx="1" type="body"/>
          </p:nvPr>
        </p:nvSpPr>
        <p:spPr>
          <a:xfrm>
            <a:off x="4518375" y="733795"/>
            <a:ext cx="6282000" cy="216660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latin typeface="Times New Roman"/>
                <a:ea typeface="Times New Roman"/>
                <a:cs typeface="Times New Roman"/>
                <a:sym typeface="Times New Roman"/>
              </a:rPr>
              <a:t>Tweets </a:t>
            </a:r>
            <a:endParaRPr/>
          </a:p>
          <a:p>
            <a:pPr indent="-228600" lvl="1" marL="685800" rtl="0" algn="l">
              <a:lnSpc>
                <a:spcPct val="120000"/>
              </a:lnSpc>
              <a:spcBef>
                <a:spcPts val="500"/>
              </a:spcBef>
              <a:spcAft>
                <a:spcPts val="0"/>
              </a:spcAft>
              <a:buSzPts val="1760"/>
              <a:buChar char="▪"/>
            </a:pPr>
            <a:r>
              <a:rPr lang="en-US">
                <a:latin typeface="Times New Roman"/>
                <a:ea typeface="Times New Roman"/>
                <a:cs typeface="Times New Roman"/>
                <a:sym typeface="Times New Roman"/>
              </a:rPr>
              <a:t>from Apr. to Nov. 2022</a:t>
            </a:r>
            <a:endParaRPr>
              <a:latin typeface="Times New Roman"/>
              <a:ea typeface="Times New Roman"/>
              <a:cs typeface="Times New Roman"/>
              <a:sym typeface="Times New Roman"/>
            </a:endParaRPr>
          </a:p>
          <a:p>
            <a:pPr indent="-242569" lvl="1" marL="685800" rtl="0" algn="l">
              <a:lnSpc>
                <a:spcPct val="120000"/>
              </a:lnSpc>
              <a:spcBef>
                <a:spcPts val="500"/>
              </a:spcBef>
              <a:spcAft>
                <a:spcPts val="0"/>
              </a:spcAft>
              <a:buSzPts val="1980"/>
              <a:buFont typeface="Times New Roman"/>
              <a:buChar char="▪"/>
            </a:pPr>
            <a:r>
              <a:rPr lang="en-US">
                <a:latin typeface="Times New Roman"/>
                <a:ea typeface="Times New Roman"/>
                <a:cs typeface="Times New Roman"/>
                <a:sym typeface="Times New Roman"/>
              </a:rPr>
              <a:t>Around 11000 entries</a:t>
            </a:r>
            <a:endParaRPr>
              <a:latin typeface="Times New Roman"/>
              <a:ea typeface="Times New Roman"/>
              <a:cs typeface="Times New Roman"/>
              <a:sym typeface="Times New Roman"/>
            </a:endParaRPr>
          </a:p>
        </p:txBody>
      </p:sp>
      <p:sp>
        <p:nvSpPr>
          <p:cNvPr id="357" name="Google Shape;357;p3"/>
          <p:cNvSpPr txBox="1"/>
          <p:nvPr/>
        </p:nvSpPr>
        <p:spPr>
          <a:xfrm>
            <a:off x="4661247" y="4543803"/>
            <a:ext cx="6281873" cy="860682"/>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120000"/>
              </a:lnSpc>
              <a:spcBef>
                <a:spcPts val="0"/>
              </a:spcBef>
              <a:spcAft>
                <a:spcPts val="0"/>
              </a:spcAft>
              <a:buClr>
                <a:schemeClr val="accent1"/>
              </a:buClr>
              <a:buSzPts val="1980"/>
              <a:buFont typeface="Noto Sans Symbols"/>
              <a:buChar char="▪"/>
            </a:pPr>
            <a:r>
              <a:rPr lang="en-US" sz="1800">
                <a:solidFill>
                  <a:schemeClr val="dk1"/>
                </a:solidFill>
                <a:latin typeface="Times New Roman"/>
                <a:ea typeface="Times New Roman"/>
                <a:cs typeface="Times New Roman"/>
                <a:sym typeface="Times New Roman"/>
              </a:rPr>
              <a:t>Reddit Comments</a:t>
            </a:r>
            <a:endParaRPr sz="1800">
              <a:solidFill>
                <a:schemeClr val="dk1"/>
              </a:solidFill>
              <a:latin typeface="Times New Roman"/>
              <a:ea typeface="Times New Roman"/>
              <a:cs typeface="Times New Roman"/>
              <a:sym typeface="Times New Roman"/>
            </a:endParaRPr>
          </a:p>
          <a:p>
            <a:pPr indent="-242569" lvl="1" marL="685800" rtl="0" algn="l">
              <a:lnSpc>
                <a:spcPct val="120000"/>
              </a:lnSpc>
              <a:spcBef>
                <a:spcPts val="500"/>
              </a:spcBef>
              <a:spcAft>
                <a:spcPts val="0"/>
              </a:spcAft>
              <a:buClr>
                <a:schemeClr val="accent1"/>
              </a:buClr>
              <a:buSzPts val="1980"/>
              <a:buFont typeface="Times New Roman"/>
              <a:buChar char="▪"/>
            </a:pPr>
            <a:r>
              <a:rPr lang="en-US" sz="1600">
                <a:solidFill>
                  <a:schemeClr val="dk1"/>
                </a:solidFill>
                <a:latin typeface="Times New Roman"/>
                <a:ea typeface="Times New Roman"/>
                <a:cs typeface="Times New Roman"/>
                <a:sym typeface="Times New Roman"/>
              </a:rPr>
              <a:t>872 entries</a:t>
            </a:r>
            <a:endParaRPr sz="1800">
              <a:solidFill>
                <a:schemeClr val="dk1"/>
              </a:solidFill>
              <a:latin typeface="Times New Roman"/>
              <a:ea typeface="Times New Roman"/>
              <a:cs typeface="Times New Roman"/>
              <a:sym typeface="Times New Roman"/>
            </a:endParaRPr>
          </a:p>
        </p:txBody>
      </p:sp>
      <p:pic>
        <p:nvPicPr>
          <p:cNvPr id="358" name="Google Shape;358;p3"/>
          <p:cNvPicPr preferRelativeResize="0"/>
          <p:nvPr/>
        </p:nvPicPr>
        <p:blipFill rotWithShape="1">
          <a:blip r:embed="rId4">
            <a:alphaModFix/>
          </a:blip>
          <a:srcRect b="0" l="0" r="0" t="0"/>
          <a:stretch/>
        </p:blipFill>
        <p:spPr>
          <a:xfrm>
            <a:off x="7337773" y="3578146"/>
            <a:ext cx="3143250" cy="31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
          <p:cNvPicPr preferRelativeResize="0"/>
          <p:nvPr/>
        </p:nvPicPr>
        <p:blipFill rotWithShape="1">
          <a:blip r:embed="rId3">
            <a:alphaModFix/>
          </a:blip>
          <a:srcRect b="0" l="0" r="0" t="0"/>
          <a:stretch/>
        </p:blipFill>
        <p:spPr>
          <a:xfrm>
            <a:off x="8515348" y="447906"/>
            <a:ext cx="2968503" cy="1662362"/>
          </a:xfrm>
          <a:prstGeom prst="rect">
            <a:avLst/>
          </a:prstGeom>
          <a:noFill/>
          <a:ln>
            <a:noFill/>
          </a:ln>
        </p:spPr>
      </p:pic>
      <p:sp>
        <p:nvSpPr>
          <p:cNvPr id="364" name="Google Shape;364;p4"/>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Sentiment Classification</a:t>
            </a:r>
            <a:endParaRPr>
              <a:latin typeface="Times New Roman"/>
              <a:ea typeface="Times New Roman"/>
              <a:cs typeface="Times New Roman"/>
              <a:sym typeface="Times New Roman"/>
            </a:endParaRPr>
          </a:p>
        </p:txBody>
      </p:sp>
      <p:pic>
        <p:nvPicPr>
          <p:cNvPr id="365" name="Google Shape;365;p4"/>
          <p:cNvPicPr preferRelativeResize="0"/>
          <p:nvPr/>
        </p:nvPicPr>
        <p:blipFill rotWithShape="1">
          <a:blip r:embed="rId4">
            <a:alphaModFix/>
          </a:blip>
          <a:srcRect b="0" l="0" r="0" t="0"/>
          <a:stretch/>
        </p:blipFill>
        <p:spPr>
          <a:xfrm>
            <a:off x="5919575" y="4729467"/>
            <a:ext cx="1647825" cy="1647825"/>
          </a:xfrm>
          <a:prstGeom prst="rect">
            <a:avLst/>
          </a:prstGeom>
          <a:noFill/>
          <a:ln>
            <a:noFill/>
          </a:ln>
        </p:spPr>
      </p:pic>
      <p:pic>
        <p:nvPicPr>
          <p:cNvPr id="366" name="Google Shape;366;p4"/>
          <p:cNvPicPr preferRelativeResize="0"/>
          <p:nvPr/>
        </p:nvPicPr>
        <p:blipFill rotWithShape="1">
          <a:blip r:embed="rId5">
            <a:alphaModFix/>
          </a:blip>
          <a:srcRect b="0" l="5988" r="0" t="0"/>
          <a:stretch/>
        </p:blipFill>
        <p:spPr>
          <a:xfrm>
            <a:off x="4976451" y="-118900"/>
            <a:ext cx="4152298" cy="4230250"/>
          </a:xfrm>
          <a:prstGeom prst="rect">
            <a:avLst/>
          </a:prstGeom>
          <a:noFill/>
          <a:ln>
            <a:noFill/>
          </a:ln>
        </p:spPr>
      </p:pic>
      <p:pic>
        <p:nvPicPr>
          <p:cNvPr id="367" name="Google Shape;367;p4"/>
          <p:cNvPicPr preferRelativeResize="0"/>
          <p:nvPr/>
        </p:nvPicPr>
        <p:blipFill rotWithShape="1">
          <a:blip r:embed="rId6">
            <a:alphaModFix/>
          </a:blip>
          <a:srcRect b="0" l="3390" r="0" t="0"/>
          <a:stretch/>
        </p:blipFill>
        <p:spPr>
          <a:xfrm>
            <a:off x="7991400" y="2627750"/>
            <a:ext cx="4223376" cy="423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a47522dc21_3_45"/>
          <p:cNvSpPr txBox="1"/>
          <p:nvPr>
            <p:ph type="title"/>
          </p:nvPr>
        </p:nvSpPr>
        <p:spPr>
          <a:xfrm>
            <a:off x="888625" y="2349925"/>
            <a:ext cx="36120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Time Variation of Sentiments</a:t>
            </a:r>
            <a:endParaRPr>
              <a:latin typeface="Times New Roman"/>
              <a:ea typeface="Times New Roman"/>
              <a:cs typeface="Times New Roman"/>
              <a:sym typeface="Times New Roman"/>
            </a:endParaRPr>
          </a:p>
        </p:txBody>
      </p:sp>
      <p:sp>
        <p:nvSpPr>
          <p:cNvPr id="373" name="Google Shape;373;g1a47522dc21_3_45"/>
          <p:cNvSpPr txBox="1"/>
          <p:nvPr>
            <p:ph idx="1" type="body"/>
          </p:nvPr>
        </p:nvSpPr>
        <p:spPr>
          <a:xfrm>
            <a:off x="6096000" y="1177550"/>
            <a:ext cx="5521200" cy="6249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t>Count</a:t>
            </a:r>
            <a:r>
              <a:rPr lang="en-US"/>
              <a:t> of positive opinions is decreasing……</a:t>
            </a:r>
            <a:endParaRPr/>
          </a:p>
        </p:txBody>
      </p:sp>
      <p:pic>
        <p:nvPicPr>
          <p:cNvPr id="374" name="Google Shape;374;g1a47522dc21_3_45"/>
          <p:cNvPicPr preferRelativeResize="0"/>
          <p:nvPr/>
        </p:nvPicPr>
        <p:blipFill>
          <a:blip r:embed="rId3">
            <a:alphaModFix/>
          </a:blip>
          <a:stretch>
            <a:fillRect/>
          </a:stretch>
        </p:blipFill>
        <p:spPr>
          <a:xfrm>
            <a:off x="4838000" y="1802438"/>
            <a:ext cx="6990700" cy="355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a47522dc21_3_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l">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Word Clouds</a:t>
            </a:r>
            <a:endParaRPr/>
          </a:p>
        </p:txBody>
      </p:sp>
      <p:sp>
        <p:nvSpPr>
          <p:cNvPr id="380" name="Google Shape;380;g1a47522dc21_3_0"/>
          <p:cNvSpPr txBox="1"/>
          <p:nvPr>
            <p:ph idx="1" type="body"/>
          </p:nvPr>
        </p:nvSpPr>
        <p:spPr>
          <a:xfrm>
            <a:off x="6473803" y="357675"/>
            <a:ext cx="4845300" cy="445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Word Cloud for Positive Opinion</a:t>
            </a:r>
            <a:r>
              <a:rPr lang="en-US"/>
              <a:t> </a:t>
            </a:r>
            <a:endParaRPr/>
          </a:p>
        </p:txBody>
      </p:sp>
      <p:pic>
        <p:nvPicPr>
          <p:cNvPr id="381" name="Google Shape;381;g1a47522dc21_3_0"/>
          <p:cNvPicPr preferRelativeResize="0"/>
          <p:nvPr/>
        </p:nvPicPr>
        <p:blipFill rotWithShape="1">
          <a:blip r:embed="rId3">
            <a:alphaModFix/>
          </a:blip>
          <a:srcRect b="0" l="0" r="0" t="8122"/>
          <a:stretch/>
        </p:blipFill>
        <p:spPr>
          <a:xfrm>
            <a:off x="5612300" y="803175"/>
            <a:ext cx="5294326" cy="2622174"/>
          </a:xfrm>
          <a:prstGeom prst="rect">
            <a:avLst/>
          </a:prstGeom>
          <a:noFill/>
          <a:ln>
            <a:noFill/>
          </a:ln>
        </p:spPr>
      </p:pic>
      <p:pic>
        <p:nvPicPr>
          <p:cNvPr id="382" name="Google Shape;382;g1a47522dc21_3_0"/>
          <p:cNvPicPr preferRelativeResize="0"/>
          <p:nvPr/>
        </p:nvPicPr>
        <p:blipFill rotWithShape="1">
          <a:blip r:embed="rId4">
            <a:alphaModFix/>
          </a:blip>
          <a:srcRect b="0" l="0" r="0" t="6156"/>
          <a:stretch/>
        </p:blipFill>
        <p:spPr>
          <a:xfrm>
            <a:off x="5667825" y="3831475"/>
            <a:ext cx="5183273" cy="2622174"/>
          </a:xfrm>
          <a:prstGeom prst="rect">
            <a:avLst/>
          </a:prstGeom>
          <a:noFill/>
          <a:ln>
            <a:noFill/>
          </a:ln>
        </p:spPr>
      </p:pic>
      <p:sp>
        <p:nvSpPr>
          <p:cNvPr id="383" name="Google Shape;383;g1a47522dc21_3_0"/>
          <p:cNvSpPr txBox="1"/>
          <p:nvPr>
            <p:ph idx="1" type="body"/>
          </p:nvPr>
        </p:nvSpPr>
        <p:spPr>
          <a:xfrm>
            <a:off x="6473803" y="3429000"/>
            <a:ext cx="4845300" cy="445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Word Cloud for Negative Opinion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a47522dc21_3_11"/>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Frequent Words from Tweets</a:t>
            </a:r>
            <a:endParaRPr>
              <a:latin typeface="Times New Roman"/>
              <a:ea typeface="Times New Roman"/>
              <a:cs typeface="Times New Roman"/>
              <a:sym typeface="Times New Roman"/>
            </a:endParaRPr>
          </a:p>
        </p:txBody>
      </p:sp>
      <p:sp>
        <p:nvSpPr>
          <p:cNvPr id="389" name="Google Shape;389;g1a47522dc21_3_11"/>
          <p:cNvSpPr txBox="1"/>
          <p:nvPr/>
        </p:nvSpPr>
        <p:spPr>
          <a:xfrm>
            <a:off x="7489498" y="3108938"/>
            <a:ext cx="315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Positive (Earlier)</a:t>
            </a:r>
            <a:endParaRPr sz="1800">
              <a:solidFill>
                <a:schemeClr val="dk1"/>
              </a:solidFill>
              <a:latin typeface="Times New Roman"/>
              <a:ea typeface="Times New Roman"/>
              <a:cs typeface="Times New Roman"/>
              <a:sym typeface="Times New Roman"/>
            </a:endParaRPr>
          </a:p>
        </p:txBody>
      </p:sp>
      <p:sp>
        <p:nvSpPr>
          <p:cNvPr id="390" name="Google Shape;390;g1a47522dc21_3_11"/>
          <p:cNvSpPr txBox="1"/>
          <p:nvPr/>
        </p:nvSpPr>
        <p:spPr>
          <a:xfrm>
            <a:off x="7489505" y="6488701"/>
            <a:ext cx="315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Negative (Earlier)</a:t>
            </a:r>
            <a:endParaRPr sz="1800">
              <a:solidFill>
                <a:schemeClr val="dk1"/>
              </a:solidFill>
              <a:latin typeface="Times New Roman"/>
              <a:ea typeface="Times New Roman"/>
              <a:cs typeface="Times New Roman"/>
              <a:sym typeface="Times New Roman"/>
            </a:endParaRPr>
          </a:p>
        </p:txBody>
      </p:sp>
      <p:pic>
        <p:nvPicPr>
          <p:cNvPr id="391" name="Google Shape;391;g1a47522dc21_3_11"/>
          <p:cNvPicPr preferRelativeResize="0"/>
          <p:nvPr/>
        </p:nvPicPr>
        <p:blipFill>
          <a:blip r:embed="rId3">
            <a:alphaModFix/>
          </a:blip>
          <a:stretch>
            <a:fillRect/>
          </a:stretch>
        </p:blipFill>
        <p:spPr>
          <a:xfrm>
            <a:off x="5340588" y="0"/>
            <a:ext cx="5689397" cy="3108960"/>
          </a:xfrm>
          <a:prstGeom prst="rect">
            <a:avLst/>
          </a:prstGeom>
          <a:noFill/>
          <a:ln>
            <a:noFill/>
          </a:ln>
        </p:spPr>
      </p:pic>
      <p:pic>
        <p:nvPicPr>
          <p:cNvPr id="392" name="Google Shape;392;g1a47522dc21_3_11"/>
          <p:cNvPicPr preferRelativeResize="0"/>
          <p:nvPr/>
        </p:nvPicPr>
        <p:blipFill>
          <a:blip r:embed="rId4">
            <a:alphaModFix/>
          </a:blip>
          <a:stretch>
            <a:fillRect/>
          </a:stretch>
        </p:blipFill>
        <p:spPr>
          <a:xfrm>
            <a:off x="5366494" y="3429000"/>
            <a:ext cx="5637581" cy="3108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a47522dc21_3_24"/>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Frequent Words from Tweets</a:t>
            </a:r>
            <a:endParaRPr>
              <a:latin typeface="Times New Roman"/>
              <a:ea typeface="Times New Roman"/>
              <a:cs typeface="Times New Roman"/>
              <a:sym typeface="Times New Roman"/>
            </a:endParaRPr>
          </a:p>
        </p:txBody>
      </p:sp>
      <p:sp>
        <p:nvSpPr>
          <p:cNvPr id="398" name="Google Shape;398;g1a47522dc21_3_24"/>
          <p:cNvSpPr txBox="1"/>
          <p:nvPr/>
        </p:nvSpPr>
        <p:spPr>
          <a:xfrm>
            <a:off x="7489498" y="3108938"/>
            <a:ext cx="315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Positive (Later)</a:t>
            </a:r>
            <a:endParaRPr sz="1800">
              <a:solidFill>
                <a:schemeClr val="dk1"/>
              </a:solidFill>
              <a:latin typeface="Times New Roman"/>
              <a:ea typeface="Times New Roman"/>
              <a:cs typeface="Times New Roman"/>
              <a:sym typeface="Times New Roman"/>
            </a:endParaRPr>
          </a:p>
        </p:txBody>
      </p:sp>
      <p:sp>
        <p:nvSpPr>
          <p:cNvPr id="399" name="Google Shape;399;g1a47522dc21_3_24"/>
          <p:cNvSpPr txBox="1"/>
          <p:nvPr/>
        </p:nvSpPr>
        <p:spPr>
          <a:xfrm>
            <a:off x="7489505" y="6488701"/>
            <a:ext cx="315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Negative (Later)</a:t>
            </a:r>
            <a:endParaRPr sz="1800">
              <a:solidFill>
                <a:schemeClr val="dk1"/>
              </a:solidFill>
              <a:latin typeface="Times New Roman"/>
              <a:ea typeface="Times New Roman"/>
              <a:cs typeface="Times New Roman"/>
              <a:sym typeface="Times New Roman"/>
            </a:endParaRPr>
          </a:p>
        </p:txBody>
      </p:sp>
      <p:pic>
        <p:nvPicPr>
          <p:cNvPr id="400" name="Google Shape;400;g1a47522dc21_3_24"/>
          <p:cNvPicPr preferRelativeResize="0"/>
          <p:nvPr/>
        </p:nvPicPr>
        <p:blipFill>
          <a:blip r:embed="rId3">
            <a:alphaModFix/>
          </a:blip>
          <a:stretch>
            <a:fillRect/>
          </a:stretch>
        </p:blipFill>
        <p:spPr>
          <a:xfrm>
            <a:off x="5308726" y="1"/>
            <a:ext cx="5627218" cy="3108960"/>
          </a:xfrm>
          <a:prstGeom prst="rect">
            <a:avLst/>
          </a:prstGeom>
          <a:noFill/>
          <a:ln>
            <a:noFill/>
          </a:ln>
        </p:spPr>
      </p:pic>
      <p:pic>
        <p:nvPicPr>
          <p:cNvPr id="401" name="Google Shape;401;g1a47522dc21_3_24"/>
          <p:cNvPicPr preferRelativeResize="0"/>
          <p:nvPr/>
        </p:nvPicPr>
        <p:blipFill>
          <a:blip r:embed="rId4">
            <a:alphaModFix/>
          </a:blip>
          <a:stretch>
            <a:fillRect/>
          </a:stretch>
        </p:blipFill>
        <p:spPr>
          <a:xfrm>
            <a:off x="5308731" y="3478238"/>
            <a:ext cx="5627218" cy="3108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7"/>
          <p:cNvPicPr preferRelativeResize="0"/>
          <p:nvPr/>
        </p:nvPicPr>
        <p:blipFill rotWithShape="1">
          <a:blip r:embed="rId3">
            <a:alphaModFix/>
          </a:blip>
          <a:srcRect b="0" l="0" r="0" t="0"/>
          <a:stretch/>
        </p:blipFill>
        <p:spPr>
          <a:xfrm>
            <a:off x="9653065" y="1157170"/>
            <a:ext cx="2955795" cy="1655245"/>
          </a:xfrm>
          <a:prstGeom prst="rect">
            <a:avLst/>
          </a:prstGeom>
          <a:noFill/>
          <a:ln>
            <a:noFill/>
          </a:ln>
        </p:spPr>
      </p:pic>
      <p:sp>
        <p:nvSpPr>
          <p:cNvPr id="407" name="Google Shape;407;p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Sentiment</a:t>
            </a:r>
            <a:endParaRPr>
              <a:latin typeface="Times New Roman"/>
              <a:ea typeface="Times New Roman"/>
              <a:cs typeface="Times New Roman"/>
              <a:sym typeface="Times New Roman"/>
            </a:endParaRPr>
          </a:p>
          <a:p>
            <a:pPr indent="0" lvl="0" marL="0" rtl="0" algn="ctr">
              <a:lnSpc>
                <a:spcPct val="85000"/>
              </a:lnSpc>
              <a:spcBef>
                <a:spcPts val="0"/>
              </a:spcBef>
              <a:spcAft>
                <a:spcPts val="0"/>
              </a:spcAft>
              <a:buClr>
                <a:srgbClr val="FFFEFF"/>
              </a:buClr>
              <a:buSzPts val="4000"/>
              <a:buFont typeface="Times New Roman"/>
              <a:buNone/>
            </a:pPr>
            <a:r>
              <a:rPr lang="en-US">
                <a:latin typeface="Times New Roman"/>
                <a:ea typeface="Times New Roman"/>
                <a:cs typeface="Times New Roman"/>
                <a:sym typeface="Times New Roman"/>
              </a:rPr>
              <a:t>-Driving Topics</a:t>
            </a:r>
            <a:endParaRPr>
              <a:latin typeface="Times New Roman"/>
              <a:ea typeface="Times New Roman"/>
              <a:cs typeface="Times New Roman"/>
              <a:sym typeface="Times New Roman"/>
            </a:endParaRPr>
          </a:p>
        </p:txBody>
      </p:sp>
      <p:pic>
        <p:nvPicPr>
          <p:cNvPr id="408" name="Google Shape;408;p7"/>
          <p:cNvPicPr preferRelativeResize="0"/>
          <p:nvPr/>
        </p:nvPicPr>
        <p:blipFill rotWithShape="1">
          <a:blip r:embed="rId4">
            <a:alphaModFix/>
          </a:blip>
          <a:srcRect b="0" l="0" r="0" t="0"/>
          <a:stretch/>
        </p:blipFill>
        <p:spPr>
          <a:xfrm>
            <a:off x="10303004" y="4284626"/>
            <a:ext cx="1655915" cy="1655915"/>
          </a:xfrm>
          <a:prstGeom prst="rect">
            <a:avLst/>
          </a:prstGeom>
          <a:noFill/>
          <a:ln>
            <a:noFill/>
          </a:ln>
        </p:spPr>
      </p:pic>
      <p:pic>
        <p:nvPicPr>
          <p:cNvPr id="409" name="Google Shape;409;p7"/>
          <p:cNvPicPr preferRelativeResize="0"/>
          <p:nvPr/>
        </p:nvPicPr>
        <p:blipFill>
          <a:blip r:embed="rId5">
            <a:alphaModFix/>
          </a:blip>
          <a:stretch>
            <a:fillRect/>
          </a:stretch>
        </p:blipFill>
        <p:spPr>
          <a:xfrm>
            <a:off x="5147725" y="295413"/>
            <a:ext cx="5049821" cy="3046725"/>
          </a:xfrm>
          <a:prstGeom prst="rect">
            <a:avLst/>
          </a:prstGeom>
          <a:noFill/>
          <a:ln>
            <a:noFill/>
          </a:ln>
        </p:spPr>
      </p:pic>
      <p:pic>
        <p:nvPicPr>
          <p:cNvPr id="410" name="Google Shape;410;p7"/>
          <p:cNvPicPr preferRelativeResize="0"/>
          <p:nvPr/>
        </p:nvPicPr>
        <p:blipFill>
          <a:blip r:embed="rId6">
            <a:alphaModFix/>
          </a:blip>
          <a:stretch>
            <a:fillRect/>
          </a:stretch>
        </p:blipFill>
        <p:spPr>
          <a:xfrm>
            <a:off x="4957800" y="3556725"/>
            <a:ext cx="5239750" cy="290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tla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2022-12-03T14:41:46Z</dcterms:created>
  <dc:creator>Qi Qi</dc:creator>
</cp:coreProperties>
</file>