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71" r:id="rId5"/>
    <p:sldId id="272" r:id="rId6"/>
    <p:sldId id="273" r:id="rId7"/>
    <p:sldId id="274" r:id="rId8"/>
    <p:sldId id="265" r:id="rId9"/>
    <p:sldId id="276" r:id="rId10"/>
    <p:sldId id="266" r:id="rId11"/>
    <p:sldId id="275" r:id="rId12"/>
    <p:sldId id="269" r:id="rId13"/>
    <p:sldId id="267" r:id="rId14"/>
    <p:sldId id="268" r:id="rId15"/>
    <p:sldId id="277" r:id="rId16"/>
    <p:sldId id="260" r:id="rId17"/>
    <p:sldId id="278" r:id="rId18"/>
    <p:sldId id="280" r:id="rId19"/>
    <p:sldId id="281" r:id="rId20"/>
    <p:sldId id="282" r:id="rId21"/>
    <p:sldId id="264" r:id="rId22"/>
    <p:sldId id="284" r:id="rId23"/>
    <p:sldId id="283" r:id="rId24"/>
    <p:sldId id="285" r:id="rId25"/>
    <p:sldId id="287" r:id="rId26"/>
    <p:sldId id="286" r:id="rId27"/>
    <p:sldId id="294" r:id="rId28"/>
    <p:sldId id="295" r:id="rId29"/>
    <p:sldId id="288" r:id="rId30"/>
    <p:sldId id="289" r:id="rId31"/>
    <p:sldId id="293" r:id="rId32"/>
    <p:sldId id="297" r:id="rId33"/>
    <p:sldId id="296" r:id="rId34"/>
    <p:sldId id="29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7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BB2F-C69B-4B98-B350-FF3966B25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CCBA-5F96-4C59-8816-2BB7DC167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BB2F-C69B-4B98-B350-FF3966B25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CCBA-5F96-4C59-8816-2BB7DC167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BB2F-C69B-4B98-B350-FF3966B25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CCBA-5F96-4C59-8816-2BB7DC167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BB2F-C69B-4B98-B350-FF3966B25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CCBA-5F96-4C59-8816-2BB7DC167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BB2F-C69B-4B98-B350-FF3966B25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CCBA-5F96-4C59-8816-2BB7DC167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BB2F-C69B-4B98-B350-FF3966B25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CCBA-5F96-4C59-8816-2BB7DC167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BB2F-C69B-4B98-B350-FF3966B25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CCBA-5F96-4C59-8816-2BB7DC167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BB2F-C69B-4B98-B350-FF3966B25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CCBA-5F96-4C59-8816-2BB7DC167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BB2F-C69B-4B98-B350-FF3966B25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CCBA-5F96-4C59-8816-2BB7DC167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BB2F-C69B-4B98-B350-FF3966B25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CCBA-5F96-4C59-8816-2BB7DC167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5BB2F-C69B-4B98-B350-FF3966B25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9CCBA-5F96-4C59-8816-2BB7DC167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5BB2F-C69B-4B98-B350-FF3966B252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CCBA-5F96-4C59-8816-2BB7DC167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developer.mozilla.org/en-US/docs/Web/JavaScript/Reference/Global_Objects/WebAssembly/compileStreaming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WebAssembly/exception-handling/blob/main/proposals/exception-handling/Exceptions.md#:~:text=Exception%20handling%20allows%20code%20to,by%20a%20called%20imported%20function.&amp;text=As%20a%20result%2C%20WebAssembly%20defers,exceptions%20to%20the%20host%20VM." TargetMode="External"/><Relationship Id="rId1" Type="http://schemas.openxmlformats.org/officeDocument/2006/relationships/hyperlink" Target="https://github.com/WebAssembly/bulk-memory-operations/blob/master/proposals/bulk-memory-operations/Overview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eactwg/react-1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FE Developers</a:t>
            </a:r>
            <a:r>
              <a:rPr lang="zh-CN" altLang="en-US" dirty="0"/>
              <a:t> </a:t>
            </a:r>
            <a:r>
              <a:rPr lang="en-US" altLang="zh-CN" dirty="0"/>
              <a:t>2022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18 SSR Example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656" y="1825625"/>
            <a:ext cx="57646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Without SSR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256" y="1825625"/>
            <a:ext cx="571548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SSR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Fetch everything before display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Load everything before hydrate(</a:t>
            </a:r>
            <a:r>
              <a:rPr lang="zh-CN" altLang="en-US" dirty="0"/>
              <a:t>水合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Hydrate everything before interact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How to solve ?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Streaming HTML and Selective Hydration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&lt;Layout&gt;</a:t>
            </a:r>
            <a:endParaRPr lang="en-US" altLang="zh-CN" sz="20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&lt;</a:t>
            </a:r>
            <a:r>
              <a:rPr lang="en-US" altLang="zh-CN" sz="20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NavBar</a:t>
            </a:r>
            <a:r>
              <a:rPr lang="en-US" altLang="zh-CN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/&gt;</a:t>
            </a:r>
            <a:endParaRPr lang="en-US" altLang="zh-CN" sz="20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&lt;Sidebar /&gt;</a:t>
            </a:r>
            <a:endParaRPr lang="en-US" altLang="zh-CN" sz="20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&lt;</a:t>
            </a:r>
            <a:r>
              <a:rPr lang="en-US" altLang="zh-CN" sz="20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RightPane</a:t>
            </a:r>
            <a:r>
              <a:rPr lang="en-US" altLang="zh-CN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endParaRPr lang="en-US" altLang="zh-CN" sz="20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&lt;Post /&gt;</a:t>
            </a:r>
            <a:endParaRPr lang="en-US" altLang="zh-CN" sz="20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&lt;Suspense fallback={&lt;Spinner /&gt;}&gt;</a:t>
            </a:r>
            <a:endParaRPr lang="en-US" altLang="zh-CN" sz="20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  &lt;Comments /&gt;</a:t>
            </a:r>
            <a:endParaRPr lang="en-US" altLang="zh-CN" sz="20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  &lt;/Suspense&gt;</a:t>
            </a:r>
            <a:endParaRPr lang="en-US" altLang="zh-CN" sz="20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&lt;/</a:t>
            </a:r>
            <a:r>
              <a:rPr lang="en-US" altLang="zh-CN" sz="20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RightPane</a:t>
            </a:r>
            <a:r>
              <a:rPr lang="en-US" altLang="zh-CN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&gt;</a:t>
            </a:r>
            <a:endParaRPr lang="en-US" altLang="zh-CN" sz="20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&lt;/Layout&gt;</a:t>
            </a:r>
            <a:endParaRPr lang="zh-CN" altLang="en-US" sz="20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603" y="2957286"/>
            <a:ext cx="4028198" cy="300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React 18 Concurrent Features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startTransition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 { 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startTransition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} from 'react';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Urgent</a:t>
            </a:r>
            <a:r>
              <a:rPr lang="zh-CN" altLang="en-US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（紧急的）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Show what was typed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setInputValue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(input);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Mark any state updates inside as transitions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startTransition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(() =&gt; {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// Transition: Show the results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setSearchQuery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(input);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});</a:t>
            </a:r>
            <a:endParaRPr lang="zh-CN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group #1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setInputValue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(input);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setTimeout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(() =&gt; {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setSearchQuery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(input);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}, 200);</a:t>
            </a:r>
            <a:endParaRPr lang="zh-CN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 group #2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Show what you typed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setInputValue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(input);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// Show the results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setTimeout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(debounce(() =&gt; {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zh-CN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setSearchQuery</a:t>
            </a: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(input);</a:t>
            </a:r>
            <a:endParaRPr lang="en-US" altLang="zh-CN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}, 300ms), 0);</a:t>
            </a:r>
            <a:endParaRPr lang="zh-CN" altLang="en-US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Transition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-----   urgent updates ---</a:t>
            </a:r>
            <a:r>
              <a:rPr lang="en-US" altLang="zh-CN" dirty="0">
                <a:sym typeface="Wingdings" panose="05000000000000000000" pitchFamily="2" charset="2"/>
              </a:rPr>
              <a:t>--------------- 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    \---  transition updates ----/ 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5537200" y="2779486"/>
            <a:ext cx="660400" cy="9289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769428" y="400129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Merge Back 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8853713" y="2433614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Parallel Universe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53713" y="1924481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accent5"/>
                </a:solidFill>
              </a:rPr>
              <a:t>UI Universe</a:t>
            </a:r>
            <a:endParaRPr lang="zh-CN" altLang="en-US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Think</a:t>
            </a:r>
            <a:r>
              <a:rPr lang="zh-CN" altLang="en-US" dirty="0"/>
              <a:t> </a:t>
            </a:r>
            <a:r>
              <a:rPr lang="en-US" altLang="zh-CN" dirty="0"/>
              <a:t>Deeper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再给出</a:t>
            </a:r>
            <a:r>
              <a:rPr lang="en-US" altLang="zh-CN" dirty="0"/>
              <a:t>1</a:t>
            </a:r>
            <a:r>
              <a:rPr lang="zh-CN" altLang="en-US" dirty="0"/>
              <a:t>个必须用</a:t>
            </a:r>
            <a:r>
              <a:rPr lang="en-US" altLang="zh-CN" dirty="0" err="1"/>
              <a:t>useTransition</a:t>
            </a:r>
            <a:r>
              <a:rPr lang="zh-CN" altLang="en-US" dirty="0"/>
              <a:t>的场景？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Bahnschrift" panose="020B0502040204020203" pitchFamily="34" charset="0"/>
              </a:rPr>
              <a:t>Data Share : Survive the Winter</a:t>
            </a:r>
            <a:endParaRPr lang="en-US" altLang="zh-CN" sz="3600" dirty="0">
              <a:latin typeface="Bahnschrift" panose="020B0502040204020203" pitchFamily="34" charset="0"/>
            </a:endParaRPr>
          </a:p>
          <a:p>
            <a:r>
              <a:rPr lang="en-US" altLang="zh-CN" sz="3600" dirty="0">
                <a:latin typeface="Bahnschrift" panose="020B0502040204020203" pitchFamily="34" charset="0"/>
              </a:rPr>
              <a:t>2021~2022 FE Trends</a:t>
            </a:r>
            <a:endParaRPr lang="en-US" altLang="zh-CN" sz="3600" dirty="0">
              <a:latin typeface="Bahnschrift" panose="020B05020402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3200" dirty="0">
                <a:latin typeface="Arial Narrow" panose="020B0606020202030204" pitchFamily="34" charset="0"/>
              </a:rPr>
              <a:t>React 18 </a:t>
            </a:r>
            <a:r>
              <a:rPr lang="en-US" altLang="zh-CN" sz="1800" dirty="0">
                <a:solidFill>
                  <a:srgbClr val="00B050"/>
                </a:solidFill>
                <a:latin typeface="Arial Narrow" panose="020B0606020202030204" pitchFamily="34" charset="0"/>
              </a:rPr>
              <a:t>detailed</a:t>
            </a:r>
            <a:endParaRPr lang="en-US" altLang="zh-CN" sz="18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3200" dirty="0">
                <a:latin typeface="Arial Narrow" panose="020B0606020202030204" pitchFamily="34" charset="0"/>
              </a:rPr>
              <a:t>Web3 Stack </a:t>
            </a:r>
            <a:r>
              <a:rPr lang="en-US" altLang="zh-CN" sz="1800" dirty="0">
                <a:solidFill>
                  <a:srgbClr val="00B050"/>
                </a:solidFill>
                <a:latin typeface="Arial Narrow" panose="020B0606020202030204" pitchFamily="34" charset="0"/>
              </a:rPr>
              <a:t>intro</a:t>
            </a:r>
            <a:endParaRPr lang="en-US" altLang="zh-CN" sz="18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3200" dirty="0">
                <a:latin typeface="Arial Narrow" panose="020B0606020202030204" pitchFamily="34" charset="0"/>
              </a:rPr>
              <a:t>Rust </a:t>
            </a:r>
            <a:r>
              <a:rPr lang="en-US" altLang="zh-CN" sz="1800" dirty="0">
                <a:solidFill>
                  <a:srgbClr val="00B050"/>
                </a:solidFill>
                <a:latin typeface="Arial Narrow" panose="020B0606020202030204" pitchFamily="34" charset="0"/>
              </a:rPr>
              <a:t>intro</a:t>
            </a:r>
            <a:endParaRPr lang="en-US" altLang="zh-CN" sz="1800" dirty="0">
              <a:solidFill>
                <a:srgbClr val="00B050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altLang="zh-CN" sz="3600" dirty="0">
              <a:latin typeface="Bahnschrift" panose="020B0502040204020203" pitchFamily="34" charset="0"/>
            </a:endParaRPr>
          </a:p>
          <a:p>
            <a:endParaRPr lang="en-US" altLang="zh-CN" sz="3600" dirty="0">
              <a:latin typeface="Bahnschrift" panose="020B0502040204020203" pitchFamily="34" charset="0"/>
            </a:endParaRPr>
          </a:p>
          <a:p>
            <a:endParaRPr lang="en-US" altLang="zh-CN" sz="3600" dirty="0">
              <a:latin typeface="Bahnschrift" panose="020B0502040204020203" pitchFamily="34" charset="0"/>
            </a:endParaRPr>
          </a:p>
          <a:p>
            <a:endParaRPr lang="en-US" altLang="zh-CN" sz="3600" dirty="0">
              <a:latin typeface="Bahnschrift" panose="020B0502040204020203" pitchFamily="34" charset="0"/>
            </a:endParaRPr>
          </a:p>
          <a:p>
            <a:endParaRPr lang="zh-CN" altLang="en-US" sz="36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Server Components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https://reactjs.org/blog/2020/12/21/data-fetching-with-react-server-components.html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altLang="zh-CN" dirty="0"/>
              <a:t>Web3 Stack</a:t>
            </a:r>
            <a:br>
              <a:rPr lang="en-US" altLang="zh-CN" dirty="0"/>
            </a:br>
            <a:r>
              <a:rPr lang="zh-CN" altLang="en-US" sz="2400" dirty="0"/>
              <a:t>押注未来的前端工作机会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Web3?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Everything related to Decentralized Application.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9029" y="2597396"/>
            <a:ext cx="6814457" cy="341348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783" y="0"/>
            <a:ext cx="1103243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altLang="zh-CN" dirty="0"/>
              <a:t>The State of Web Assembly 2021~2022</a:t>
            </a:r>
            <a:br>
              <a:rPr lang="en-US" altLang="zh-CN" dirty="0"/>
            </a:br>
            <a:r>
              <a:rPr lang="zh-CN" altLang="en-US" sz="2400" dirty="0"/>
              <a:t>押注未来的前端工作机会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Browser Support</a:t>
            </a:r>
            <a:endParaRPr lang="en-US" altLang="zh-CN" b="0" i="0" dirty="0">
              <a:solidFill>
                <a:srgbClr val="3A3A3A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784378"/>
            <a:ext cx="10515600" cy="2433831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Usage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976" y="1825625"/>
            <a:ext cx="75880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 Assembly Applications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243931"/>
            <a:ext cx="7486650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Stream Compilation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var 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importObject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{ imports: { 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imported_func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: 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=&gt; console.log(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arg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 } };</a:t>
            </a:r>
            <a:endParaRPr lang="en-US" altLang="zh-CN" sz="18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WebAssembly.compileStreaming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(fetch('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simple.wasm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'))</a:t>
            </a:r>
            <a:endParaRPr lang="en-US" altLang="zh-CN" sz="18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.then(module =&gt; 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WebAssembly.instantiate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(module, 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importObject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  <a:endParaRPr lang="en-US" altLang="zh-CN" sz="18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.then(instance =&gt; </a:t>
            </a:r>
            <a:r>
              <a:rPr lang="en-US" altLang="zh-CN" sz="18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instance.exports.exported_func</a:t>
            </a:r>
            <a:r>
              <a:rPr lang="en-US" altLang="zh-CN" sz="18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());</a:t>
            </a:r>
            <a:endParaRPr lang="en-US" altLang="zh-CN" sz="18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marL="0" indent="0">
              <a:buNone/>
            </a:pPr>
            <a:endParaRPr lang="en-US" altLang="zh-CN" sz="18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8912" y="4534878"/>
            <a:ext cx="10007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>
                <a:latin typeface="DejaVu Sans Mono" panose="020B0609030804020204" pitchFamily="49" charset="0"/>
                <a:cs typeface="DejaVu Sans Mono" panose="020B0609030804020204" pitchFamily="49" charset="0"/>
                <a:hlinkClick r:id="rId1"/>
              </a:rPr>
              <a:t>详细链接</a:t>
            </a:r>
            <a:endParaRPr lang="zh-CN" altLang="en-US" sz="1800" dirty="0"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Memory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Bulk Memory Operations </a:t>
            </a:r>
            <a:r>
              <a:rPr lang="en-US" altLang="zh-CN" dirty="0"/>
              <a:t>: Support large scale memory copy</a:t>
            </a:r>
            <a:endParaRPr lang="en-US" altLang="zh-CN" dirty="0"/>
          </a:p>
          <a:p>
            <a:pPr lvl="1"/>
            <a:r>
              <a:rPr lang="en-US" altLang="zh-CN" i="1" dirty="0"/>
              <a:t>More: </a:t>
            </a:r>
            <a:r>
              <a:rPr lang="en-US" altLang="zh-CN" i="1" dirty="0" err="1"/>
              <a:t>Webassembly</a:t>
            </a:r>
            <a:r>
              <a:rPr lang="en-US" altLang="zh-CN" i="1" dirty="0"/>
              <a:t> Text format</a:t>
            </a:r>
            <a:endParaRPr lang="en-US" altLang="zh-CN" i="1" dirty="0"/>
          </a:p>
          <a:p>
            <a:r>
              <a:rPr lang="en-US" altLang="zh-CN" dirty="0"/>
              <a:t>Up to 4GB of memory ( V8 upgrade , 2g -&gt; 4g )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Exception Handling </a:t>
            </a:r>
            <a:r>
              <a:rPr lang="en-US" altLang="zh-CN" dirty="0"/>
              <a:t>: Break control flow when an exception is thrown. 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Internet Users Per 100 Inhabitants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94" y="1467432"/>
            <a:ext cx="6281803" cy="502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Safe Upgrades : </a:t>
            </a:r>
            <a:r>
              <a:rPr lang="en-US" altLang="zh-CN" sz="24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Support for the COOP and COEP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A3A3A"/>
                </a:solidFill>
                <a:latin typeface="Open Sans" panose="020B0606030504020204" pitchFamily="34" charset="0"/>
              </a:rPr>
              <a:t>COOP</a:t>
            </a:r>
            <a:r>
              <a:rPr lang="zh-CN" altLang="en-US" dirty="0">
                <a:solidFill>
                  <a:srgbClr val="3A3A3A"/>
                </a:solidFill>
                <a:latin typeface="Open Sans" panose="020B0606030504020204" pitchFamily="34" charset="0"/>
              </a:rPr>
              <a:t>：</a:t>
            </a:r>
            <a:r>
              <a:rPr lang="en-US" altLang="zh-CN" dirty="0">
                <a:solidFill>
                  <a:srgbClr val="3A3A3A"/>
                </a:solidFill>
                <a:latin typeface="Open Sans" panose="020B0606030504020204" pitchFamily="34" charset="0"/>
              </a:rPr>
              <a:t>Cross Origin Opener Policy</a:t>
            </a:r>
            <a:endParaRPr lang="en-US" altLang="zh-CN" dirty="0">
              <a:solidFill>
                <a:srgbClr val="3A3A3A"/>
              </a:solidFill>
              <a:latin typeface="Open Sans" panose="020B0606030504020204" pitchFamily="34" charset="0"/>
            </a:endParaRPr>
          </a:p>
          <a:p>
            <a:r>
              <a:rPr lang="en-US" altLang="zh-CN" dirty="0">
                <a:solidFill>
                  <a:srgbClr val="3A3A3A"/>
                </a:solidFill>
                <a:latin typeface="Open Sans" panose="020B0606030504020204" pitchFamily="34" charset="0"/>
              </a:rPr>
              <a:t>COEP</a:t>
            </a:r>
            <a:r>
              <a:rPr lang="zh-CN" altLang="en-US" dirty="0">
                <a:solidFill>
                  <a:srgbClr val="3A3A3A"/>
                </a:solidFill>
                <a:latin typeface="Open Sans" panose="020B0606030504020204" pitchFamily="34" charset="0"/>
              </a:rPr>
              <a:t>：</a:t>
            </a:r>
            <a:r>
              <a:rPr lang="en-US" altLang="zh-CN" dirty="0">
                <a:solidFill>
                  <a:srgbClr val="3A3A3A"/>
                </a:solidFill>
                <a:latin typeface="Open Sans" panose="020B0606030504020204" pitchFamily="34" charset="0"/>
              </a:rPr>
              <a:t>Cross Origin Embedder Policy</a:t>
            </a:r>
            <a:endParaRPr lang="en-US" altLang="zh-CN" dirty="0">
              <a:solidFill>
                <a:srgbClr val="3A3A3A"/>
              </a:solidFill>
              <a:latin typeface="Open Sans" panose="020B0606030504020204" pitchFamily="34" charset="0"/>
            </a:endParaRPr>
          </a:p>
          <a:p>
            <a:endParaRPr lang="en-US" altLang="zh-CN" dirty="0">
              <a:solidFill>
                <a:srgbClr val="3A3A3A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3A3A3A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altLang="zh-CN" dirty="0"/>
              <a:t>more </a:t>
            </a:r>
            <a:r>
              <a:rPr lang="en-US" altLang="zh-CN" dirty="0" err="1"/>
              <a:t>spectre</a:t>
            </a:r>
            <a:r>
              <a:rPr lang="en-US" altLang="zh-CN" dirty="0"/>
              <a:t>: https://www.w3.org/TR/post-spectre-webdev/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altLang="zh-CN" dirty="0"/>
              <a:t>Rust Programmer</a:t>
            </a:r>
            <a:br>
              <a:rPr lang="en-US" altLang="zh-CN" dirty="0"/>
            </a:br>
            <a:r>
              <a:rPr lang="zh-CN" altLang="en-US" sz="2400" dirty="0"/>
              <a:t>押注未来的前端工作机会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Fast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04975"/>
            <a:ext cx="76200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188407" y="5341732"/>
            <a:ext cx="9583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原文：</a:t>
            </a:r>
            <a:r>
              <a:rPr lang="zh-CN" altLang="en-US" b="1" dirty="0"/>
              <a:t>https://medium.com/@lholznagel/comparing-nodejs-and-rust-http-frameworks-response-times-5738dfa1843d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Supercharge </a:t>
            </a:r>
            <a:r>
              <a:rPr lang="en-US" altLang="zh-CN" dirty="0" err="1"/>
              <a:t>Javascript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 Assembly Support </a:t>
            </a:r>
            <a:r>
              <a:rPr lang="en-US" altLang="zh-CN" i="1" dirty="0"/>
              <a:t>https://rustwasm.github.io/docs/book/</a:t>
            </a:r>
            <a:endParaRPr lang="en-US" altLang="zh-CN" i="1" dirty="0"/>
          </a:p>
          <a:p>
            <a:r>
              <a:rPr lang="en-US" altLang="zh-CN" dirty="0"/>
              <a:t>Cargo 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JavaScript's' adoption</a:t>
            </a:r>
            <a:endParaRPr lang="zh-CN" altLang="en-US" dirty="0"/>
          </a:p>
        </p:txBody>
      </p:sp>
      <p:pic>
        <p:nvPicPr>
          <p:cNvPr id="2050" name="Picture 2" descr="Image description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620" y="1825625"/>
            <a:ext cx="636075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Dow Jones Industrial Market Index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98174"/>
            <a:ext cx="10515600" cy="420623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我的 </a:t>
            </a:r>
            <a:r>
              <a:rPr lang="en-US" altLang="zh-CN" b="1" dirty="0"/>
              <a:t>2021 ~ 2022</a:t>
            </a:r>
            <a:r>
              <a:rPr lang="zh-CN" altLang="en-US" b="1" dirty="0"/>
              <a:t>计划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大形势： </a:t>
            </a:r>
            <a:r>
              <a:rPr lang="en-US" altLang="zh-CN" dirty="0"/>
              <a:t>Long(</a:t>
            </a:r>
            <a:r>
              <a:rPr lang="zh-CN" altLang="en-US" dirty="0"/>
              <a:t>看多</a:t>
            </a:r>
            <a:r>
              <a:rPr lang="en-US" altLang="zh-CN" dirty="0"/>
              <a:t>) / Short(</a:t>
            </a:r>
            <a:r>
              <a:rPr lang="zh-CN" altLang="en-US" dirty="0"/>
              <a:t>看空）</a:t>
            </a:r>
            <a:r>
              <a:rPr lang="en-US" altLang="zh-CN" dirty="0"/>
              <a:t> ?</a:t>
            </a:r>
            <a:endParaRPr lang="en-US" altLang="zh-CN" dirty="0"/>
          </a:p>
          <a:p>
            <a:r>
              <a:rPr lang="en-US" altLang="zh-CN" dirty="0"/>
              <a:t>2014</a:t>
            </a:r>
            <a:r>
              <a:rPr lang="zh-CN" altLang="en-US" dirty="0"/>
              <a:t>年转前端的</a:t>
            </a:r>
            <a:r>
              <a:rPr lang="en-US" altLang="zh-CN" dirty="0"/>
              <a:t>Story…</a:t>
            </a:r>
            <a:r>
              <a:rPr lang="zh-CN" altLang="en-US" dirty="0"/>
              <a:t> </a:t>
            </a:r>
            <a:r>
              <a:rPr lang="en-US" altLang="zh-CN" dirty="0"/>
              <a:t>TL;DR.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左大括号 3"/>
          <p:cNvSpPr/>
          <p:nvPr/>
        </p:nvSpPr>
        <p:spPr>
          <a:xfrm>
            <a:off x="1612228" y="3265416"/>
            <a:ext cx="304502" cy="2705622"/>
          </a:xfrm>
          <a:prstGeom prst="leftBrace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40078" y="2951496"/>
            <a:ext cx="6683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前端</a:t>
            </a:r>
            <a:r>
              <a:rPr lang="zh-CN" altLang="en-US" sz="2800" dirty="0"/>
              <a:t> </a:t>
            </a:r>
            <a:r>
              <a:rPr lang="zh-CN" altLang="en-US" dirty="0"/>
              <a:t> </a:t>
            </a:r>
            <a:r>
              <a:rPr lang="en-US" altLang="zh-CN" dirty="0"/>
              <a:t>React 18/Vue 3/Es Build/Web Worker/D3/Web Assembly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40078" y="3609653"/>
            <a:ext cx="785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Web3 + Meta </a:t>
            </a:r>
            <a:r>
              <a:rPr lang="zh-CN" altLang="en-US" sz="2800" b="1" dirty="0"/>
              <a:t> </a:t>
            </a:r>
            <a:r>
              <a:rPr lang="en-US" altLang="zh-CN" dirty="0"/>
              <a:t>solidity / unity / truffle / remix / Ethereum / File Coin 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240078" y="4204373"/>
            <a:ext cx="3550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架构</a:t>
            </a:r>
            <a:r>
              <a:rPr lang="zh-CN" altLang="en-US" sz="3200" dirty="0"/>
              <a:t> </a:t>
            </a:r>
            <a:r>
              <a:rPr lang="en-US" altLang="zh-CN" dirty="0"/>
              <a:t>Builder / Codeless / DDD 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240078" y="4860648"/>
            <a:ext cx="2374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语言</a:t>
            </a:r>
            <a:r>
              <a:rPr lang="zh-CN" altLang="en-US" sz="3200" dirty="0"/>
              <a:t> </a:t>
            </a:r>
            <a:r>
              <a:rPr lang="en-US" altLang="zh-CN" dirty="0"/>
              <a:t>Rust / Solidity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40078" y="5516923"/>
            <a:ext cx="7574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基础</a:t>
            </a:r>
            <a:r>
              <a:rPr lang="zh-CN" altLang="en-US" sz="3200" dirty="0"/>
              <a:t> </a:t>
            </a:r>
            <a:r>
              <a:rPr lang="en-US" altLang="zh-CN" dirty="0"/>
              <a:t>AP Courses / White papers / Decentralized Algorithms and Apps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18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400" dirty="0"/>
              <a:t>Link: </a:t>
            </a:r>
            <a:r>
              <a:rPr lang="en-US" altLang="zh-CN" sz="1400" dirty="0">
                <a:hlinkClick r:id="rId1"/>
              </a:rPr>
              <a:t>https://github.com/reactwg/react-18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dirty="0"/>
              <a:t>Out-of-box(</a:t>
            </a:r>
            <a:r>
              <a:rPr lang="zh-CN" altLang="en-US" dirty="0"/>
              <a:t>开箱即用的</a:t>
            </a:r>
            <a:r>
              <a:rPr lang="en-US" altLang="zh-CN" dirty="0"/>
              <a:t>) improvements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Concurrent</a:t>
            </a:r>
            <a:r>
              <a:rPr lang="zh-CN" altLang="en-US" dirty="0"/>
              <a:t>（并发）</a:t>
            </a:r>
            <a:r>
              <a:rPr lang="en-US" altLang="zh-CN" dirty="0"/>
              <a:t> Features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i="1" dirty="0"/>
              <a:t>Concurrent vs Parallel ? </a:t>
            </a:r>
            <a:endParaRPr lang="en-US" altLang="zh-CN" i="1" dirty="0"/>
          </a:p>
          <a:p>
            <a:pPr>
              <a:lnSpc>
                <a:spcPct val="150000"/>
              </a:lnSpc>
            </a:pPr>
            <a:r>
              <a:rPr lang="en-US" altLang="zh-CN" dirty="0"/>
              <a:t>Server Components(</a:t>
            </a:r>
            <a:r>
              <a:rPr lang="zh-CN" altLang="en-US" dirty="0"/>
              <a:t>服务端组件</a:t>
            </a:r>
            <a:r>
              <a:rPr lang="en-US" altLang="zh-CN" dirty="0"/>
              <a:t>) &amp; build-in(</a:t>
            </a:r>
            <a:r>
              <a:rPr lang="zh-CN" altLang="en-US" dirty="0"/>
              <a:t>内置</a:t>
            </a:r>
            <a:r>
              <a:rPr lang="en-US" altLang="zh-CN" dirty="0"/>
              <a:t>) Cache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React 18 SSR In Depth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React 18 SSR </a:t>
            </a:r>
            <a:r>
              <a:rPr lang="en-US" altLang="zh-CN" dirty="0" err="1"/>
              <a:t>Achitecture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656" y="1825625"/>
            <a:ext cx="57646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2882</Words>
  <Application>WPS 演示</Application>
  <PresentationFormat>宽屏</PresentationFormat>
  <Paragraphs>182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8" baseType="lpstr">
      <vt:lpstr>Arial</vt:lpstr>
      <vt:lpstr>宋体</vt:lpstr>
      <vt:lpstr>Wingdings</vt:lpstr>
      <vt:lpstr>Bahnschrift</vt:lpstr>
      <vt:lpstr>Arial Narrow</vt:lpstr>
      <vt:lpstr>等线 Light</vt:lpstr>
      <vt:lpstr>等线</vt:lpstr>
      <vt:lpstr>微软雅黑</vt:lpstr>
      <vt:lpstr>Arial Unicode MS</vt:lpstr>
      <vt:lpstr>Calibri</vt:lpstr>
      <vt:lpstr>DejaVu Sans Mono</vt:lpstr>
      <vt:lpstr>Segoe Print</vt:lpstr>
      <vt:lpstr>Open Sans</vt:lpstr>
      <vt:lpstr>Times New Roman</vt:lpstr>
      <vt:lpstr>Office 主题​​</vt:lpstr>
      <vt:lpstr>FE Developers 2022</vt:lpstr>
      <vt:lpstr>Content</vt:lpstr>
      <vt:lpstr>Internet Users Per 100 Inhabitants</vt:lpstr>
      <vt:lpstr>JavaScript's' adoption</vt:lpstr>
      <vt:lpstr>Dow Jones Industrial Market Index</vt:lpstr>
      <vt:lpstr>我的 2021 ~ 2022计划</vt:lpstr>
      <vt:lpstr>React 18</vt:lpstr>
      <vt:lpstr>React 18 SSR In Depth</vt:lpstr>
      <vt:lpstr>React 18 SSR Achitecture</vt:lpstr>
      <vt:lpstr>React 18 SSR Example</vt:lpstr>
      <vt:lpstr>Without SSR</vt:lpstr>
      <vt:lpstr>SSR Problems</vt:lpstr>
      <vt:lpstr>Streaming HTML and Selective Hydration</vt:lpstr>
      <vt:lpstr>React 18 Concurrent Features</vt:lpstr>
      <vt:lpstr>startTransition</vt:lpstr>
      <vt:lpstr>Control group #1</vt:lpstr>
      <vt:lpstr>Control group #2</vt:lpstr>
      <vt:lpstr>Concurrent Transition</vt:lpstr>
      <vt:lpstr>Think Deeper</vt:lpstr>
      <vt:lpstr>Server Components</vt:lpstr>
      <vt:lpstr>Web3 Stack 押注未来的前端工作机会</vt:lpstr>
      <vt:lpstr>What is Web3?</vt:lpstr>
      <vt:lpstr>PowerPoint 演示文稿</vt:lpstr>
      <vt:lpstr>The State of Web Assembly 2021~2022 押注未来的前端工作机会</vt:lpstr>
      <vt:lpstr>Browser Support</vt:lpstr>
      <vt:lpstr>Usage</vt:lpstr>
      <vt:lpstr>Web Assembly Applications</vt:lpstr>
      <vt:lpstr>Stream Compilation</vt:lpstr>
      <vt:lpstr>Memory Performance</vt:lpstr>
      <vt:lpstr>Safe Upgrades : Support for the COOP and COEP</vt:lpstr>
      <vt:lpstr>Rust Programmer 押注未来的前端工作机会</vt:lpstr>
      <vt:lpstr>Fast</vt:lpstr>
      <vt:lpstr>Supercharge Javascript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starcraft</dc:creator>
  <cp:lastModifiedBy>WPS_1602221781</cp:lastModifiedBy>
  <cp:revision>21</cp:revision>
  <dcterms:created xsi:type="dcterms:W3CDTF">2022-01-28T15:46:00Z</dcterms:created>
  <dcterms:modified xsi:type="dcterms:W3CDTF">2022-02-18T06:17:32Z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9E38055B50A3467A98F54D2F3A719A15</vt:lpwstr>
  </property>
  <property fmtid="{D5CDD505-2E9C-101B-9397-08002B2CF9AE}" pid="3" name="KSOProductBuildVer">
    <vt:lpwstr>2052-11.1.0.11294</vt:lpwstr>
  </property>
</Properties>
</file>