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331FFC-69ED-4506-B377-CB0A0A1C6BA6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75EC-5779-4BF3-90F6-01D819DB4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BD6D3-D00A-4CFA-8C98-C7D59A1A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8BA7-D9C5-4B01-9FCA-CDCAF987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B23F-F5F0-4CBB-97F9-7937BEA0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0289-8651-423E-BA98-7661D15E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0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FB1A-0718-4D1B-86D6-26CE4B84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DFD2-06D6-4FFC-A685-C413B16E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E2F2-EDD8-440E-B8A2-0DB4568F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5CF0-B4D8-4469-BC8E-AEFE4195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26EB-1504-4D97-87C2-C7B0D39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88DC4-0893-4347-8355-5AA094125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E0EB-E871-4C77-BA31-8FD44398C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4EEF-181E-4945-9EF3-58FD1342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0269-2536-4D30-BB4E-7A13E103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5444-016E-45AF-AA5D-08F921F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30C8-638C-4CE5-9703-A679D8FD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FA55-E7B2-440B-A7EE-1EFD7623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56DD-10CD-4B12-B931-FEE7E5DB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7E42-1D47-418B-86F2-7DB3EB56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5962-BF01-4F1C-A726-2A1047CC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0C83-9089-45CA-89F7-1E15453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94DAA-6DC0-41F5-A05D-A553B9B9A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8661-07E3-4BDE-BB78-28778D9F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05ED-AE93-461B-91E6-DC74FE58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C852-2849-405F-A95F-C1CF6252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5DF5-51EE-4B9F-99CF-FB1BDE81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B265-CE8B-482C-BE0F-41934479A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D3F89-A662-4E49-A0BE-BFD055F1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CF595-BC16-4BB6-9D3A-FA1E7166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AC89E-E9D4-41DE-95B0-338EB303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A8E68-36AE-4194-B228-2F1123AB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2B3F-1399-4603-83E0-C37B41DB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FDCA8-108C-4E9C-ACF8-45B7A061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E066B-646F-41CC-B508-90EBA8B69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A4C96-F11F-4033-8495-19C16B6BE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C8D84-127A-4EBC-BD0B-C3EF9578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033EE-939C-4F54-9930-F8FCB8D2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F567B-89B1-445E-AF89-97E48110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390A0-FD4C-4E1B-BB4F-50B1CC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F40F-D575-477F-BCC2-4A245E20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E9F92-3589-4049-BE16-ECEF7EFA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4E1F9-FC26-40E6-B2B0-FFC15587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0F9B-EA56-4B39-B9BB-69D06000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C9E6B-729F-4D14-AE8A-12EA479B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074FD-99FA-49B0-8FA9-24CD5339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53F78-14FB-42B8-BE27-D071510B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4D83-B531-46AA-BB9A-3026E43B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EBA2-482D-47D3-83EA-6271CF5D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A054-CC61-4183-9385-BBAE623D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99F7-9249-4662-87BC-282F2418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4A555-372D-4340-AF08-4F1BCDAE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375DC-88B3-4612-84E9-29F7AC0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73DC-4D25-414E-8DD2-AD0C0992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82A93-AF5E-44B4-BA23-4B366A02D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375D7-350F-4F72-A009-91BE82049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17F49-0D35-4530-B4A0-208BC761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2378A-1F2A-4CFB-924B-A93FE8E3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58E7B-1768-4F74-95D6-434A7921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61162-B930-4DCB-98B6-5F73E2C9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D32BF-A1C4-4F04-9C69-31AE21C7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95D6-9D32-48CE-B633-D5FE25E9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7DE7-C8A5-47CA-B016-D00620B1A6B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4A54-110B-4DA2-B64A-1B1952906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E5B0-80C2-45EA-9D85-294C476A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.gelonghui.com/p/261099" TargetMode="External"/><Relationship Id="rId2" Type="http://schemas.openxmlformats.org/officeDocument/2006/relationships/hyperlink" Target="https://www.theoptionsguide.com/lean-hogs-options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optionsguide.com/lean-hogs-options.aspx" TargetMode="External"/><Relationship Id="rId2" Type="http://schemas.openxmlformats.org/officeDocument/2006/relationships/hyperlink" Target="https://www.thebalance.com/lean-hogs-profile-8092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utures.jrj.com.cn/2016/12/09175221817852.shtml" TargetMode="External"/><Relationship Id="rId5" Type="http://schemas.openxmlformats.org/officeDocument/2006/relationships/hyperlink" Target="https://m.gelonghui.com/p/261099" TargetMode="External"/><Relationship Id="rId4" Type="http://schemas.openxmlformats.org/officeDocument/2006/relationships/hyperlink" Target="http://futures.jrj.com.cn/2016/12/02153521786305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alance.com/lean-hogs-profile-809279" TargetMode="External"/><Relationship Id="rId2" Type="http://schemas.openxmlformats.org/officeDocument/2006/relationships/hyperlink" Target="http://futures.jrj.com.cn/2016/12/09175221817852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balance.com/lean-hogs-profile-80927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utures.jrj.com.cn/2016/12/02153521786305.s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3DB9-587B-40AB-90C5-07868734C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Paper Content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0919E-338C-49AB-904B-CF36E7CA3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Lean hog contract pricing model for better pricing predication</a:t>
            </a:r>
          </a:p>
        </p:txBody>
      </p:sp>
    </p:spTree>
    <p:extLst>
      <p:ext uri="{BB962C8B-B14F-4D97-AF65-F5344CB8AC3E}">
        <p14:creationId xmlns:p14="http://schemas.microsoft.com/office/powerpoint/2010/main" val="239227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DEAC-4094-458F-AF04-568A27A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8AEE-D27C-49B8-ADD7-893E0308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4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2FEF-D8E6-45A0-937F-649BC9B3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defects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333B-08A2-49F0-B9F7-AA796517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Ref:</a:t>
            </a:r>
          </a:p>
          <a:p>
            <a:pPr lvl="1"/>
            <a:r>
              <a:rPr lang="en-US" dirty="0">
                <a:hlinkClick r:id="rId2"/>
              </a:rPr>
              <a:t>https://www.theoptionsguide.com/lean-hogs-options.aspx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https://m.gelonghui.com/p/261099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76D0-516D-40D6-821F-7531F95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9033-943C-4AC1-919F-1DF148CF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Pricing of </a:t>
            </a:r>
            <a:r>
              <a:rPr lang="en-US" dirty="0"/>
              <a:t>Lean Hogs Options and futures</a:t>
            </a:r>
          </a:p>
          <a:p>
            <a:r>
              <a:rPr lang="en-US" dirty="0"/>
              <a:t>Swing option pricing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https://www.thebalance.com/lean-hogs-profile-809279</a:t>
            </a:r>
            <a:endParaRPr lang="en-US" dirty="0"/>
          </a:p>
          <a:p>
            <a:r>
              <a:rPr lang="en-US" dirty="0">
                <a:hlinkClick r:id="rId3"/>
              </a:rPr>
              <a:t>https://www.theoptionsguide.com/lean-hogs-options.aspx</a:t>
            </a:r>
            <a:endParaRPr lang="en-US" dirty="0"/>
          </a:p>
          <a:p>
            <a:r>
              <a:rPr lang="en-US" dirty="0">
                <a:hlinkClick r:id="rId4"/>
              </a:rPr>
              <a:t>http://futures.jrj.com.cn/2016/12/02153521786305.shtml</a:t>
            </a:r>
            <a:endParaRPr lang="en-US" dirty="0"/>
          </a:p>
          <a:p>
            <a:r>
              <a:rPr lang="en-US" dirty="0">
                <a:hlinkClick r:id="rId5"/>
              </a:rPr>
              <a:t>https://m.gelonghui.com/p/261099</a:t>
            </a:r>
            <a:endParaRPr lang="en-US" dirty="0"/>
          </a:p>
          <a:p>
            <a:r>
              <a:rPr lang="en-US" dirty="0">
                <a:hlinkClick r:id="rId6"/>
              </a:rPr>
              <a:t>http://futures.jrj.com.cn/2016/12/09175221817852.shtml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1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D8A2-863B-48D6-94A2-8F6D5C9D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93A1-FE9C-48C4-9A48-433C67A1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more proper and reasonable meat price predication model</a:t>
            </a:r>
          </a:p>
          <a:p>
            <a:pPr lvl="1"/>
            <a:r>
              <a:rPr lang="en-US" dirty="0"/>
              <a:t>Arima + </a:t>
            </a:r>
            <a:r>
              <a:rPr lang="en-US" dirty="0" err="1"/>
              <a:t>garch</a:t>
            </a:r>
            <a:endParaRPr lang="en-US" dirty="0"/>
          </a:p>
          <a:p>
            <a:pPr lvl="1"/>
            <a:r>
              <a:rPr lang="en-US" dirty="0"/>
              <a:t>Corn parallel (multi </a:t>
            </a:r>
            <a:r>
              <a:rPr lang="en-US" dirty="0" err="1"/>
              <a:t>arima</a:t>
            </a:r>
            <a:r>
              <a:rPr lang="en-US" dirty="0"/>
              <a:t> + </a:t>
            </a:r>
            <a:r>
              <a:rPr lang="en-US" dirty="0" err="1"/>
              <a:t>garch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Quantitive</a:t>
            </a:r>
            <a:r>
              <a:rPr lang="en-US" dirty="0"/>
              <a:t>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2214-0A13-4A00-817F-43D8CA1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4AEF-D8E6-404C-8571-B1FF9FD5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meat price soar, China will develop a commodity market</a:t>
            </a:r>
          </a:p>
          <a:p>
            <a:r>
              <a:rPr lang="en-US" dirty="0"/>
              <a:t>Pricing predication correct may help market offset the soar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E36E-6EB1-44CA-8E89-709504D9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FAC9-729D-4EAB-8D20-A32B8AA6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development history (</a:t>
            </a:r>
            <a:r>
              <a:rPr lang="en-US" dirty="0">
                <a:hlinkClick r:id="rId2"/>
              </a:rPr>
              <a:t>http://futures.jrj.com.cn/2016/12/09175221817852.shtml</a:t>
            </a:r>
            <a:r>
              <a:rPr lang="en-US" dirty="0"/>
              <a:t>)</a:t>
            </a:r>
          </a:p>
          <a:p>
            <a:r>
              <a:rPr lang="en-US" dirty="0"/>
              <a:t>Corn and Hogs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https://www.thebalance.com/lean-hogs-profile-809279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66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8609-D313-4EED-8147-70CFE10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34D2-6D6D-4515-B8CB-85FC7F27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 Specs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https://www.thebalance.com/lean-hogs-profile-809279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9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CB39-BA9B-4B3F-A082-9366C8D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Arima+ </a:t>
            </a:r>
            <a:r>
              <a:rPr lang="en-US" dirty="0" err="1"/>
              <a:t>garch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869B-114D-4AE3-ACDD-B5DC12ED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 Hog contract</a:t>
            </a:r>
          </a:p>
          <a:p>
            <a:pPr lvl="1"/>
            <a:r>
              <a:rPr lang="en-US" dirty="0"/>
              <a:t>Ticker Symbol: LH</a:t>
            </a:r>
          </a:p>
          <a:p>
            <a:pPr lvl="1"/>
            <a:r>
              <a:rPr lang="en-US" dirty="0"/>
              <a:t>Exchange: CME</a:t>
            </a:r>
          </a:p>
          <a:p>
            <a:pPr lvl="1"/>
            <a:r>
              <a:rPr lang="en-US" dirty="0"/>
              <a:t>Trading Hours: 10:05 a.m. to 2:00 PM EST</a:t>
            </a:r>
          </a:p>
          <a:p>
            <a:pPr lvl="1"/>
            <a:r>
              <a:rPr lang="en-US" dirty="0"/>
              <a:t>Contract Size: 40,000 pounds</a:t>
            </a:r>
          </a:p>
          <a:p>
            <a:pPr lvl="1"/>
            <a:r>
              <a:rPr lang="en-US" dirty="0"/>
              <a:t>Contract Months: Feb, Apr, May, Jun, Jul, Aug, Oct, and Dec.</a:t>
            </a:r>
          </a:p>
          <a:p>
            <a:pPr lvl="1"/>
            <a:r>
              <a:rPr lang="en-US" dirty="0"/>
              <a:t>Price Quote: price per pound</a:t>
            </a:r>
          </a:p>
          <a:p>
            <a:pPr lvl="1"/>
            <a:r>
              <a:rPr lang="en-US" dirty="0"/>
              <a:t>Tick Size: $0.00025 or 2.5 cents per pound = $10.00 (0.00025 x 40,000 </a:t>
            </a:r>
            <a:r>
              <a:rPr lang="en-US" dirty="0" err="1"/>
              <a:t>lbs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Last Trading Day: The tenth business day of the contract month</a:t>
            </a:r>
          </a:p>
        </p:txBody>
      </p:sp>
    </p:spTree>
    <p:extLst>
      <p:ext uri="{BB962C8B-B14F-4D97-AF65-F5344CB8AC3E}">
        <p14:creationId xmlns:p14="http://schemas.microsoft.com/office/powerpoint/2010/main" val="123444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507F-4A8C-4BDE-9625-22A4C0C5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model(</a:t>
            </a:r>
            <a:r>
              <a:rPr lang="en-US" dirty="0" err="1"/>
              <a:t>multi-arima+garch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3FE5-5399-4130-8687-A668C156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 spec</a:t>
            </a:r>
          </a:p>
          <a:p>
            <a:pPr lvl="1"/>
            <a:r>
              <a:rPr lang="en-US" dirty="0"/>
              <a:t>CBOT (Corn)</a:t>
            </a:r>
          </a:p>
          <a:p>
            <a:pPr lvl="1"/>
            <a:r>
              <a:rPr lang="en-US" dirty="0"/>
              <a:t>CBOT (Soybean)</a:t>
            </a:r>
          </a:p>
          <a:p>
            <a:pPr lvl="1"/>
            <a:r>
              <a:rPr lang="en-US" dirty="0">
                <a:hlinkClick r:id="rId2"/>
              </a:rPr>
              <a:t>http://futures.jrj.com.cn/2016/12/02153521786305.shtml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6924-6BC3-4378-A0D8-76B23D2B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4AED-E20D-4E60-98BC-96D47A3A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Greeks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Paper Content</vt:lpstr>
      <vt:lpstr>Title and reference</vt:lpstr>
      <vt:lpstr>questions</vt:lpstr>
      <vt:lpstr>motivations</vt:lpstr>
      <vt:lpstr>PowerPoint Presentation</vt:lpstr>
      <vt:lpstr>Contract spec</vt:lpstr>
      <vt:lpstr>Arima+ garch model</vt:lpstr>
      <vt:lpstr>Parallel model(multi-arima+garch)</vt:lpstr>
      <vt:lpstr>BS model</vt:lpstr>
      <vt:lpstr>Monte Carlo model</vt:lpstr>
      <vt:lpstr>Market defects and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Content</dc:title>
  <dc:creator>Du, Yang</dc:creator>
  <cp:lastModifiedBy>Du, Yang</cp:lastModifiedBy>
  <cp:revision>71</cp:revision>
  <dcterms:created xsi:type="dcterms:W3CDTF">2020-01-26T09:47:29Z</dcterms:created>
  <dcterms:modified xsi:type="dcterms:W3CDTF">2020-01-26T10:25:00Z</dcterms:modified>
</cp:coreProperties>
</file>