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Encode Sans"/>
      <p:regular r:id="rId18"/>
      <p:bold r:id="rId19"/>
    </p:embeddedFont>
    <p:embeddedFont>
      <p:font typeface="Encode Sans Black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Black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ncodeSans-bold.fntdata"/><Relationship Id="rId18" Type="http://schemas.openxmlformats.org/officeDocument/2006/relationships/font" Target="fonts/Encod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cfe44a2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cfe44a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cfe44a20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cfe44a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cfe44a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0cfe44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bcc48c6f_2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bcc48c6f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cfe44a2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cfe44a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fe44a2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fe44a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cfe44a2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cfe44a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cfe44a2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cfe44a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fe44a2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fe44a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cfe44a2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cfe44a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225" y="1437805"/>
            <a:ext cx="1358183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34" name="Google Shape;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6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35" name="Google Shape;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5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type="title"/>
          </p:nvPr>
        </p:nvSpPr>
        <p:spPr>
          <a:xfrm>
            <a:off x="671757" y="11671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59305" y="2320239"/>
            <a:ext cx="819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71757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6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1" name="Google Shape;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3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671756" y="371511"/>
            <a:ext cx="8184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chart"/>
          </p:nvPr>
        </p:nvSpPr>
        <p:spPr>
          <a:xfrm>
            <a:off x="766763" y="1736725"/>
            <a:ext cx="80217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6487457"/>
            <a:ext cx="2425296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3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type="title"/>
          </p:nvPr>
        </p:nvSpPr>
        <p:spPr>
          <a:xfrm>
            <a:off x="671756" y="371511"/>
            <a:ext cx="81165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71757" y="88367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 sz="4800"/>
              <a:t>“Inference of Population Structure using Dense Haplotype Data”</a:t>
            </a:r>
            <a:endParaRPr sz="4800"/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671757" y="352547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b="0" lang="en-US" sz="1800">
                <a:latin typeface="Encode Sans"/>
                <a:ea typeface="Encode Sans"/>
                <a:cs typeface="Encode Sans"/>
                <a:sym typeface="Encode Sans"/>
              </a:rPr>
              <a:t>Written by Lawson, Hellenthal, Myers, and Falush (2012)</a:t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b="0" lang="en-US" sz="1800">
                <a:latin typeface="Encode Sans"/>
                <a:ea typeface="Encode Sans"/>
                <a:cs typeface="Encode Sans"/>
                <a:sym typeface="Encode Sans"/>
              </a:rPr>
              <a:t>Presented by Seth Temple</a:t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t/>
            </a:r>
            <a:endParaRPr b="0" sz="180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59302" y="1736725"/>
            <a:ext cx="41007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structure-like methods struggle for large 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Dirichlet Process prior and reversible-jump MCMC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 hoc tree building on the left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226 populations inferred from 938 individuals</a:t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&gt; 10 Populations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25" y="371499"/>
            <a:ext cx="2449450" cy="58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LD baked into coancestry matrix enables fine grained population inference using dense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Previous approaches could only handle K &lt; 10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Adapted existing PCA and model-based approaches for coancestry matrix input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Admixture not addressed yet in the software</a:t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Phase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“Paint chromosomes” to calculate coancestry matrix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Use coancestry matrix to infer populations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>
                <a:solidFill>
                  <a:schemeClr val="dk1"/>
                </a:solidFill>
              </a:rPr>
              <a:t>Principal Components Analysis (PCA)</a:t>
            </a:r>
            <a:endParaRPr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>
                <a:solidFill>
                  <a:schemeClr val="dk1"/>
                </a:solidFill>
              </a:rPr>
              <a:t>Eigenstrat, Price et al (2006)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>
                <a:solidFill>
                  <a:schemeClr val="dk1"/>
                </a:solidFill>
              </a:rPr>
              <a:t>fineSTRUCTURE</a:t>
            </a:r>
            <a:endParaRPr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>
                <a:solidFill>
                  <a:schemeClr val="dk1"/>
                </a:solidFill>
              </a:rPr>
              <a:t>structure</a:t>
            </a:r>
            <a:endParaRPr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>
                <a:solidFill>
                  <a:schemeClr val="dk1"/>
                </a:solidFill>
              </a:rPr>
              <a:t>ADMIXTURE (2009)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(Optional) Visualize with a tree diagram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 and Stephens (2003)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88" y="3066899"/>
            <a:ext cx="7828825" cy="29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817850" y="1808300"/>
            <a:ext cx="18684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59300" y="1736725"/>
            <a:ext cx="7943400" cy="99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Hidden Markov Model (HMM) to describe genealogical process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5" y="2839850"/>
            <a:ext cx="3955000" cy="27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ChromoPainter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450" y="2817444"/>
            <a:ext cx="3955000" cy="27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HMM like Li and Stephens (2003), but without ordering haplotypes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x_{ij} is the expected number of chunks inferred from donor j to haplotype 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Parameter rho used to consider linked vs unlinked loci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Coancestry Matrix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75" y="3661975"/>
            <a:ext cx="6128250" cy="2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Study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63" y="1688945"/>
            <a:ext cx="6510075" cy="40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Study: PCA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50" y="1726561"/>
            <a:ext cx="343852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50" y="1726561"/>
            <a:ext cx="3438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Study: Model-based Approaches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38" y="1776938"/>
            <a:ext cx="7625324" cy="37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“using linkage information will therefore be expected to allow clear identification of more subtle structure than is detectable otherwise”</a:t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Study: Model-based Approaches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75" y="3128125"/>
            <a:ext cx="6146050" cy="3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