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8" r:id="rId2"/>
    <p:sldId id="289" r:id="rId3"/>
    <p:sldId id="408" r:id="rId4"/>
    <p:sldId id="292" r:id="rId5"/>
    <p:sldId id="409" r:id="rId6"/>
    <p:sldId id="410" r:id="rId7"/>
    <p:sldId id="411" r:id="rId8"/>
    <p:sldId id="413" r:id="rId9"/>
    <p:sldId id="412" r:id="rId10"/>
    <p:sldId id="414" r:id="rId11"/>
    <p:sldId id="420" r:id="rId12"/>
    <p:sldId id="415" r:id="rId13"/>
    <p:sldId id="416" r:id="rId14"/>
    <p:sldId id="417" r:id="rId15"/>
    <p:sldId id="419" r:id="rId16"/>
    <p:sldId id="418" r:id="rId17"/>
    <p:sldId id="421" r:id="rId18"/>
    <p:sldId id="422" r:id="rId19"/>
    <p:sldId id="423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Kaspersky Sans" panose="020B0503050101040103" pitchFamily="34" charset="77"/>
      <p:regular r:id="rId24"/>
      <p:bold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80" userDrawn="1">
          <p15:clr>
            <a:srgbClr val="A4A3A4"/>
          </p15:clr>
        </p15:guide>
        <p15:guide id="4" orient="horz" pos="1507" userDrawn="1">
          <p15:clr>
            <a:srgbClr val="A4A3A4"/>
          </p15:clr>
        </p15:guide>
        <p15:guide id="5" orient="horz" pos="2187" userDrawn="1">
          <p15:clr>
            <a:srgbClr val="A4A3A4"/>
          </p15:clr>
        </p15:guide>
        <p15:guide id="6" orient="horz" pos="2414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8E"/>
    <a:srgbClr val="006D5D"/>
    <a:srgbClr val="27B7FF"/>
    <a:srgbClr val="23D1AE"/>
    <a:srgbClr val="FFE810"/>
    <a:srgbClr val="ED2939"/>
    <a:srgbClr val="A4A4A4"/>
    <a:srgbClr val="8233FF"/>
    <a:srgbClr val="7EFF33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1" autoAdjust="0"/>
    <p:restoredTop sz="95374" autoAdjust="0"/>
  </p:normalViewPr>
  <p:slideViewPr>
    <p:cSldViewPr showGuides="1">
      <p:cViewPr varScale="1">
        <p:scale>
          <a:sx n="145" d="100"/>
          <a:sy n="145" d="100"/>
        </p:scale>
        <p:origin x="192" y="600"/>
      </p:cViewPr>
      <p:guideLst>
        <p:guide orient="horz" pos="1620"/>
        <p:guide pos="2880"/>
        <p:guide orient="horz" pos="1280"/>
        <p:guide orient="horz" pos="1507"/>
        <p:guide orient="horz" pos="2187"/>
        <p:guide orient="horz" pos="241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2670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Kaspersky Sans" panose="020B0503050101040103" pitchFamily="34" charset="-52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68B0B-19C9-4F7B-8E96-54766D96BCDE}" type="datetimeFigureOut">
              <a:rPr lang="ru-RU" smtClean="0">
                <a:latin typeface="Kaspersky Sans" panose="020B0503050101040103" pitchFamily="34" charset="-52"/>
              </a:rPr>
              <a:pPr/>
              <a:t>24.07.2020</a:t>
            </a:fld>
            <a:endParaRPr lang="ru-RU" dirty="0">
              <a:latin typeface="Kaspersky Sans" panose="020B0503050101040103" pitchFamily="34" charset="-52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Kaspersky Sans" panose="020B0503050101040103" pitchFamily="34" charset="-52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7F2F3-7BE9-4CA7-984B-98F22552E98E}" type="slidenum">
              <a:rPr lang="ru-RU" smtClean="0">
                <a:latin typeface="Kaspersky Sans" panose="020B0503050101040103" pitchFamily="34" charset="-52"/>
              </a:rPr>
              <a:pPr/>
              <a:t>‹#›</a:t>
            </a:fld>
            <a:endParaRPr lang="ru-RU" dirty="0"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77432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aspersky Sans" panose="020B05030501010401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aspersky Sans" panose="020B0503050101040103" pitchFamily="34" charset="0"/>
              </a:defRPr>
            </a:lvl1pPr>
          </a:lstStyle>
          <a:p>
            <a:fld id="{C191F4FD-0CDF-4A4C-BADE-D00CFDD79D07}" type="datetimeFigureOut">
              <a:rPr lang="ru-RU" smtClean="0"/>
              <a:pPr/>
              <a:t>24.07.2020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aspersky Sans" panose="020B05030501010401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aspersky Sans" panose="020B0503050101040103" pitchFamily="34" charset="0"/>
              </a:defRPr>
            </a:lvl1pPr>
          </a:lstStyle>
          <a:p>
            <a:fld id="{24827839-784C-4445-98C2-22EDFC0CC99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12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Kaspersky Sans" panose="020B05030501010401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aspersky Sans" panose="020B05030501010401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aspersky Sans" panose="020B05030501010401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aspersky Sans" panose="020B05030501010401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aspersky Sans" panose="020B05030501010401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B90557-3980-4A1A-8DD1-169161BDA5DC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173" y="4263938"/>
            <a:ext cx="8028307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Author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868651" cy="28803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r>
              <a:rPr lang="en-US" dirty="0"/>
              <a:t>This is a quote slide.</a:t>
            </a:r>
            <a:br>
              <a:rPr lang="ru-RU" dirty="0"/>
            </a:br>
            <a:r>
              <a:rPr lang="en-US" dirty="0"/>
              <a:t>Brevity is the soul of wit.</a:t>
            </a:r>
          </a:p>
        </p:txBody>
      </p:sp>
      <p:pic>
        <p:nvPicPr>
          <p:cNvPr id="8" name="Рисунок 7" descr="quote_blac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1129363"/>
            <a:ext cx="432047" cy="340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275A2-A77A-4D4C-A6EF-A849A113332C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5E952F53-342A-4888-B31F-5F34908F84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508" y="195486"/>
            <a:ext cx="8784391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5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868651" cy="28803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Everything should be as simple as possible, but not simpler.</a:t>
            </a:r>
          </a:p>
        </p:txBody>
      </p:sp>
      <p:pic>
        <p:nvPicPr>
          <p:cNvPr id="8" name="Рисунок 7" descr="quote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1" y="1131591"/>
            <a:ext cx="432048" cy="340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562C4-29CE-4F53-9C90-799D65CB2DF8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13443387-14AC-4441-97FD-4593B682DA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508" y="195486"/>
            <a:ext cx="8784391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73724B14-D8D7-4609-923C-E0238CC8E9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0" y="4263938"/>
            <a:ext cx="8028308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Albert Einstein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04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8" y="951571"/>
            <a:ext cx="6588731" cy="28803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r>
              <a:rPr lang="en-US" dirty="0"/>
              <a:t>This is a reference point slide. Be considerate and always mention the source.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C82C5-1719-4908-A848-AEFE63006611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6FAD44DE-21D5-4D45-BF67-7C57AD70D1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508" y="195486"/>
            <a:ext cx="8784391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7A0C4EAD-D7C1-4857-8CB2-814AD7A7F0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88" y="4263938"/>
            <a:ext cx="7992888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Source Book, Source Author, Other Relevant 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88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Dark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8" y="951571"/>
            <a:ext cx="6588731" cy="28803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This is a reference point slide. Be considerate and always mention the source.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0B930-8A49-4629-9A75-D1E4D0C8F746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6897B5C4-D9B7-4050-B75B-B1417E1E70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508" y="195486"/>
            <a:ext cx="8784391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6E9C5BA9-B4F5-4332-9792-0062B490C2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0" y="4263938"/>
            <a:ext cx="8028308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Source Book, Source Author, Other Relevant 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31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on a keyboard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51520" y="591530"/>
            <a:ext cx="8640960" cy="302433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300">
                <a:latin typeface="Kaspersky Sans" panose="020B0503050101040103" pitchFamily="34" charset="0"/>
              </a:defRPr>
            </a:lvl1pPr>
          </a:lstStyle>
          <a:p>
            <a:r>
              <a:rPr lang="en-US" dirty="0"/>
              <a:t>1997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4479925"/>
            <a:ext cx="8642350" cy="2524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0" indent="0" algn="ctr">
              <a:spcBef>
                <a:spcPts val="0"/>
              </a:spcBef>
              <a:buNone/>
              <a:defRPr sz="1500"/>
            </a:lvl2pPr>
            <a:lvl3pPr marL="0" indent="0" algn="ctr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500" b="1"/>
            </a:lvl4pPr>
            <a:lvl5pPr marL="0" indent="0" algn="ctr">
              <a:spcBef>
                <a:spcPts val="0"/>
              </a:spcBef>
              <a:buNone/>
              <a:defRPr sz="1400"/>
            </a:lvl5pPr>
          </a:lstStyle>
          <a:p>
            <a:pPr lvl="2"/>
            <a:r>
              <a:rPr lang="en-US" dirty="0"/>
              <a:t>The year Kaspersky was founded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94D4F-BC75-441F-A7BD-8C346D9B3A86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" y="951570"/>
            <a:ext cx="4429126" cy="30603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Short statement.</a:t>
            </a:r>
          </a:p>
          <a:p>
            <a:r>
              <a:rPr lang="en-US" dirty="0"/>
              <a:t>Meaningful picture</a:t>
            </a:r>
          </a:p>
          <a:p>
            <a:r>
              <a:rPr lang="en-US" dirty="0"/>
              <a:t>inside the hexagon in</a:t>
            </a:r>
          </a:p>
          <a:p>
            <a:r>
              <a:rPr lang="en-US" dirty="0"/>
              <a:t>Freedom </a:t>
            </a:r>
            <a:r>
              <a:rPr lang="en-US" dirty="0" err="1"/>
              <a:t>photostyle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A74B2-2B96-4EB2-93BC-80EE0B9E7DC1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EF19D43-C2BB-4E81-A0A8-E218B1FD16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A92E81D6-57D3-46D5-A88C-EBCC296572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D4606-FDF0-42A7-B38C-0F31B23CE405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5" name="Текст 10">
            <a:extLst>
              <a:ext uri="{FF2B5EF4-FFF2-40B4-BE49-F238E27FC236}">
                <a16:creationId xmlns:a16="http://schemas.microsoft.com/office/drawing/2014/main" id="{7C453BD9-6D37-46DD-A199-0490E1C5E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2874" y="951570"/>
            <a:ext cx="4429126" cy="30603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Short statement.</a:t>
            </a:r>
          </a:p>
          <a:p>
            <a:r>
              <a:rPr lang="en-US" dirty="0"/>
              <a:t>Atmospheric</a:t>
            </a:r>
          </a:p>
          <a:p>
            <a:r>
              <a:rPr lang="en-US" dirty="0"/>
              <a:t>picture in Immersion</a:t>
            </a:r>
          </a:p>
          <a:p>
            <a:r>
              <a:rPr lang="en-US" dirty="0" err="1"/>
              <a:t>photostyle</a:t>
            </a:r>
            <a:r>
              <a:rPr lang="en-US" dirty="0"/>
              <a:t> used</a:t>
            </a:r>
          </a:p>
          <a:p>
            <a:r>
              <a:rPr lang="en-US" dirty="0"/>
              <a:t>as background.</a:t>
            </a:r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A7E04C23-BEED-406A-BFED-583C80CC7A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3508" y="195486"/>
            <a:ext cx="8784391" cy="54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08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lking poin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62017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3 talking points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71172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Sub-Headlines Page-Title/Captions/Text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F69AD-879C-47DE-824E-20BCCAEB2385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A5E0E4-D5B5-47F1-A96A-D27FEA2619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4068" y="3795886"/>
            <a:ext cx="2987675" cy="11521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 b="0">
                <a:latin typeface="Kaspersky Sans" panose="020B0503050101040103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Be smart</a:t>
            </a:r>
            <a:br>
              <a:rPr lang="en-US" dirty="0"/>
            </a:br>
            <a:r>
              <a:rPr lang="en-US" b="0" dirty="0"/>
              <a:t>Practice summing up your points.</a:t>
            </a:r>
            <a:endParaRPr lang="aa-ET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8EB597DF-B612-40EA-A124-4D70B2CA99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4068" y="2355850"/>
            <a:ext cx="2987675" cy="11881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tabLst/>
              <a:defRPr sz="1500" b="0">
                <a:latin typeface="Kaspersky Sans" panose="020B0503050101040103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Less is more</a:t>
            </a:r>
            <a:br>
              <a:rPr lang="en-US" dirty="0"/>
            </a:br>
            <a:r>
              <a:rPr lang="en-US" dirty="0"/>
              <a:t>Keep your texts short and focus on presenting.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68F929C4-60D8-401D-B382-ABA94CBBEB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4068" y="915567"/>
            <a:ext cx="2987675" cy="11881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tabLst/>
              <a:defRPr sz="1500" b="0">
                <a:latin typeface="Kaspersky Sans" panose="020B0503050101040103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Save time</a:t>
            </a:r>
            <a:br>
              <a:rPr lang="en-US" dirty="0"/>
            </a:br>
            <a:r>
              <a:rPr lang="en-US" dirty="0"/>
              <a:t>Use these layouts to save time for rehearsal.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lking points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62017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3 talking points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71172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Sub-Headlines Page-Title/Captions/Text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F69AD-879C-47DE-824E-20BCCAEB2385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47FDF-C135-4A24-854A-D4BB620C25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4068" y="915566"/>
            <a:ext cx="2987675" cy="11715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en-US" dirty="0"/>
            </a:br>
            <a:r>
              <a:rPr lang="en-US" dirty="0"/>
              <a:t>Save time</a:t>
            </a:r>
            <a:br>
              <a:rPr lang="en-US" dirty="0"/>
            </a:br>
            <a:r>
              <a:rPr lang="en-US" dirty="0"/>
              <a:t>Use these layouts to save time for rehearsal.</a:t>
            </a:r>
            <a:endParaRPr lang="aa-ET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A6B88635-8180-49F6-8D44-297561A11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4068" y="2372525"/>
            <a:ext cx="2987675" cy="11715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en-US" dirty="0"/>
            </a:br>
            <a:r>
              <a:rPr lang="en-US" dirty="0"/>
              <a:t>Less is more</a:t>
            </a:r>
            <a:br>
              <a:rPr lang="en-US" dirty="0"/>
            </a:br>
            <a:r>
              <a:rPr lang="en-US" dirty="0"/>
              <a:t>Keep your texts short and focus on presenting.</a:t>
            </a:r>
            <a:endParaRPr lang="aa-ET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290C5E36-7805-4544-9ABB-20345A8BAE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4068" y="3795290"/>
            <a:ext cx="2987675" cy="11715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en-US" dirty="0"/>
            </a:br>
            <a:r>
              <a:rPr lang="en-US" dirty="0"/>
              <a:t>Be smart</a:t>
            </a:r>
            <a:br>
              <a:rPr lang="en-US" dirty="0"/>
            </a:br>
            <a:r>
              <a:rPr lang="en-US" dirty="0"/>
              <a:t>Practice summing up your points.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04962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alking poin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4761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ru-RU" dirty="0"/>
              <a:t>4</a:t>
            </a:r>
            <a:r>
              <a:rPr lang="en-US" dirty="0"/>
              <a:t> talking points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BA777-D408-4459-A7F6-3603D71F3C90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2605AE-A45E-4504-8B0C-02452502C8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4050" y="2356280"/>
            <a:ext cx="2987675" cy="971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buFontTx/>
              <a:buBlip>
                <a:blip r:embed="rId2"/>
              </a:buBlip>
              <a:defRPr sz="1500"/>
            </a:lvl2pPr>
            <a:lvl3pPr marL="0" indent="0">
              <a:buFontTx/>
              <a:buBlip>
                <a:blip r:embed="rId2"/>
              </a:buBlip>
              <a:defRPr sz="1500"/>
            </a:lvl3pPr>
            <a:lvl4pPr marL="0" indent="0">
              <a:buFontTx/>
              <a:buBlip>
                <a:blip r:embed="rId2"/>
              </a:buBlip>
              <a:defRPr sz="1500"/>
            </a:lvl4pPr>
            <a:lvl5pPr marL="0" indent="0">
              <a:buFontTx/>
              <a:buBlip>
                <a:blip r:embed="rId2"/>
              </a:buBlip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Focus</a:t>
            </a:r>
            <a:br>
              <a:rPr lang="en-US" dirty="0"/>
            </a:br>
            <a:r>
              <a:rPr lang="en-US" dirty="0"/>
              <a:t>3 points are optimal to keep audience focused.</a:t>
            </a:r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160FF622-0EC1-42C9-92DF-D38C8A8CA5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4050" y="3794014"/>
            <a:ext cx="2987675" cy="971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buFontTx/>
              <a:buBlip>
                <a:blip r:embed="rId2"/>
              </a:buBlip>
              <a:defRPr sz="1500"/>
            </a:lvl2pPr>
            <a:lvl3pPr marL="0" indent="0">
              <a:buFontTx/>
              <a:buBlip>
                <a:blip r:embed="rId2"/>
              </a:buBlip>
              <a:defRPr sz="1500"/>
            </a:lvl3pPr>
            <a:lvl4pPr marL="0" indent="0">
              <a:buFontTx/>
              <a:buBlip>
                <a:blip r:embed="rId2"/>
              </a:buBlip>
              <a:defRPr sz="1500"/>
            </a:lvl4pPr>
            <a:lvl5pPr marL="0" indent="0">
              <a:buFontTx/>
              <a:buBlip>
                <a:blip r:embed="rId2"/>
              </a:buBlip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Stress</a:t>
            </a:r>
            <a:br>
              <a:rPr lang="en-US" dirty="0"/>
            </a:br>
            <a:r>
              <a:rPr lang="en-US" dirty="0"/>
              <a:t>Be confident, and flaws will</a:t>
            </a:r>
            <a:br>
              <a:rPr lang="en-US" dirty="0"/>
            </a:br>
            <a:r>
              <a:rPr lang="en-US" dirty="0"/>
              <a:t>be overlooked.</a:t>
            </a:r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7A420F3F-A7E6-4D3C-9BDD-68D1F9DCE5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88" y="3794014"/>
            <a:ext cx="2987675" cy="971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buFontTx/>
              <a:buBlip>
                <a:blip r:embed="rId2"/>
              </a:buBlip>
              <a:defRPr sz="1500"/>
            </a:lvl2pPr>
            <a:lvl3pPr marL="0" indent="0">
              <a:buFontTx/>
              <a:buBlip>
                <a:blip r:embed="rId2"/>
              </a:buBlip>
              <a:defRPr sz="1500"/>
            </a:lvl3pPr>
            <a:lvl4pPr marL="0" indent="0">
              <a:buFontTx/>
              <a:buBlip>
                <a:blip r:embed="rId2"/>
              </a:buBlip>
              <a:defRPr sz="1500"/>
            </a:lvl4pPr>
            <a:lvl5pPr marL="0" indent="0">
              <a:buFontTx/>
              <a:buBlip>
                <a:blip r:embed="rId2"/>
              </a:buBlip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Rehearsal</a:t>
            </a:r>
            <a:br>
              <a:rPr lang="en-US" dirty="0"/>
            </a:br>
            <a:r>
              <a:rPr lang="en-US" dirty="0"/>
              <a:t>Record your voiceover and rehearse it.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1624BA17-FEF1-467A-BBF7-8CCE2BE8D6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89" y="2356280"/>
            <a:ext cx="2987675" cy="971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buFontTx/>
              <a:buBlip>
                <a:blip r:embed="rId2"/>
              </a:buBlip>
              <a:defRPr sz="1500"/>
            </a:lvl2pPr>
            <a:lvl3pPr marL="0" indent="0">
              <a:buFontTx/>
              <a:buBlip>
                <a:blip r:embed="rId2"/>
              </a:buBlip>
              <a:defRPr sz="1500"/>
            </a:lvl3pPr>
            <a:lvl4pPr marL="0" indent="0">
              <a:buFontTx/>
              <a:buBlip>
                <a:blip r:embed="rId2"/>
              </a:buBlip>
              <a:defRPr sz="1500"/>
            </a:lvl4pPr>
            <a:lvl5pPr marL="0" indent="0">
              <a:buFontTx/>
              <a:buBlip>
                <a:blip r:embed="rId2"/>
              </a:buBlip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Sub-heads</a:t>
            </a:r>
            <a:br>
              <a:rPr lang="en-US" dirty="0"/>
            </a:br>
            <a:r>
              <a:rPr lang="en-US" dirty="0" err="1"/>
              <a:t>Sub-heads</a:t>
            </a:r>
            <a:r>
              <a:rPr lang="en-US" dirty="0"/>
              <a:t> type size is optimized at 45 pt.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61403B-28BE-4E3E-92C0-F705B97746C7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alking points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4761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ru-RU" dirty="0"/>
              <a:t>4</a:t>
            </a:r>
            <a:r>
              <a:rPr lang="en-US" dirty="0"/>
              <a:t> talking points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BA777-D408-4459-A7F6-3603D71F3C90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2605AE-A45E-4504-8B0C-02452502C8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4050" y="2356280"/>
            <a:ext cx="2987675" cy="971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buFontTx/>
              <a:buBlip>
                <a:blip r:embed="rId3"/>
              </a:buBlip>
              <a:defRPr sz="1500"/>
            </a:lvl2pPr>
            <a:lvl3pPr marL="0" indent="0">
              <a:buFontTx/>
              <a:buBlip>
                <a:blip r:embed="rId3"/>
              </a:buBlip>
              <a:defRPr sz="1500"/>
            </a:lvl3pPr>
            <a:lvl4pPr marL="0" indent="0">
              <a:buFontTx/>
              <a:buBlip>
                <a:blip r:embed="rId3"/>
              </a:buBlip>
              <a:defRPr sz="1500"/>
            </a:lvl4pPr>
            <a:lvl5pPr marL="0" indent="0">
              <a:buFontTx/>
              <a:buBlip>
                <a:blip r:embed="rId3"/>
              </a:buBlip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Focus</a:t>
            </a:r>
            <a:br>
              <a:rPr lang="en-US" dirty="0"/>
            </a:br>
            <a:r>
              <a:rPr lang="en-US" dirty="0"/>
              <a:t>3 points are optimal to keep audience focused.</a:t>
            </a:r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160FF622-0EC1-42C9-92DF-D38C8A8CA5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4050" y="3794014"/>
            <a:ext cx="2987675" cy="971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buFontTx/>
              <a:buBlip>
                <a:blip r:embed="rId3"/>
              </a:buBlip>
              <a:defRPr sz="1500"/>
            </a:lvl2pPr>
            <a:lvl3pPr marL="0" indent="0">
              <a:buFontTx/>
              <a:buBlip>
                <a:blip r:embed="rId3"/>
              </a:buBlip>
              <a:defRPr sz="1500"/>
            </a:lvl3pPr>
            <a:lvl4pPr marL="0" indent="0">
              <a:buFontTx/>
              <a:buBlip>
                <a:blip r:embed="rId3"/>
              </a:buBlip>
              <a:defRPr sz="1500"/>
            </a:lvl4pPr>
            <a:lvl5pPr marL="0" indent="0">
              <a:buFontTx/>
              <a:buBlip>
                <a:blip r:embed="rId3"/>
              </a:buBlip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Stress</a:t>
            </a:r>
            <a:br>
              <a:rPr lang="en-US" dirty="0"/>
            </a:br>
            <a:r>
              <a:rPr lang="en-US" dirty="0"/>
              <a:t>Be confident, and flaws will</a:t>
            </a:r>
            <a:br>
              <a:rPr lang="en-US" dirty="0"/>
            </a:br>
            <a:r>
              <a:rPr lang="en-US" dirty="0"/>
              <a:t>be overlooked.</a:t>
            </a:r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7A420F3F-A7E6-4D3C-9BDD-68D1F9DCE5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88" y="3794014"/>
            <a:ext cx="2987675" cy="971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buFontTx/>
              <a:buBlip>
                <a:blip r:embed="rId3"/>
              </a:buBlip>
              <a:defRPr sz="1500"/>
            </a:lvl2pPr>
            <a:lvl3pPr marL="0" indent="0">
              <a:buFontTx/>
              <a:buBlip>
                <a:blip r:embed="rId3"/>
              </a:buBlip>
              <a:defRPr sz="1500"/>
            </a:lvl3pPr>
            <a:lvl4pPr marL="0" indent="0">
              <a:buFontTx/>
              <a:buBlip>
                <a:blip r:embed="rId3"/>
              </a:buBlip>
              <a:defRPr sz="1500"/>
            </a:lvl4pPr>
            <a:lvl5pPr marL="0" indent="0">
              <a:buFontTx/>
              <a:buBlip>
                <a:blip r:embed="rId3"/>
              </a:buBlip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Rehearsal</a:t>
            </a:r>
            <a:br>
              <a:rPr lang="en-US" dirty="0"/>
            </a:br>
            <a:r>
              <a:rPr lang="en-US" dirty="0"/>
              <a:t>Record your voiceover and rehearse it.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1624BA17-FEF1-467A-BBF7-8CCE2BE8D6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89" y="2356280"/>
            <a:ext cx="2987675" cy="9715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buFontTx/>
              <a:buBlip>
                <a:blip r:embed="rId3"/>
              </a:buBlip>
              <a:defRPr sz="1500"/>
            </a:lvl2pPr>
            <a:lvl3pPr marL="0" indent="0">
              <a:buFontTx/>
              <a:buBlip>
                <a:blip r:embed="rId3"/>
              </a:buBlip>
              <a:defRPr sz="1500"/>
            </a:lvl3pPr>
            <a:lvl4pPr marL="0" indent="0">
              <a:buFontTx/>
              <a:buBlip>
                <a:blip r:embed="rId3"/>
              </a:buBlip>
              <a:defRPr sz="1500"/>
            </a:lvl4pPr>
            <a:lvl5pPr marL="0" indent="0">
              <a:buFontTx/>
              <a:buBlip>
                <a:blip r:embed="rId3"/>
              </a:buBlip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Sub-heads</a:t>
            </a:r>
            <a:br>
              <a:rPr lang="en-US" dirty="0"/>
            </a:br>
            <a:r>
              <a:rPr lang="en-US" dirty="0" err="1"/>
              <a:t>Sub-heads</a:t>
            </a:r>
            <a:r>
              <a:rPr lang="en-US" dirty="0"/>
              <a:t> type size is optimized at 45 pt.</a:t>
            </a:r>
          </a:p>
        </p:txBody>
      </p:sp>
    </p:spTree>
    <p:extLst>
      <p:ext uri="{BB962C8B-B14F-4D97-AF65-F5344CB8AC3E}">
        <p14:creationId xmlns:p14="http://schemas.microsoft.com/office/powerpoint/2010/main" val="951423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Deeper info slide title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6201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Talking Point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915566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tx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Are they reading or listening?</a:t>
            </a:r>
          </a:p>
          <a:p>
            <a:pPr lvl="1"/>
            <a:r>
              <a:rPr lang="en-US" dirty="0"/>
              <a:t>Live audience will focus on your speech rather than on your slides. Don’t make them read too much.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99742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Play with transparency </a:t>
            </a:r>
          </a:p>
          <a:p>
            <a:pPr lvl="1"/>
            <a:r>
              <a:rPr lang="en-US" dirty="0"/>
              <a:t>If you want to say more about a specific talking point, make others considerably more transparent.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This is how you visualize</a:t>
            </a:r>
            <a:br>
              <a:rPr lang="en-US" dirty="0"/>
            </a:br>
            <a:r>
              <a:rPr lang="en-US" dirty="0"/>
              <a:t>a talking point. Play with text and opacity but keep it short.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939903"/>
            <a:ext cx="2987625" cy="8640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Keep it short!</a:t>
            </a:r>
            <a:endParaRPr lang="ru-RU" dirty="0"/>
          </a:p>
          <a:p>
            <a:pPr lvl="1"/>
            <a:r>
              <a:rPr lang="en-US" dirty="0"/>
              <a:t>This is the most text you can put on one slide in your presentation.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81095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>
            <a:extLst>
              <a:ext uri="{FF2B5EF4-FFF2-40B4-BE49-F238E27FC236}">
                <a16:creationId xmlns:a16="http://schemas.microsoft.com/office/drawing/2014/main" id="{4C3A584C-13B2-4C25-8174-CD921A161F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4068" y="2355726"/>
            <a:ext cx="2987625" cy="10441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tabLst/>
              <a:defRPr sz="1500" b="1">
                <a:solidFill>
                  <a:schemeClr val="tx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Kaspersky Sans" panose="020B0503050101040103" pitchFamily="34" charset="0"/>
              </a:defRPr>
            </a:lvl2pPr>
            <a:lvl3pPr marL="914400" indent="0">
              <a:buNone/>
              <a:defRPr sz="15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Play with transparency </a:t>
            </a:r>
          </a:p>
          <a:p>
            <a:pPr lvl="1"/>
            <a:r>
              <a:rPr lang="en-US" dirty="0"/>
              <a:t>If you want to say more about a specific talking point, make others considerably more transparent.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6201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Talking Point</a:t>
            </a:r>
            <a:endParaRPr lang="ru-RU" dirty="0"/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>
                <a:latin typeface="Kaspersky Sans" panose="020B0503050101040103" pitchFamily="34" charset="0"/>
              </a:defRPr>
            </a:lvl5pPr>
          </a:lstStyle>
          <a:p>
            <a:pPr lvl="4"/>
            <a:r>
              <a:rPr lang="en-US" sz="1800" dirty="0"/>
              <a:t>This is how you visualize</a:t>
            </a:r>
            <a:br>
              <a:rPr lang="en-US" sz="1800" dirty="0"/>
            </a:br>
            <a:r>
              <a:rPr lang="en-US" sz="1800" dirty="0"/>
              <a:t>a talking point. Play with text and opacity but keep it short.</a:t>
            </a:r>
            <a:endParaRPr lang="ru-R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2B215A-33E2-4DCA-844E-5D549F962D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4068" y="3939902"/>
            <a:ext cx="2987625" cy="7921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tabLst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914400" indent="0">
              <a:buNone/>
              <a:defRPr sz="15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</a:lstStyle>
          <a:p>
            <a:pPr lvl="0"/>
            <a:r>
              <a:rPr lang="en-US" dirty="0"/>
              <a:t>Keep it short!</a:t>
            </a:r>
            <a:endParaRPr lang="ru-RU" dirty="0"/>
          </a:p>
          <a:p>
            <a:pPr lvl="1"/>
            <a:r>
              <a:rPr lang="en-US" dirty="0"/>
              <a:t>This is the most text you can put on one slide in your presentation.</a:t>
            </a:r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E9A56E16-96D6-450E-9470-C4EBB4C2A0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4068" y="1059582"/>
            <a:ext cx="2987625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914400" indent="0">
              <a:buNone/>
              <a:defRPr sz="15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</a:lstStyle>
          <a:p>
            <a:pPr lvl="0"/>
            <a:r>
              <a:rPr lang="en-US" dirty="0"/>
              <a:t>Are they reading or listening?</a:t>
            </a:r>
          </a:p>
          <a:p>
            <a:pPr lvl="1"/>
            <a:r>
              <a:rPr lang="en-US" dirty="0"/>
              <a:t>Live audience will focus on your speech rather than on your slides. Don’t make them read too much.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05EB160D-F011-4AB1-845D-544A7E374E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Deeper info slide title</a:t>
            </a:r>
          </a:p>
        </p:txBody>
      </p:sp>
    </p:spTree>
    <p:extLst>
      <p:ext uri="{BB962C8B-B14F-4D97-AF65-F5344CB8AC3E}">
        <p14:creationId xmlns:p14="http://schemas.microsoft.com/office/powerpoint/2010/main" val="923935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Deeper info slide title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6201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Talking Point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1059582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Are they reading or listening?</a:t>
            </a:r>
          </a:p>
          <a:p>
            <a:pPr lvl="1"/>
            <a:r>
              <a:rPr lang="en-US" dirty="0"/>
              <a:t>Live audience will focus on your speech rather than on your slides. Don’t make them read too much.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99742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Play with transparency </a:t>
            </a:r>
          </a:p>
          <a:p>
            <a:pPr lvl="1"/>
            <a:r>
              <a:rPr lang="en-US" dirty="0"/>
              <a:t>If you want to say more about a specific talking point, make others considerably more transparent.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This is how you visualize</a:t>
            </a:r>
            <a:br>
              <a:rPr lang="en-US" dirty="0"/>
            </a:br>
            <a:r>
              <a:rPr lang="en-US" dirty="0"/>
              <a:t>a talking point. Play with text and opacity but keep it short.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795886"/>
            <a:ext cx="2987625" cy="10081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tx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Keep it short!</a:t>
            </a:r>
            <a:endParaRPr lang="ru-RU" dirty="0"/>
          </a:p>
          <a:p>
            <a:pPr lvl="1"/>
            <a:r>
              <a:rPr lang="en-US" dirty="0"/>
              <a:t>This is the most text you can put on one slide in your presentation.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60523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Deeper info slide title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62017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Talking Point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915566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Are they reading or listening?</a:t>
            </a:r>
          </a:p>
          <a:p>
            <a:pPr lvl="1"/>
            <a:r>
              <a:rPr lang="en-US" dirty="0"/>
              <a:t>Live audience will focus on your speech rather than on your slides. Don’t make them read too much.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99742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Play with transparency </a:t>
            </a:r>
          </a:p>
          <a:p>
            <a:pPr lvl="1"/>
            <a:r>
              <a:rPr lang="en-US" dirty="0"/>
              <a:t>If you want to say more about a specific talking point, make others considerably more transparent.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This is how you visualize</a:t>
            </a:r>
            <a:br>
              <a:rPr lang="en-US" dirty="0"/>
            </a:br>
            <a:r>
              <a:rPr lang="en-US" dirty="0"/>
              <a:t>a talking point. Play with text and opacity but keep it short.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939903"/>
            <a:ext cx="2987625" cy="8640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Keep it short!</a:t>
            </a:r>
          </a:p>
          <a:p>
            <a:pPr lvl="1"/>
            <a:r>
              <a:rPr lang="en-US" dirty="0"/>
              <a:t>This is the most text you can put on one slide in your presentation.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80346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Dar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62017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Talking Point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1059582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Are they reading or listening?</a:t>
            </a:r>
          </a:p>
          <a:p>
            <a:pPr lvl="1"/>
            <a:r>
              <a:rPr lang="en-US" dirty="0"/>
              <a:t>Live audience will focus on your speech rather than on your slides. Don’t make them read too much.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355726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Play with transparency </a:t>
            </a:r>
          </a:p>
          <a:p>
            <a:pPr lvl="1"/>
            <a:r>
              <a:rPr lang="en-US" dirty="0"/>
              <a:t>If you want to say more about a specific talking point, make others considerably more transparent.</a:t>
            </a:r>
            <a:endParaRPr lang="ru-RU" dirty="0"/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4"/>
            <a:r>
              <a:rPr lang="en-US" sz="1800" dirty="0"/>
              <a:t>This is how you visualize</a:t>
            </a:r>
            <a:br>
              <a:rPr lang="en-US" sz="1800" dirty="0"/>
            </a:br>
            <a:r>
              <a:rPr lang="en-US" sz="1800" dirty="0"/>
              <a:t>a talking point. Play with text and opacity but keep it short.</a:t>
            </a:r>
            <a:endParaRPr lang="ru-RU" sz="1800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939903"/>
            <a:ext cx="2987625" cy="8640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Keep it short!</a:t>
            </a:r>
            <a:endParaRPr lang="ru-RU" dirty="0"/>
          </a:p>
          <a:p>
            <a:pPr lvl="1"/>
            <a:r>
              <a:rPr lang="en-US" dirty="0"/>
              <a:t>This is the most text you can put on one slide in your presentation.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28E02056-666B-414C-B285-992CEDE3D8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Deeper info slide title</a:t>
            </a:r>
          </a:p>
        </p:txBody>
      </p:sp>
    </p:spTree>
    <p:extLst>
      <p:ext uri="{BB962C8B-B14F-4D97-AF65-F5344CB8AC3E}">
        <p14:creationId xmlns:p14="http://schemas.microsoft.com/office/powerpoint/2010/main" val="2574193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Dar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Deeper info slide title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162017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Talking Point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1059582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Are they reading or listening?</a:t>
            </a:r>
          </a:p>
          <a:p>
            <a:pPr lvl="1"/>
            <a:r>
              <a:rPr lang="en-US" dirty="0"/>
              <a:t>Live audience will focus on your speech rather than on your slides. Don’t make them read too much.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99742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Play with transparency </a:t>
            </a:r>
          </a:p>
          <a:p>
            <a:pPr lvl="1"/>
            <a:r>
              <a:rPr lang="en-US" dirty="0"/>
              <a:t>If you want to say more about a specific talking point, make others considerably more transparent.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This is how you visualize</a:t>
            </a:r>
            <a:br>
              <a:rPr lang="en-US" dirty="0"/>
            </a:br>
            <a:r>
              <a:rPr lang="en-US" dirty="0"/>
              <a:t>a talking point. Play with text and opacity but keep it short.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795886"/>
            <a:ext cx="2987625" cy="10081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Keep it short!</a:t>
            </a:r>
          </a:p>
          <a:p>
            <a:pPr lvl="1"/>
            <a:r>
              <a:rPr lang="en-US" dirty="0"/>
              <a:t>This is the most text you can put on one slide in your presentation.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68290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3708411" cy="16201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lvl="0"/>
            <a:r>
              <a:rPr lang="en-US" dirty="0"/>
              <a:t>Questions for the audience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/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Asking questions is a great way of </a:t>
            </a:r>
            <a:r>
              <a:rPr lang="en-US" dirty="0" err="1"/>
              <a:t>inteaction</a:t>
            </a:r>
            <a:r>
              <a:rPr lang="en-US" dirty="0"/>
              <a:t> with your audience. Write them in the right column.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CE25C4E1-F9D5-4E85-8DB5-7276030C30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917393"/>
            <a:ext cx="2987675" cy="7182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8000"/>
              <a:buFontTx/>
              <a:buBlip>
                <a:blip r:embed="rId2"/>
              </a:buBlip>
              <a:defRPr sz="14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Be short!</a:t>
            </a:r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5D2964EF-C3E5-440A-8A1E-1F09E74F43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0072" y="1651459"/>
            <a:ext cx="2987675" cy="7182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8000"/>
              <a:buFontTx/>
              <a:buBlip>
                <a:blip r:embed="rId2"/>
              </a:buBlip>
              <a:defRPr sz="14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Two lines maximum.</a:t>
            </a:r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858053E9-B372-4120-9936-2DC102C75B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20072" y="2369712"/>
            <a:ext cx="2987675" cy="9361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8000"/>
              <a:buFontTx/>
              <a:buBlip>
                <a:blip r:embed="rId2"/>
              </a:buBlip>
              <a:defRPr sz="14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You can have less than three questions.</a:t>
            </a:r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BA0C568B-7113-42AD-8C3E-65BE59F5D8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1 linele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3708411" cy="16201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Big statement with support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99742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A4A4A4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400"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>
                <a:solidFill>
                  <a:srgbClr val="A4A4A4"/>
                </a:solidFill>
              </a:rPr>
              <a:t>Talking point</a:t>
            </a:r>
          </a:p>
          <a:p>
            <a:pPr lvl="4"/>
            <a:r>
              <a:rPr lang="en-US" dirty="0">
                <a:solidFill>
                  <a:srgbClr val="A4A4A4"/>
                </a:solidFill>
              </a:rPr>
              <a:t>Use A4A4A4 grey for some points to draw focus to the other ones.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spcBef>
                <a:spcPts val="0"/>
              </a:spcBef>
              <a:buNone/>
              <a:defRPr sz="1800" b="0"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1"/>
            <a:r>
              <a:rPr lang="en-US" dirty="0"/>
              <a:t>This is the way to present your big statement. 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939903"/>
            <a:ext cx="2987625" cy="8640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A4A4A4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400"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>
                <a:solidFill>
                  <a:srgbClr val="A4A4A4"/>
                </a:solidFill>
              </a:rPr>
              <a:t>Talking point</a:t>
            </a:r>
          </a:p>
          <a:p>
            <a:pPr lvl="4"/>
            <a:r>
              <a:rPr lang="en-US" dirty="0">
                <a:solidFill>
                  <a:srgbClr val="A4A4A4"/>
                </a:solidFill>
              </a:rPr>
              <a:t>Stay consistent when playing with darkness and transparency.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6403F528-8DA2-4132-94A4-02ECD65142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4774" y="915565"/>
            <a:ext cx="2987625" cy="11881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 b="1">
                <a:solidFill>
                  <a:schemeClr val="tx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Talking point</a:t>
            </a:r>
          </a:p>
          <a:p>
            <a:pPr lvl="4"/>
            <a:r>
              <a:rPr lang="en-US" dirty="0"/>
              <a:t>Support your point with additional text, but keep it two lines maximum.</a:t>
            </a:r>
          </a:p>
        </p:txBody>
      </p:sp>
    </p:spTree>
    <p:extLst>
      <p:ext uri="{BB962C8B-B14F-4D97-AF65-F5344CB8AC3E}">
        <p14:creationId xmlns:p14="http://schemas.microsoft.com/office/powerpoint/2010/main" val="323423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2 linele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3708411" cy="16201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Big statement with support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1059582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rgbClr val="A4A4A4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rgbClr val="A4A4A4"/>
                </a:solidFill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Talking point</a:t>
            </a:r>
          </a:p>
          <a:p>
            <a:pPr lvl="4"/>
            <a:r>
              <a:rPr lang="en-US" dirty="0"/>
              <a:t>Support your point with additional text, but keep it two lines maximum.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355726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 b="1">
                <a:solidFill>
                  <a:schemeClr val="tx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Talking point</a:t>
            </a:r>
          </a:p>
          <a:p>
            <a:pPr lvl="1"/>
            <a:r>
              <a:rPr lang="en-US" dirty="0"/>
              <a:t>Use A4A4A4 grey for some points to draw focus to the other ones.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spcBef>
                <a:spcPts val="0"/>
              </a:spcBef>
              <a:buNone/>
              <a:defRPr sz="1800" b="0"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1"/>
            <a:r>
              <a:rPr lang="en-US" dirty="0"/>
              <a:t>This is the way to present your big statement. 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939903"/>
            <a:ext cx="2987625" cy="8640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Talking point</a:t>
            </a:r>
          </a:p>
          <a:p>
            <a:pPr lvl="1"/>
            <a:r>
              <a:rPr lang="en-US" dirty="0"/>
              <a:t>Stay consistent when playing with darkness and transparency.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11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How-to-Deck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7504" y="339502"/>
            <a:ext cx="5878996" cy="18002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000">
                <a:latin typeface="Kaspersky Sans" panose="020B0503050101040103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How-to Deck</a:t>
            </a:r>
            <a:endParaRPr lang="ru-RU" dirty="0"/>
          </a:p>
        </p:txBody>
      </p:sp>
      <p:pic>
        <p:nvPicPr>
          <p:cNvPr id="9" name="Рисунок 8" descr="Kaspersky logo black.png_645E5772.png">
            <a:extLst>
              <a:ext uri="{FF2B5EF4-FFF2-40B4-BE49-F238E27FC236}">
                <a16:creationId xmlns:a16="http://schemas.microsoft.com/office/drawing/2014/main" id="{20E0C0FE-FEC0-495E-BC7A-20DBC4A0AF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08520" y="4011910"/>
            <a:ext cx="3109431" cy="1170895"/>
          </a:xfrm>
          <a:prstGeom prst="rect">
            <a:avLst/>
          </a:prstGeom>
        </p:spPr>
      </p:pic>
      <p:sp>
        <p:nvSpPr>
          <p:cNvPr id="10" name="Текст 3">
            <a:extLst>
              <a:ext uri="{FF2B5EF4-FFF2-40B4-BE49-F238E27FC236}">
                <a16:creationId xmlns:a16="http://schemas.microsoft.com/office/drawing/2014/main" id="{47F5EA05-B11A-4BC6-AD4C-61E46181C8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4148" y="2367372"/>
            <a:ext cx="2268303" cy="1439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4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This how-to deck will help you create pre-</a:t>
            </a:r>
            <a:r>
              <a:rPr lang="en-US" dirty="0" err="1"/>
              <a:t>sentations</a:t>
            </a:r>
            <a:r>
              <a:rPr lang="en-US" dirty="0"/>
              <a:t> in tune with the new look and feel</a:t>
            </a:r>
            <a:br>
              <a:rPr lang="en-US" dirty="0"/>
            </a:br>
            <a:r>
              <a:rPr lang="en-US" dirty="0"/>
              <a:t>of our brand</a:t>
            </a:r>
            <a:endParaRPr lang="ru-RU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3 linele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3708411" cy="16201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Big statement with support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1059582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rgbClr val="A4A4A4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rgbClr val="A4A4A4"/>
                </a:solidFill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Talking point</a:t>
            </a:r>
          </a:p>
          <a:p>
            <a:pPr lvl="4"/>
            <a:r>
              <a:rPr lang="en-US" dirty="0"/>
              <a:t>Support your point with additional text, but keep it two lines maximum.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99742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rgbClr val="A4A4A4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rgbClr val="A4A4A4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Talking point</a:t>
            </a:r>
          </a:p>
          <a:p>
            <a:pPr lvl="1"/>
            <a:r>
              <a:rPr lang="en-US" dirty="0"/>
              <a:t>Use A4A4A4 grey for some points to draw focus to the other ones.</a:t>
            </a:r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9600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spcBef>
                <a:spcPts val="0"/>
              </a:spcBef>
              <a:buNone/>
              <a:defRPr sz="1800" b="0"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800" b="1"/>
            </a:lvl3pPr>
            <a:lvl4pPr marL="0" indent="0">
              <a:spcBef>
                <a:spcPts val="0"/>
              </a:spcBef>
              <a:buNone/>
              <a:defRPr sz="1800" b="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1"/>
            <a:r>
              <a:rPr lang="en-US" dirty="0"/>
              <a:t>This is the way to present your big statement. 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795886"/>
            <a:ext cx="2987625" cy="9721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 b="1">
                <a:solidFill>
                  <a:schemeClr val="tx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Talking point</a:t>
            </a:r>
          </a:p>
          <a:p>
            <a:pPr lvl="1"/>
            <a:r>
              <a:rPr lang="en-US" dirty="0"/>
              <a:t>Stay consistent when playing with darkness and transparency.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D8AF7-3190-418A-B395-5F844894484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63868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7"/>
          <p:cNvSpPr>
            <a:spLocks noGrp="1"/>
          </p:cNvSpPr>
          <p:nvPr>
            <p:ph type="body" sz="quarter" idx="16" hasCustomPrompt="1"/>
          </p:nvPr>
        </p:nvSpPr>
        <p:spPr>
          <a:xfrm>
            <a:off x="863588" y="1995390"/>
            <a:ext cx="226825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Icons</a:t>
            </a:r>
            <a:endParaRPr lang="ru-RU" dirty="0"/>
          </a:p>
          <a:p>
            <a:pPr lvl="4"/>
            <a:r>
              <a:rPr lang="en-US" sz="1400" dirty="0"/>
              <a:t>Browse through our PPT Toolkit to look for the one you need.</a:t>
            </a:r>
            <a:endParaRPr lang="ru-RU" sz="14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20"/>
          </p:nvPr>
        </p:nvSpPr>
        <p:spPr>
          <a:xfrm>
            <a:off x="970182" y="167165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7" name="Рисунок 2"/>
          <p:cNvSpPr>
            <a:spLocks noGrp="1"/>
          </p:cNvSpPr>
          <p:nvPr>
            <p:ph type="pic" sz="quarter" idx="21"/>
          </p:nvPr>
        </p:nvSpPr>
        <p:spPr>
          <a:xfrm>
            <a:off x="3851920" y="167165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Рисунок 2"/>
          <p:cNvSpPr>
            <a:spLocks noGrp="1"/>
          </p:cNvSpPr>
          <p:nvPr>
            <p:ph type="pic" sz="quarter" idx="22"/>
          </p:nvPr>
        </p:nvSpPr>
        <p:spPr>
          <a:xfrm>
            <a:off x="6732561" y="167165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8CF024-F58E-477E-A99B-B94DCBCE564E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352FA027-CBA9-4EE1-AEEF-DA2ECEC25B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43795" y="1995390"/>
            <a:ext cx="226825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Copy/Paste</a:t>
            </a:r>
            <a:endParaRPr lang="ru-RU" dirty="0"/>
          </a:p>
          <a:p>
            <a:pPr lvl="4"/>
            <a:r>
              <a:rPr lang="en-US" sz="1400" dirty="0"/>
              <a:t>You can copy and paste icons between PowerPoint files.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B6229EBE-BFE2-488A-B830-D0D28675D9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24002" y="1995390"/>
            <a:ext cx="226825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Updates</a:t>
            </a:r>
            <a:endParaRPr lang="ru-RU" dirty="0"/>
          </a:p>
          <a:p>
            <a:pPr lvl="4"/>
            <a:r>
              <a:rPr lang="en-US" sz="1400" dirty="0"/>
              <a:t>We’ll keep you posted about updates to our custom icon set.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845465F-8662-4CB1-A76B-116DBC3F2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3 icons with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062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ack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Рисунок 2"/>
          <p:cNvSpPr>
            <a:spLocks noGrp="1"/>
          </p:cNvSpPr>
          <p:nvPr>
            <p:ph type="pic" sz="quarter" idx="20"/>
          </p:nvPr>
        </p:nvSpPr>
        <p:spPr>
          <a:xfrm>
            <a:off x="970406" y="167165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sz="quarter" idx="21"/>
          </p:nvPr>
        </p:nvSpPr>
        <p:spPr>
          <a:xfrm>
            <a:off x="3852144" y="167165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sz="quarter" idx="22"/>
          </p:nvPr>
        </p:nvSpPr>
        <p:spPr>
          <a:xfrm>
            <a:off x="6732785" y="167165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907CE-39B1-49E6-8ECD-7D2941BA5F3C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1291941B-8C48-4CB3-BCF6-5CB5B8C136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811" y="1995390"/>
            <a:ext cx="2268253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Icons</a:t>
            </a:r>
            <a:endParaRPr lang="ru-RU" dirty="0"/>
          </a:p>
          <a:p>
            <a:pPr lvl="4"/>
            <a:r>
              <a:rPr lang="en-US" sz="1400" dirty="0"/>
              <a:t>Browse through our PPT Toolkit to look for the one you need.</a:t>
            </a:r>
            <a:endParaRPr lang="ru-RU" sz="1400" dirty="0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79B5D136-9CE3-456F-BFA6-BEFC0115A41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44019" y="1995390"/>
            <a:ext cx="2268254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Copy/Paste</a:t>
            </a:r>
            <a:endParaRPr lang="ru-RU" dirty="0"/>
          </a:p>
          <a:p>
            <a:pPr lvl="4"/>
            <a:r>
              <a:rPr lang="en-US" sz="1400" dirty="0"/>
              <a:t>You can copy and paste icons between PowerPoint files.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3FD3FF3C-2FE6-4C79-BD9F-893E4E2471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24226" y="1995390"/>
            <a:ext cx="2268254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Updates</a:t>
            </a:r>
            <a:endParaRPr lang="ru-RU" dirty="0"/>
          </a:p>
          <a:p>
            <a:pPr lvl="4"/>
            <a:r>
              <a:rPr lang="en-US" sz="1400" dirty="0"/>
              <a:t>We’ll keep you posted about updates to our custom icon set.</a:t>
            </a: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AFDBAD48-C0A2-4E08-A530-6C5A0EFEC2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3 icons with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079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20"/>
          </p:nvPr>
        </p:nvSpPr>
        <p:spPr>
          <a:xfrm>
            <a:off x="970182" y="1311906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7" name="Рисунок 2"/>
          <p:cNvSpPr>
            <a:spLocks noGrp="1"/>
          </p:cNvSpPr>
          <p:nvPr>
            <p:ph type="pic" sz="quarter" idx="21"/>
          </p:nvPr>
        </p:nvSpPr>
        <p:spPr>
          <a:xfrm>
            <a:off x="5285181" y="1311906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24"/>
          </p:nvPr>
        </p:nvSpPr>
        <p:spPr>
          <a:xfrm>
            <a:off x="970182" y="3466697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25"/>
          </p:nvPr>
        </p:nvSpPr>
        <p:spPr>
          <a:xfrm>
            <a:off x="5285181" y="3466697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6F97B2-1CC9-481A-BC7D-B1321F0589D9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919FA5C8-65CC-4EFD-AF31-1BF3F4019B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588" y="1635645"/>
            <a:ext cx="3712344" cy="1404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Point 1</a:t>
            </a:r>
            <a:endParaRPr lang="ru-RU" dirty="0"/>
          </a:p>
          <a:p>
            <a:pPr lvl="4"/>
            <a:r>
              <a:rPr lang="en-US" sz="1400" dirty="0"/>
              <a:t>Icons represent content.</a:t>
            </a:r>
            <a:endParaRPr lang="ru-RU" sz="1400" dirty="0"/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479100E1-928B-4122-9A22-0B97703340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84067" y="1635645"/>
            <a:ext cx="3712344" cy="1404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Point 2</a:t>
            </a:r>
            <a:endParaRPr lang="ru-RU" dirty="0"/>
          </a:p>
          <a:p>
            <a:pPr lvl="4"/>
            <a:r>
              <a:rPr lang="en-US" sz="1400" dirty="0"/>
              <a:t>Icons are visually simple and depict </a:t>
            </a:r>
            <a:br>
              <a:rPr lang="en-US" sz="1400" dirty="0"/>
            </a:br>
            <a:r>
              <a:rPr lang="en-US" sz="1400" dirty="0"/>
              <a:t>specific concepts.</a:t>
            </a:r>
            <a:endParaRPr lang="ru-RU" sz="1400" dirty="0"/>
          </a:p>
        </p:txBody>
      </p:sp>
      <p:sp>
        <p:nvSpPr>
          <p:cNvPr id="22" name="Текст 7">
            <a:extLst>
              <a:ext uri="{FF2B5EF4-FFF2-40B4-BE49-F238E27FC236}">
                <a16:creationId xmlns:a16="http://schemas.microsoft.com/office/drawing/2014/main" id="{7229CF3B-B185-4169-B59B-50FEE6DDAD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588" y="3795886"/>
            <a:ext cx="3712344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Point 3</a:t>
            </a:r>
            <a:endParaRPr lang="ru-RU" dirty="0"/>
          </a:p>
          <a:p>
            <a:pPr lvl="4"/>
            <a:r>
              <a:rPr lang="en-US" sz="1400" dirty="0"/>
              <a:t>One slide is not enough? Duplicate it </a:t>
            </a:r>
            <a:br>
              <a:rPr lang="en-US" sz="1400" dirty="0"/>
            </a:br>
            <a:r>
              <a:rPr lang="en-US" sz="1400" dirty="0"/>
              <a:t>and add “cont.” to your title.</a:t>
            </a:r>
            <a:endParaRPr lang="ru-RU" sz="1400" dirty="0"/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A3B3C620-BE07-42BA-AAFD-F2CA99148D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4067" y="3795886"/>
            <a:ext cx="3712344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Point 4</a:t>
            </a:r>
            <a:endParaRPr lang="ru-RU" dirty="0"/>
          </a:p>
          <a:p>
            <a:pPr lvl="4"/>
            <a:r>
              <a:rPr lang="en-US" sz="1400" dirty="0"/>
              <a:t>These layouts will make your slides </a:t>
            </a:r>
            <a:br>
              <a:rPr lang="en-US" sz="1400" dirty="0"/>
            </a:br>
            <a:r>
              <a:rPr lang="en-US" sz="1400" dirty="0"/>
              <a:t>more coherent. You’ll see!</a:t>
            </a:r>
            <a:endParaRPr lang="ru-RU" sz="1400" dirty="0"/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1E008EA6-1158-4E6C-9D53-765A6B4530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4 icons with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991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ack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7">
            <a:extLst>
              <a:ext uri="{FF2B5EF4-FFF2-40B4-BE49-F238E27FC236}">
                <a16:creationId xmlns:a16="http://schemas.microsoft.com/office/drawing/2014/main" id="{33415CBF-9837-4179-BDCD-1B35FA34C4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588" y="1635645"/>
            <a:ext cx="3712344" cy="1404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Point 1</a:t>
            </a:r>
            <a:endParaRPr lang="ru-RU" dirty="0"/>
          </a:p>
          <a:p>
            <a:pPr lvl="4"/>
            <a:r>
              <a:rPr lang="en-US" sz="1400" dirty="0"/>
              <a:t>Icons represent content.</a:t>
            </a:r>
            <a:endParaRPr lang="ru-RU" sz="1400" dirty="0"/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BBF025E9-4374-4547-895D-6BBF71469A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84067" y="1635645"/>
            <a:ext cx="3712344" cy="1404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Point 2</a:t>
            </a:r>
            <a:endParaRPr lang="ru-RU" dirty="0"/>
          </a:p>
          <a:p>
            <a:pPr lvl="4"/>
            <a:r>
              <a:rPr lang="en-US" sz="1400" dirty="0"/>
              <a:t>Icons are visually simple and depict </a:t>
            </a:r>
            <a:br>
              <a:rPr lang="en-US" sz="1400" dirty="0"/>
            </a:br>
            <a:r>
              <a:rPr lang="en-US" sz="1400" dirty="0"/>
              <a:t>specific concepts.</a:t>
            </a:r>
            <a:endParaRPr lang="ru-RU" sz="1400" dirty="0"/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DF486881-FC55-404E-998A-378C7A12A32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588" y="3795886"/>
            <a:ext cx="3712344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Point 3</a:t>
            </a:r>
            <a:endParaRPr lang="ru-RU" dirty="0"/>
          </a:p>
          <a:p>
            <a:pPr lvl="4"/>
            <a:r>
              <a:rPr lang="en-US" sz="1400" dirty="0"/>
              <a:t>One slide is not enough? Duplicate it </a:t>
            </a:r>
            <a:br>
              <a:rPr lang="en-US" sz="1400" dirty="0"/>
            </a:br>
            <a:r>
              <a:rPr lang="en-US" sz="1400" dirty="0"/>
              <a:t>and add “cont.” to your title.</a:t>
            </a:r>
            <a:endParaRPr lang="ru-RU" sz="1400" dirty="0"/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23445278-C00E-4DB5-9D15-3936CF078CA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4067" y="3795886"/>
            <a:ext cx="3712344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Point 4</a:t>
            </a:r>
            <a:endParaRPr lang="ru-RU" dirty="0"/>
          </a:p>
          <a:p>
            <a:pPr lvl="4"/>
            <a:r>
              <a:rPr lang="en-US" sz="1400" dirty="0"/>
              <a:t>These layouts will make your slides </a:t>
            </a:r>
            <a:br>
              <a:rPr lang="en-US" sz="1400" dirty="0"/>
            </a:br>
            <a:r>
              <a:rPr lang="en-US" sz="1400" dirty="0"/>
              <a:t>more coherent. You’ll see!</a:t>
            </a:r>
            <a:endParaRPr lang="ru-RU" sz="1400" dirty="0"/>
          </a:p>
        </p:txBody>
      </p:sp>
      <p:sp>
        <p:nvSpPr>
          <p:cNvPr id="27" name="Рисунок 2"/>
          <p:cNvSpPr>
            <a:spLocks noGrp="1"/>
          </p:cNvSpPr>
          <p:nvPr>
            <p:ph type="pic" sz="quarter" idx="20"/>
          </p:nvPr>
        </p:nvSpPr>
        <p:spPr>
          <a:xfrm>
            <a:off x="970182" y="1311906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Рисунок 2"/>
          <p:cNvSpPr>
            <a:spLocks noGrp="1"/>
          </p:cNvSpPr>
          <p:nvPr>
            <p:ph type="pic" sz="quarter" idx="21"/>
          </p:nvPr>
        </p:nvSpPr>
        <p:spPr>
          <a:xfrm>
            <a:off x="5285181" y="1311906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Рисунок 2"/>
          <p:cNvSpPr>
            <a:spLocks noGrp="1"/>
          </p:cNvSpPr>
          <p:nvPr>
            <p:ph type="pic" sz="quarter" idx="24"/>
          </p:nvPr>
        </p:nvSpPr>
        <p:spPr>
          <a:xfrm>
            <a:off x="970182" y="3466697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Рисунок 2"/>
          <p:cNvSpPr>
            <a:spLocks noGrp="1"/>
          </p:cNvSpPr>
          <p:nvPr>
            <p:ph type="pic" sz="quarter" idx="25"/>
          </p:nvPr>
        </p:nvSpPr>
        <p:spPr>
          <a:xfrm>
            <a:off x="5285181" y="3466697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80204-A267-49EB-B94D-F4D43DD41A9E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C9D3710C-5CD2-41EE-BA9E-3F5F021DF9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4 icons with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3575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 Title 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5062240C-E341-443E-93A5-4F63D7A6F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04148" y="3075806"/>
            <a:ext cx="2267459" cy="165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buNone/>
              <a:defRPr sz="1500">
                <a:latin typeface="Kaspersky Sans" panose="020B0503050101040103" pitchFamily="34" charset="0"/>
              </a:defRPr>
            </a:lvl2pPr>
          </a:lstStyle>
          <a:p>
            <a:pPr lvl="0"/>
            <a:br>
              <a:rPr lang="ru-RU" dirty="0"/>
            </a:br>
            <a:r>
              <a:rPr lang="en-US" dirty="0"/>
              <a:t>Speaker person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en-US" dirty="0"/>
              <a:t>Speaker title</a:t>
            </a:r>
          </a:p>
          <a:p>
            <a:pPr lvl="1"/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socialmediahandle</a:t>
            </a:r>
            <a:endParaRPr lang="ru-RU" dirty="0"/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4428491" cy="14761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r>
              <a:rPr lang="en-US" dirty="0"/>
              <a:t>Talk Title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863601" y="3075807"/>
            <a:ext cx="4428480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8000"/>
              <a:buFontTx/>
              <a:buBlip>
                <a:blip r:embed="rId2"/>
              </a:buBlip>
              <a:defRPr sz="14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Subtitle</a:t>
            </a:r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6"/>
          </p:nvPr>
        </p:nvSpPr>
        <p:spPr>
          <a:xfrm>
            <a:off x="6011750" y="1131589"/>
            <a:ext cx="1439862" cy="144016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24B81-98E0-4AC3-AA79-05A9E7195951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 Title On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1" y="648965"/>
            <a:ext cx="8640960" cy="84266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500" b="1"/>
            </a:lvl2pPr>
            <a:lvl3pPr marL="0" indent="0" algn="ctr">
              <a:spcBef>
                <a:spcPts val="0"/>
              </a:spcBef>
              <a:buNone/>
              <a:defRPr sz="1500"/>
            </a:lvl3pPr>
            <a:lvl4pPr marL="0" indent="0" algn="ctr">
              <a:spcBef>
                <a:spcPts val="0"/>
              </a:spcBef>
              <a:buNone/>
              <a:defRPr sz="1500" b="1"/>
            </a:lvl4pPr>
            <a:lvl5pPr marL="0" indent="0" algn="ctr">
              <a:spcBef>
                <a:spcPts val="0"/>
              </a:spcBef>
              <a:buNone/>
              <a:defRPr sz="1400"/>
            </a:lvl5pPr>
          </a:lstStyle>
          <a:p>
            <a:r>
              <a:rPr lang="en-US" dirty="0"/>
              <a:t>Thank you! 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80" y="1632131"/>
            <a:ext cx="5760639" cy="72008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/>
            </a:lvl1pPr>
            <a:lvl2pPr marL="0" indent="0" algn="ctr">
              <a:spcBef>
                <a:spcPts val="0"/>
              </a:spcBef>
              <a:buNone/>
              <a:defRPr sz="1500" b="1"/>
            </a:lvl2pPr>
            <a:lvl3pPr marL="0" indent="0" algn="ctr">
              <a:spcBef>
                <a:spcPts val="0"/>
              </a:spcBef>
              <a:buNone/>
              <a:defRPr sz="1500"/>
            </a:lvl3pPr>
            <a:lvl4pPr marL="0" indent="0" algn="ctr">
              <a:spcBef>
                <a:spcPts val="0"/>
              </a:spcBef>
              <a:buNone/>
              <a:defRPr sz="1500" b="1"/>
            </a:lvl4pPr>
            <a:lvl5pPr marL="0" indent="0" algn="ctr">
              <a:spcBef>
                <a:spcPts val="0"/>
              </a:spcBef>
              <a:buNone/>
              <a:defRPr sz="1400">
                <a:latin typeface="Kaspersky Sans" panose="020B0503050101040103" pitchFamily="34" charset="0"/>
              </a:defRPr>
            </a:lvl5pPr>
          </a:lstStyle>
          <a:p>
            <a:pPr lvl="4"/>
            <a:r>
              <a:rPr lang="en-US" dirty="0"/>
              <a:t>Subtitle </a:t>
            </a:r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781599"/>
            <a:ext cx="288032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 b="1"/>
            </a:lvl1pPr>
            <a:lvl2pPr marL="0" indent="0" algn="ctr">
              <a:spcBef>
                <a:spcPts val="0"/>
              </a:spcBef>
              <a:buNone/>
              <a:defRPr sz="1500" b="1"/>
            </a:lvl2pPr>
            <a:lvl3pPr marL="0" indent="0" algn="ctr">
              <a:spcBef>
                <a:spcPts val="0"/>
              </a:spcBef>
              <a:buNone/>
              <a:defRPr sz="1500"/>
            </a:lvl3pPr>
            <a:lvl4pPr marL="0" indent="0" algn="ctr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400"/>
            </a:lvl5pPr>
          </a:lstStyle>
          <a:p>
            <a:pPr lvl="3"/>
            <a:r>
              <a:rPr lang="en-US" dirty="0"/>
              <a:t>Speaker person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6"/>
          </p:nvPr>
        </p:nvSpPr>
        <p:spPr>
          <a:xfrm>
            <a:off x="4211960" y="257134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3131840" y="3781599"/>
            <a:ext cx="288032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 b="1"/>
            </a:lvl1pPr>
            <a:lvl2pPr marL="0" indent="0" algn="ctr">
              <a:spcBef>
                <a:spcPts val="0"/>
              </a:spcBef>
              <a:buNone/>
              <a:defRPr sz="1500" b="1"/>
            </a:lvl2pPr>
            <a:lvl3pPr marL="0" indent="0" algn="ctr">
              <a:spcBef>
                <a:spcPts val="0"/>
              </a:spcBef>
              <a:buNone/>
              <a:defRPr sz="1500"/>
            </a:lvl3pPr>
            <a:lvl4pPr marL="0" indent="0" algn="ctr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400"/>
            </a:lvl5pPr>
          </a:lstStyle>
          <a:p>
            <a:pPr lvl="3"/>
            <a:r>
              <a:rPr lang="en-US" dirty="0"/>
              <a:t>Speaker title</a:t>
            </a:r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012160" y="3781599"/>
            <a:ext cx="288032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 b="1"/>
            </a:lvl1pPr>
            <a:lvl2pPr marL="0" indent="0" algn="ctr">
              <a:spcBef>
                <a:spcPts val="0"/>
              </a:spcBef>
              <a:buNone/>
              <a:defRPr sz="1500" b="1"/>
            </a:lvl2pPr>
            <a:lvl3pPr marL="0" indent="0" algn="ctr">
              <a:spcBef>
                <a:spcPts val="0"/>
              </a:spcBef>
              <a:buNone/>
              <a:defRPr sz="1500"/>
            </a:lvl3pPr>
            <a:lvl4pPr marL="0" indent="0" algn="ctr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400"/>
            </a:lvl5pPr>
          </a:lstStyle>
          <a:p>
            <a:pPr lvl="3"/>
            <a:r>
              <a:rPr lang="en-US" dirty="0"/>
              <a:t>@</a:t>
            </a:r>
            <a:r>
              <a:rPr lang="en-US" dirty="0" err="1"/>
              <a:t>socialmediahandle</a:t>
            </a:r>
            <a:endParaRPr lang="ru-RU" dirty="0"/>
          </a:p>
        </p:txBody>
      </p:sp>
      <p:pic>
        <p:nvPicPr>
          <p:cNvPr id="9" name="Рисунок 8" descr="Kaspersky logo black.png_645E5772.png">
            <a:extLst>
              <a:ext uri="{FF2B5EF4-FFF2-40B4-BE49-F238E27FC236}">
                <a16:creationId xmlns:a16="http://schemas.microsoft.com/office/drawing/2014/main" id="{E795FB51-92F8-48AC-A9E1-D48C5A5E94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59070" y="4398429"/>
            <a:ext cx="1425858" cy="5369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 Title Man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3708411" cy="14761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r>
              <a:rPr lang="en-US" dirty="0"/>
              <a:t>Talk Title</a:t>
            </a:r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6"/>
          </p:nvPr>
        </p:nvSpPr>
        <p:spPr>
          <a:xfrm>
            <a:off x="4572001" y="185167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7"/>
          </p:nvPr>
        </p:nvSpPr>
        <p:spPr>
          <a:xfrm>
            <a:off x="5292080" y="185167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8"/>
          </p:nvPr>
        </p:nvSpPr>
        <p:spPr>
          <a:xfrm>
            <a:off x="6012160" y="185167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Рисунок 9"/>
          <p:cNvSpPr>
            <a:spLocks noGrp="1"/>
          </p:cNvSpPr>
          <p:nvPr>
            <p:ph type="pic" sz="quarter" idx="19"/>
          </p:nvPr>
        </p:nvSpPr>
        <p:spPr>
          <a:xfrm>
            <a:off x="6732240" y="185167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0"/>
          </p:nvPr>
        </p:nvSpPr>
        <p:spPr>
          <a:xfrm>
            <a:off x="7452320" y="185167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" name="Рисунок 9"/>
          <p:cNvSpPr>
            <a:spLocks noGrp="1"/>
          </p:cNvSpPr>
          <p:nvPr>
            <p:ph type="pic" sz="quarter" idx="21"/>
          </p:nvPr>
        </p:nvSpPr>
        <p:spPr>
          <a:xfrm>
            <a:off x="8172400" y="185167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991A3-27AA-4616-AE18-725747665553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20" name="Текст 16">
            <a:extLst>
              <a:ext uri="{FF2B5EF4-FFF2-40B4-BE49-F238E27FC236}">
                <a16:creationId xmlns:a16="http://schemas.microsoft.com/office/drawing/2014/main" id="{72D04FD7-509C-42A3-BFA5-BABEC42B0E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601" y="3075807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8000"/>
              <a:buFontTx/>
              <a:buBlip>
                <a:blip r:embed="rId2"/>
              </a:buBlip>
              <a:defRPr sz="14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br>
              <a:rPr lang="ru-RU" dirty="0"/>
            </a:br>
            <a:r>
              <a:rPr lang="en-US" dirty="0"/>
              <a:t>Subtitle</a:t>
            </a:r>
            <a:endParaRPr lang="ru-RU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235EB5F8-8ABE-45BC-A3E6-3E2537B72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63988" y="3075806"/>
            <a:ext cx="4428479" cy="165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buNone/>
              <a:defRPr sz="1500"/>
            </a:lvl2pPr>
          </a:lstStyle>
          <a:p>
            <a:pPr lvl="0"/>
            <a:br>
              <a:rPr lang="ru-RU" dirty="0"/>
            </a:br>
            <a:r>
              <a:rPr lang="en-US" dirty="0"/>
              <a:t>Name of the team working on this subject </a:t>
            </a:r>
            <a:endParaRPr lang="ru-RU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 Title Man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46771"/>
            <a:ext cx="7200800" cy="7200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500" b="1"/>
            </a:lvl2pPr>
            <a:lvl3pPr marL="0" indent="0" algn="ctr">
              <a:spcBef>
                <a:spcPts val="0"/>
              </a:spcBef>
              <a:buNone/>
              <a:defRPr sz="1500"/>
            </a:lvl3pPr>
            <a:lvl4pPr marL="0" indent="0" algn="ctr">
              <a:spcBef>
                <a:spcPts val="0"/>
              </a:spcBef>
              <a:buNone/>
              <a:defRPr sz="1500" b="1"/>
            </a:lvl4pPr>
            <a:lvl5pPr marL="0" indent="0" algn="ctr">
              <a:spcBef>
                <a:spcPts val="0"/>
              </a:spcBef>
              <a:buNone/>
              <a:defRPr sz="1400"/>
            </a:lvl5pPr>
          </a:lstStyle>
          <a:p>
            <a:r>
              <a:rPr lang="en-US" dirty="0"/>
              <a:t>Thank you! 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635646"/>
            <a:ext cx="7200800" cy="72008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/>
            </a:lvl1pPr>
            <a:lvl2pPr marL="0" indent="0" algn="ctr">
              <a:spcBef>
                <a:spcPts val="0"/>
              </a:spcBef>
              <a:buNone/>
              <a:defRPr sz="1500" b="1"/>
            </a:lvl2pPr>
            <a:lvl3pPr marL="0" indent="0" algn="ctr">
              <a:spcBef>
                <a:spcPts val="0"/>
              </a:spcBef>
              <a:buNone/>
              <a:defRPr sz="1500"/>
            </a:lvl3pPr>
            <a:lvl4pPr marL="0" indent="0" algn="ctr">
              <a:spcBef>
                <a:spcPts val="0"/>
              </a:spcBef>
              <a:buNone/>
              <a:defRPr sz="1500" b="1"/>
            </a:lvl4pPr>
            <a:lvl5pPr marL="0" indent="0" algn="ctr">
              <a:spcBef>
                <a:spcPts val="0"/>
              </a:spcBef>
              <a:buNone/>
              <a:defRPr sz="1400">
                <a:latin typeface="Kaspersky Sans" panose="020B0503050101040103" pitchFamily="34" charset="0"/>
              </a:defRPr>
            </a:lvl5pPr>
          </a:lstStyle>
          <a:p>
            <a:pPr lvl="4"/>
            <a:r>
              <a:rPr lang="en-US" dirty="0"/>
              <a:t>Subtitle </a:t>
            </a:r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3" hasCustomPrompt="1"/>
          </p:nvPr>
        </p:nvSpPr>
        <p:spPr>
          <a:xfrm>
            <a:off x="1691680" y="3781599"/>
            <a:ext cx="5760640" cy="32403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 b="1"/>
            </a:lvl1pPr>
            <a:lvl2pPr marL="0" indent="0" algn="ctr">
              <a:spcBef>
                <a:spcPts val="0"/>
              </a:spcBef>
              <a:buNone/>
              <a:defRPr sz="1500" b="1"/>
            </a:lvl2pPr>
            <a:lvl3pPr marL="0" indent="0" algn="ctr">
              <a:spcBef>
                <a:spcPts val="0"/>
              </a:spcBef>
              <a:buNone/>
              <a:defRPr sz="1500"/>
            </a:lvl3pPr>
            <a:lvl4pPr marL="0" indent="0" algn="ctr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400"/>
            </a:lvl5pPr>
          </a:lstStyle>
          <a:p>
            <a:pPr lvl="3"/>
            <a:r>
              <a:rPr lang="en-US" dirty="0"/>
              <a:t>Name of the team working on this subject</a:t>
            </a:r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6"/>
          </p:nvPr>
        </p:nvSpPr>
        <p:spPr>
          <a:xfrm>
            <a:off x="2411761" y="257175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7"/>
          </p:nvPr>
        </p:nvSpPr>
        <p:spPr>
          <a:xfrm>
            <a:off x="3131840" y="257175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8"/>
          </p:nvPr>
        </p:nvSpPr>
        <p:spPr>
          <a:xfrm>
            <a:off x="3851920" y="257175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Рисунок 9"/>
          <p:cNvSpPr>
            <a:spLocks noGrp="1"/>
          </p:cNvSpPr>
          <p:nvPr>
            <p:ph type="pic" sz="quarter" idx="19"/>
          </p:nvPr>
        </p:nvSpPr>
        <p:spPr>
          <a:xfrm>
            <a:off x="4572000" y="257175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0"/>
          </p:nvPr>
        </p:nvSpPr>
        <p:spPr>
          <a:xfrm>
            <a:off x="5292080" y="257175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" name="Рисунок 9"/>
          <p:cNvSpPr>
            <a:spLocks noGrp="1"/>
          </p:cNvSpPr>
          <p:nvPr>
            <p:ph type="pic" sz="quarter" idx="21"/>
          </p:nvPr>
        </p:nvSpPr>
        <p:spPr>
          <a:xfrm>
            <a:off x="6012160" y="2571750"/>
            <a:ext cx="72008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20" name="Рисунок 19" descr="Kaspersky logo black.png_645E5772.png">
            <a:extLst>
              <a:ext uri="{FF2B5EF4-FFF2-40B4-BE49-F238E27FC236}">
                <a16:creationId xmlns:a16="http://schemas.microsoft.com/office/drawing/2014/main" id="{3400DF94-D797-4F91-B577-BA919644AE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59070" y="4398429"/>
            <a:ext cx="1425858" cy="5369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 &amp; 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868651" cy="28803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r>
              <a:rPr lang="en-US" dirty="0"/>
              <a:t>You will never win</a:t>
            </a:r>
            <a:br>
              <a:rPr lang="ru-RU" dirty="0"/>
            </a:br>
            <a:r>
              <a:rPr lang="en-US" dirty="0"/>
              <a:t>if you never begin.</a:t>
            </a:r>
            <a:endParaRPr lang="ru-RU" dirty="0"/>
          </a:p>
        </p:txBody>
      </p:sp>
      <p:pic>
        <p:nvPicPr>
          <p:cNvPr id="8" name="Рисунок 7" descr="quote_bla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29363"/>
            <a:ext cx="432047" cy="3408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5F70B2-80A5-42F9-983C-B873361449DE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C8B064D-84E2-4BD9-A496-946B192E8F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4148" y="2355850"/>
            <a:ext cx="2268537" cy="19081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>
                <a:solidFill>
                  <a:schemeClr val="tx1"/>
                </a:solidFill>
                <a:latin typeface="Kaspersky Sans" panose="020B0503050101040103" pitchFamily="34" charset="0"/>
              </a:defRPr>
            </a:lvl1pPr>
            <a:lvl2pPr>
              <a:spcBef>
                <a:spcPts val="0"/>
              </a:spcBef>
              <a:defRPr sz="15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5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Do you feel inspired </a:t>
            </a:r>
            <a:br>
              <a:rPr lang="uk-UA" dirty="0"/>
            </a:br>
            <a:r>
              <a:rPr lang="en-US" dirty="0"/>
              <a:t>to create your presentation?</a:t>
            </a:r>
            <a:br>
              <a:rPr lang="ru-RU" dirty="0"/>
            </a:br>
            <a:br>
              <a:rPr lang="ru-RU" dirty="0"/>
            </a:br>
            <a:r>
              <a:rPr lang="en-US" dirty="0"/>
              <a:t>Use powerful quotes </a:t>
            </a:r>
            <a:br>
              <a:rPr lang="uk-UA" dirty="0"/>
            </a:br>
            <a:r>
              <a:rPr lang="en-US" dirty="0"/>
              <a:t>to get your audience </a:t>
            </a:r>
            <a:br>
              <a:rPr lang="uk-UA" dirty="0"/>
            </a:br>
            <a:r>
              <a:rPr lang="en-US" dirty="0"/>
              <a:t>in the mood.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F2260ECF-D720-49DC-832A-EEEE9AAB12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589" y="4264025"/>
            <a:ext cx="8028891" cy="54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>
                <a:solidFill>
                  <a:schemeClr val="tx1"/>
                </a:solidFill>
                <a:latin typeface="Kaspersky Sans" panose="020B0503050101040103" pitchFamily="34" charset="0"/>
              </a:defRPr>
            </a:lvl1pPr>
            <a:lvl2pPr>
              <a:spcBef>
                <a:spcPts val="0"/>
              </a:spcBef>
              <a:defRPr sz="15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5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Helen Rowland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these guideline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868651" cy="28803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This is where your big statement should be.</a:t>
            </a:r>
            <a:br>
              <a:rPr lang="ru-RU" dirty="0"/>
            </a:br>
            <a:r>
              <a:rPr lang="en-US" dirty="0"/>
              <a:t>Use light background</a:t>
            </a:r>
            <a:br>
              <a:rPr lang="ru-RU" dirty="0"/>
            </a:br>
            <a:r>
              <a:rPr lang="en-US" dirty="0"/>
              <a:t>for lighter points.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AC560601-56C7-44A1-9B1E-ABB9AE516A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 &amp; Comment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868651" cy="28803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You will never win</a:t>
            </a:r>
            <a:br>
              <a:rPr lang="ru-RU" dirty="0"/>
            </a:br>
            <a:r>
              <a:rPr lang="en-US" dirty="0"/>
              <a:t>if you never begin.</a:t>
            </a:r>
            <a:endParaRPr lang="ru-RU" dirty="0"/>
          </a:p>
        </p:txBody>
      </p:sp>
      <p:pic>
        <p:nvPicPr>
          <p:cNvPr id="8" name="Рисунок 7" descr="quote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1" y="1131591"/>
            <a:ext cx="432048" cy="340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98CC0-A7FB-4AB0-8943-F205CC77C582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D6AAFE-5057-4BD3-AEB2-FD839A9524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4148" y="2355850"/>
            <a:ext cx="2268537" cy="19081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>
              <a:spcBef>
                <a:spcPts val="0"/>
              </a:spcBef>
              <a:defRPr sz="15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5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Do you feel inspired </a:t>
            </a:r>
            <a:br>
              <a:rPr lang="uk-UA" dirty="0"/>
            </a:br>
            <a:r>
              <a:rPr lang="en-US" dirty="0"/>
              <a:t>to create your presentation?</a:t>
            </a:r>
            <a:br>
              <a:rPr lang="ru-RU" dirty="0"/>
            </a:br>
            <a:br>
              <a:rPr lang="ru-RU" dirty="0"/>
            </a:br>
            <a:r>
              <a:rPr lang="en-US" dirty="0"/>
              <a:t>Use powerful quotes </a:t>
            </a:r>
            <a:br>
              <a:rPr lang="uk-UA" dirty="0"/>
            </a:br>
            <a:r>
              <a:rPr lang="en-US" dirty="0"/>
              <a:t>to get your audience </a:t>
            </a:r>
            <a:br>
              <a:rPr lang="uk-UA" dirty="0"/>
            </a:br>
            <a:r>
              <a:rPr lang="en-US" dirty="0"/>
              <a:t>in the mood.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B057C0E-3544-4B41-B747-7AB37DBAF7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589" y="4264025"/>
            <a:ext cx="8028891" cy="54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>
              <a:spcBef>
                <a:spcPts val="0"/>
              </a:spcBef>
              <a:defRPr sz="15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5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Helen Rowland</a:t>
            </a:r>
            <a:endParaRPr lang="ru-RU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63988" y="1059582"/>
            <a:ext cx="3708412" cy="3672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None/>
              <a:defRPr sz="1500"/>
            </a:lvl1pPr>
            <a:lvl2pPr marL="0" indent="0">
              <a:spcBef>
                <a:spcPts val="300"/>
              </a:spcBef>
              <a:buNone/>
              <a:defRPr sz="1500" b="1"/>
            </a:lvl2pPr>
            <a:lvl3pPr marL="0" indent="0">
              <a:lnSpc>
                <a:spcPct val="117000"/>
              </a:lnSpc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3pPr>
            <a:lvl4pPr marL="0" indent="0">
              <a:spcBef>
                <a:spcPts val="300"/>
              </a:spcBef>
              <a:buNone/>
              <a:defRPr sz="1500" b="1"/>
            </a:lvl4pPr>
            <a:lvl5pPr marL="0" indent="0">
              <a:spcBef>
                <a:spcPts val="300"/>
              </a:spcBef>
              <a:buNone/>
              <a:defRPr sz="1400"/>
            </a:lvl5pPr>
          </a:lstStyle>
          <a:p>
            <a:pPr lvl="2"/>
            <a:r>
              <a:rPr lang="en-US" dirty="0"/>
              <a:t>Highlight parts</a:t>
            </a:r>
            <a:br>
              <a:rPr lang="ru-RU" dirty="0"/>
            </a:br>
            <a:br>
              <a:rPr lang="ru-RU" dirty="0"/>
            </a:br>
            <a:r>
              <a:rPr lang="en-US" dirty="0">
                <a:solidFill>
                  <a:srgbClr val="A4A4A4"/>
                </a:solidFill>
              </a:rPr>
              <a:t>As you introduce them</a:t>
            </a:r>
            <a:br>
              <a:rPr lang="ru-RU" dirty="0">
                <a:solidFill>
                  <a:srgbClr val="A4A4A4"/>
                </a:solidFill>
              </a:rPr>
            </a:br>
            <a:br>
              <a:rPr lang="ru-RU" dirty="0">
                <a:solidFill>
                  <a:srgbClr val="A4A4A4"/>
                </a:solidFill>
              </a:rPr>
            </a:br>
            <a:r>
              <a:rPr lang="en-US" dirty="0">
                <a:solidFill>
                  <a:srgbClr val="A4A4A4"/>
                </a:solidFill>
              </a:rPr>
              <a:t>This text should be grey</a:t>
            </a:r>
            <a:br>
              <a:rPr lang="ru-RU" dirty="0">
                <a:solidFill>
                  <a:srgbClr val="A4A4A4"/>
                </a:solidFill>
              </a:rPr>
            </a:br>
            <a:br>
              <a:rPr lang="ru-RU" dirty="0">
                <a:solidFill>
                  <a:srgbClr val="A4A4A4"/>
                </a:solidFill>
              </a:rPr>
            </a:br>
            <a:r>
              <a:rPr lang="en-US" dirty="0">
                <a:solidFill>
                  <a:srgbClr val="A4A4A4"/>
                </a:solidFill>
              </a:rPr>
              <a:t>A4A4A4 grey exactly</a:t>
            </a:r>
            <a:br>
              <a:rPr lang="ru-RU" dirty="0">
                <a:solidFill>
                  <a:srgbClr val="A4A4A4"/>
                </a:solidFill>
              </a:rPr>
            </a:br>
            <a:br>
              <a:rPr lang="ru-RU" dirty="0">
                <a:solidFill>
                  <a:srgbClr val="A4A4A4"/>
                </a:solidFill>
              </a:rPr>
            </a:br>
            <a:r>
              <a:rPr lang="pt-BR" dirty="0">
                <a:solidFill>
                  <a:srgbClr val="A4A4A4"/>
                </a:solidFill>
              </a:rPr>
              <a:t>Agenda item </a:t>
            </a:r>
            <a:r>
              <a:rPr lang="ru-RU" dirty="0">
                <a:solidFill>
                  <a:srgbClr val="A4A4A4"/>
                </a:solidFill>
              </a:rPr>
              <a:t>5</a:t>
            </a:r>
            <a:br>
              <a:rPr lang="ru-RU" dirty="0">
                <a:solidFill>
                  <a:srgbClr val="A4A4A4"/>
                </a:solidFill>
              </a:rPr>
            </a:br>
            <a:br>
              <a:rPr lang="ru-RU" dirty="0">
                <a:solidFill>
                  <a:srgbClr val="A4A4A4"/>
                </a:solidFill>
              </a:rPr>
            </a:br>
            <a:r>
              <a:rPr lang="pt-BR" dirty="0">
                <a:solidFill>
                  <a:srgbClr val="A4A4A4"/>
                </a:solidFill>
              </a:rPr>
              <a:t>Agenda item </a:t>
            </a:r>
            <a:r>
              <a:rPr lang="ru-RU" dirty="0">
                <a:solidFill>
                  <a:srgbClr val="A4A4A4"/>
                </a:solidFill>
              </a:rPr>
              <a:t>6</a:t>
            </a:r>
          </a:p>
          <a:p>
            <a:pPr lvl="2"/>
            <a:endParaRPr lang="en-US" dirty="0">
              <a:solidFill>
                <a:srgbClr val="A4A4A4"/>
              </a:solidFill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8" hasCustomPrompt="1"/>
          </p:nvPr>
        </p:nvSpPr>
        <p:spPr>
          <a:xfrm>
            <a:off x="863588" y="951570"/>
            <a:ext cx="2987687" cy="1692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6AF02-8203-46B7-AA02-A1A1DADED496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63988" y="1059582"/>
            <a:ext cx="3708412" cy="3672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buNone/>
              <a:defRPr sz="1500" b="1"/>
            </a:lvl2pPr>
            <a:lvl3pPr marL="0" indent="0">
              <a:lnSpc>
                <a:spcPct val="117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3pPr>
            <a:lvl4pPr marL="0" indent="0">
              <a:spcBef>
                <a:spcPts val="300"/>
              </a:spcBef>
              <a:buNone/>
              <a:defRPr sz="1500" b="1"/>
            </a:lvl4pPr>
            <a:lvl5pPr marL="0" indent="0">
              <a:spcBef>
                <a:spcPts val="300"/>
              </a:spcBef>
              <a:buNone/>
              <a:defRPr sz="1400"/>
            </a:lvl5pPr>
          </a:lstStyle>
          <a:p>
            <a:pPr lvl="2"/>
            <a:r>
              <a:rPr lang="en-US" dirty="0"/>
              <a:t>Highlight parts</a:t>
            </a:r>
            <a:br>
              <a:rPr lang="ru-RU" dirty="0"/>
            </a:br>
            <a:br>
              <a:rPr lang="ru-RU" dirty="0"/>
            </a:br>
            <a:r>
              <a:rPr lang="en-US" dirty="0">
                <a:solidFill>
                  <a:srgbClr val="A4A4A4"/>
                </a:solidFill>
              </a:rPr>
              <a:t>As you introduce them</a:t>
            </a:r>
            <a:br>
              <a:rPr lang="ru-RU" dirty="0">
                <a:solidFill>
                  <a:srgbClr val="A4A4A4"/>
                </a:solidFill>
              </a:rPr>
            </a:br>
            <a:br>
              <a:rPr lang="ru-RU" dirty="0">
                <a:solidFill>
                  <a:srgbClr val="A4A4A4"/>
                </a:solidFill>
              </a:rPr>
            </a:br>
            <a:r>
              <a:rPr lang="en-US" dirty="0">
                <a:solidFill>
                  <a:srgbClr val="A4A4A4"/>
                </a:solidFill>
              </a:rPr>
              <a:t>This text should be grey</a:t>
            </a:r>
            <a:br>
              <a:rPr lang="ru-RU" dirty="0">
                <a:solidFill>
                  <a:srgbClr val="A4A4A4"/>
                </a:solidFill>
              </a:rPr>
            </a:br>
            <a:br>
              <a:rPr lang="ru-RU" dirty="0">
                <a:solidFill>
                  <a:srgbClr val="A4A4A4"/>
                </a:solidFill>
              </a:rPr>
            </a:br>
            <a:r>
              <a:rPr lang="en-US" dirty="0">
                <a:solidFill>
                  <a:srgbClr val="A4A4A4"/>
                </a:solidFill>
              </a:rPr>
              <a:t>A4A4A4 grey exactly</a:t>
            </a:r>
            <a:br>
              <a:rPr lang="ru-RU" dirty="0">
                <a:solidFill>
                  <a:srgbClr val="A4A4A4"/>
                </a:solidFill>
              </a:rPr>
            </a:br>
            <a:br>
              <a:rPr lang="ru-RU" dirty="0">
                <a:solidFill>
                  <a:srgbClr val="A4A4A4"/>
                </a:solidFill>
              </a:rPr>
            </a:br>
            <a:r>
              <a:rPr lang="pt-BR" dirty="0">
                <a:solidFill>
                  <a:srgbClr val="A4A4A4"/>
                </a:solidFill>
              </a:rPr>
              <a:t>Agenda item </a:t>
            </a:r>
            <a:r>
              <a:rPr lang="ru-RU" dirty="0">
                <a:solidFill>
                  <a:srgbClr val="A4A4A4"/>
                </a:solidFill>
              </a:rPr>
              <a:t>5</a:t>
            </a:r>
            <a:br>
              <a:rPr lang="ru-RU" dirty="0">
                <a:solidFill>
                  <a:srgbClr val="A4A4A4"/>
                </a:solidFill>
              </a:rPr>
            </a:br>
            <a:br>
              <a:rPr lang="ru-RU" dirty="0">
                <a:solidFill>
                  <a:srgbClr val="A4A4A4"/>
                </a:solidFill>
              </a:rPr>
            </a:br>
            <a:r>
              <a:rPr lang="pt-BR" dirty="0">
                <a:solidFill>
                  <a:srgbClr val="A4A4A4"/>
                </a:solidFill>
              </a:rPr>
              <a:t>Agenda item </a:t>
            </a:r>
            <a:r>
              <a:rPr lang="ru-RU" dirty="0">
                <a:solidFill>
                  <a:srgbClr val="A4A4A4"/>
                </a:solidFill>
              </a:rPr>
              <a:t>6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8" hasCustomPrompt="1"/>
          </p:nvPr>
        </p:nvSpPr>
        <p:spPr>
          <a:xfrm>
            <a:off x="863588" y="951570"/>
            <a:ext cx="2987687" cy="16921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6AF02-8203-46B7-AA02-A1A1DADED496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907465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AD93C213-4C69-4126-A37E-82A0CDBB68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Timeline example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B8982-5999-43FF-9E23-75598DACA012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38" name="Текст 6">
            <a:extLst>
              <a:ext uri="{FF2B5EF4-FFF2-40B4-BE49-F238E27FC236}">
                <a16:creationId xmlns:a16="http://schemas.microsoft.com/office/drawing/2014/main" id="{ABBB297D-0DED-4E6F-905F-B5FD47CD6E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868651" cy="234025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lvl="0"/>
            <a:r>
              <a:rPr lang="en-US" dirty="0"/>
              <a:t>Compose your timeline</a:t>
            </a:r>
            <a:br>
              <a:rPr lang="ru-RU" dirty="0"/>
            </a:br>
            <a:r>
              <a:rPr lang="en-US" dirty="0"/>
              <a:t>and paste it on this slide. Reference our toolkit for visual guidelines.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3B8982-5999-43FF-9E23-75598DACA012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4855E298-68EC-447D-839C-596CE95932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868651" cy="234025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lvl="0"/>
            <a:r>
              <a:rPr lang="en-US" dirty="0"/>
              <a:t>Compose your timeline </a:t>
            </a:r>
            <a:br>
              <a:rPr lang="ru-RU" dirty="0"/>
            </a:br>
            <a:r>
              <a:rPr lang="en-US" dirty="0"/>
              <a:t>and paste it on this slide. Reference our toolkit for visual guidelines.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AB4D51C-E362-4E77-BD76-C8AEAA7D3F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Timeline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9492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BAC44AA3-CDD7-43A1-98BA-9B4B04E09F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3600" y="1023938"/>
            <a:ext cx="5868988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>
                <a:latin typeface="Kaspersky Sans" panose="020B0503050101040103" pitchFamily="34" charset="0"/>
              </a:defRPr>
            </a:lvl1pPr>
          </a:lstStyle>
          <a:p>
            <a:pPr lvl="0"/>
            <a:r>
              <a:rPr lang="en-US" dirty="0"/>
              <a:t>"</a:t>
            </a:r>
            <a:r>
              <a:rPr lang="en-US" dirty="0" err="1"/>
              <a:t>contentBylineItems</a:t>
            </a:r>
            <a:r>
              <a:rPr lang="en-US" dirty="0"/>
              <a:t>": [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"context": "addon",</a:t>
            </a:r>
            <a:br>
              <a:rPr lang="en-US" dirty="0"/>
            </a:br>
            <a:r>
              <a:rPr lang="en-US" dirty="0"/>
              <a:t>    "target": { "type": "</a:t>
            </a:r>
            <a:r>
              <a:rPr lang="en-US" dirty="0" err="1"/>
              <a:t>inlinedialog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 "tooltip": { "value": "Approvals" },</a:t>
            </a:r>
            <a:br>
              <a:rPr lang="en-US" dirty="0"/>
            </a:br>
            <a:r>
              <a:rPr lang="en-US" dirty="0"/>
              <a:t>    "icon": { "</a:t>
            </a:r>
            <a:r>
              <a:rPr lang="en-US" dirty="0" err="1"/>
              <a:t>url</a:t>
            </a:r>
            <a:r>
              <a:rPr lang="en-US" dirty="0"/>
              <a:t>": "/images/approval.png" },</a:t>
            </a:r>
            <a:br>
              <a:rPr lang="en-US" dirty="0"/>
            </a:br>
            <a:r>
              <a:rPr lang="en-US" dirty="0"/>
              <a:t>    "name": { "value": "Page Approvals" },</a:t>
            </a:r>
            <a:br>
              <a:rPr lang="en-US" dirty="0"/>
            </a:br>
            <a:r>
              <a:rPr lang="en-US" dirty="0"/>
              <a:t>    "key": "byline-item",</a:t>
            </a:r>
            <a:br>
              <a:rPr lang="en-US" dirty="0"/>
            </a:br>
            <a:r>
              <a:rPr lang="en-US" dirty="0"/>
              <a:t>    "</a:t>
            </a:r>
            <a:r>
              <a:rPr lang="en-US" dirty="0" err="1"/>
              <a:t>url</a:t>
            </a:r>
            <a:r>
              <a:rPr lang="en-US" dirty="0"/>
              <a:t>": "/</a:t>
            </a:r>
            <a:r>
              <a:rPr lang="en-US" dirty="0" err="1"/>
              <a:t>approvals?contentId</a:t>
            </a:r>
            <a:r>
              <a:rPr lang="en-US" dirty="0"/>
              <a:t>={content.id}"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6BFB2-5EEF-44C9-B63F-D71AD205E249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2315D1F-2F6D-447D-9DF7-BA6BE4ED8D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Code sample with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497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Dark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2E0D2B-D740-4772-8705-2D10F7C55E57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020DA850-2A0C-4D82-9051-124CA4C120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Code sample with header</a:t>
            </a:r>
            <a:endParaRPr lang="ru-RU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F0F924C7-36B4-4308-915A-A25976A370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3600" y="1023938"/>
            <a:ext cx="5868988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pPr lvl="0"/>
            <a:r>
              <a:rPr lang="en-US" dirty="0"/>
              <a:t>"</a:t>
            </a:r>
            <a:r>
              <a:rPr lang="en-US" dirty="0" err="1"/>
              <a:t>contentBylineItems</a:t>
            </a:r>
            <a:r>
              <a:rPr lang="en-US" dirty="0"/>
              <a:t>": [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"context": "addon",</a:t>
            </a:r>
            <a:br>
              <a:rPr lang="en-US" dirty="0"/>
            </a:br>
            <a:r>
              <a:rPr lang="en-US" dirty="0"/>
              <a:t>    "target": { "type": "</a:t>
            </a:r>
            <a:r>
              <a:rPr lang="en-US" dirty="0" err="1"/>
              <a:t>inlinedialog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 "tooltip": { "value": "Approvals" },</a:t>
            </a:r>
            <a:br>
              <a:rPr lang="en-US" dirty="0"/>
            </a:br>
            <a:r>
              <a:rPr lang="en-US" dirty="0"/>
              <a:t>    "icon": { "</a:t>
            </a:r>
            <a:r>
              <a:rPr lang="en-US" dirty="0" err="1"/>
              <a:t>url</a:t>
            </a:r>
            <a:r>
              <a:rPr lang="en-US" dirty="0"/>
              <a:t>": "/images/approval.png" },</a:t>
            </a:r>
            <a:br>
              <a:rPr lang="en-US" dirty="0"/>
            </a:br>
            <a:r>
              <a:rPr lang="en-US" dirty="0"/>
              <a:t>    "name": { "value": "Page Approvals" },</a:t>
            </a:r>
            <a:br>
              <a:rPr lang="en-US" dirty="0"/>
            </a:br>
            <a:r>
              <a:rPr lang="en-US" dirty="0"/>
              <a:t>    "key": "byline-item",</a:t>
            </a:r>
            <a:br>
              <a:rPr lang="en-US" dirty="0"/>
            </a:br>
            <a:r>
              <a:rPr lang="en-US" dirty="0"/>
              <a:t>    "</a:t>
            </a:r>
            <a:r>
              <a:rPr lang="en-US" dirty="0" err="1"/>
              <a:t>url</a:t>
            </a:r>
            <a:r>
              <a:rPr lang="en-US" dirty="0"/>
              <a:t>": "/</a:t>
            </a:r>
            <a:r>
              <a:rPr lang="en-US" dirty="0" err="1"/>
              <a:t>approvals?contentId</a:t>
            </a:r>
            <a:r>
              <a:rPr lang="en-US" dirty="0"/>
              <a:t>={content.id}"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069386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5997" y="0"/>
            <a:ext cx="460800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Kaspersky Sans" panose="020B0503050101040103" pitchFamily="34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2988331" cy="28803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r>
              <a:rPr lang="en-US" dirty="0"/>
              <a:t>Use to show two sides of</a:t>
            </a:r>
            <a:br>
              <a:rPr lang="ru-RU" dirty="0"/>
            </a:br>
            <a:r>
              <a:rPr lang="en-US" dirty="0"/>
              <a:t>a point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5184069" y="951571"/>
            <a:ext cx="2988331" cy="28803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3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Make audience follow your line of thought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223F4-6F17-4E91-AECC-76314429F3EA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DA86666B-394B-4037-AB46-1692EBFA02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770" y="191713"/>
            <a:ext cx="3705551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One side</a:t>
            </a:r>
            <a:endParaRPr lang="ru-RU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AE446A9B-E029-4D50-940C-2952E70AB96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84068" y="191713"/>
            <a:ext cx="3705551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3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The other side</a:t>
            </a:r>
            <a:endParaRPr lang="ru-RU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with 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1044714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Talking point</a:t>
            </a:r>
          </a:p>
          <a:p>
            <a:pPr lvl="4"/>
            <a:r>
              <a:rPr lang="en-US" dirty="0"/>
              <a:t>Supporting text for the talking point relevant to the whole data set.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84874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 i="0"/>
            </a:lvl1pPr>
            <a:lvl2pPr marL="0" indent="0">
              <a:spcBef>
                <a:spcPts val="0"/>
              </a:spcBef>
              <a:buNone/>
              <a:defRPr sz="1500" b="0" i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Give it some space</a:t>
            </a:r>
          </a:p>
          <a:p>
            <a:pPr lvl="4"/>
            <a:r>
              <a:rPr lang="en-US" dirty="0"/>
              <a:t>You don’t need to put text here.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925034"/>
            <a:ext cx="2987625" cy="8640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 b="0" i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Think about it this way</a:t>
            </a:r>
          </a:p>
          <a:p>
            <a:pPr lvl="4"/>
            <a:r>
              <a:rPr lang="en-US" dirty="0"/>
              <a:t>If your info is important enough, it deserves its own slide.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81935-8B8F-46BC-AC58-6AE8618AD3E1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6" name="Диаграмма 2">
            <a:extLst>
              <a:ext uri="{FF2B5EF4-FFF2-40B4-BE49-F238E27FC236}">
                <a16:creationId xmlns:a16="http://schemas.microsoft.com/office/drawing/2014/main" id="{A09F60A8-1AF8-4625-AB2D-4CCE5FF6D26F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255057" y="1131888"/>
            <a:ext cx="4321175" cy="3600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3B87395D-F994-4893-8AF7-CCEA98C94A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Chart with supporting text</a:t>
            </a:r>
            <a:endParaRPr lang="ru-RU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pport lineless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1044714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Talking point</a:t>
            </a:r>
          </a:p>
          <a:p>
            <a:pPr lvl="4"/>
            <a:r>
              <a:rPr lang="en-US" dirty="0"/>
              <a:t>Supporting text for the talking point relevant to the whole data set.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84874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Give it some space</a:t>
            </a:r>
          </a:p>
          <a:p>
            <a:pPr lvl="4"/>
            <a:r>
              <a:rPr lang="en-US" dirty="0"/>
              <a:t>You don’t need to put text here.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925034"/>
            <a:ext cx="2987625" cy="8640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Think about it this way</a:t>
            </a:r>
          </a:p>
          <a:p>
            <a:pPr lvl="4"/>
            <a:r>
              <a:rPr lang="en-US" dirty="0"/>
              <a:t>If your info is important enough, it deserves its own slide.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81935-8B8F-46BC-AC58-6AE8618AD3E1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6" name="Диаграмма 2">
            <a:extLst>
              <a:ext uri="{FF2B5EF4-FFF2-40B4-BE49-F238E27FC236}">
                <a16:creationId xmlns:a16="http://schemas.microsoft.com/office/drawing/2014/main" id="{4EEA333C-2C24-4ACA-8ABA-09C3F011544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255057" y="1131888"/>
            <a:ext cx="4321175" cy="3600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AEFB55DC-B4D6-4AB3-A713-97E3402D22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Chart with supporting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3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these guidelines Dark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868651" cy="28803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3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This is where your big statement should be.</a:t>
            </a:r>
            <a:r>
              <a:rPr lang="ru-RU" dirty="0"/>
              <a:t> </a:t>
            </a:r>
            <a:r>
              <a:rPr lang="en-US" dirty="0"/>
              <a:t>Use dark background for more meaningful points.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475DA-C2BB-40B7-897D-5C5ED675AD6E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7B84E62-DE8F-4439-93FC-9D6697C300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 with suppo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184068" y="1044714"/>
            <a:ext cx="2988332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Screenshots</a:t>
            </a:r>
            <a:endParaRPr lang="ru-RU" dirty="0"/>
          </a:p>
          <a:p>
            <a:pPr lvl="4"/>
            <a:r>
              <a:rPr lang="en-US" dirty="0"/>
              <a:t>Make a screenshot and paste on your slide to illustrate something.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84775" y="2484874"/>
            <a:ext cx="2987625" cy="11161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 i="0"/>
            </a:lvl1pPr>
            <a:lvl2pPr marL="0" indent="0">
              <a:spcBef>
                <a:spcPts val="0"/>
              </a:spcBef>
              <a:buNone/>
              <a:defRPr sz="1500" b="0" i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Usage</a:t>
            </a:r>
          </a:p>
          <a:p>
            <a:pPr lvl="4"/>
            <a:r>
              <a:rPr lang="en-US" dirty="0"/>
              <a:t>Use it when referencing anything from a site </a:t>
            </a:r>
            <a:endParaRPr lang="ru-RU" dirty="0"/>
          </a:p>
          <a:p>
            <a:pPr lvl="4"/>
            <a:r>
              <a:rPr lang="en-US" dirty="0"/>
              <a:t>to a product. 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5184775" y="3925034"/>
            <a:ext cx="2987625" cy="8640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 b="0" i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>
                <a:latin typeface="Kaspersky Sans" panose="020B0503050101040103" pitchFamily="34" charset="0"/>
              </a:defRPr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3"/>
            <a:r>
              <a:rPr lang="en-US" dirty="0"/>
              <a:t>Highlight</a:t>
            </a:r>
          </a:p>
          <a:p>
            <a:pPr lvl="4"/>
            <a:r>
              <a:rPr lang="en-US" dirty="0"/>
              <a:t>Highlight any area to draw attention to 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81935-8B8F-46BC-AC58-6AE8618AD3E1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BA6C0DA8-D963-4140-849B-B36CA74DAB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0825" y="1131888"/>
            <a:ext cx="4321175" cy="3600102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401B08FF-1FE7-47F5-B077-63DB94E7E5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Screenshots and call-outs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4202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/>
          <p:cNvSpPr>
            <a:spLocks noGrp="1"/>
          </p:cNvSpPr>
          <p:nvPr>
            <p:ph type="pic" sz="quarter" idx="16"/>
          </p:nvPr>
        </p:nvSpPr>
        <p:spPr>
          <a:xfrm>
            <a:off x="250825" y="1131888"/>
            <a:ext cx="8641655" cy="3600102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3738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1D1D1B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>
                <a:solidFill>
                  <a:srgbClr val="1D1D1B"/>
                </a:solidFill>
              </a:defRPr>
            </a:lvl2pPr>
            <a:lvl3pPr marL="0" indent="0">
              <a:spcBef>
                <a:spcPts val="0"/>
              </a:spcBef>
              <a:buNone/>
              <a:defRPr sz="1500" b="1">
                <a:solidFill>
                  <a:srgbClr val="1D1D1B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0">
                <a:solidFill>
                  <a:srgbClr val="1D1D1B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rgbClr val="1D1D1B"/>
                </a:solidFill>
              </a:defRPr>
            </a:lvl5pPr>
          </a:lstStyle>
          <a:p>
            <a:pPr lvl="0"/>
            <a:r>
              <a:rPr lang="en-US" dirty="0"/>
              <a:t>This is the area of your screenshot.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046ED-31B3-409B-B2F0-C4D44CF63658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C3C48D77-7EB5-4DDD-90EE-996EE548F0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Screenshots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369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/>
          <p:cNvSpPr>
            <a:spLocks noGrp="1"/>
          </p:cNvSpPr>
          <p:nvPr>
            <p:ph type="pic" sz="quarter" idx="16"/>
          </p:nvPr>
        </p:nvSpPr>
        <p:spPr>
          <a:xfrm>
            <a:off x="250825" y="1131888"/>
            <a:ext cx="8641655" cy="3600102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3738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500" b="1">
                <a:solidFill>
                  <a:srgbClr val="1D1D1B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0">
                <a:solidFill>
                  <a:srgbClr val="1D1D1B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rgbClr val="1D1D1B"/>
                </a:solidFill>
              </a:defRPr>
            </a:lvl5pPr>
          </a:lstStyle>
          <a:p>
            <a:pPr lvl="1"/>
            <a:r>
              <a:rPr lang="en-US" dirty="0">
                <a:solidFill>
                  <a:schemeClr val="bg1"/>
                </a:solidFill>
              </a:rPr>
              <a:t>This is the area of your screenshot.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046ED-31B3-409B-B2F0-C4D44CF63658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E8738A9C-56F0-4DE4-ADDD-99022CAE56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Screenshots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0332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ine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/>
          <p:cNvSpPr>
            <a:spLocks noGrp="1"/>
          </p:cNvSpPr>
          <p:nvPr>
            <p:ph type="pic" sz="quarter" idx="16"/>
          </p:nvPr>
        </p:nvSpPr>
        <p:spPr>
          <a:xfrm>
            <a:off x="250825" y="1131888"/>
            <a:ext cx="8641655" cy="3600102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3738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1D1D1B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800" b="0">
                <a:solidFill>
                  <a:srgbClr val="1D1D1B"/>
                </a:solidFill>
              </a:defRPr>
            </a:lvl2pPr>
            <a:lvl3pPr marL="0" indent="0">
              <a:spcBef>
                <a:spcPts val="0"/>
              </a:spcBef>
              <a:buNone/>
              <a:defRPr sz="1500" b="1">
                <a:solidFill>
                  <a:srgbClr val="1D1D1B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0">
                <a:solidFill>
                  <a:srgbClr val="1D1D1B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rgbClr val="1D1D1B"/>
                </a:solidFill>
              </a:defRPr>
            </a:lvl5pPr>
          </a:lstStyle>
          <a:p>
            <a:pPr lvl="0"/>
            <a:r>
              <a:rPr lang="en-US" dirty="0"/>
              <a:t>This is the area of your screenshot.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046ED-31B3-409B-B2F0-C4D44CF63658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ineless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/>
          <p:cNvSpPr>
            <a:spLocks noGrp="1"/>
          </p:cNvSpPr>
          <p:nvPr>
            <p:ph type="pic" sz="quarter" idx="16"/>
          </p:nvPr>
        </p:nvSpPr>
        <p:spPr>
          <a:xfrm>
            <a:off x="250825" y="1131888"/>
            <a:ext cx="8641655" cy="3600102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Текст 16"/>
          <p:cNvSpPr>
            <a:spLocks noGrp="1"/>
          </p:cNvSpPr>
          <p:nvPr>
            <p:ph type="body" sz="quarter" idx="14" hasCustomPrompt="1"/>
          </p:nvPr>
        </p:nvSpPr>
        <p:spPr>
          <a:xfrm>
            <a:off x="863601" y="2463738"/>
            <a:ext cx="2988319" cy="165618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Kaspersky Sans" panose="020B0503050101040103" pitchFamily="34" charset="0"/>
              </a:defRPr>
            </a:lvl2pPr>
            <a:lvl3pPr marL="0" indent="0">
              <a:spcBef>
                <a:spcPts val="0"/>
              </a:spcBef>
              <a:buNone/>
              <a:defRPr sz="1500" b="1">
                <a:solidFill>
                  <a:srgbClr val="1D1D1B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0">
                <a:solidFill>
                  <a:srgbClr val="1D1D1B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rgbClr val="1D1D1B"/>
                </a:solidFill>
              </a:defRPr>
            </a:lvl5pPr>
          </a:lstStyle>
          <a:p>
            <a:pPr lvl="1"/>
            <a:r>
              <a:rPr lang="en-US" dirty="0">
                <a:solidFill>
                  <a:schemeClr val="bg1"/>
                </a:solidFill>
              </a:rPr>
              <a:t>This is the area of your screenshot.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046ED-31B3-409B-B2F0-C4D44CF63658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83546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аблица 9"/>
          <p:cNvSpPr>
            <a:spLocks noGrp="1"/>
          </p:cNvSpPr>
          <p:nvPr>
            <p:ph type="tbl" sz="quarter" idx="11"/>
          </p:nvPr>
        </p:nvSpPr>
        <p:spPr>
          <a:xfrm>
            <a:off x="250825" y="1131591"/>
            <a:ext cx="8642350" cy="360074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3F185-748D-4142-B889-E9E2A48CD7EC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22870F10-CD96-4CC0-882C-5F619135BB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Table with titles</a:t>
            </a:r>
            <a:endParaRPr lang="ru-RU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9A15C6-1F75-49C7-9861-12821906450E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8" name="Таблица 9">
            <a:extLst>
              <a:ext uri="{FF2B5EF4-FFF2-40B4-BE49-F238E27FC236}">
                <a16:creationId xmlns:a16="http://schemas.microsoft.com/office/drawing/2014/main" id="{003C9678-E091-488B-9D3D-2CA02CA830D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50825" y="1131591"/>
            <a:ext cx="8642350" cy="360074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361A2C7-85F7-4CA2-B783-6935CBEE6D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Table with titles</a:t>
            </a:r>
            <a:endParaRPr lang="ru-RU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fore/Af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B05432-EAA9-43B3-8087-36403D00A5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" y="0"/>
            <a:ext cx="9087378" cy="5143500"/>
          </a:xfrm>
          <a:prstGeom prst="rect">
            <a:avLst/>
          </a:prstGeom>
        </p:spPr>
      </p:pic>
      <p:sp>
        <p:nvSpPr>
          <p:cNvPr id="9" name="Рисунок 8">
            <a:extLst>
              <a:ext uri="{FF2B5EF4-FFF2-40B4-BE49-F238E27FC236}">
                <a16:creationId xmlns:a16="http://schemas.microsoft.com/office/drawing/2014/main" id="{A255040C-0236-4524-972D-54ACDE8C0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1357" y="1139037"/>
            <a:ext cx="1432742" cy="14327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08EB97E7-AC24-4319-A780-C168E7F7B9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2068" y="1139037"/>
            <a:ext cx="1432742" cy="14327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Kaspersky Sans" panose="020B05030501010401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3885D-E9FA-4F2B-B974-4968CC5A4C91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C04570AE-0597-49CA-AC8A-4936C137558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3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814FF5DE-0084-40F5-AB6D-2B4EFA756D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588" y="2344209"/>
            <a:ext cx="2268239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Before</a:t>
            </a:r>
            <a:endParaRPr lang="ru-RU" dirty="0"/>
          </a:p>
          <a:p>
            <a:pPr lvl="4"/>
            <a:r>
              <a:rPr lang="en-US" sz="1400" dirty="0"/>
              <a:t>Paste icon or image that supports your point here.</a:t>
            </a:r>
            <a:endParaRPr lang="ru-RU" sz="1400" dirty="0"/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4D397B2B-CA12-4452-BD16-4B05EC81EF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1208" y="2344209"/>
            <a:ext cx="2268239" cy="11881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 b="1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400" b="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>
                <a:latin typeface="Kaspersky Sans" panose="020B0503050101040103" pitchFamily="34" charset="0"/>
              </a:defRPr>
            </a:lvl5pPr>
          </a:lstStyle>
          <a:p>
            <a:pPr lvl="0"/>
            <a:br>
              <a:rPr lang="ru-RU" dirty="0"/>
            </a:br>
            <a:r>
              <a:rPr lang="en-US" dirty="0"/>
              <a:t>After</a:t>
            </a:r>
            <a:endParaRPr lang="ru-RU" dirty="0"/>
          </a:p>
          <a:p>
            <a:pPr lvl="4"/>
            <a:r>
              <a:rPr lang="en-US" sz="1400" dirty="0"/>
              <a:t>Make sure your icons and pictures are consistent with Kaspersky graphics.</a:t>
            </a:r>
          </a:p>
        </p:txBody>
      </p:sp>
    </p:spTree>
    <p:extLst>
      <p:ext uri="{BB962C8B-B14F-4D97-AF65-F5344CB8AC3E}">
        <p14:creationId xmlns:p14="http://schemas.microsoft.com/office/powerpoint/2010/main" val="3358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148571" cy="14761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/>
            </a:lvl2pPr>
            <a:lvl3pPr marL="0" indent="0">
              <a:spcBef>
                <a:spcPts val="0"/>
              </a:spcBef>
              <a:buNone/>
              <a:defRPr sz="3500"/>
            </a:lvl3pPr>
            <a:lvl4pPr marL="0" indent="0">
              <a:spcBef>
                <a:spcPts val="0"/>
              </a:spcBef>
              <a:buNone/>
              <a:defRPr sz="3500" b="1"/>
            </a:lvl4pPr>
            <a:lvl5pPr marL="0" indent="0">
              <a:spcBef>
                <a:spcPts val="0"/>
              </a:spcBef>
              <a:buNone/>
              <a:defRPr sz="3500"/>
            </a:lvl5pPr>
          </a:lstStyle>
          <a:p>
            <a:pPr lvl="0">
              <a:spcBef>
                <a:spcPct val="20000"/>
              </a:spcBef>
              <a:defRPr/>
            </a:pPr>
            <a:r>
              <a:rPr lang="en-US" dirty="0"/>
              <a:t>Empty slide for drop-in tables &amp; charts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9317-49B3-4925-A0C5-F488C407CE03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B76965EF-9460-4A27-BA06-36B9BD3490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255" y="2319722"/>
            <a:ext cx="4428479" cy="11521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80000"/>
              <a:buFontTx/>
              <a:buBlip>
                <a:blip r:embed="rId2"/>
              </a:buBlip>
              <a:defRPr sz="18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This is an empty slide. Paste infographics, charts, and tables you create with other tools here.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 1 Dark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43508" y="195486"/>
            <a:ext cx="8784391" cy="5404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2"/>
              </a:buBlip>
              <a:defRPr sz="1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148571" cy="14761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35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35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3500">
                <a:solidFill>
                  <a:schemeClr val="bg1"/>
                </a:solidFill>
              </a:defRPr>
            </a:lvl5pPr>
          </a:lstStyle>
          <a:p>
            <a:pPr lvl="0">
              <a:spcBef>
                <a:spcPct val="20000"/>
              </a:spcBef>
              <a:defRPr/>
            </a:pPr>
            <a:r>
              <a:rPr lang="en-US" dirty="0"/>
              <a:t>Empty slide for drop-in tables &amp; charts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0E916-3B57-44C7-B439-A9C47BC94014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bg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bg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DE9914E6-D8C6-4508-8316-D76851067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255" y="2319722"/>
            <a:ext cx="4428479" cy="11521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80000"/>
              <a:buFontTx/>
              <a:buBlip>
                <a:blip r:embed="rId2"/>
              </a:buBlip>
              <a:defRPr sz="1800">
                <a:solidFill>
                  <a:schemeClr val="bg1"/>
                </a:solidFill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en-US" dirty="0"/>
            </a:br>
            <a:r>
              <a:rPr lang="en-US" dirty="0"/>
              <a:t>This is an empty slide. Paste infographics, charts, and tables you create with other tools here.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7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11947" y="2499742"/>
            <a:ext cx="3240373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latin typeface="Kaspersky Sans" panose="020B0503050101040103" pitchFamily="34" charset="0"/>
              </a:defRPr>
            </a:lvl5pPr>
          </a:lstStyle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If you need just 2 bullets instead of four, it’s okay. You don’t have to fill out the whole template.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Hit *Enter* if you want to create </a:t>
            </a:r>
            <a:br>
              <a:rPr lang="en-US" dirty="0"/>
            </a:br>
            <a:r>
              <a:rPr lang="en-US" dirty="0"/>
              <a:t>a new bullet. Hit *</a:t>
            </a:r>
            <a:r>
              <a:rPr lang="en-US" dirty="0" err="1"/>
              <a:t>Shift+Enter</a:t>
            </a:r>
            <a:r>
              <a:rPr lang="en-US" dirty="0"/>
              <a:t>* if you want a new line under the same bullet.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863589" y="951571"/>
            <a:ext cx="5148571" cy="14761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r>
              <a:rPr lang="en-US" dirty="0"/>
              <a:t>This slide works for leave-behinds only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2499742"/>
            <a:ext cx="3240373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latin typeface="Kaspersky Sans" panose="020B0503050101040103" pitchFamily="34" charset="0"/>
              </a:defRPr>
            </a:lvl5pPr>
          </a:lstStyle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Think before you copy/paste this layout into your leave-behind. Is it really necessary?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Express one thought per sentence. If you need to show examples – visualize them.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5C95E-572D-4516-94CA-044B31DF7D45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3F2F7C68-D5C0-4733-A079-C810260A55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2875" y="191713"/>
            <a:ext cx="8785225" cy="541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Blip>
                <a:blip r:embed="rId2"/>
              </a:buBlip>
              <a:defRPr sz="1500">
                <a:latin typeface="Kaspersky Sans" panose="020B05030501010401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br>
              <a:rPr lang="en-US" dirty="0"/>
            </a:br>
            <a:r>
              <a:rPr lang="en-US" dirty="0"/>
              <a:t>Dos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Examp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7504" y="339502"/>
            <a:ext cx="6624736" cy="18002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000">
                <a:latin typeface="Kaspersky Sans" panose="020B0503050101040103" pitchFamily="34" charset="0"/>
              </a:defRPr>
            </a:lvl1pPr>
          </a:lstStyle>
          <a:p>
            <a:r>
              <a:rPr lang="en-US" dirty="0"/>
              <a:t>Presentation layout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6BC9D-9DC7-4DDA-BC70-A24E74C875F4}"/>
              </a:ext>
            </a:extLst>
          </p:cNvPr>
          <p:cNvSpPr txBox="1"/>
          <p:nvPr userDrawn="1"/>
        </p:nvSpPr>
        <p:spPr>
          <a:xfrm>
            <a:off x="7655252" y="489325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‹#›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B2C78760-8541-46FF-8F29-E0080A751C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508" y="3795886"/>
            <a:ext cx="3708412" cy="10081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Blip>
                <a:blip r:embed="rId3"/>
              </a:buBlip>
              <a:defRPr sz="1500">
                <a:latin typeface="Kaspersky Sans" panose="020B0503050101040103" pitchFamily="34" charset="0"/>
              </a:defRPr>
            </a:lvl1pPr>
            <a:lvl2pPr marL="0" indent="0">
              <a:spcBef>
                <a:spcPts val="0"/>
              </a:spcBef>
              <a:buNone/>
              <a:defRPr sz="1500" b="1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 b="1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br>
              <a:rPr lang="ru-RU" dirty="0"/>
            </a:br>
            <a:r>
              <a:rPr lang="en-US" dirty="0"/>
              <a:t>Ready-to-use layouts to save your time while preparing your presentation.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23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14" r:id="rId2"/>
    <p:sldLayoutId id="2147483715" r:id="rId3"/>
    <p:sldLayoutId id="2147483716" r:id="rId4"/>
    <p:sldLayoutId id="2147483721" r:id="rId5"/>
    <p:sldLayoutId id="2147483718" r:id="rId6"/>
    <p:sldLayoutId id="2147483769" r:id="rId7"/>
    <p:sldLayoutId id="2147483736" r:id="rId8"/>
    <p:sldLayoutId id="2147483784" r:id="rId9"/>
    <p:sldLayoutId id="2147483779" r:id="rId10"/>
    <p:sldLayoutId id="2147483780" r:id="rId11"/>
    <p:sldLayoutId id="2147483775" r:id="rId12"/>
    <p:sldLayoutId id="2147483776" r:id="rId13"/>
    <p:sldLayoutId id="2147483710" r:id="rId14"/>
    <p:sldLayoutId id="2147483712" r:id="rId15"/>
    <p:sldLayoutId id="2147483763" r:id="rId16"/>
    <p:sldLayoutId id="2147483744" r:id="rId17"/>
    <p:sldLayoutId id="2147483795" r:id="rId18"/>
    <p:sldLayoutId id="2147483742" r:id="rId19"/>
    <p:sldLayoutId id="2147483812" r:id="rId20"/>
    <p:sldLayoutId id="2147483782" r:id="rId21"/>
    <p:sldLayoutId id="2147483785" r:id="rId22"/>
    <p:sldLayoutId id="2147483783" r:id="rId23"/>
    <p:sldLayoutId id="2147483806" r:id="rId24"/>
    <p:sldLayoutId id="2147483807" r:id="rId25"/>
    <p:sldLayoutId id="2147483808" r:id="rId26"/>
    <p:sldLayoutId id="2147483745" r:id="rId27"/>
    <p:sldLayoutId id="2147483787" r:id="rId28"/>
    <p:sldLayoutId id="2147483799" r:id="rId29"/>
    <p:sldLayoutId id="2147483800" r:id="rId30"/>
    <p:sldLayoutId id="2147483770" r:id="rId31"/>
    <p:sldLayoutId id="2147483771" r:id="rId32"/>
    <p:sldLayoutId id="2147483773" r:id="rId33"/>
    <p:sldLayoutId id="2147483774" r:id="rId34"/>
    <p:sldLayoutId id="2147483743" r:id="rId35"/>
    <p:sldLayoutId id="2147483746" r:id="rId36"/>
    <p:sldLayoutId id="2147483747" r:id="rId37"/>
    <p:sldLayoutId id="2147483748" r:id="rId38"/>
    <p:sldLayoutId id="2147483741" r:id="rId39"/>
    <p:sldLayoutId id="2147483740" r:id="rId40"/>
    <p:sldLayoutId id="2147483738" r:id="rId41"/>
    <p:sldLayoutId id="2147483798" r:id="rId42"/>
    <p:sldLayoutId id="2147483751" r:id="rId43"/>
    <p:sldLayoutId id="2147483790" r:id="rId44"/>
    <p:sldLayoutId id="2147483813" r:id="rId45"/>
    <p:sldLayoutId id="2147483814" r:id="rId46"/>
    <p:sldLayoutId id="2147483755" r:id="rId47"/>
    <p:sldLayoutId id="2147483758" r:id="rId48"/>
    <p:sldLayoutId id="2147483797" r:id="rId49"/>
    <p:sldLayoutId id="2147483809" r:id="rId50"/>
    <p:sldLayoutId id="2147483810" r:id="rId51"/>
    <p:sldLayoutId id="2147483793" r:id="rId52"/>
    <p:sldLayoutId id="2147483761" r:id="rId53"/>
    <p:sldLayoutId id="2147483792" r:id="rId54"/>
    <p:sldLayoutId id="2147483762" r:id="rId55"/>
    <p:sldLayoutId id="2147483754" r:id="rId56"/>
    <p:sldLayoutId id="2147483781" r:id="rId5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4000" kern="1200" baseline="0" smtClean="0">
          <a:solidFill>
            <a:schemeClr val="tx1"/>
          </a:solidFill>
          <a:latin typeface="Kaspersky Sans" panose="020B05030501010401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ometrics#Performance" TargetMode="External"/><Relationship Id="rId3" Type="http://schemas.openxmlformats.org/officeDocument/2006/relationships/hyperlink" Target="https://ru.coursera.org/lecture/vvedenie-mashinnoe-obuchenie/mietriki-kachiestva-klassifikatsii-1-IVuAc" TargetMode="External"/><Relationship Id="rId7" Type="http://schemas.openxmlformats.org/officeDocument/2006/relationships/hyperlink" Target="https://github.com/gcunhase/NLPMetrics" TargetMode="External"/><Relationship Id="rId2" Type="http://schemas.openxmlformats.org/officeDocument/2006/relationships/hyperlink" Target="https://www.unite.ai/what-is-a-confusion-matrix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cikit-learn.org/stable/modules/model_evaluation.html#regression-metrics" TargetMode="External"/><Relationship Id="rId5" Type="http://schemas.openxmlformats.org/officeDocument/2006/relationships/hyperlink" Target="https://scikit-learn.org/stable/modules/model_evaluation.html#multilabel-ranking-metrics" TargetMode="External"/><Relationship Id="rId4" Type="http://schemas.openxmlformats.org/officeDocument/2006/relationships/hyperlink" Target="https://scikit-learn.org/stable/modules/model_evaluation.html#classification-metrics" TargetMode="External"/><Relationship Id="rId9" Type="http://schemas.openxmlformats.org/officeDocument/2006/relationships/hyperlink" Target="https://towardsdatascience.com/evaluation-metrics-for-recommender-systems-df56c661109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tiff"/><Relationship Id="rId7" Type="http://schemas.openxmlformats.org/officeDocument/2006/relationships/image" Target="../media/image14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Ликбез по </a:t>
            </a:r>
            <a:r>
              <a:rPr lang="en-US" sz="4400" b="1" dirty="0"/>
              <a:t>ML </a:t>
            </a:r>
            <a:r>
              <a:rPr lang="ru-RU" sz="4400" b="1" dirty="0"/>
              <a:t>метрикам и их связи с бизнес-метриками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6532B2-BD32-45C9-8E5F-2F155D9767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04148" y="2367372"/>
            <a:ext cx="2782652" cy="14398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Pavel.Filonov@kaspersky.com</a:t>
            </a:r>
          </a:p>
          <a:p>
            <a:pPr>
              <a:buNone/>
            </a:pPr>
            <a:r>
              <a:rPr lang="en-US" dirty="0"/>
              <a:t>Data Science Manager</a:t>
            </a:r>
            <a:endParaRPr lang="aa-E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E0342-FDD3-374A-97DE-9C99196916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Подводные камни </a:t>
            </a:r>
            <a:r>
              <a:rPr lang="en-US" dirty="0"/>
              <a:t>Accuracy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466A16-2EAC-6B4B-AB0F-42E10476DB77}"/>
              </a:ext>
            </a:extLst>
          </p:cNvPr>
          <p:cNvGrpSpPr/>
          <p:nvPr/>
        </p:nvGrpSpPr>
        <p:grpSpPr>
          <a:xfrm>
            <a:off x="149370" y="2049673"/>
            <a:ext cx="5454161" cy="2923253"/>
            <a:chOff x="149370" y="2049673"/>
            <a:chExt cx="5454161" cy="29232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89B1E5-64B6-2841-869D-B9EBAA46AE58}"/>
                </a:ext>
              </a:extLst>
            </p:cNvPr>
            <p:cNvSpPr/>
            <p:nvPr/>
          </p:nvSpPr>
          <p:spPr>
            <a:xfrm>
              <a:off x="1945931" y="2839326"/>
              <a:ext cx="3657600" cy="2133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85FA0A-3D53-E348-8DAC-570BE7AB48C0}"/>
                </a:ext>
              </a:extLst>
            </p:cNvPr>
            <p:cNvCxnSpPr>
              <a:stCxn id="8" idx="1"/>
              <a:endCxn id="8" idx="3"/>
            </p:cNvCxnSpPr>
            <p:nvPr/>
          </p:nvCxnSpPr>
          <p:spPr>
            <a:xfrm>
              <a:off x="1945931" y="3906126"/>
              <a:ext cx="3657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3EDDF7-BE2A-B541-A8CE-6F3422604A7F}"/>
                </a:ext>
              </a:extLst>
            </p:cNvPr>
            <p:cNvCxnSpPr>
              <a:cxnSpLocks/>
              <a:stCxn id="8" idx="0"/>
              <a:endCxn id="8" idx="2"/>
            </p:cNvCxnSpPr>
            <p:nvPr/>
          </p:nvCxnSpPr>
          <p:spPr>
            <a:xfrm>
              <a:off x="3774731" y="2839326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F15444-3A81-D644-971F-79E87C08A1B9}"/>
                </a:ext>
              </a:extLst>
            </p:cNvPr>
            <p:cNvSpPr txBox="1"/>
            <p:nvPr/>
          </p:nvSpPr>
          <p:spPr>
            <a:xfrm>
              <a:off x="2326931" y="2382126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2BCC1-EE29-5D4D-9DE6-CADCC1FD147F}"/>
                </a:ext>
              </a:extLst>
            </p:cNvPr>
            <p:cNvSpPr txBox="1"/>
            <p:nvPr/>
          </p:nvSpPr>
          <p:spPr>
            <a:xfrm>
              <a:off x="726731" y="3220326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3F71C-A6DA-124F-AC92-D57C0CF65659}"/>
                </a:ext>
              </a:extLst>
            </p:cNvPr>
            <p:cNvSpPr txBox="1"/>
            <p:nvPr/>
          </p:nvSpPr>
          <p:spPr>
            <a:xfrm>
              <a:off x="4050116" y="2382126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82627E-0C29-2043-84B3-BFB8D53522EC}"/>
                </a:ext>
              </a:extLst>
            </p:cNvPr>
            <p:cNvSpPr txBox="1"/>
            <p:nvPr/>
          </p:nvSpPr>
          <p:spPr>
            <a:xfrm>
              <a:off x="628947" y="4190329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00923F-2882-084B-AD0C-BE4107AAD90C}"/>
                </a:ext>
              </a:extLst>
            </p:cNvPr>
            <p:cNvSpPr txBox="1"/>
            <p:nvPr/>
          </p:nvSpPr>
          <p:spPr>
            <a:xfrm>
              <a:off x="3097128" y="2049673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Истинное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196FFE-2255-DB45-831E-C6D8B2B9CA2F}"/>
                </a:ext>
              </a:extLst>
            </p:cNvPr>
            <p:cNvSpPr txBox="1"/>
            <p:nvPr/>
          </p:nvSpPr>
          <p:spPr>
            <a:xfrm rot="16200000">
              <a:off x="-592660" y="3721460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Предсказанное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191322-C2E0-CC46-A964-FF2A70B9BD7B}"/>
                </a:ext>
              </a:extLst>
            </p:cNvPr>
            <p:cNvSpPr txBox="1"/>
            <p:nvPr/>
          </p:nvSpPr>
          <p:spPr>
            <a:xfrm>
              <a:off x="2632544" y="317177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3B9085-F305-4547-A4C5-328B1885D89E}"/>
                </a:ext>
              </a:extLst>
            </p:cNvPr>
            <p:cNvSpPr txBox="1"/>
            <p:nvPr/>
          </p:nvSpPr>
          <p:spPr>
            <a:xfrm>
              <a:off x="4523860" y="4224827"/>
              <a:ext cx="330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76C346-B3E6-3747-AB0D-9A7672AF3DE3}"/>
                </a:ext>
              </a:extLst>
            </p:cNvPr>
            <p:cNvSpPr txBox="1"/>
            <p:nvPr/>
          </p:nvSpPr>
          <p:spPr>
            <a:xfrm>
              <a:off x="4483786" y="314861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10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3B2976-AF9B-1C47-BA4D-4334017E4511}"/>
                </a:ext>
              </a:extLst>
            </p:cNvPr>
            <p:cNvSpPr txBox="1"/>
            <p:nvPr/>
          </p:nvSpPr>
          <p:spPr>
            <a:xfrm>
              <a:off x="2681361" y="425486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DFF025-E74C-984E-B877-52F8BBC22F19}"/>
              </a:ext>
            </a:extLst>
          </p:cNvPr>
          <p:cNvSpPr txBox="1"/>
          <p:nvPr/>
        </p:nvSpPr>
        <p:spPr>
          <a:xfrm>
            <a:off x="437392" y="835204"/>
            <a:ext cx="680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Предположим, что в данных 90% - </a:t>
            </a:r>
            <a:r>
              <a:rPr lang="en-US" dirty="0"/>
              <a:t>Positive </a:t>
            </a:r>
            <a:r>
              <a:rPr lang="ru-RU" dirty="0"/>
              <a:t>и 10</a:t>
            </a:r>
            <a:r>
              <a:rPr lang="en-US" dirty="0"/>
              <a:t>% Negative</a:t>
            </a:r>
          </a:p>
          <a:p>
            <a:endParaRPr lang="en-US" dirty="0"/>
          </a:p>
          <a:p>
            <a:r>
              <a:rPr lang="ru-RU" dirty="0"/>
              <a:t>В качестве наивного классификатора выберем такой, который всегда предсказывает </a:t>
            </a:r>
            <a:r>
              <a:rPr lang="en-US" dirty="0"/>
              <a:t>Positive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C9886E-4A76-1C49-924A-D1A5889C7F8F}"/>
                  </a:ext>
                </a:extLst>
              </p:cNvPr>
              <p:cNvSpPr txBox="1"/>
              <p:nvPr/>
            </p:nvSpPr>
            <p:spPr>
              <a:xfrm>
                <a:off x="5794886" y="3004645"/>
                <a:ext cx="228780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C9886E-4A76-1C49-924A-D1A5889C7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86" y="3004645"/>
                <a:ext cx="2287807" cy="485774"/>
              </a:xfrm>
              <a:prstGeom prst="rect">
                <a:avLst/>
              </a:prstGeom>
              <a:blipFill>
                <a:blip r:embed="rId2"/>
                <a:stretch>
                  <a:fillRect l="-1667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77EA473-0C1C-3A4A-8ED1-B72CBF52F263}"/>
              </a:ext>
            </a:extLst>
          </p:cNvPr>
          <p:cNvSpPr txBox="1"/>
          <p:nvPr/>
        </p:nvSpPr>
        <p:spPr>
          <a:xfrm>
            <a:off x="5556359" y="3728664"/>
            <a:ext cx="3283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Вывод: </a:t>
            </a:r>
            <a:r>
              <a:rPr lang="en-US" dirty="0"/>
              <a:t>accuracy </a:t>
            </a:r>
            <a:r>
              <a:rPr lang="ru-RU" dirty="0"/>
              <a:t>не стоит использовать в случае дисбаланса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0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2E1D38-4A00-D341-B0C2-84A71842B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Матрица ошибок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6612E-F3D9-7542-9957-B9880996EADA}"/>
              </a:ext>
            </a:extLst>
          </p:cNvPr>
          <p:cNvSpPr/>
          <p:nvPr/>
        </p:nvSpPr>
        <p:spPr>
          <a:xfrm>
            <a:off x="1905000" y="1428750"/>
            <a:ext cx="3657600" cy="2133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2A2E7-BEF0-0D49-B8FC-2940648D5D0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1905000" y="2495550"/>
            <a:ext cx="365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5B0A29-F567-7247-B7C5-939BF2320EB3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3733800" y="1428750"/>
            <a:ext cx="0" cy="2133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6C0942-5F7F-3B4A-82F0-C19EE4A8E60B}"/>
              </a:ext>
            </a:extLst>
          </p:cNvPr>
          <p:cNvSpPr txBox="1"/>
          <p:nvPr/>
        </p:nvSpPr>
        <p:spPr>
          <a:xfrm>
            <a:off x="2286000" y="9715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FB3A3E-1FA2-5742-B942-E135E6A3CFF6}"/>
              </a:ext>
            </a:extLst>
          </p:cNvPr>
          <p:cNvSpPr txBox="1"/>
          <p:nvPr/>
        </p:nvSpPr>
        <p:spPr>
          <a:xfrm>
            <a:off x="685800" y="18097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4D9A2-BC8D-AA46-9F76-67E253D24F47}"/>
              </a:ext>
            </a:extLst>
          </p:cNvPr>
          <p:cNvSpPr txBox="1"/>
          <p:nvPr/>
        </p:nvSpPr>
        <p:spPr>
          <a:xfrm>
            <a:off x="4009185" y="9715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FE06B-6A63-A246-89AC-1D78DBD18E8B}"/>
              </a:ext>
            </a:extLst>
          </p:cNvPr>
          <p:cNvSpPr txBox="1"/>
          <p:nvPr/>
        </p:nvSpPr>
        <p:spPr>
          <a:xfrm>
            <a:off x="588016" y="277975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8F840-02F6-5440-874B-A5F16B56E282}"/>
              </a:ext>
            </a:extLst>
          </p:cNvPr>
          <p:cNvSpPr txBox="1"/>
          <p:nvPr/>
        </p:nvSpPr>
        <p:spPr>
          <a:xfrm>
            <a:off x="3056197" y="63909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Истинное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7A29F-A265-6242-8206-51AD543D4A0B}"/>
              </a:ext>
            </a:extLst>
          </p:cNvPr>
          <p:cNvSpPr txBox="1"/>
          <p:nvPr/>
        </p:nvSpPr>
        <p:spPr>
          <a:xfrm rot="16200000">
            <a:off x="-633591" y="231088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Предсказанное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0BBE0-D417-C349-BBCB-A981BFC1306B}"/>
              </a:ext>
            </a:extLst>
          </p:cNvPr>
          <p:cNvSpPr txBox="1"/>
          <p:nvPr/>
        </p:nvSpPr>
        <p:spPr>
          <a:xfrm>
            <a:off x="2038577" y="1639058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TP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6CFDC-BF01-9A4B-96C7-00ABF8D99BBD}"/>
              </a:ext>
            </a:extLst>
          </p:cNvPr>
          <p:cNvSpPr txBox="1"/>
          <p:nvPr/>
        </p:nvSpPr>
        <p:spPr>
          <a:xfrm>
            <a:off x="3818485" y="2705712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TN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58BAF-EBA3-6B4C-9EED-A93E80E10542}"/>
              </a:ext>
            </a:extLst>
          </p:cNvPr>
          <p:cNvSpPr txBox="1"/>
          <p:nvPr/>
        </p:nvSpPr>
        <p:spPr>
          <a:xfrm>
            <a:off x="3850545" y="1631135"/>
            <a:ext cx="162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FP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D018B-9855-0D44-A1D4-0E7FC7C5ADDB}"/>
              </a:ext>
            </a:extLst>
          </p:cNvPr>
          <p:cNvSpPr txBox="1"/>
          <p:nvPr/>
        </p:nvSpPr>
        <p:spPr>
          <a:xfrm>
            <a:off x="1937346" y="2713635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FN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C327D3-E236-C44D-A31B-37D3DB9C66C2}"/>
                  </a:ext>
                </a:extLst>
              </p:cNvPr>
              <p:cNvSpPr txBox="1"/>
              <p:nvPr/>
            </p:nvSpPr>
            <p:spPr>
              <a:xfrm>
                <a:off x="1993141" y="3682213"/>
                <a:ext cx="1582293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C327D3-E236-C44D-A31B-37D3DB9C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141" y="3682213"/>
                <a:ext cx="1582293" cy="485582"/>
              </a:xfrm>
              <a:prstGeom prst="rect">
                <a:avLst/>
              </a:prstGeom>
              <a:blipFill>
                <a:blip r:embed="rId2"/>
                <a:stretch>
                  <a:fillRect l="-2381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16844D-676D-5748-9500-782FA2FEB282}"/>
                  </a:ext>
                </a:extLst>
              </p:cNvPr>
              <p:cNvSpPr txBox="1"/>
              <p:nvPr/>
            </p:nvSpPr>
            <p:spPr>
              <a:xfrm>
                <a:off x="5603475" y="1693500"/>
                <a:ext cx="1904497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16844D-676D-5748-9500-782FA2FEB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75" y="1693500"/>
                <a:ext cx="1904497" cy="485582"/>
              </a:xfrm>
              <a:prstGeom prst="rect">
                <a:avLst/>
              </a:prstGeom>
              <a:blipFill>
                <a:blip r:embed="rId3"/>
                <a:stretch>
                  <a:fillRect l="-198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542E6F-9C74-2940-BDAF-7A259CB715E0}"/>
              </a:ext>
            </a:extLst>
          </p:cNvPr>
          <p:cNvSpPr/>
          <p:nvPr/>
        </p:nvSpPr>
        <p:spPr>
          <a:xfrm>
            <a:off x="1905000" y="1428750"/>
            <a:ext cx="1828799" cy="10667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9616-15D6-AE4F-8C94-AEB251CCCC18}"/>
              </a:ext>
            </a:extLst>
          </p:cNvPr>
          <p:cNvSpPr/>
          <p:nvPr/>
        </p:nvSpPr>
        <p:spPr>
          <a:xfrm>
            <a:off x="3730976" y="2495550"/>
            <a:ext cx="1828799" cy="10667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4D9C46-C654-0341-A186-A5AB46137233}"/>
              </a:ext>
            </a:extLst>
          </p:cNvPr>
          <p:cNvSpPr/>
          <p:nvPr/>
        </p:nvSpPr>
        <p:spPr>
          <a:xfrm>
            <a:off x="3730976" y="1428749"/>
            <a:ext cx="1828799" cy="10667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B25FA-D1D2-1F4D-BB96-E37D0CBE7E31}"/>
              </a:ext>
            </a:extLst>
          </p:cNvPr>
          <p:cNvSpPr/>
          <p:nvPr/>
        </p:nvSpPr>
        <p:spPr>
          <a:xfrm>
            <a:off x="1902177" y="2495481"/>
            <a:ext cx="1828799" cy="10667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4F2026-3CA5-8E48-A5DA-5502C53CA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Точность и полнота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81513-39F8-D743-8A6D-2470948A72D5}"/>
              </a:ext>
            </a:extLst>
          </p:cNvPr>
          <p:cNvSpPr txBox="1"/>
          <p:nvPr/>
        </p:nvSpPr>
        <p:spPr>
          <a:xfrm>
            <a:off x="381000" y="173355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Точность модели – 70</a:t>
            </a:r>
            <a:r>
              <a:rPr lang="en-US" dirty="0"/>
              <a:t>%.</a:t>
            </a:r>
          </a:p>
          <a:p>
            <a:r>
              <a:rPr lang="en-US" dirty="0"/>
              <a:t>     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означает, что из 100 оповещений, отправленных на разбор </a:t>
            </a:r>
            <a:r>
              <a:rPr lang="en-US" dirty="0"/>
              <a:t>SOC </a:t>
            </a:r>
            <a:r>
              <a:rPr lang="ru-RU" dirty="0"/>
              <a:t>аналитикам после фильтрации, 70 будут ими помечены как истинные, а 30 как ложные.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5E716-EC11-384F-9FCE-E78B39C9FA1D}"/>
              </a:ext>
            </a:extLst>
          </p:cNvPr>
          <p:cNvSpPr txBox="1"/>
          <p:nvPr/>
        </p:nvSpPr>
        <p:spPr>
          <a:xfrm>
            <a:off x="381000" y="89535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в данных на 100 оповещений приходится 99 ложных и все 100 разбирались в ручную.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02BED-0F97-2747-BC2C-4A5A687C8B4C}"/>
              </a:ext>
            </a:extLst>
          </p:cNvPr>
          <p:cNvSpPr txBox="1"/>
          <p:nvPr/>
        </p:nvSpPr>
        <p:spPr>
          <a:xfrm>
            <a:off x="381000" y="302895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Полнота модели – 9</a:t>
            </a:r>
            <a:r>
              <a:rPr lang="en-US" dirty="0"/>
              <a:t>0%.</a:t>
            </a:r>
          </a:p>
          <a:p>
            <a:r>
              <a:rPr lang="en-US" dirty="0"/>
              <a:t>    </a:t>
            </a:r>
            <a:r>
              <a:rPr lang="ru-RU" dirty="0"/>
              <a:t>Это означает, что из 100 настоящих инцидентов </a:t>
            </a:r>
            <a:r>
              <a:rPr lang="en-US" dirty="0"/>
              <a:t>10</a:t>
            </a:r>
            <a:r>
              <a:rPr lang="ru-RU" dirty="0"/>
              <a:t> будут ошибочно отфильтрованы моделью.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5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FDF141-C23B-DA49-B819-7CC1E4737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Связь точности и полноты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6E396-1131-0343-B63C-8EDFC1C02EB9}"/>
              </a:ext>
            </a:extLst>
          </p:cNvPr>
          <p:cNvSpPr/>
          <p:nvPr/>
        </p:nvSpPr>
        <p:spPr>
          <a:xfrm>
            <a:off x="1590387" y="2302147"/>
            <a:ext cx="1066800" cy="1044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E99373-D5AB-BE45-9940-165FC4BB77BA}"/>
              </a:ext>
            </a:extLst>
          </p:cNvPr>
          <p:cNvGrpSpPr/>
          <p:nvPr/>
        </p:nvGrpSpPr>
        <p:grpSpPr>
          <a:xfrm>
            <a:off x="361374" y="2133600"/>
            <a:ext cx="990600" cy="876300"/>
            <a:chOff x="2130121" y="2552987"/>
            <a:chExt cx="990600" cy="876300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3B845C0-81BF-3141-B66E-339B5C4184AC}"/>
                </a:ext>
              </a:extLst>
            </p:cNvPr>
            <p:cNvSpPr/>
            <p:nvPr/>
          </p:nvSpPr>
          <p:spPr>
            <a:xfrm>
              <a:off x="2130121" y="3048287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1C68DF-C789-7147-A869-177D88DB65A4}"/>
                </a:ext>
              </a:extLst>
            </p:cNvPr>
            <p:cNvSpPr txBox="1"/>
            <p:nvPr/>
          </p:nvSpPr>
          <p:spPr>
            <a:xfrm>
              <a:off x="2234127" y="2552987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55E1A-33EB-E646-9099-DCB4C328C3DD}"/>
              </a:ext>
            </a:extLst>
          </p:cNvPr>
          <p:cNvGrpSpPr/>
          <p:nvPr/>
        </p:nvGrpSpPr>
        <p:grpSpPr>
          <a:xfrm>
            <a:off x="2895600" y="2133600"/>
            <a:ext cx="990600" cy="876300"/>
            <a:chOff x="2130121" y="2552987"/>
            <a:chExt cx="990600" cy="876300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42D35D1-7734-6B4B-B53C-FFA28091900F}"/>
                </a:ext>
              </a:extLst>
            </p:cNvPr>
            <p:cNvSpPr/>
            <p:nvPr/>
          </p:nvSpPr>
          <p:spPr>
            <a:xfrm>
              <a:off x="2130121" y="3048287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9B9A66-7578-D14E-A50F-735D56C3AC6C}"/>
                </a:ext>
              </a:extLst>
            </p:cNvPr>
            <p:cNvSpPr txBox="1"/>
            <p:nvPr/>
          </p:nvSpPr>
          <p:spPr>
            <a:xfrm>
              <a:off x="2234127" y="2552987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Score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1B9A32-2B3B-6A41-A513-555122952F7C}"/>
              </a:ext>
            </a:extLst>
          </p:cNvPr>
          <p:cNvSpPr txBox="1"/>
          <p:nvPr/>
        </p:nvSpPr>
        <p:spPr>
          <a:xfrm>
            <a:off x="435183" y="98844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– </a:t>
            </a:r>
            <a:r>
              <a:rPr lang="ru-RU" dirty="0"/>
              <a:t>обычно число от 0 до 1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Можно трактовать как уверенность модели в позитивном предсказании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3856B-797B-8948-9B95-60E27958EFE3}"/>
              </a:ext>
            </a:extLst>
          </p:cNvPr>
          <p:cNvSpPr txBox="1"/>
          <p:nvPr/>
        </p:nvSpPr>
        <p:spPr>
          <a:xfrm>
            <a:off x="4124613" y="2302147"/>
            <a:ext cx="3348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&gt; threshold -&gt; Positive</a:t>
            </a:r>
          </a:p>
          <a:p>
            <a:endParaRPr lang="en-US" dirty="0"/>
          </a:p>
          <a:p>
            <a:r>
              <a:rPr lang="en-US" dirty="0"/>
              <a:t>Score &lt;</a:t>
            </a:r>
            <a:r>
              <a:rPr lang="ru-RU" dirty="0"/>
              <a:t>=</a:t>
            </a:r>
            <a:r>
              <a:rPr lang="en-US" dirty="0"/>
              <a:t> threshold -&gt; Negative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F77CD-E354-9B42-AA13-9E3776B94FC3}"/>
              </a:ext>
            </a:extLst>
          </p:cNvPr>
          <p:cNvSpPr txBox="1"/>
          <p:nvPr/>
        </p:nvSpPr>
        <p:spPr>
          <a:xfrm>
            <a:off x="465380" y="3867150"/>
            <a:ext cx="5554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</a:t>
            </a:r>
            <a:r>
              <a:rPr lang="en-US" dirty="0"/>
              <a:t>threshold -&gt; 1, </a:t>
            </a:r>
            <a:r>
              <a:rPr lang="ru-RU" dirty="0"/>
              <a:t> то </a:t>
            </a:r>
            <a:r>
              <a:rPr lang="en-US" dirty="0"/>
              <a:t>Recall -&gt;</a:t>
            </a:r>
            <a:r>
              <a:rPr lang="ru-RU" dirty="0"/>
              <a:t> 0, а </a:t>
            </a:r>
            <a:r>
              <a:rPr lang="en-US" dirty="0"/>
              <a:t>Precision -&gt; 1</a:t>
            </a:r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threshold -&gt; 0, </a:t>
            </a:r>
            <a:r>
              <a:rPr lang="ru-RU" dirty="0"/>
              <a:t>то </a:t>
            </a:r>
            <a:r>
              <a:rPr lang="en-US" dirty="0"/>
              <a:t>Recall -&gt; 1, </a:t>
            </a:r>
            <a:r>
              <a:rPr lang="ru-RU" dirty="0"/>
              <a:t>а </a:t>
            </a:r>
            <a:r>
              <a:rPr lang="en-US" dirty="0"/>
              <a:t>Precision -&gt; min </a:t>
            </a:r>
          </a:p>
        </p:txBody>
      </p:sp>
    </p:spTree>
    <p:extLst>
      <p:ext uri="{BB962C8B-B14F-4D97-AF65-F5344CB8AC3E}">
        <p14:creationId xmlns:p14="http://schemas.microsoft.com/office/powerpoint/2010/main" val="40699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screen, sitting, group, water&#10;&#10;Description automatically generated">
            <a:extLst>
              <a:ext uri="{FF2B5EF4-FFF2-40B4-BE49-F238E27FC236}">
                <a16:creationId xmlns:a16="http://schemas.microsoft.com/office/drawing/2014/main" id="{0AEBA513-74B7-BA43-9FD1-109EAE05F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51416"/>
            <a:ext cx="5486400" cy="3657600"/>
          </a:xfrm>
          <a:prstGeom prst="rect">
            <a:avLst/>
          </a:prstGeom>
        </p:spPr>
      </p:pic>
      <p:pic>
        <p:nvPicPr>
          <p:cNvPr id="16" name="Picture 15" descr="A picture containing screen, sitting, side, group&#10;&#10;Description automatically generated">
            <a:extLst>
              <a:ext uri="{FF2B5EF4-FFF2-40B4-BE49-F238E27FC236}">
                <a16:creationId xmlns:a16="http://schemas.microsoft.com/office/drawing/2014/main" id="{C80E7E81-D467-4141-93F3-731D5FFC4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51416"/>
            <a:ext cx="5486400" cy="36576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E23F6-76F3-554A-9CD7-FEDA30343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PR-</a:t>
            </a:r>
            <a:r>
              <a:rPr lang="ru-RU" dirty="0"/>
              <a:t>кривая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A3212-F523-5C45-90DE-579EBBF45FF2}"/>
              </a:ext>
            </a:extLst>
          </p:cNvPr>
          <p:cNvGrpSpPr/>
          <p:nvPr/>
        </p:nvGrpSpPr>
        <p:grpSpPr>
          <a:xfrm>
            <a:off x="1531141" y="869747"/>
            <a:ext cx="1499128" cy="542939"/>
            <a:chOff x="1531141" y="869747"/>
            <a:chExt cx="1499128" cy="5429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EAD95-E2A8-744C-96A2-DC5E1CFA37CD}"/>
                </a:ext>
              </a:extLst>
            </p:cNvPr>
            <p:cNvSpPr txBox="1"/>
            <p:nvPr/>
          </p:nvSpPr>
          <p:spPr>
            <a:xfrm>
              <a:off x="1531141" y="869747"/>
              <a:ext cx="1499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threshold ≈ 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2EE0FF-6B04-5D48-8D1F-6A89D78CB6E2}"/>
                </a:ext>
              </a:extLst>
            </p:cNvPr>
            <p:cNvSpPr/>
            <p:nvPr/>
          </p:nvSpPr>
          <p:spPr>
            <a:xfrm>
              <a:off x="2280705" y="126028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26AD42-3B6D-B34E-8024-E5C76938B9E2}"/>
              </a:ext>
            </a:extLst>
          </p:cNvPr>
          <p:cNvGrpSpPr/>
          <p:nvPr/>
        </p:nvGrpSpPr>
        <p:grpSpPr>
          <a:xfrm>
            <a:off x="6553200" y="3225284"/>
            <a:ext cx="1717252" cy="369332"/>
            <a:chOff x="6553200" y="3225284"/>
            <a:chExt cx="1717252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8DF8F7-3657-9240-8C59-A9140E4054B8}"/>
                </a:ext>
              </a:extLst>
            </p:cNvPr>
            <p:cNvSpPr/>
            <p:nvPr/>
          </p:nvSpPr>
          <p:spPr>
            <a:xfrm>
              <a:off x="6553200" y="333375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21F220-A1DF-3B41-8BA1-48F14AA4DE95}"/>
                </a:ext>
              </a:extLst>
            </p:cNvPr>
            <p:cNvSpPr txBox="1"/>
            <p:nvPr/>
          </p:nvSpPr>
          <p:spPr>
            <a:xfrm>
              <a:off x="6705600" y="3225284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threshold ≈ 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9F43B2-C481-374F-8C21-1AD32302AFDE}"/>
              </a:ext>
            </a:extLst>
          </p:cNvPr>
          <p:cNvGrpSpPr/>
          <p:nvPr/>
        </p:nvGrpSpPr>
        <p:grpSpPr>
          <a:xfrm>
            <a:off x="6096000" y="1856629"/>
            <a:ext cx="1581093" cy="369332"/>
            <a:chOff x="6096000" y="1856629"/>
            <a:chExt cx="1581093" cy="3693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05219A-C443-154E-B7B1-1415BD12BFFE}"/>
                </a:ext>
              </a:extLst>
            </p:cNvPr>
            <p:cNvSpPr/>
            <p:nvPr/>
          </p:nvSpPr>
          <p:spPr>
            <a:xfrm>
              <a:off x="6096000" y="203835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892C15-0C4E-AD41-B411-26142C7AC49A}"/>
                </a:ext>
              </a:extLst>
            </p:cNvPr>
            <p:cNvSpPr txBox="1"/>
            <p:nvPr/>
          </p:nvSpPr>
          <p:spPr>
            <a:xfrm>
              <a:off x="6213231" y="1856629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=0.7, R=0.9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7C7B2-2A64-C74B-9777-73C8567E1523}"/>
              </a:ext>
            </a:extLst>
          </p:cNvPr>
          <p:cNvGrpSpPr/>
          <p:nvPr/>
        </p:nvGrpSpPr>
        <p:grpSpPr>
          <a:xfrm>
            <a:off x="6397834" y="2432552"/>
            <a:ext cx="1715746" cy="369332"/>
            <a:chOff x="6096000" y="1856629"/>
            <a:chExt cx="1715746" cy="3693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4CC763-7CA2-4D46-A458-7A3EB7F906AB}"/>
                </a:ext>
              </a:extLst>
            </p:cNvPr>
            <p:cNvSpPr/>
            <p:nvPr/>
          </p:nvSpPr>
          <p:spPr>
            <a:xfrm>
              <a:off x="6096000" y="203835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3F0B07-C8E7-984A-B8C7-51AD0FA51287}"/>
                </a:ext>
              </a:extLst>
            </p:cNvPr>
            <p:cNvSpPr txBox="1"/>
            <p:nvPr/>
          </p:nvSpPr>
          <p:spPr>
            <a:xfrm>
              <a:off x="6213231" y="1856629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=0.5, R=0.98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9FC79D-67CC-ED4C-9F5D-1C9BD6043FEA}"/>
              </a:ext>
            </a:extLst>
          </p:cNvPr>
          <p:cNvSpPr txBox="1"/>
          <p:nvPr/>
        </p:nvSpPr>
        <p:spPr>
          <a:xfrm>
            <a:off x="3226004" y="2403217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PR-AUC</a:t>
            </a:r>
            <a:br>
              <a:rPr lang="en-US" dirty="0"/>
            </a:br>
            <a:r>
              <a:rPr lang="en-US" dirty="0"/>
              <a:t>area under the Curve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8D2F51-A337-F547-8280-E947FBDE10E1}"/>
              </a:ext>
            </a:extLst>
          </p:cNvPr>
          <p:cNvGrpSpPr/>
          <p:nvPr/>
        </p:nvGrpSpPr>
        <p:grpSpPr>
          <a:xfrm>
            <a:off x="4850901" y="1721949"/>
            <a:ext cx="1191363" cy="937027"/>
            <a:chOff x="4850901" y="1721949"/>
            <a:chExt cx="1191363" cy="937027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D7E08A3C-BF31-4C45-9739-3BA004A25F23}"/>
                </a:ext>
              </a:extLst>
            </p:cNvPr>
            <p:cNvSpPr/>
            <p:nvPr/>
          </p:nvSpPr>
          <p:spPr>
            <a:xfrm rot="18780220">
              <a:off x="5250712" y="1962684"/>
              <a:ext cx="533400" cy="29018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1241E9AF-77EA-2C42-B761-1C4B9BCF6E4B}"/>
                </a:ext>
              </a:extLst>
            </p:cNvPr>
            <p:cNvSpPr/>
            <p:nvPr/>
          </p:nvSpPr>
          <p:spPr>
            <a:xfrm rot="16200000">
              <a:off x="4729295" y="1843555"/>
              <a:ext cx="533400" cy="29018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04C6567A-86AE-EC44-8E29-880124E71F3B}"/>
                </a:ext>
              </a:extLst>
            </p:cNvPr>
            <p:cNvSpPr/>
            <p:nvPr/>
          </p:nvSpPr>
          <p:spPr>
            <a:xfrm>
              <a:off x="5508864" y="2368789"/>
              <a:ext cx="533400" cy="29018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979D1D-EBC5-124A-99AC-911A3AF51D07}"/>
              </a:ext>
            </a:extLst>
          </p:cNvPr>
          <p:cNvCxnSpPr/>
          <p:nvPr/>
        </p:nvCxnSpPr>
        <p:spPr>
          <a:xfrm>
            <a:off x="6459092" y="971550"/>
            <a:ext cx="0" cy="3537466"/>
          </a:xfrm>
          <a:prstGeom prst="line">
            <a:avLst/>
          </a:prstGeom>
          <a:ln w="28575" cap="flat" cmpd="sng" algn="ctr">
            <a:solidFill>
              <a:srgbClr val="00A88E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19F9492-C8BA-3B4F-97C1-40772AF24A98}"/>
              </a:ext>
            </a:extLst>
          </p:cNvPr>
          <p:cNvSpPr/>
          <p:nvPr/>
        </p:nvSpPr>
        <p:spPr>
          <a:xfrm>
            <a:off x="5508198" y="2368789"/>
            <a:ext cx="842717" cy="2901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0AD44C-1D27-B141-B1FE-FF54ED3C0668}"/>
              </a:ext>
            </a:extLst>
          </p:cNvPr>
          <p:cNvGrpSpPr/>
          <p:nvPr/>
        </p:nvGrpSpPr>
        <p:grpSpPr>
          <a:xfrm>
            <a:off x="6391707" y="1684398"/>
            <a:ext cx="1832765" cy="369332"/>
            <a:chOff x="6096000" y="1856629"/>
            <a:chExt cx="1832765" cy="3693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C30F7A-7A53-6747-85C7-9B1DF52572F6}"/>
                </a:ext>
              </a:extLst>
            </p:cNvPr>
            <p:cNvSpPr/>
            <p:nvPr/>
          </p:nvSpPr>
          <p:spPr>
            <a:xfrm>
              <a:off x="6096000" y="203835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C466E0-CBC9-D844-A791-A00782DE8745}"/>
                </a:ext>
              </a:extLst>
            </p:cNvPr>
            <p:cNvSpPr txBox="1"/>
            <p:nvPr/>
          </p:nvSpPr>
          <p:spPr>
            <a:xfrm>
              <a:off x="6213231" y="1856629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=0.75, R=0.98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35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2E1D38-4A00-D341-B0C2-84A71842B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ru-RU" dirty="0"/>
            </a:br>
            <a:r>
              <a:rPr lang="en-US" dirty="0"/>
              <a:t>Receiver Operating Characteristic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6612E-F3D9-7542-9957-B9880996EADA}"/>
              </a:ext>
            </a:extLst>
          </p:cNvPr>
          <p:cNvSpPr/>
          <p:nvPr/>
        </p:nvSpPr>
        <p:spPr>
          <a:xfrm>
            <a:off x="1905000" y="1428750"/>
            <a:ext cx="3657600" cy="2133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2A2E7-BEF0-0D49-B8FC-2940648D5D0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1905000" y="2495550"/>
            <a:ext cx="365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5B0A29-F567-7247-B7C5-939BF2320EB3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3733800" y="1428750"/>
            <a:ext cx="0" cy="2133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6C0942-5F7F-3B4A-82F0-C19EE4A8E60B}"/>
              </a:ext>
            </a:extLst>
          </p:cNvPr>
          <p:cNvSpPr txBox="1"/>
          <p:nvPr/>
        </p:nvSpPr>
        <p:spPr>
          <a:xfrm>
            <a:off x="2286000" y="9715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FB3A3E-1FA2-5742-B942-E135E6A3CFF6}"/>
              </a:ext>
            </a:extLst>
          </p:cNvPr>
          <p:cNvSpPr txBox="1"/>
          <p:nvPr/>
        </p:nvSpPr>
        <p:spPr>
          <a:xfrm>
            <a:off x="685800" y="18097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4D9A2-BC8D-AA46-9F76-67E253D24F47}"/>
              </a:ext>
            </a:extLst>
          </p:cNvPr>
          <p:cNvSpPr txBox="1"/>
          <p:nvPr/>
        </p:nvSpPr>
        <p:spPr>
          <a:xfrm>
            <a:off x="4009185" y="9715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FE06B-6A63-A246-89AC-1D78DBD18E8B}"/>
              </a:ext>
            </a:extLst>
          </p:cNvPr>
          <p:cNvSpPr txBox="1"/>
          <p:nvPr/>
        </p:nvSpPr>
        <p:spPr>
          <a:xfrm>
            <a:off x="588016" y="277975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8F840-02F6-5440-874B-A5F16B56E282}"/>
              </a:ext>
            </a:extLst>
          </p:cNvPr>
          <p:cNvSpPr txBox="1"/>
          <p:nvPr/>
        </p:nvSpPr>
        <p:spPr>
          <a:xfrm>
            <a:off x="3056197" y="63909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Истинное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7A29F-A265-6242-8206-51AD543D4A0B}"/>
              </a:ext>
            </a:extLst>
          </p:cNvPr>
          <p:cNvSpPr txBox="1"/>
          <p:nvPr/>
        </p:nvSpPr>
        <p:spPr>
          <a:xfrm rot="16200000">
            <a:off x="-633591" y="231088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Предсказанное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0BBE0-D417-C349-BBCB-A981BFC1306B}"/>
              </a:ext>
            </a:extLst>
          </p:cNvPr>
          <p:cNvSpPr txBox="1"/>
          <p:nvPr/>
        </p:nvSpPr>
        <p:spPr>
          <a:xfrm>
            <a:off x="2038577" y="1639058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TP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6CFDC-BF01-9A4B-96C7-00ABF8D99BBD}"/>
              </a:ext>
            </a:extLst>
          </p:cNvPr>
          <p:cNvSpPr txBox="1"/>
          <p:nvPr/>
        </p:nvSpPr>
        <p:spPr>
          <a:xfrm>
            <a:off x="3818485" y="2705712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TN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58BAF-EBA3-6B4C-9EED-A93E80E10542}"/>
              </a:ext>
            </a:extLst>
          </p:cNvPr>
          <p:cNvSpPr txBox="1"/>
          <p:nvPr/>
        </p:nvSpPr>
        <p:spPr>
          <a:xfrm>
            <a:off x="3850545" y="1631135"/>
            <a:ext cx="162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FP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D018B-9855-0D44-A1D4-0E7FC7C5ADDB}"/>
              </a:ext>
            </a:extLst>
          </p:cNvPr>
          <p:cNvSpPr txBox="1"/>
          <p:nvPr/>
        </p:nvSpPr>
        <p:spPr>
          <a:xfrm>
            <a:off x="1937346" y="2713635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FN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C327D3-E236-C44D-A31B-37D3DB9C66C2}"/>
                  </a:ext>
                </a:extLst>
              </p:cNvPr>
              <p:cNvSpPr txBox="1"/>
              <p:nvPr/>
            </p:nvSpPr>
            <p:spPr>
              <a:xfrm>
                <a:off x="1511972" y="3601380"/>
                <a:ext cx="2215478" cy="762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True Positive Rate</a:t>
                </a:r>
                <a:br>
                  <a:rPr lang="en-US" dirty="0"/>
                </a:br>
                <a:r>
                  <a:rPr lang="en-US" dirty="0"/>
                  <a:t>TPR =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C327D3-E236-C44D-A31B-37D3DB9C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72" y="3601380"/>
                <a:ext cx="2215478" cy="762581"/>
              </a:xfrm>
              <a:prstGeom prst="rect">
                <a:avLst/>
              </a:prstGeom>
              <a:blipFill>
                <a:blip r:embed="rId2"/>
                <a:stretch>
                  <a:fillRect l="-1705" t="-327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542E6F-9C74-2940-BDAF-7A259CB715E0}"/>
              </a:ext>
            </a:extLst>
          </p:cNvPr>
          <p:cNvSpPr/>
          <p:nvPr/>
        </p:nvSpPr>
        <p:spPr>
          <a:xfrm>
            <a:off x="1905000" y="1428750"/>
            <a:ext cx="1828799" cy="10667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9616-15D6-AE4F-8C94-AEB251CCCC18}"/>
              </a:ext>
            </a:extLst>
          </p:cNvPr>
          <p:cNvSpPr/>
          <p:nvPr/>
        </p:nvSpPr>
        <p:spPr>
          <a:xfrm>
            <a:off x="3730976" y="2495550"/>
            <a:ext cx="1828799" cy="10667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4D9C46-C654-0341-A186-A5AB46137233}"/>
              </a:ext>
            </a:extLst>
          </p:cNvPr>
          <p:cNvSpPr/>
          <p:nvPr/>
        </p:nvSpPr>
        <p:spPr>
          <a:xfrm>
            <a:off x="3730976" y="1428749"/>
            <a:ext cx="1828799" cy="10667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B25FA-D1D2-1F4D-BB96-E37D0CBE7E31}"/>
              </a:ext>
            </a:extLst>
          </p:cNvPr>
          <p:cNvSpPr/>
          <p:nvPr/>
        </p:nvSpPr>
        <p:spPr>
          <a:xfrm>
            <a:off x="1902177" y="2495481"/>
            <a:ext cx="1828799" cy="10667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920151-C280-C941-A474-107790BFDE3E}"/>
                  </a:ext>
                </a:extLst>
              </p:cNvPr>
              <p:cNvSpPr txBox="1"/>
              <p:nvPr/>
            </p:nvSpPr>
            <p:spPr>
              <a:xfrm>
                <a:off x="3670307" y="3601302"/>
                <a:ext cx="2215478" cy="762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 Rate</a:t>
                </a:r>
                <a:br>
                  <a:rPr lang="en-US" dirty="0"/>
                </a:br>
                <a:r>
                  <a:rPr lang="en-US" dirty="0"/>
                  <a:t>FPR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920151-C280-C941-A474-107790BF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7" y="3601302"/>
                <a:ext cx="2215478" cy="762581"/>
              </a:xfrm>
              <a:prstGeom prst="rect">
                <a:avLst/>
              </a:prstGeom>
              <a:blipFill>
                <a:blip r:embed="rId3"/>
                <a:stretch>
                  <a:fillRect l="-571" t="-3279" r="-57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48A74C-1FC5-B840-AA67-B8A9F7D7FD32}"/>
              </a:ext>
            </a:extLst>
          </p:cNvPr>
          <p:cNvSpPr txBox="1"/>
          <p:nvPr/>
        </p:nvSpPr>
        <p:spPr>
          <a:xfrm>
            <a:off x="5947119" y="971550"/>
            <a:ext cx="3139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 </a:t>
            </a:r>
            <a:r>
              <a:rPr lang="ru-RU" dirty="0"/>
              <a:t>модели </a:t>
            </a:r>
            <a:r>
              <a:rPr lang="en-US" dirty="0"/>
              <a:t>0.</a:t>
            </a:r>
            <a:r>
              <a:rPr lang="ru-RU" dirty="0"/>
              <a:t>6: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60</a:t>
            </a:r>
            <a:r>
              <a:rPr lang="en-US" dirty="0"/>
              <a:t>% </a:t>
            </a:r>
            <a:r>
              <a:rPr lang="ru-RU" dirty="0"/>
              <a:t>всех негативных примеров будут распознаны некорректно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5DBC87-0EDE-AD4D-A3CF-8C622185C865}"/>
              </a:ext>
            </a:extLst>
          </p:cNvPr>
          <p:cNvSpPr txBox="1"/>
          <p:nvPr/>
        </p:nvSpPr>
        <p:spPr>
          <a:xfrm>
            <a:off x="5984084" y="2640256"/>
            <a:ext cx="3281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Вывод</a:t>
            </a:r>
            <a:r>
              <a:rPr lang="ru-RU" dirty="0"/>
              <a:t> – можно автоматически отфильтровать 40</a:t>
            </a:r>
            <a:r>
              <a:rPr lang="en-US" dirty="0"/>
              <a:t>% </a:t>
            </a:r>
            <a:r>
              <a:rPr lang="ru-RU" dirty="0"/>
              <a:t>всех ложных оповещений, что повысит </a:t>
            </a:r>
            <a:r>
              <a:rPr lang="ru-RU" b="1" dirty="0"/>
              <a:t>пропускную способность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4AFCF-9C81-AC47-85DF-01D7D8377235}"/>
                  </a:ext>
                </a:extLst>
              </p:cNvPr>
              <p:cNvSpPr txBox="1"/>
              <p:nvPr/>
            </p:nvSpPr>
            <p:spPr>
              <a:xfrm>
                <a:off x="3682318" y="4320200"/>
                <a:ext cx="2217082" cy="78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True Negative Rate</a:t>
                </a:r>
                <a:br>
                  <a:rPr lang="en-US" dirty="0"/>
                </a:br>
                <a:r>
                  <a:rPr lang="en-US" dirty="0"/>
                  <a:t>TNR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/>
                  <a:t> = 1-FPR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4AFCF-9C81-AC47-85DF-01D7D8377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18" y="4320200"/>
                <a:ext cx="2217082" cy="786947"/>
              </a:xfrm>
              <a:prstGeom prst="rect">
                <a:avLst/>
              </a:prstGeom>
              <a:blipFill>
                <a:blip r:embed="rId4"/>
                <a:stretch>
                  <a:fillRect l="-1705" t="-3175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4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96E74-0C4F-3944-9A12-263AAFB78F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ROC-</a:t>
            </a:r>
            <a:r>
              <a:rPr lang="ru-RU" dirty="0"/>
              <a:t>кривая</a:t>
            </a:r>
            <a:endParaRPr lang="en-US" dirty="0"/>
          </a:p>
        </p:txBody>
      </p:sp>
      <p:pic>
        <p:nvPicPr>
          <p:cNvPr id="9" name="Picture 8" descr="A picture containing sitting, water, person, air&#10;&#10;Description automatically generated">
            <a:extLst>
              <a:ext uri="{FF2B5EF4-FFF2-40B4-BE49-F238E27FC236}">
                <a16:creationId xmlns:a16="http://schemas.microsoft.com/office/drawing/2014/main" id="{5676BE78-ED2C-4D4F-9260-59A9D8C9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" y="590550"/>
            <a:ext cx="5486400" cy="3657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A2B7015-1C48-964E-AE09-1FEBC9F0F527}"/>
              </a:ext>
            </a:extLst>
          </p:cNvPr>
          <p:cNvGrpSpPr/>
          <p:nvPr/>
        </p:nvGrpSpPr>
        <p:grpSpPr>
          <a:xfrm>
            <a:off x="3383301" y="710684"/>
            <a:ext cx="2326868" cy="420275"/>
            <a:chOff x="6082798" y="1856629"/>
            <a:chExt cx="2326868" cy="4202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932338-747B-2F44-A1B3-20075500C22B}"/>
                </a:ext>
              </a:extLst>
            </p:cNvPr>
            <p:cNvSpPr/>
            <p:nvPr/>
          </p:nvSpPr>
          <p:spPr>
            <a:xfrm>
              <a:off x="6082798" y="2124504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CF8658-7194-4F49-86FA-5E4FBD4E060E}"/>
                </a:ext>
              </a:extLst>
            </p:cNvPr>
            <p:cNvSpPr txBox="1"/>
            <p:nvPr/>
          </p:nvSpPr>
          <p:spPr>
            <a:xfrm>
              <a:off x="6213231" y="1856629"/>
              <a:ext cx="219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TNR =0.4, TPR=0.98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0AFD7F-4664-FC49-80EC-0E8D7B1CA782}"/>
              </a:ext>
            </a:extLst>
          </p:cNvPr>
          <p:cNvSpPr txBox="1"/>
          <p:nvPr/>
        </p:nvSpPr>
        <p:spPr>
          <a:xfrm>
            <a:off x="2323550" y="22947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ROC-AUC &gt;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32B9B-14B2-0C44-9E12-778AE23695A3}"/>
              </a:ext>
            </a:extLst>
          </p:cNvPr>
          <p:cNvSpPr txBox="1"/>
          <p:nvPr/>
        </p:nvSpPr>
        <p:spPr>
          <a:xfrm>
            <a:off x="5468298" y="1201615"/>
            <a:ext cx="3459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может автоматически отфильтровать </a:t>
            </a:r>
            <a:r>
              <a:rPr lang="ru-RU" b="1" dirty="0"/>
              <a:t>40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ru-RU" dirty="0"/>
              <a:t>ложных оповещений. 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При этом доля ошибочно закрытых составит </a:t>
            </a:r>
            <a:r>
              <a:rPr lang="ru-RU" b="1" dirty="0"/>
              <a:t>2</a:t>
            </a:r>
            <a:r>
              <a:rPr lang="en-US" b="1" dirty="0"/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E9979-0404-7844-B38B-F19BDCC27DB9}"/>
              </a:ext>
            </a:extLst>
          </p:cNvPr>
          <p:cNvSpPr txBox="1"/>
          <p:nvPr/>
        </p:nvSpPr>
        <p:spPr>
          <a:xfrm>
            <a:off x="5438990" y="3167311"/>
            <a:ext cx="345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Эксперимент показал, что пропускная способность аналитика растет с ростом </a:t>
            </a:r>
            <a:r>
              <a:rPr lang="en-US" dirty="0"/>
              <a:t>TNR.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E9CEAB-B233-E24B-B1BD-AA3152541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dirty="0"/>
            </a:br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3CE8E-6374-ED44-8058-9B816AF538B0}"/>
              </a:ext>
            </a:extLst>
          </p:cNvPr>
          <p:cNvSpPr txBox="1"/>
          <p:nvPr/>
        </p:nvSpPr>
        <p:spPr>
          <a:xfrm>
            <a:off x="304800" y="971550"/>
            <a:ext cx="8153400" cy="377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Бизнес метрики зависят от гипотезы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DS </a:t>
            </a:r>
            <a:r>
              <a:rPr lang="ru-RU" dirty="0"/>
              <a:t>метрики также зависят от гипотезы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Оптимизировать стоит </a:t>
            </a:r>
            <a:r>
              <a:rPr lang="en-US" dirty="0"/>
              <a:t>DS</a:t>
            </a:r>
            <a:r>
              <a:rPr lang="ru-RU" dirty="0"/>
              <a:t> метрики связанные с гипотезой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Для гипотезы </a:t>
            </a:r>
            <a:r>
              <a:rPr lang="en-US" dirty="0"/>
              <a:t>Charlie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TPR </a:t>
            </a:r>
            <a:r>
              <a:rPr lang="ru-RU" dirty="0"/>
              <a:t>полностью ложиться на метрику по доле ошибок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TNR </a:t>
            </a:r>
            <a:r>
              <a:rPr lang="ru-RU" dirty="0"/>
              <a:t>можно использовать как прокси-метрику для поиска корреляции с пропускной способностью аналитиков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После подтверждения корреляции метрик, можно использовать в гипотезах целевые </a:t>
            </a:r>
            <a:r>
              <a:rPr lang="en-US" dirty="0"/>
              <a:t>DS-</a:t>
            </a:r>
            <a:r>
              <a:rPr lang="ru-RU" dirty="0"/>
              <a:t>метрики</a:t>
            </a:r>
          </a:p>
        </p:txBody>
      </p:sp>
    </p:spTree>
    <p:extLst>
      <p:ext uri="{BB962C8B-B14F-4D97-AF65-F5344CB8AC3E}">
        <p14:creationId xmlns:p14="http://schemas.microsoft.com/office/powerpoint/2010/main" val="16511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111D-0342-0E40-B3ED-61288FDCC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D85C8-9A00-4845-B2DD-2758ABB3FD75}"/>
              </a:ext>
            </a:extLst>
          </p:cNvPr>
          <p:cNvSpPr txBox="1"/>
          <p:nvPr/>
        </p:nvSpPr>
        <p:spPr>
          <a:xfrm>
            <a:off x="228600" y="895350"/>
            <a:ext cx="8458200" cy="377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a Confusion Matrix?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Метрики качества классификации – </a:t>
            </a:r>
            <a:r>
              <a:rPr lang="en-US" dirty="0">
                <a:hlinkClick r:id="rId3"/>
              </a:rPr>
              <a:t>coursera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Classification metrics - </a:t>
            </a:r>
            <a:r>
              <a:rPr lang="en-US" dirty="0">
                <a:hlinkClick r:id="rId4"/>
              </a:rPr>
              <a:t>scikit-learn docs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Multilabel ranking metrics - </a:t>
            </a:r>
            <a:r>
              <a:rPr lang="en-US" dirty="0">
                <a:hlinkClick r:id="rId5"/>
              </a:rPr>
              <a:t>scikit-leran docs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Regression metrics - </a:t>
            </a:r>
            <a:r>
              <a:rPr lang="en-US" dirty="0">
                <a:hlinkClick r:id="rId6"/>
              </a:rPr>
              <a:t>scikit-learn.org docs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gcunhase</a:t>
            </a:r>
            <a:r>
              <a:rPr lang="en-US" dirty="0"/>
              <a:t>/</a:t>
            </a:r>
            <a:r>
              <a:rPr lang="en-US" dirty="0" err="1"/>
              <a:t>NLPMetrics</a:t>
            </a:r>
            <a:r>
              <a:rPr lang="en-US" dirty="0"/>
              <a:t>: The Natural Language Processing Metrics Python Repository - </a:t>
            </a:r>
            <a:r>
              <a:rPr lang="en-US" dirty="0">
                <a:hlinkClick r:id="rId7"/>
              </a:rPr>
              <a:t>github.com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Biometrics performance - </a:t>
            </a:r>
            <a:r>
              <a:rPr lang="en-US" dirty="0">
                <a:hlinkClick r:id="rId8"/>
              </a:rPr>
              <a:t>wikipedia.org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Evaluation Metrics for Recommender Systems - </a:t>
            </a:r>
            <a:r>
              <a:rPr lang="en-US" dirty="0">
                <a:hlinkClick r:id="rId9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4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dirty="0">
                <a:latin typeface="Kaspersky Sans" panose="020B0503050101040103" pitchFamily="34" charset="0"/>
              </a:rPr>
              <a:t>If you are looking at this last slide, you are already a hero!</a:t>
            </a:r>
          </a:p>
        </p:txBody>
      </p:sp>
      <p:pic>
        <p:nvPicPr>
          <p:cNvPr id="4" name="Picture Placeholder 3" descr="Envelope">
            <a:extLst>
              <a:ext uri="{FF2B5EF4-FFF2-40B4-BE49-F238E27FC236}">
                <a16:creationId xmlns:a16="http://schemas.microsoft.com/office/drawing/2014/main" id="{A8C503C1-5126-284C-A983-0328EF7706A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51720" y="1635646"/>
            <a:ext cx="720080" cy="720080"/>
          </a:xfrm>
        </p:spPr>
      </p:pic>
      <p:pic>
        <p:nvPicPr>
          <p:cNvPr id="15" name="Picture Placeholder 14" descr="A close up of a logo&#10;&#10;Description automatically generated">
            <a:extLst>
              <a:ext uri="{FF2B5EF4-FFF2-40B4-BE49-F238E27FC236}">
                <a16:creationId xmlns:a16="http://schemas.microsoft.com/office/drawing/2014/main" id="{3B7D1186-38C3-DA47-9968-852D4C182DF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>
          <a:xfrm>
            <a:off x="2219482" y="2576431"/>
            <a:ext cx="720080" cy="720080"/>
          </a:xfrm>
        </p:spPr>
      </p:pic>
      <p:sp>
        <p:nvSpPr>
          <p:cNvPr id="11" name="Текст 5">
            <a:extLst>
              <a:ext uri="{FF2B5EF4-FFF2-40B4-BE49-F238E27FC236}">
                <a16:creationId xmlns:a16="http://schemas.microsoft.com/office/drawing/2014/main" id="{F14F1F02-B288-4911-BF41-2C1F9CEE7B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800" y="1779392"/>
            <a:ext cx="3642320" cy="432588"/>
          </a:xfrm>
        </p:spPr>
        <p:txBody>
          <a:bodyPr/>
          <a:lstStyle/>
          <a:p>
            <a:pPr algn="l"/>
            <a:r>
              <a:rPr lang="en-US" sz="2000" dirty="0" err="1">
                <a:latin typeface="Kaspersky Sans" panose="020B0503050101040103" pitchFamily="34" charset="-52"/>
              </a:rPr>
              <a:t>Pavel.Filonov@Kaspersky.com</a:t>
            </a:r>
            <a:endParaRPr lang="ru-RU" sz="2000" dirty="0">
              <a:latin typeface="Kaspersky Sans" panose="020B0503050101040103" pitchFamily="34" charset="-52"/>
            </a:endParaRPr>
          </a:p>
        </p:txBody>
      </p:sp>
      <p:sp>
        <p:nvSpPr>
          <p:cNvPr id="26" name="Текст 5">
            <a:extLst>
              <a:ext uri="{FF2B5EF4-FFF2-40B4-BE49-F238E27FC236}">
                <a16:creationId xmlns:a16="http://schemas.microsoft.com/office/drawing/2014/main" id="{DA9B9A68-7ACF-3E4E-94B8-072EE957B0E0}"/>
              </a:ext>
            </a:extLst>
          </p:cNvPr>
          <p:cNvSpPr txBox="1">
            <a:spLocks/>
          </p:cNvSpPr>
          <p:nvPr/>
        </p:nvSpPr>
        <p:spPr>
          <a:xfrm>
            <a:off x="2971800" y="2697068"/>
            <a:ext cx="3642320" cy="4325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Kaspersky Sans" panose="020B05030501010401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Kaspersky Sans" panose="020B0503050101040103" pitchFamily="34" charset="-52"/>
              </a:rPr>
              <a:t>@</a:t>
            </a:r>
            <a:r>
              <a:rPr lang="en-US" sz="2000" dirty="0" err="1">
                <a:latin typeface="Kaspersky Sans" panose="020B0503050101040103" pitchFamily="34" charset="-52"/>
              </a:rPr>
              <a:t>pavel_filonov</a:t>
            </a:r>
            <a:endParaRPr lang="ru-RU" sz="2000" dirty="0">
              <a:latin typeface="Kaspersky Sans" panose="020B05030501010401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5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36545" y="682507"/>
                <a:ext cx="5868651" cy="4022843"/>
              </a:xfrm>
            </p:spPr>
            <p:txBody>
              <a:bodyPr/>
              <a:lstStyle/>
              <a:p>
                <a:pPr>
                  <a:lnSpc>
                    <a:spcPct val="250000"/>
                  </a:lnSpc>
                </a:pPr>
                <a:r>
                  <a:rPr lang="ru-RU" sz="2400" dirty="0"/>
                  <a:t>Образование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>
                  <a:lnSpc>
                    <a:spcPct val="250000"/>
                  </a:lnSpc>
                </a:pPr>
                <a:r>
                  <a:rPr lang="ru-RU" sz="2400" dirty="0"/>
                  <a:t>В начале карьеры</a:t>
                </a:r>
                <a:endParaRPr lang="en-US" sz="2400" dirty="0"/>
              </a:p>
              <a:p>
                <a:pPr>
                  <a:lnSpc>
                    <a:spcPct val="250000"/>
                  </a:lnSpc>
                </a:pPr>
                <a:r>
                  <a:rPr lang="ru-RU" sz="2400" dirty="0"/>
                  <a:t>Недавно</a:t>
                </a:r>
                <a:endParaRPr lang="en-US" sz="2400" dirty="0"/>
              </a:p>
              <a:p>
                <a:pPr>
                  <a:lnSpc>
                    <a:spcPct val="250000"/>
                  </a:lnSpc>
                </a:pPr>
                <a:r>
                  <a:rPr lang="ru-RU" sz="2400" dirty="0"/>
                  <a:t>Сейчас</a:t>
                </a:r>
                <a:endParaRPr lang="en-US" sz="2400" dirty="0"/>
              </a:p>
              <a:p>
                <a:pPr>
                  <a:lnSpc>
                    <a:spcPct val="250000"/>
                  </a:lnSpc>
                </a:pPr>
                <a:endParaRPr lang="en-US" sz="2400" dirty="0"/>
              </a:p>
              <a:p>
                <a:pPr>
                  <a:lnSpc>
                    <a:spcPct val="250000"/>
                  </a:lnSpc>
                </a:pPr>
                <a:endParaRPr lang="en-US" sz="2400" dirty="0"/>
              </a:p>
              <a:p>
                <a:pPr>
                  <a:lnSpc>
                    <a:spcPct val="250000"/>
                  </a:lnSpc>
                </a:pPr>
                <a:r>
                  <a:rPr lang="ru-RU" sz="2400" dirty="0"/>
                  <a:t>  </a:t>
                </a:r>
              </a:p>
            </p:txBody>
          </p:sp>
        </mc:Choice>
        <mc:Fallback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36545" y="682507"/>
                <a:ext cx="5868651" cy="4022843"/>
              </a:xfrm>
              <a:blipFill>
                <a:blip r:embed="rId2"/>
                <a:stretch>
                  <a:fillRect l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429E56F-9190-924C-80A0-18810E64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34" y="1846891"/>
            <a:ext cx="1252346" cy="83185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10A531-29EE-4574-A54A-AFEDEC5F9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dirty="0"/>
            </a:br>
            <a:r>
              <a:rPr lang="ru-RU" dirty="0"/>
              <a:t>Обо мне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72783-6B86-1547-8091-331A72E9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680" y="2004050"/>
            <a:ext cx="410380" cy="460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172FB-33E3-9746-BA19-9EB2F3911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920" y="2688240"/>
            <a:ext cx="1475545" cy="831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4A1E0-9FA0-624A-9713-CC58B897E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298" y="3638550"/>
            <a:ext cx="940080" cy="940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D352C-727A-7F46-80A9-5E69F294C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023" y="3562933"/>
            <a:ext cx="1412715" cy="1035272"/>
          </a:xfrm>
          <a:prstGeom prst="rect">
            <a:avLst/>
          </a:prstGeom>
        </p:spPr>
      </p:pic>
      <p:pic>
        <p:nvPicPr>
          <p:cNvPr id="15" name="Picture 14" descr="A picture containing person, indoor, clothing, holding&#10;&#10;Description automatically generated">
            <a:extLst>
              <a:ext uri="{FF2B5EF4-FFF2-40B4-BE49-F238E27FC236}">
                <a16:creationId xmlns:a16="http://schemas.microsoft.com/office/drawing/2014/main" id="{6A3D7194-1B17-8D40-8BA6-31AF4885C4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9" r="8812"/>
          <a:stretch/>
        </p:blipFill>
        <p:spPr>
          <a:xfrm>
            <a:off x="5486400" y="1389641"/>
            <a:ext cx="2971801" cy="272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9"/>
          </p:nvPr>
        </p:nvSpPr>
        <p:spPr>
          <a:xfrm>
            <a:off x="4419600" y="936237"/>
            <a:ext cx="3708412" cy="3493368"/>
          </a:xfrm>
        </p:spPr>
        <p:txBody>
          <a:bodyPr/>
          <a:lstStyle/>
          <a:p>
            <a:pPr lvl="2"/>
            <a:r>
              <a:rPr lang="ru-RU" sz="2800" dirty="0"/>
              <a:t>Пример из практики</a:t>
            </a:r>
            <a:endParaRPr lang="en-US" sz="2800" dirty="0"/>
          </a:p>
          <a:p>
            <a:pPr lvl="2"/>
            <a:endParaRPr lang="en-US" sz="2800" dirty="0"/>
          </a:p>
          <a:p>
            <a:pPr lvl="2"/>
            <a:r>
              <a:rPr lang="ru-RU" sz="2800" dirty="0"/>
              <a:t>Бизнес метрики</a:t>
            </a:r>
            <a:endParaRPr lang="en-US" sz="2800" dirty="0"/>
          </a:p>
          <a:p>
            <a:pPr lvl="2"/>
            <a:endParaRPr lang="ru-RU" sz="2800" dirty="0"/>
          </a:p>
          <a:p>
            <a:pPr lvl="2"/>
            <a:r>
              <a:rPr lang="en-US" sz="2800" dirty="0"/>
              <a:t>DS </a:t>
            </a:r>
            <a:r>
              <a:rPr lang="ru-RU" sz="2800" dirty="0"/>
              <a:t>метрики</a:t>
            </a:r>
            <a:endParaRPr lang="en-US" sz="2800" dirty="0"/>
          </a:p>
          <a:p>
            <a:pPr lvl="2"/>
            <a:endParaRPr lang="en-US" sz="2800" dirty="0">
              <a:solidFill>
                <a:srgbClr val="A4A4A4"/>
              </a:solidFill>
            </a:endParaRPr>
          </a:p>
          <a:p>
            <a:pPr lvl="2"/>
            <a:r>
              <a:rPr lang="ru-RU" sz="2800" dirty="0"/>
              <a:t>Как связать</a:t>
            </a:r>
            <a:endParaRPr lang="en-US" sz="2800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8"/>
          </p:nvPr>
        </p:nvSpPr>
        <p:spPr>
          <a:xfrm>
            <a:off x="1424479" y="708603"/>
            <a:ext cx="2987687" cy="1692188"/>
          </a:xfrm>
        </p:spPr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86BD2-183A-44B3-BC6E-3CF19ED50FEA}"/>
              </a:ext>
            </a:extLst>
          </p:cNvPr>
          <p:cNvSpPr txBox="1"/>
          <p:nvPr/>
        </p:nvSpPr>
        <p:spPr>
          <a:xfrm>
            <a:off x="7655252" y="462382"/>
            <a:ext cx="130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DE9796-F46D-40D6-9BB0-BFBEA219EE85}" type="slidenum">
              <a:rPr lang="en-US" sz="1000" smtClean="0">
                <a:solidFill>
                  <a:schemeClr val="tx1"/>
                </a:solidFill>
                <a:latin typeface="Kaspersky Sans" panose="020B0503050101040103" pitchFamily="34" charset="0"/>
              </a:rPr>
              <a:pPr algn="r"/>
              <a:t>3</a:t>
            </a:fld>
            <a:endParaRPr lang="ru-RU" sz="1000" dirty="0">
              <a:solidFill>
                <a:schemeClr val="tx1"/>
              </a:solidFill>
              <a:latin typeface="Kaspersky Sans" panose="020B0503050101040103" pitchFamily="34" charset="-5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829E8-569B-E442-8E7F-C321222C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1" y="1733550"/>
            <a:ext cx="292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2">
              <a:buBlip>
                <a:blip r:embed="rId2"/>
              </a:buBlip>
            </a:pPr>
            <a:br>
              <a:rPr lang="en-US" dirty="0">
                <a:latin typeface="Kaspersky Sans" panose="020B0503050101040103" pitchFamily="34" charset="0"/>
              </a:rPr>
            </a:br>
            <a:r>
              <a:rPr lang="en-US" dirty="0">
                <a:latin typeface="Kaspersky Sans" panose="020B0503050101040103" pitchFamily="34" charset="0"/>
              </a:rPr>
              <a:t>Security Operation Center</a:t>
            </a:r>
            <a:endParaRPr lang="ru-RU" dirty="0">
              <a:latin typeface="Kaspersky Sans" panose="020B0503050101040103" pitchFamily="34" charset="-52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9AEFD2-E60B-BD47-BFB6-437A927347DD}"/>
              </a:ext>
            </a:extLst>
          </p:cNvPr>
          <p:cNvGrpSpPr/>
          <p:nvPr/>
        </p:nvGrpSpPr>
        <p:grpSpPr>
          <a:xfrm>
            <a:off x="395452" y="2552987"/>
            <a:ext cx="1233030" cy="1143000"/>
            <a:chOff x="395452" y="2552987"/>
            <a:chExt cx="1233030" cy="1143000"/>
          </a:xfrm>
        </p:grpSpPr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E5B7E692-3330-8640-9E1C-4F1C24C60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921" y="278158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0EE663-9161-D24B-A651-BE799FD8EE0E}"/>
                </a:ext>
              </a:extLst>
            </p:cNvPr>
            <p:cNvSpPr txBox="1"/>
            <p:nvPr/>
          </p:nvSpPr>
          <p:spPr>
            <a:xfrm>
              <a:off x="395452" y="2552987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012A6A4-855D-2541-B1C3-62C1C245E63C}"/>
              </a:ext>
            </a:extLst>
          </p:cNvPr>
          <p:cNvGrpSpPr/>
          <p:nvPr/>
        </p:nvGrpSpPr>
        <p:grpSpPr>
          <a:xfrm>
            <a:off x="2130121" y="2552987"/>
            <a:ext cx="990600" cy="876300"/>
            <a:chOff x="2130121" y="2552987"/>
            <a:chExt cx="990600" cy="876300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02DA57B-4F30-8C42-8CD8-A32AF54B930D}"/>
                </a:ext>
              </a:extLst>
            </p:cNvPr>
            <p:cNvSpPr/>
            <p:nvPr/>
          </p:nvSpPr>
          <p:spPr>
            <a:xfrm>
              <a:off x="2130121" y="3048287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05AC6F-BBC7-F545-9699-470FB7BAC997}"/>
                </a:ext>
              </a:extLst>
            </p:cNvPr>
            <p:cNvSpPr txBox="1"/>
            <p:nvPr/>
          </p:nvSpPr>
          <p:spPr>
            <a:xfrm>
              <a:off x="2234127" y="2552987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2651B55-1F0C-EB49-8BB6-513592DA1C29}"/>
              </a:ext>
            </a:extLst>
          </p:cNvPr>
          <p:cNvGrpSpPr/>
          <p:nvPr/>
        </p:nvGrpSpPr>
        <p:grpSpPr>
          <a:xfrm>
            <a:off x="5098693" y="2028054"/>
            <a:ext cx="1316386" cy="786125"/>
            <a:chOff x="5098693" y="2028054"/>
            <a:chExt cx="1316386" cy="786125"/>
          </a:xfrm>
        </p:grpSpPr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416BE316-48B9-0449-9F34-9E185AC0D807}"/>
                </a:ext>
              </a:extLst>
            </p:cNvPr>
            <p:cNvSpPr/>
            <p:nvPr/>
          </p:nvSpPr>
          <p:spPr>
            <a:xfrm>
              <a:off x="5384216" y="2433179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1C8D15-EADC-2943-B064-C639012D1785}"/>
                </a:ext>
              </a:extLst>
            </p:cNvPr>
            <p:cNvSpPr txBox="1"/>
            <p:nvPr/>
          </p:nvSpPr>
          <p:spPr>
            <a:xfrm>
              <a:off x="5098693" y="2028054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 alerts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F0BB38C-D116-9D46-85FB-93F95465E106}"/>
              </a:ext>
            </a:extLst>
          </p:cNvPr>
          <p:cNvGrpSpPr/>
          <p:nvPr/>
        </p:nvGrpSpPr>
        <p:grpSpPr>
          <a:xfrm>
            <a:off x="5086347" y="3579707"/>
            <a:ext cx="1382110" cy="784577"/>
            <a:chOff x="5086347" y="3579707"/>
            <a:chExt cx="1382110" cy="784577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C0A88569-A59F-E94C-A5DD-DDD26E54FEA4}"/>
                </a:ext>
              </a:extLst>
            </p:cNvPr>
            <p:cNvSpPr/>
            <p:nvPr/>
          </p:nvSpPr>
          <p:spPr>
            <a:xfrm>
              <a:off x="5384216" y="3983284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023ADC-573F-834C-B97A-FC445CBFEF22}"/>
                </a:ext>
              </a:extLst>
            </p:cNvPr>
            <p:cNvSpPr txBox="1"/>
            <p:nvPr/>
          </p:nvSpPr>
          <p:spPr>
            <a:xfrm>
              <a:off x="5086347" y="3579707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 alerts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F8DC12B-9E73-9B41-B567-2C4A4D9335B1}"/>
              </a:ext>
            </a:extLst>
          </p:cNvPr>
          <p:cNvGrpSpPr/>
          <p:nvPr/>
        </p:nvGrpSpPr>
        <p:grpSpPr>
          <a:xfrm>
            <a:off x="7166602" y="1982586"/>
            <a:ext cx="1202573" cy="1140138"/>
            <a:chOff x="7166602" y="1982586"/>
            <a:chExt cx="1202573" cy="1140138"/>
          </a:xfrm>
        </p:grpSpPr>
        <p:pic>
          <p:nvPicPr>
            <p:cNvPr id="30" name="Graphic 29" descr="Envelope">
              <a:extLst>
                <a:ext uri="{FF2B5EF4-FFF2-40B4-BE49-F238E27FC236}">
                  <a16:creationId xmlns:a16="http://schemas.microsoft.com/office/drawing/2014/main" id="{ACBCDECE-2B80-C141-AEDE-8E1703017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10688" y="2208324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63CC1F-5A07-C24C-8635-71FD5A016517}"/>
                </a:ext>
              </a:extLst>
            </p:cNvPr>
            <p:cNvSpPr txBox="1"/>
            <p:nvPr/>
          </p:nvSpPr>
          <p:spPr>
            <a:xfrm>
              <a:off x="7166602" y="1982586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3C876F-0F7B-974E-B3EB-ECC96824130E}"/>
              </a:ext>
            </a:extLst>
          </p:cNvPr>
          <p:cNvGrpSpPr/>
          <p:nvPr/>
        </p:nvGrpSpPr>
        <p:grpSpPr>
          <a:xfrm>
            <a:off x="7012570" y="3505569"/>
            <a:ext cx="1721946" cy="1196500"/>
            <a:chOff x="7012570" y="3505569"/>
            <a:chExt cx="1721946" cy="1196500"/>
          </a:xfrm>
        </p:grpSpPr>
        <p:pic>
          <p:nvPicPr>
            <p:cNvPr id="43" name="Graphic 42" descr="Research">
              <a:extLst>
                <a:ext uri="{FF2B5EF4-FFF2-40B4-BE49-F238E27FC236}">
                  <a16:creationId xmlns:a16="http://schemas.microsoft.com/office/drawing/2014/main" id="{EA00634C-1369-944B-A42D-731B2C67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16343" y="3787669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A87DF5-DD0D-8D47-86DC-ED975F40AFEE}"/>
                </a:ext>
              </a:extLst>
            </p:cNvPr>
            <p:cNvSpPr txBox="1"/>
            <p:nvPr/>
          </p:nvSpPr>
          <p:spPr>
            <a:xfrm>
              <a:off x="7012570" y="3505569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Alerts improve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A20118-BACC-A743-A34E-F74CDB784DD7}"/>
              </a:ext>
            </a:extLst>
          </p:cNvPr>
          <p:cNvGrpSpPr/>
          <p:nvPr/>
        </p:nvGrpSpPr>
        <p:grpSpPr>
          <a:xfrm>
            <a:off x="3831745" y="1613254"/>
            <a:ext cx="1653017" cy="3051189"/>
            <a:chOff x="3831745" y="1613254"/>
            <a:chExt cx="1653017" cy="3051189"/>
          </a:xfrm>
        </p:grpSpPr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2A938D46-55D7-514F-8A0F-C593C0470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55368" y="3750043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Female Profile">
              <a:extLst>
                <a:ext uri="{FF2B5EF4-FFF2-40B4-BE49-F238E27FC236}">
                  <a16:creationId xmlns:a16="http://schemas.microsoft.com/office/drawing/2014/main" id="{B80F96FC-47C3-0945-B621-8A62DD103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55368" y="2764056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557BF581-09D2-8C48-B9E9-413D5F86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55368" y="1849656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1A0F80-BCD8-8B44-AD74-4D6A317E4528}"/>
                </a:ext>
              </a:extLst>
            </p:cNvPr>
            <p:cNvSpPr txBox="1"/>
            <p:nvPr/>
          </p:nvSpPr>
          <p:spPr>
            <a:xfrm>
              <a:off x="3831745" y="1613254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SOC Analysts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6DE5F0-80E4-1A49-9ACC-6D6364012D7D}"/>
              </a:ext>
            </a:extLst>
          </p:cNvPr>
          <p:cNvGrpSpPr/>
          <p:nvPr/>
        </p:nvGrpSpPr>
        <p:grpSpPr>
          <a:xfrm>
            <a:off x="3317099" y="2190793"/>
            <a:ext cx="821951" cy="2241861"/>
            <a:chOff x="3339401" y="1683958"/>
            <a:chExt cx="821951" cy="2241861"/>
          </a:xfrm>
        </p:grpSpPr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9C4ECB44-CE11-144B-B775-735A4EE423D3}"/>
                </a:ext>
              </a:extLst>
            </p:cNvPr>
            <p:cNvSpPr/>
            <p:nvPr/>
          </p:nvSpPr>
          <p:spPr>
            <a:xfrm>
              <a:off x="3704152" y="1683958"/>
              <a:ext cx="457200" cy="224186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91C12B-1434-4D49-9142-5F4650E8340C}"/>
                </a:ext>
              </a:extLst>
            </p:cNvPr>
            <p:cNvSpPr txBox="1"/>
            <p:nvPr/>
          </p:nvSpPr>
          <p:spPr>
            <a:xfrm>
              <a:off x="3339401" y="262940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515024-11B5-844A-BFFE-86241916DC78}"/>
              </a:ext>
            </a:extLst>
          </p:cNvPr>
          <p:cNvGrpSpPr/>
          <p:nvPr/>
        </p:nvGrpSpPr>
        <p:grpSpPr>
          <a:xfrm>
            <a:off x="419613" y="896285"/>
            <a:ext cx="8192848" cy="753091"/>
            <a:chOff x="417754" y="435391"/>
            <a:chExt cx="8192848" cy="75309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49E913B8-59C7-0847-A2E1-813FDCC85FE1}"/>
                </a:ext>
              </a:extLst>
            </p:cNvPr>
            <p:cNvSpPr/>
            <p:nvPr/>
          </p:nvSpPr>
          <p:spPr>
            <a:xfrm rot="5400000">
              <a:off x="4323678" y="-3098442"/>
              <a:ext cx="381000" cy="819284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ADF10F-D8D0-8843-87D4-ACFF3B8F8B2D}"/>
                </a:ext>
              </a:extLst>
            </p:cNvPr>
            <p:cNvSpPr txBox="1"/>
            <p:nvPr/>
          </p:nvSpPr>
          <p:spPr>
            <a:xfrm>
              <a:off x="3270889" y="435391"/>
              <a:ext cx="2486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to response SLA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DB67D02-379A-2149-BFAC-B7B5A042221F}"/>
              </a:ext>
            </a:extLst>
          </p:cNvPr>
          <p:cNvSpPr txBox="1"/>
          <p:nvPr/>
        </p:nvSpPr>
        <p:spPr>
          <a:xfrm>
            <a:off x="6559865" y="469146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Ошибочно закрытые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7BBC2C-CD24-BC4D-B0B9-5DDA3226B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dirty="0"/>
            </a:br>
            <a:r>
              <a:rPr lang="ru-RU" dirty="0"/>
              <a:t>Продуктовые гипотезы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42DF4-319D-A54C-9DF4-F063F7E52E87}"/>
              </a:ext>
            </a:extLst>
          </p:cNvPr>
          <p:cNvSpPr txBox="1"/>
          <p:nvPr/>
        </p:nvSpPr>
        <p:spPr>
          <a:xfrm>
            <a:off x="381001" y="127635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Гипотеза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</a:t>
            </a:r>
          </a:p>
          <a:p>
            <a:r>
              <a:rPr lang="en-US" dirty="0"/>
              <a:t>       </a:t>
            </a:r>
            <a:r>
              <a:rPr lang="ru-RU" dirty="0"/>
              <a:t>Мы предполагаем, что </a:t>
            </a:r>
            <a:r>
              <a:rPr lang="ru-RU" dirty="0" err="1"/>
              <a:t>приоритизация</a:t>
            </a:r>
            <a:r>
              <a:rPr lang="ru-RU" dirty="0"/>
              <a:t> оповещений позволит находить </a:t>
            </a:r>
            <a:r>
              <a:rPr lang="en-US" dirty="0"/>
              <a:t>true alerts </a:t>
            </a:r>
            <a:r>
              <a:rPr lang="ru-RU" dirty="0"/>
              <a:t>раньше и это уменьшит среднее время реакции на ? </a:t>
            </a:r>
            <a:r>
              <a:rPr lang="en-US" dirty="0"/>
              <a:t>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27E07-91FF-ED48-A495-CD5B7AD142FE}"/>
              </a:ext>
            </a:extLst>
          </p:cNvPr>
          <p:cNvSpPr txBox="1"/>
          <p:nvPr/>
        </p:nvSpPr>
        <p:spPr>
          <a:xfrm>
            <a:off x="372209" y="348615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Гипотеза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Charlie</a:t>
            </a:r>
          </a:p>
          <a:p>
            <a:r>
              <a:rPr lang="en-US" dirty="0"/>
              <a:t>       </a:t>
            </a:r>
            <a:r>
              <a:rPr lang="ru-RU" dirty="0"/>
              <a:t>Мы предполагаем, что автоматическая фильтрация </a:t>
            </a:r>
            <a:r>
              <a:rPr lang="en-US" dirty="0"/>
              <a:t>false alerts </a:t>
            </a:r>
            <a:r>
              <a:rPr lang="ru-RU" dirty="0"/>
              <a:t>снизит нагрузку на </a:t>
            </a:r>
            <a:r>
              <a:rPr lang="en-US" dirty="0"/>
              <a:t>SOC </a:t>
            </a:r>
            <a:r>
              <a:rPr lang="ru-RU" dirty="0"/>
              <a:t>аналитиков и повысит их пропускную способность на 20%</a:t>
            </a:r>
            <a:r>
              <a:rPr lang="en-US" dirty="0"/>
              <a:t>. </a:t>
            </a:r>
            <a:r>
              <a:rPr lang="ru-RU" dirty="0"/>
              <a:t>При этом доля ошибок не превысит </a:t>
            </a:r>
            <a:r>
              <a:rPr lang="en-US" dirty="0"/>
              <a:t>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655C5-6552-EF40-B0F5-C106A69CBE5D}"/>
              </a:ext>
            </a:extLst>
          </p:cNvPr>
          <p:cNvSpPr txBox="1"/>
          <p:nvPr/>
        </p:nvSpPr>
        <p:spPr>
          <a:xfrm>
            <a:off x="381001" y="2381250"/>
            <a:ext cx="815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Гипотеза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br>
              <a:rPr lang="en-US" dirty="0"/>
            </a:br>
            <a:r>
              <a:rPr lang="en-US" dirty="0"/>
              <a:t>      </a:t>
            </a:r>
            <a:r>
              <a:rPr lang="ru-RU" dirty="0"/>
              <a:t>Подсказка в интерфейсе аналитика позволит снизить время на разбор ложных инцидентов, что повысит пропускную способность на 10</a:t>
            </a:r>
            <a:r>
              <a:rPr lang="en-US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24908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9D2854-EC09-9041-B711-96B5A608F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Схема реализации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F2555-D89C-8A46-9E14-FF6CA3718DEC}"/>
              </a:ext>
            </a:extLst>
          </p:cNvPr>
          <p:cNvSpPr/>
          <p:nvPr/>
        </p:nvSpPr>
        <p:spPr>
          <a:xfrm>
            <a:off x="1533813" y="2206897"/>
            <a:ext cx="1066800" cy="1044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B9E04-3999-8440-964C-1BC816B2C73A}"/>
              </a:ext>
            </a:extLst>
          </p:cNvPr>
          <p:cNvGrpSpPr/>
          <p:nvPr/>
        </p:nvGrpSpPr>
        <p:grpSpPr>
          <a:xfrm>
            <a:off x="304800" y="2038350"/>
            <a:ext cx="990600" cy="876300"/>
            <a:chOff x="2130121" y="2552987"/>
            <a:chExt cx="990600" cy="876300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BA6537D-A853-294A-9984-BD55AC5AEAEA}"/>
                </a:ext>
              </a:extLst>
            </p:cNvPr>
            <p:cNvSpPr/>
            <p:nvPr/>
          </p:nvSpPr>
          <p:spPr>
            <a:xfrm>
              <a:off x="2130121" y="3048287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68ED0E-864A-6041-B299-216F6CFDE4AD}"/>
                </a:ext>
              </a:extLst>
            </p:cNvPr>
            <p:cNvSpPr txBox="1"/>
            <p:nvPr/>
          </p:nvSpPr>
          <p:spPr>
            <a:xfrm>
              <a:off x="2234127" y="2552987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E889CC9-78C6-6243-879E-204B61AF8BC9}"/>
              </a:ext>
            </a:extLst>
          </p:cNvPr>
          <p:cNvSpPr txBox="1"/>
          <p:nvPr/>
        </p:nvSpPr>
        <p:spPr>
          <a:xfrm>
            <a:off x="4063199" y="3813771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alerts</a:t>
            </a:r>
          </a:p>
          <a:p>
            <a:r>
              <a:rPr lang="en-US" dirty="0"/>
              <a:t>or Negatives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791F1AA-37FF-D242-A40C-5B7C0077533B}"/>
              </a:ext>
            </a:extLst>
          </p:cNvPr>
          <p:cNvSpPr/>
          <p:nvPr/>
        </p:nvSpPr>
        <p:spPr>
          <a:xfrm>
            <a:off x="2827194" y="2540278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62AE3-D5D5-A645-BE1D-D203AD3E6D75}"/>
              </a:ext>
            </a:extLst>
          </p:cNvPr>
          <p:cNvSpPr txBox="1"/>
          <p:nvPr/>
        </p:nvSpPr>
        <p:spPr>
          <a:xfrm>
            <a:off x="2591111" y="1724778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alerts</a:t>
            </a:r>
            <a:endParaRPr lang="ru-RU" dirty="0"/>
          </a:p>
          <a:p>
            <a:r>
              <a:rPr lang="en-US" dirty="0"/>
              <a:t>or</a:t>
            </a:r>
            <a:r>
              <a:rPr lang="ru-RU" dirty="0"/>
              <a:t> </a:t>
            </a:r>
            <a:r>
              <a:rPr lang="en-US" dirty="0"/>
              <a:t>Positives</a:t>
            </a:r>
          </a:p>
        </p:txBody>
      </p:sp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B0998E74-0EAA-ED4F-88AB-F1ABFD05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5596" y="2168810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3240EF-EA96-8945-B53B-7474C1744C65}"/>
              </a:ext>
            </a:extLst>
          </p:cNvPr>
          <p:cNvGrpSpPr/>
          <p:nvPr/>
        </p:nvGrpSpPr>
        <p:grpSpPr>
          <a:xfrm>
            <a:off x="6849672" y="2652747"/>
            <a:ext cx="1721946" cy="1196500"/>
            <a:chOff x="7012570" y="3505569"/>
            <a:chExt cx="1721946" cy="1196500"/>
          </a:xfrm>
        </p:grpSpPr>
        <p:pic>
          <p:nvPicPr>
            <p:cNvPr id="20" name="Graphic 19" descr="Research">
              <a:extLst>
                <a:ext uri="{FF2B5EF4-FFF2-40B4-BE49-F238E27FC236}">
                  <a16:creationId xmlns:a16="http://schemas.microsoft.com/office/drawing/2014/main" id="{12AEB97C-0DAA-9C4E-8CFE-BD2E254C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6343" y="3787669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3758F1-BCD1-E947-A92A-DEB855E35983}"/>
                </a:ext>
              </a:extLst>
            </p:cNvPr>
            <p:cNvSpPr txBox="1"/>
            <p:nvPr/>
          </p:nvSpPr>
          <p:spPr>
            <a:xfrm>
              <a:off x="7012570" y="3505569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Alerts improve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DA11C9F-BC51-0E4E-97BB-E4CB84D21E25}"/>
              </a:ext>
            </a:extLst>
          </p:cNvPr>
          <p:cNvSpPr txBox="1"/>
          <p:nvPr/>
        </p:nvSpPr>
        <p:spPr>
          <a:xfrm>
            <a:off x="3941853" y="180023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 Analyst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AE96D-E179-5249-98FD-D956F90076DF}"/>
              </a:ext>
            </a:extLst>
          </p:cNvPr>
          <p:cNvGrpSpPr/>
          <p:nvPr/>
        </p:nvGrpSpPr>
        <p:grpSpPr>
          <a:xfrm>
            <a:off x="5573549" y="1678612"/>
            <a:ext cx="1316386" cy="786125"/>
            <a:chOff x="5098693" y="2028054"/>
            <a:chExt cx="1316386" cy="786125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3D0B3AAC-1D8F-A140-9A62-E3E9775340CA}"/>
                </a:ext>
              </a:extLst>
            </p:cNvPr>
            <p:cNvSpPr/>
            <p:nvPr/>
          </p:nvSpPr>
          <p:spPr>
            <a:xfrm>
              <a:off x="5384216" y="2433179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E72229-34F2-224D-A3EA-79B84423FBE5}"/>
                </a:ext>
              </a:extLst>
            </p:cNvPr>
            <p:cNvSpPr txBox="1"/>
            <p:nvPr/>
          </p:nvSpPr>
          <p:spPr>
            <a:xfrm>
              <a:off x="5098693" y="2028054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 alerts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BA238B-77AC-1C44-9276-402D23967C8C}"/>
              </a:ext>
            </a:extLst>
          </p:cNvPr>
          <p:cNvGrpSpPr/>
          <p:nvPr/>
        </p:nvGrpSpPr>
        <p:grpSpPr>
          <a:xfrm>
            <a:off x="7073719" y="1520263"/>
            <a:ext cx="1202573" cy="1140138"/>
            <a:chOff x="7166602" y="1982586"/>
            <a:chExt cx="1202573" cy="1140138"/>
          </a:xfrm>
        </p:grpSpPr>
        <p:pic>
          <p:nvPicPr>
            <p:cNvPr id="27" name="Graphic 26" descr="Envelope">
              <a:extLst>
                <a:ext uri="{FF2B5EF4-FFF2-40B4-BE49-F238E27FC236}">
                  <a16:creationId xmlns:a16="http://schemas.microsoft.com/office/drawing/2014/main" id="{8317029E-4591-B040-8DFE-31A868AA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0688" y="2208324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1C2C2-D8D8-1746-8B68-92B8AAD103CA}"/>
                </a:ext>
              </a:extLst>
            </p:cNvPr>
            <p:cNvSpPr txBox="1"/>
            <p:nvPr/>
          </p:nvSpPr>
          <p:spPr>
            <a:xfrm>
              <a:off x="7166602" y="1982586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2B0031-F2DC-3C4A-9C2D-D922CC376DF6}"/>
              </a:ext>
            </a:extLst>
          </p:cNvPr>
          <p:cNvGrpSpPr/>
          <p:nvPr/>
        </p:nvGrpSpPr>
        <p:grpSpPr>
          <a:xfrm>
            <a:off x="5540687" y="2703268"/>
            <a:ext cx="1382110" cy="784577"/>
            <a:chOff x="5086347" y="3579707"/>
            <a:chExt cx="1382110" cy="784577"/>
          </a:xfrm>
        </p:grpSpPr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8C307DC7-6561-9045-B54D-1B1AD8787BF3}"/>
                </a:ext>
              </a:extLst>
            </p:cNvPr>
            <p:cNvSpPr/>
            <p:nvPr/>
          </p:nvSpPr>
          <p:spPr>
            <a:xfrm>
              <a:off x="5384216" y="3983284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84B21-4362-6D4F-A087-3ADE14D0FF47}"/>
                </a:ext>
              </a:extLst>
            </p:cNvPr>
            <p:cNvSpPr txBox="1"/>
            <p:nvPr/>
          </p:nvSpPr>
          <p:spPr>
            <a:xfrm>
              <a:off x="5086347" y="3579707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 alerts</a:t>
              </a:r>
            </a:p>
          </p:txBody>
        </p:sp>
      </p:grpSp>
      <p:sp>
        <p:nvSpPr>
          <p:cNvPr id="34" name="Circular Arrow 33">
            <a:extLst>
              <a:ext uri="{FF2B5EF4-FFF2-40B4-BE49-F238E27FC236}">
                <a16:creationId xmlns:a16="http://schemas.microsoft.com/office/drawing/2014/main" id="{827A8304-F440-B64E-971B-68AFD824E9BC}"/>
              </a:ext>
            </a:extLst>
          </p:cNvPr>
          <p:cNvSpPr/>
          <p:nvPr/>
        </p:nvSpPr>
        <p:spPr>
          <a:xfrm flipV="1">
            <a:off x="2012727" y="2746533"/>
            <a:ext cx="5397456" cy="1542453"/>
          </a:xfrm>
          <a:prstGeom prst="circularArrow">
            <a:avLst>
              <a:gd name="adj1" fmla="val 908"/>
              <a:gd name="adj2" fmla="val 589655"/>
              <a:gd name="adj3" fmla="val 21023260"/>
              <a:gd name="adj4" fmla="val 10766092"/>
              <a:gd name="adj5" fmla="val 7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2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6" grpId="0" animBg="1"/>
      <p:bldP spid="17" grpId="0"/>
      <p:bldP spid="22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CC81C2-6558-A74D-8545-2BF35D7B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dirty="0"/>
            </a:br>
            <a:r>
              <a:rPr lang="ru-RU" dirty="0"/>
              <a:t>На чем считать метрики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3A9FA-0CE4-7D43-8DAA-1AC3FA387577}"/>
              </a:ext>
            </a:extLst>
          </p:cNvPr>
          <p:cNvSpPr/>
          <p:nvPr/>
        </p:nvSpPr>
        <p:spPr>
          <a:xfrm>
            <a:off x="203934" y="1885950"/>
            <a:ext cx="8390892" cy="609600"/>
          </a:xfrm>
          <a:prstGeom prst="rect">
            <a:avLst/>
          </a:prstGeom>
          <a:pattFill prst="wdDnDiag">
            <a:fgClr>
              <a:srgbClr val="FFE810"/>
            </a:fgClr>
            <a:bgClr>
              <a:srgbClr val="00A88E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585207-71AD-F04E-97B8-6BB9BAE45B55}"/>
              </a:ext>
            </a:extLst>
          </p:cNvPr>
          <p:cNvSpPr/>
          <p:nvPr/>
        </p:nvSpPr>
        <p:spPr>
          <a:xfrm>
            <a:off x="1610204" y="810429"/>
            <a:ext cx="542292" cy="600997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82CC1-29DB-3B4A-8A32-419039AAD6C9}"/>
              </a:ext>
            </a:extLst>
          </p:cNvPr>
          <p:cNvSpPr txBox="1"/>
          <p:nvPr/>
        </p:nvSpPr>
        <p:spPr>
          <a:xfrm>
            <a:off x="304800" y="92626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62475-6E7C-4446-82EC-D789EDD057C0}"/>
              </a:ext>
            </a:extLst>
          </p:cNvPr>
          <p:cNvSpPr/>
          <p:nvPr/>
        </p:nvSpPr>
        <p:spPr>
          <a:xfrm>
            <a:off x="3649103" y="803576"/>
            <a:ext cx="542292" cy="600997"/>
          </a:xfrm>
          <a:prstGeom prst="rect">
            <a:avLst/>
          </a:prstGeom>
          <a:solidFill>
            <a:srgbClr val="00A8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0A831-484C-544C-89FF-2FCD61C0F0F9}"/>
              </a:ext>
            </a:extLst>
          </p:cNvPr>
          <p:cNvSpPr txBox="1"/>
          <p:nvPr/>
        </p:nvSpPr>
        <p:spPr>
          <a:xfrm>
            <a:off x="2590800" y="92626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D92A2-C9B9-2541-A25D-15932150EAFB}"/>
              </a:ext>
            </a:extLst>
          </p:cNvPr>
          <p:cNvSpPr txBox="1"/>
          <p:nvPr/>
        </p:nvSpPr>
        <p:spPr>
          <a:xfrm>
            <a:off x="143508" y="15210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967165-EF58-2745-A5D2-C103EB65607A}"/>
              </a:ext>
            </a:extLst>
          </p:cNvPr>
          <p:cNvGrpSpPr/>
          <p:nvPr/>
        </p:nvGrpSpPr>
        <p:grpSpPr>
          <a:xfrm>
            <a:off x="131785" y="2684009"/>
            <a:ext cx="8463041" cy="1024742"/>
            <a:chOff x="131785" y="2684009"/>
            <a:chExt cx="8463041" cy="10247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1443E6-52C6-114E-A7BE-3038173CC33F}"/>
                </a:ext>
              </a:extLst>
            </p:cNvPr>
            <p:cNvSpPr txBox="1"/>
            <p:nvPr/>
          </p:nvSpPr>
          <p:spPr>
            <a:xfrm>
              <a:off x="131785" y="2684009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test split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87F31D-87AD-FD45-B3B8-01C985D998BC}"/>
                </a:ext>
              </a:extLst>
            </p:cNvPr>
            <p:cNvSpPr/>
            <p:nvPr/>
          </p:nvSpPr>
          <p:spPr>
            <a:xfrm>
              <a:off x="170899" y="3099151"/>
              <a:ext cx="6458501" cy="609600"/>
            </a:xfrm>
            <a:prstGeom prst="rect">
              <a:avLst/>
            </a:prstGeom>
            <a:solidFill>
              <a:srgbClr val="FFE8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47C9C6-D808-704E-A0A8-3E9C50D19729}"/>
                </a:ext>
              </a:extLst>
            </p:cNvPr>
            <p:cNvSpPr/>
            <p:nvPr/>
          </p:nvSpPr>
          <p:spPr>
            <a:xfrm>
              <a:off x="6781800" y="3099641"/>
              <a:ext cx="1813026" cy="600997"/>
            </a:xfrm>
            <a:prstGeom prst="rect">
              <a:avLst/>
            </a:prstGeom>
            <a:solidFill>
              <a:srgbClr val="00A8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2C8DE0-4037-3F49-9BEA-052FFE53FB12}"/>
              </a:ext>
            </a:extLst>
          </p:cNvPr>
          <p:cNvGrpSpPr/>
          <p:nvPr/>
        </p:nvGrpSpPr>
        <p:grpSpPr>
          <a:xfrm>
            <a:off x="4952607" y="810399"/>
            <a:ext cx="2246097" cy="600997"/>
            <a:chOff x="4535703" y="800179"/>
            <a:chExt cx="2246097" cy="6009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11545C-D1C7-F744-AEC4-3BA45A3E6C18}"/>
                </a:ext>
              </a:extLst>
            </p:cNvPr>
            <p:cNvSpPr/>
            <p:nvPr/>
          </p:nvSpPr>
          <p:spPr>
            <a:xfrm>
              <a:off x="6239508" y="800179"/>
              <a:ext cx="542292" cy="600997"/>
            </a:xfrm>
            <a:prstGeom prst="rect">
              <a:avLst/>
            </a:prstGeom>
            <a:solidFill>
              <a:srgbClr val="27B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1DC9-9BDF-854A-80D8-6B5E4919E203}"/>
                </a:ext>
              </a:extLst>
            </p:cNvPr>
            <p:cNvSpPr txBox="1"/>
            <p:nvPr/>
          </p:nvSpPr>
          <p:spPr>
            <a:xfrm>
              <a:off x="4535703" y="92088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 set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FDD3CA-854A-E544-A2D1-C7D991965253}"/>
              </a:ext>
            </a:extLst>
          </p:cNvPr>
          <p:cNvGrpSpPr/>
          <p:nvPr/>
        </p:nvGrpSpPr>
        <p:grpSpPr>
          <a:xfrm>
            <a:off x="104394" y="3752958"/>
            <a:ext cx="8490432" cy="1024742"/>
            <a:chOff x="104394" y="3752958"/>
            <a:chExt cx="8490432" cy="10247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BC71E0-0A5E-894E-8683-CB7C32C37125}"/>
                </a:ext>
              </a:extLst>
            </p:cNvPr>
            <p:cNvSpPr txBox="1"/>
            <p:nvPr/>
          </p:nvSpPr>
          <p:spPr>
            <a:xfrm>
              <a:off x="104394" y="3752958"/>
              <a:ext cx="2537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test validate split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9C7FF3-392A-1349-97B8-C3F9B7AC8835}"/>
                </a:ext>
              </a:extLst>
            </p:cNvPr>
            <p:cNvSpPr/>
            <p:nvPr/>
          </p:nvSpPr>
          <p:spPr>
            <a:xfrm>
              <a:off x="143509" y="4168100"/>
              <a:ext cx="5876292" cy="609600"/>
            </a:xfrm>
            <a:prstGeom prst="rect">
              <a:avLst/>
            </a:prstGeom>
            <a:solidFill>
              <a:srgbClr val="FFE8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EE3EAE-033D-0045-9558-C8C021222C1F}"/>
                </a:ext>
              </a:extLst>
            </p:cNvPr>
            <p:cNvSpPr/>
            <p:nvPr/>
          </p:nvSpPr>
          <p:spPr>
            <a:xfrm>
              <a:off x="6159180" y="4168100"/>
              <a:ext cx="1813026" cy="600997"/>
            </a:xfrm>
            <a:prstGeom prst="rect">
              <a:avLst/>
            </a:prstGeom>
            <a:solidFill>
              <a:srgbClr val="00A8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E7673D-1437-DE48-ADD0-D7F9C3B6D592}"/>
                </a:ext>
              </a:extLst>
            </p:cNvPr>
            <p:cNvSpPr/>
            <p:nvPr/>
          </p:nvSpPr>
          <p:spPr>
            <a:xfrm>
              <a:off x="8052534" y="4167799"/>
              <a:ext cx="542292" cy="600997"/>
            </a:xfrm>
            <a:prstGeom prst="rect">
              <a:avLst/>
            </a:prstGeom>
            <a:solidFill>
              <a:srgbClr val="27B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8F9974-6EAD-9347-897E-AB279BFA7B62}"/>
              </a:ext>
            </a:extLst>
          </p:cNvPr>
          <p:cNvGrpSpPr/>
          <p:nvPr/>
        </p:nvGrpSpPr>
        <p:grpSpPr>
          <a:xfrm>
            <a:off x="2152496" y="1629777"/>
            <a:ext cx="4476904" cy="1111697"/>
            <a:chOff x="2152496" y="1629777"/>
            <a:chExt cx="4476904" cy="111169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6A1359-B54B-5042-BC93-BE6655F142C3}"/>
                </a:ext>
              </a:extLst>
            </p:cNvPr>
            <p:cNvCxnSpPr>
              <a:cxnSpLocks/>
            </p:cNvCxnSpPr>
            <p:nvPr/>
          </p:nvCxnSpPr>
          <p:spPr>
            <a:xfrm>
              <a:off x="2152496" y="1657350"/>
              <a:ext cx="4476904" cy="1026659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AAFA1B-E8F3-E847-836E-DF60B6E8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496" y="1629777"/>
              <a:ext cx="4476904" cy="1111697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1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CC81C2-6558-A74D-8545-2BF35D7B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dirty="0"/>
            </a:br>
            <a:r>
              <a:rPr lang="ru-RU" dirty="0"/>
              <a:t>На чем считать метрики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D92A2-C9B9-2541-A25D-15932150EAFB}"/>
              </a:ext>
            </a:extLst>
          </p:cNvPr>
          <p:cNvSpPr txBox="1"/>
          <p:nvPr/>
        </p:nvSpPr>
        <p:spPr>
          <a:xfrm>
            <a:off x="143508" y="75642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validation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E7673D-1437-DE48-ADD0-D7F9C3B6D592}"/>
              </a:ext>
            </a:extLst>
          </p:cNvPr>
          <p:cNvSpPr/>
          <p:nvPr/>
        </p:nvSpPr>
        <p:spPr>
          <a:xfrm>
            <a:off x="6486073" y="4447004"/>
            <a:ext cx="1813026" cy="600997"/>
          </a:xfrm>
          <a:prstGeom prst="rect">
            <a:avLst/>
          </a:prstGeom>
          <a:solidFill>
            <a:srgbClr val="27B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5642AC-DCE2-574E-B6AA-A39EC6C09CA0}"/>
              </a:ext>
            </a:extLst>
          </p:cNvPr>
          <p:cNvSpPr/>
          <p:nvPr/>
        </p:nvSpPr>
        <p:spPr>
          <a:xfrm>
            <a:off x="914400" y="1970838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411350-F34B-E84E-ABB6-55C3E0EFE8B2}"/>
              </a:ext>
            </a:extLst>
          </p:cNvPr>
          <p:cNvSpPr/>
          <p:nvPr/>
        </p:nvSpPr>
        <p:spPr>
          <a:xfrm>
            <a:off x="2144903" y="1970838"/>
            <a:ext cx="1010213" cy="609600"/>
          </a:xfrm>
          <a:prstGeom prst="rect">
            <a:avLst/>
          </a:prstGeom>
          <a:solidFill>
            <a:srgbClr val="00A8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5AE6C3-3273-BA45-A285-4ABCA9CAA842}"/>
              </a:ext>
            </a:extLst>
          </p:cNvPr>
          <p:cNvSpPr/>
          <p:nvPr/>
        </p:nvSpPr>
        <p:spPr>
          <a:xfrm>
            <a:off x="3375406" y="1970838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8FC9A5-E597-F543-B4A1-5072928F4BA9}"/>
              </a:ext>
            </a:extLst>
          </p:cNvPr>
          <p:cNvSpPr/>
          <p:nvPr/>
        </p:nvSpPr>
        <p:spPr>
          <a:xfrm>
            <a:off x="4605909" y="1970838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1C09ED-77CB-8A40-BACD-38EB03A9ABE1}"/>
              </a:ext>
            </a:extLst>
          </p:cNvPr>
          <p:cNvSpPr/>
          <p:nvPr/>
        </p:nvSpPr>
        <p:spPr>
          <a:xfrm>
            <a:off x="914400" y="2841903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68CD9D-73A5-6848-B5FC-2A4BC0C7713B}"/>
              </a:ext>
            </a:extLst>
          </p:cNvPr>
          <p:cNvSpPr/>
          <p:nvPr/>
        </p:nvSpPr>
        <p:spPr>
          <a:xfrm>
            <a:off x="2144903" y="2841903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E8BA28-D40E-A144-A8EB-1B996186C5F8}"/>
              </a:ext>
            </a:extLst>
          </p:cNvPr>
          <p:cNvSpPr/>
          <p:nvPr/>
        </p:nvSpPr>
        <p:spPr>
          <a:xfrm>
            <a:off x="3375406" y="2841903"/>
            <a:ext cx="1010213" cy="609600"/>
          </a:xfrm>
          <a:prstGeom prst="rect">
            <a:avLst/>
          </a:prstGeom>
          <a:solidFill>
            <a:srgbClr val="00A8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FF03C4-1994-734E-8FC7-0FADEBD4177F}"/>
              </a:ext>
            </a:extLst>
          </p:cNvPr>
          <p:cNvSpPr/>
          <p:nvPr/>
        </p:nvSpPr>
        <p:spPr>
          <a:xfrm>
            <a:off x="4605909" y="2841903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BF4215-5385-F54D-A0AD-16C173453852}"/>
              </a:ext>
            </a:extLst>
          </p:cNvPr>
          <p:cNvSpPr/>
          <p:nvPr/>
        </p:nvSpPr>
        <p:spPr>
          <a:xfrm>
            <a:off x="914400" y="3730324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3135C1-98AD-FE43-8D3F-57D7E20DF6AD}"/>
              </a:ext>
            </a:extLst>
          </p:cNvPr>
          <p:cNvSpPr/>
          <p:nvPr/>
        </p:nvSpPr>
        <p:spPr>
          <a:xfrm>
            <a:off x="2144903" y="3730324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A8274-7C92-814A-80B5-E9605B200927}"/>
              </a:ext>
            </a:extLst>
          </p:cNvPr>
          <p:cNvSpPr/>
          <p:nvPr/>
        </p:nvSpPr>
        <p:spPr>
          <a:xfrm>
            <a:off x="3375406" y="3730324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AE0B1-B6C9-864D-BF40-29B417ACFB44}"/>
              </a:ext>
            </a:extLst>
          </p:cNvPr>
          <p:cNvSpPr/>
          <p:nvPr/>
        </p:nvSpPr>
        <p:spPr>
          <a:xfrm>
            <a:off x="4605909" y="3730324"/>
            <a:ext cx="1010213" cy="609600"/>
          </a:xfrm>
          <a:prstGeom prst="rect">
            <a:avLst/>
          </a:prstGeom>
          <a:solidFill>
            <a:srgbClr val="00A8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6F8372-547C-334A-9687-47680F3D5390}"/>
              </a:ext>
            </a:extLst>
          </p:cNvPr>
          <p:cNvSpPr/>
          <p:nvPr/>
        </p:nvSpPr>
        <p:spPr>
          <a:xfrm>
            <a:off x="914400" y="1125752"/>
            <a:ext cx="1010213" cy="609600"/>
          </a:xfrm>
          <a:prstGeom prst="rect">
            <a:avLst/>
          </a:prstGeom>
          <a:solidFill>
            <a:srgbClr val="00A8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951D04-D1E5-8044-84EB-686142214F96}"/>
              </a:ext>
            </a:extLst>
          </p:cNvPr>
          <p:cNvSpPr/>
          <p:nvPr/>
        </p:nvSpPr>
        <p:spPr>
          <a:xfrm>
            <a:off x="2144903" y="1125752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9093C2-1544-B94C-BA6E-016DABD1E102}"/>
              </a:ext>
            </a:extLst>
          </p:cNvPr>
          <p:cNvSpPr/>
          <p:nvPr/>
        </p:nvSpPr>
        <p:spPr>
          <a:xfrm>
            <a:off x="3375406" y="1125752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C161F6-163A-A747-8171-95A5A26B0DF1}"/>
              </a:ext>
            </a:extLst>
          </p:cNvPr>
          <p:cNvSpPr/>
          <p:nvPr/>
        </p:nvSpPr>
        <p:spPr>
          <a:xfrm>
            <a:off x="4605909" y="1125752"/>
            <a:ext cx="1010213" cy="609600"/>
          </a:xfrm>
          <a:prstGeom prst="rect">
            <a:avLst/>
          </a:prstGeom>
          <a:solidFill>
            <a:srgbClr val="FFE8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09D5858-7957-3143-A7E5-9701D651D8D9}"/>
              </a:ext>
            </a:extLst>
          </p:cNvPr>
          <p:cNvSpPr/>
          <p:nvPr/>
        </p:nvSpPr>
        <p:spPr>
          <a:xfrm>
            <a:off x="5905500" y="1125752"/>
            <a:ext cx="381000" cy="32141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12CA7-BEFC-1749-9382-9B2A6857831C}"/>
              </a:ext>
            </a:extLst>
          </p:cNvPr>
          <p:cNvSpPr txBox="1"/>
          <p:nvPr/>
        </p:nvSpPr>
        <p:spPr>
          <a:xfrm>
            <a:off x="6459933" y="2280034"/>
            <a:ext cx="187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and parameters 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8EABD7-32AE-494E-8B0A-EF4F5817652A}"/>
              </a:ext>
            </a:extLst>
          </p:cNvPr>
          <p:cNvSpPr txBox="1"/>
          <p:nvPr/>
        </p:nvSpPr>
        <p:spPr>
          <a:xfrm>
            <a:off x="4680420" y="4578682"/>
            <a:ext cx="187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84570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2E1D38-4A00-D341-B0C2-84A71842B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Матрица ошибок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6612E-F3D9-7542-9957-B9880996EADA}"/>
              </a:ext>
            </a:extLst>
          </p:cNvPr>
          <p:cNvSpPr/>
          <p:nvPr/>
        </p:nvSpPr>
        <p:spPr>
          <a:xfrm>
            <a:off x="1905000" y="1428750"/>
            <a:ext cx="3657600" cy="2133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2A2E7-BEF0-0D49-B8FC-2940648D5D0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1905000" y="2495550"/>
            <a:ext cx="365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5B0A29-F567-7247-B7C5-939BF2320EB3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3733800" y="1428750"/>
            <a:ext cx="0" cy="2133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6C0942-5F7F-3B4A-82F0-C19EE4A8E60B}"/>
              </a:ext>
            </a:extLst>
          </p:cNvPr>
          <p:cNvSpPr txBox="1"/>
          <p:nvPr/>
        </p:nvSpPr>
        <p:spPr>
          <a:xfrm>
            <a:off x="2286000" y="9715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FB3A3E-1FA2-5742-B942-E135E6A3CFF6}"/>
              </a:ext>
            </a:extLst>
          </p:cNvPr>
          <p:cNvSpPr txBox="1"/>
          <p:nvPr/>
        </p:nvSpPr>
        <p:spPr>
          <a:xfrm>
            <a:off x="685800" y="18097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4D9A2-BC8D-AA46-9F76-67E253D24F47}"/>
              </a:ext>
            </a:extLst>
          </p:cNvPr>
          <p:cNvSpPr txBox="1"/>
          <p:nvPr/>
        </p:nvSpPr>
        <p:spPr>
          <a:xfrm>
            <a:off x="4009185" y="9715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FE06B-6A63-A246-89AC-1D78DBD18E8B}"/>
              </a:ext>
            </a:extLst>
          </p:cNvPr>
          <p:cNvSpPr txBox="1"/>
          <p:nvPr/>
        </p:nvSpPr>
        <p:spPr>
          <a:xfrm>
            <a:off x="588016" y="277975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8F840-02F6-5440-874B-A5F16B56E282}"/>
              </a:ext>
            </a:extLst>
          </p:cNvPr>
          <p:cNvSpPr txBox="1"/>
          <p:nvPr/>
        </p:nvSpPr>
        <p:spPr>
          <a:xfrm>
            <a:off x="3056197" y="63909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Истинное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7A29F-A265-6242-8206-51AD543D4A0B}"/>
              </a:ext>
            </a:extLst>
          </p:cNvPr>
          <p:cNvSpPr txBox="1"/>
          <p:nvPr/>
        </p:nvSpPr>
        <p:spPr>
          <a:xfrm rot="16200000">
            <a:off x="-633591" y="231088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Предсказанное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0BBE0-D417-C349-BBCB-A981BFC1306B}"/>
              </a:ext>
            </a:extLst>
          </p:cNvPr>
          <p:cNvSpPr txBox="1"/>
          <p:nvPr/>
        </p:nvSpPr>
        <p:spPr>
          <a:xfrm>
            <a:off x="2038577" y="1639058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TP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6CFDC-BF01-9A4B-96C7-00ABF8D99BBD}"/>
              </a:ext>
            </a:extLst>
          </p:cNvPr>
          <p:cNvSpPr txBox="1"/>
          <p:nvPr/>
        </p:nvSpPr>
        <p:spPr>
          <a:xfrm>
            <a:off x="3818485" y="2705712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TN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58BAF-EBA3-6B4C-9EED-A93E80E10542}"/>
              </a:ext>
            </a:extLst>
          </p:cNvPr>
          <p:cNvSpPr txBox="1"/>
          <p:nvPr/>
        </p:nvSpPr>
        <p:spPr>
          <a:xfrm>
            <a:off x="3850545" y="1631135"/>
            <a:ext cx="162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FP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D018B-9855-0D44-A1D4-0E7FC7C5ADDB}"/>
              </a:ext>
            </a:extLst>
          </p:cNvPr>
          <p:cNvSpPr txBox="1"/>
          <p:nvPr/>
        </p:nvSpPr>
        <p:spPr>
          <a:xfrm>
            <a:off x="1937346" y="2713635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FN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542E6F-9C74-2940-BDAF-7A259CB715E0}"/>
              </a:ext>
            </a:extLst>
          </p:cNvPr>
          <p:cNvSpPr/>
          <p:nvPr/>
        </p:nvSpPr>
        <p:spPr>
          <a:xfrm>
            <a:off x="1905000" y="1428750"/>
            <a:ext cx="1828799" cy="10667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9616-15D6-AE4F-8C94-AEB251CCCC18}"/>
              </a:ext>
            </a:extLst>
          </p:cNvPr>
          <p:cNvSpPr/>
          <p:nvPr/>
        </p:nvSpPr>
        <p:spPr>
          <a:xfrm>
            <a:off x="3730976" y="2495550"/>
            <a:ext cx="1828799" cy="10667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4D9C46-C654-0341-A186-A5AB46137233}"/>
              </a:ext>
            </a:extLst>
          </p:cNvPr>
          <p:cNvSpPr/>
          <p:nvPr/>
        </p:nvSpPr>
        <p:spPr>
          <a:xfrm>
            <a:off x="3730976" y="1428749"/>
            <a:ext cx="1828799" cy="10667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B25FA-D1D2-1F4D-BB96-E37D0CBE7E31}"/>
              </a:ext>
            </a:extLst>
          </p:cNvPr>
          <p:cNvSpPr/>
          <p:nvPr/>
        </p:nvSpPr>
        <p:spPr>
          <a:xfrm>
            <a:off x="1902177" y="2495481"/>
            <a:ext cx="1828799" cy="10667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16C340-1168-F34B-ACDA-6C51B34EEB1D}"/>
                  </a:ext>
                </a:extLst>
              </p:cNvPr>
              <p:cNvSpPr txBox="1"/>
              <p:nvPr/>
            </p:nvSpPr>
            <p:spPr>
              <a:xfrm>
                <a:off x="5592014" y="3682213"/>
                <a:ext cx="2660921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16C340-1168-F34B-ACDA-6C51B34EE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14" y="3682213"/>
                <a:ext cx="2660921" cy="485582"/>
              </a:xfrm>
              <a:prstGeom prst="rect">
                <a:avLst/>
              </a:prstGeom>
              <a:blipFill>
                <a:blip r:embed="rId2"/>
                <a:stretch>
                  <a:fillRect l="-94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1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Template_v5">
  <a:themeElements>
    <a:clrScheme name="Kaspersky primary color palette">
      <a:dk1>
        <a:srgbClr val="1D1D1B"/>
      </a:dk1>
      <a:lt1>
        <a:srgbClr val="FFFFFF"/>
      </a:lt1>
      <a:dk2>
        <a:srgbClr val="A4A4A4"/>
      </a:dk2>
      <a:lt2>
        <a:srgbClr val="FFFFFF"/>
      </a:lt2>
      <a:accent1>
        <a:srgbClr val="00A88E"/>
      </a:accent1>
      <a:accent2>
        <a:srgbClr val="006D5D"/>
      </a:accent2>
      <a:accent3>
        <a:srgbClr val="EFEDEE"/>
      </a:accent3>
      <a:accent4>
        <a:srgbClr val="E5E5E5"/>
      </a:accent4>
      <a:accent5>
        <a:srgbClr val="CCCCCC"/>
      </a:accent5>
      <a:accent6>
        <a:srgbClr val="BBB8C4"/>
      </a:accent6>
      <a:hlink>
        <a:srgbClr val="0000FF"/>
      </a:hlink>
      <a:folHlink>
        <a:srgbClr val="800080"/>
      </a:folHlink>
    </a:clrScheme>
    <a:fontScheme name="Kaspersky Sans">
      <a:majorFont>
        <a:latin typeface="Kaspersky Sans"/>
        <a:ea typeface=""/>
        <a:cs typeface=""/>
      </a:majorFont>
      <a:minorFont>
        <a:latin typeface="Kaspersky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(16x9)_BC44FC0B" id="{F9C81BF3-09AD-2D4C-9F74-D34A586E4AEF}" vid="{B1FE228A-AAB6-3E41-9024-8DC66D8257E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Template_v5</Template>
  <TotalTime>4789</TotalTime>
  <Words>749</Words>
  <Application>Microsoft Macintosh PowerPoint</Application>
  <PresentationFormat>On-screen Show (16:9)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Kaspersky Sans</vt:lpstr>
      <vt:lpstr>Cambria Math</vt:lpstr>
      <vt:lpstr>Template_v5</vt:lpstr>
      <vt:lpstr>Ликбез по ML метрикам и их связи с бизнес-метриками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Ликбез по ML метрикам и их связи с бизнес-метриками</dc:title>
  <dc:creator>Pavel Filonov</dc:creator>
  <cp:lastModifiedBy>Pavel Filonov</cp:lastModifiedBy>
  <cp:revision>60</cp:revision>
  <dcterms:created xsi:type="dcterms:W3CDTF">2020-07-24T10:43:41Z</dcterms:created>
  <dcterms:modified xsi:type="dcterms:W3CDTF">2020-07-27T18:33:03Z</dcterms:modified>
</cp:coreProperties>
</file>