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70" r:id="rId9"/>
    <p:sldId id="271" r:id="rId10"/>
    <p:sldId id="264" r:id="rId11"/>
    <p:sldId id="274" r:id="rId12"/>
    <p:sldId id="265" r:id="rId13"/>
    <p:sldId id="272" r:id="rId14"/>
    <p:sldId id="266" r:id="rId15"/>
    <p:sldId id="267" r:id="rId16"/>
    <p:sldId id="268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709"/>
  </p:normalViewPr>
  <p:slideViewPr>
    <p:cSldViewPr snapToGrid="0" snapToObjects="1">
      <p:cViewPr varScale="1">
        <p:scale>
          <a:sx n="97" d="100"/>
          <a:sy n="9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1ADA2-090B-FB4E-8985-67C507E23FB8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E6FF6-B3C7-E041-B1EF-CBBC3D34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5 – module declaration, fundamental building block of a Verilog design</a:t>
            </a:r>
          </a:p>
          <a:p>
            <a:r>
              <a:rPr lang="en-US" dirty="0"/>
              <a:t>Lines 6-8 – input declaration</a:t>
            </a:r>
          </a:p>
          <a:p>
            <a:r>
              <a:rPr lang="en-US" dirty="0"/>
              <a:t>Lines 9-10 – output declaration</a:t>
            </a:r>
          </a:p>
          <a:p>
            <a:r>
              <a:rPr lang="en-US" dirty="0"/>
              <a:t>Line 12 – declare variables of type wire (the default net type in Verilog) for each </a:t>
            </a:r>
            <a:r>
              <a:rPr lang="en-US" dirty="0" err="1"/>
              <a:t>minterm</a:t>
            </a:r>
            <a:r>
              <a:rPr lang="en-US" dirty="0"/>
              <a:t> needed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6FF6-B3C7-E041-B1EF-CBBC3D346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2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Lines 13-19 – assign values to each </a:t>
            </a:r>
            <a:r>
              <a:rPr lang="en-US" dirty="0" err="1"/>
              <a:t>minterm</a:t>
            </a:r>
            <a:r>
              <a:rPr lang="en-US" dirty="0"/>
              <a:t> variable using the Boolean operators “&amp;” and “~”</a:t>
            </a:r>
          </a:p>
          <a:p>
            <a:r>
              <a:rPr lang="en-US" dirty="0"/>
              <a:t>Lines 20-21 – assign values to each output using the Boolean operator “|”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6FF6-B3C7-E041-B1EF-CBBC3D346A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5 – declare a module with no input or output ports</a:t>
            </a:r>
          </a:p>
          <a:p>
            <a:r>
              <a:rPr lang="en-US" dirty="0"/>
              <a:t>Line 6 – declare the registers (variables) that will be connected to the inputs of the DUT</a:t>
            </a:r>
          </a:p>
          <a:p>
            <a:r>
              <a:rPr lang="en-US" dirty="0"/>
              <a:t>Line 7 – declare the wires that will be connected to the outputs of the DUT</a:t>
            </a:r>
          </a:p>
          <a:p>
            <a:r>
              <a:rPr lang="en-US" dirty="0"/>
              <a:t>Line 8 – declare an instance of </a:t>
            </a:r>
            <a:r>
              <a:rPr lang="en-US" dirty="0" err="1"/>
              <a:t>full_adder_v</a:t>
            </a:r>
            <a:r>
              <a:rPr lang="en-US" dirty="0"/>
              <a:t> with name U1 (arbitrary) and specified inputs</a:t>
            </a:r>
            <a:r>
              <a:rPr lang="en-US"/>
              <a:t>/outputs</a:t>
            </a:r>
            <a:endParaRPr lang="en-US" dirty="0"/>
          </a:p>
          <a:p>
            <a:r>
              <a:rPr lang="en-US" dirty="0"/>
              <a:t>Lines 9-42 – the testbench applies combinations of inputs to the DUT using a process, which is a block of statements that are executed sequentially</a:t>
            </a:r>
          </a:p>
          <a:p>
            <a:r>
              <a:rPr lang="en-US" dirty="0"/>
              <a:t>Line 9 – the process runs once at the beginning of the simulation because of the keyword initial</a:t>
            </a:r>
          </a:p>
          <a:p>
            <a:r>
              <a:rPr lang="en-US" dirty="0"/>
              <a:t>Lines 11-13 – each variable is assigned a 1 bit binary value</a:t>
            </a:r>
          </a:p>
          <a:p>
            <a:r>
              <a:rPr lang="en-US" dirty="0"/>
              <a:t>Line 14 – wait 100 units of simulation time between assignments (delays specified with the “#” operator)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6FF6-B3C7-E041-B1EF-CBBC3D346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verilogquickst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81F6-BAA3-C24D-8FA7-D4D949F38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Verilog &amp;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err="1"/>
              <a:t>quickstart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481E-976A-B047-A789-694A32B0B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Stewart </a:t>
            </a:r>
            <a:r>
              <a:rPr lang="en-US" dirty="0" err="1"/>
              <a:t>dulaney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2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0EB0-CC9A-9B4E-AEC9-8521B07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Write Verilog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D4F0FD-DC48-434B-949E-503383557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0566" y="2249488"/>
            <a:ext cx="5447693" cy="3541712"/>
          </a:xfrm>
        </p:spPr>
      </p:pic>
    </p:spTree>
    <p:extLst>
      <p:ext uri="{BB962C8B-B14F-4D97-AF65-F5344CB8AC3E}">
        <p14:creationId xmlns:p14="http://schemas.microsoft.com/office/powerpoint/2010/main" val="175466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0EB0-CC9A-9B4E-AEC9-8521B072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Write Verilog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B655D8-2708-5143-8275-02644FF956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60995"/>
            <a:ext cx="4883367" cy="232257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A5431F-6263-904D-AE32-E64BB4500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1413" y="2434550"/>
            <a:ext cx="4878387" cy="3171588"/>
          </a:xfrm>
        </p:spPr>
      </p:pic>
    </p:spTree>
    <p:extLst>
      <p:ext uri="{BB962C8B-B14F-4D97-AF65-F5344CB8AC3E}">
        <p14:creationId xmlns:p14="http://schemas.microsoft.com/office/powerpoint/2010/main" val="269815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6CFB-E8AF-1142-9342-012C3329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Synthesize 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99986-5136-7D42-8342-B10BA9F08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283" y="2249488"/>
            <a:ext cx="5547581" cy="3538728"/>
          </a:xfrm>
        </p:spPr>
      </p:pic>
    </p:spTree>
    <p:extLst>
      <p:ext uri="{BB962C8B-B14F-4D97-AF65-F5344CB8AC3E}">
        <p14:creationId xmlns:p14="http://schemas.microsoft.com/office/powerpoint/2010/main" val="231978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D3C-55CB-884A-839D-F44A0AE4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Write testbench file (in Verilog)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56B0-895D-4F41-8355-C5949B967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Sources </a:t>
            </a:r>
            <a:r>
              <a:rPr lang="en-US" dirty="0">
                <a:sym typeface="Wingdings" pitchFamily="2" charset="2"/>
              </a:rPr>
              <a:t> Add or create 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simulation</a:t>
            </a:r>
            <a:r>
              <a:rPr lang="en-US" dirty="0">
                <a:sym typeface="Wingdings" pitchFamily="2" charset="2"/>
              </a:rPr>
              <a:t> sources  Create File  “sim”  OK  Finish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F9FF42-2272-2541-91B9-EDC9FB524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65427"/>
            <a:ext cx="4873844" cy="3108960"/>
          </a:xfrm>
        </p:spPr>
      </p:pic>
    </p:spTree>
    <p:extLst>
      <p:ext uri="{BB962C8B-B14F-4D97-AF65-F5344CB8AC3E}">
        <p14:creationId xmlns:p14="http://schemas.microsoft.com/office/powerpoint/2010/main" val="22945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8E68-03DA-784A-90D5-5676EF6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Write testbench file (in Verilog)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F9287E-3666-4E4F-BAF1-CF7519F76E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428049"/>
            <a:ext cx="4874591" cy="318211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3E96B8-55DE-AC4A-B6F2-DDAED16380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432111"/>
            <a:ext cx="4869844" cy="3172968"/>
          </a:xfrm>
        </p:spPr>
      </p:pic>
    </p:spTree>
    <p:extLst>
      <p:ext uri="{BB962C8B-B14F-4D97-AF65-F5344CB8AC3E}">
        <p14:creationId xmlns:p14="http://schemas.microsoft.com/office/powerpoint/2010/main" val="361038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0405-E8F4-5149-8EAF-D6469A6E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Run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F1F1F-71CE-5B4E-85E4-C82D50975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283" y="2249488"/>
            <a:ext cx="5547581" cy="3538728"/>
          </a:xfrm>
        </p:spPr>
      </p:pic>
    </p:spTree>
    <p:extLst>
      <p:ext uri="{BB962C8B-B14F-4D97-AF65-F5344CB8AC3E}">
        <p14:creationId xmlns:p14="http://schemas.microsoft.com/office/powerpoint/2010/main" val="21496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2CFD-1E65-2F49-A03D-1384936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Verify the results in the waveform (Timing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32F0E-8DE7-DE41-A1C4-5D68434F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283" y="2249488"/>
            <a:ext cx="5547581" cy="3538728"/>
          </a:xfrm>
        </p:spPr>
      </p:pic>
    </p:spTree>
    <p:extLst>
      <p:ext uri="{BB962C8B-B14F-4D97-AF65-F5344CB8AC3E}">
        <p14:creationId xmlns:p14="http://schemas.microsoft.com/office/powerpoint/2010/main" val="323566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2CFD-1E65-2F49-A03D-1384936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Verify the results in the waveform (Timing Diagram)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463E9E-86BC-F44D-95BF-5C402FA109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2" y="2814091"/>
            <a:ext cx="4881440" cy="241401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D8792E-041F-3345-A3ED-A2FACE2D8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2451" y="2249488"/>
            <a:ext cx="4570857" cy="3538728"/>
          </a:xfrm>
        </p:spPr>
      </p:pic>
    </p:spTree>
    <p:extLst>
      <p:ext uri="{BB962C8B-B14F-4D97-AF65-F5344CB8AC3E}">
        <p14:creationId xmlns:p14="http://schemas.microsoft.com/office/powerpoint/2010/main" val="130807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2BB0-8C18-2144-80B6-01BD1EFC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9B5A-D45B-E349-9B0B-0BC22433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slides and code: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verilogquickstart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D6A0-2E5E-2C43-A238-F6163BE5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25B8-DE57-A049-9A82-059FD80F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Verilog and Xilinx </a:t>
            </a:r>
            <a:r>
              <a:rPr lang="en-US" dirty="0" err="1"/>
              <a:t>Vivado</a:t>
            </a:r>
            <a:r>
              <a:rPr lang="en-US" dirty="0"/>
              <a:t> (IDE) and the typical workflow of using a Computer-Aided Design (CAD) Tool in the design of digital systems by implementing a simple combinational circuit</a:t>
            </a:r>
          </a:p>
        </p:txBody>
      </p:sp>
    </p:spTree>
    <p:extLst>
      <p:ext uri="{BB962C8B-B14F-4D97-AF65-F5344CB8AC3E}">
        <p14:creationId xmlns:p14="http://schemas.microsoft.com/office/powerpoint/2010/main" val="149477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E7C8-9EF1-2343-9C7A-0E2E45B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4408-EF04-0244-961E-D8F54217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provides a free version of the </a:t>
            </a:r>
            <a:r>
              <a:rPr lang="en-US" dirty="0" err="1"/>
              <a:t>Vivado</a:t>
            </a:r>
            <a:r>
              <a:rPr lang="en-US" dirty="0"/>
              <a:t> software called </a:t>
            </a:r>
            <a:r>
              <a:rPr lang="en-US" i="1" dirty="0"/>
              <a:t>Webpack</a:t>
            </a:r>
            <a:r>
              <a:rPr lang="en-US" dirty="0"/>
              <a:t> for Windows and Linux operating systems: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www.xilinx.com</a:t>
            </a:r>
            <a:r>
              <a:rPr lang="en-US" dirty="0">
                <a:hlinkClick r:id="rId2"/>
              </a:rPr>
              <a:t>/support/</a:t>
            </a:r>
            <a:r>
              <a:rPr lang="en-US" dirty="0" err="1">
                <a:hlinkClick r:id="rId2"/>
              </a:rPr>
              <a:t>download.html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523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C1D6-ADC8-1D44-AEA4-0A4205FB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of the circuit – 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81C4-9E0F-5844-BE3C-21DC590A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E44D2-1FE5-954C-AB60-D54CE1C2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66" y="2249487"/>
            <a:ext cx="4903948" cy="37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6A10-DEA4-FE4D-B579-1D9C0DDD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of the circuit – 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D017-EE1D-2F46-A196-3631CD22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sum of products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BE8FA-A403-424C-8CB5-12977372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45" y="2966800"/>
            <a:ext cx="6861044" cy="32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7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C2F9-2808-F344-B5FF-69495253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of the circuit – 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59B7-1F15-434A-A27C-BB76D916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schematic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1E751-A9CC-9C4F-9301-B9E6DA84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30" y="3000375"/>
            <a:ext cx="4896782" cy="32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1DAF-F9D9-1142-AD39-7DFEF5F7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93B-BF11-114B-BDC7-D2308B50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new project in </a:t>
            </a:r>
            <a:r>
              <a:rPr lang="en-US" dirty="0" err="1"/>
              <a:t>Vivado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Verilog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Synthesize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testbench file (in Verilog)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the results in the waveform (Timing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C88D-4E16-B14D-9974-FFA0860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project in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619E-0C1D-D345-934B-81FBE55E65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Splash screen </a:t>
            </a:r>
            <a:r>
              <a:rPr lang="en-US" dirty="0">
                <a:sym typeface="Wingdings" pitchFamily="2" charset="2"/>
              </a:rPr>
              <a:t> Create Project  Next  Next  Next  Next  Next  Next  Finish (use default selections)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864A90-5FDC-A045-90EB-5F5D48A7F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65427"/>
            <a:ext cx="4873844" cy="3108960"/>
          </a:xfrm>
        </p:spPr>
      </p:pic>
    </p:spTree>
    <p:extLst>
      <p:ext uri="{BB962C8B-B14F-4D97-AF65-F5344CB8AC3E}">
        <p14:creationId xmlns:p14="http://schemas.microsoft.com/office/powerpoint/2010/main" val="415338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9502-33B1-EF44-A141-92298CB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Write Verilog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2BDC-1B7A-F346-9994-C3B416737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Sources </a:t>
            </a:r>
            <a:r>
              <a:rPr lang="en-US" dirty="0">
                <a:sym typeface="Wingdings" pitchFamily="2" charset="2"/>
              </a:rPr>
              <a:t> Add or create </a:t>
            </a:r>
            <a:r>
              <a:rPr lang="en-US" dirty="0">
                <a:solidFill>
                  <a:srgbClr val="FFFF00"/>
                </a:solidFill>
                <a:sym typeface="Wingdings" pitchFamily="2" charset="2"/>
              </a:rPr>
              <a:t>design</a:t>
            </a:r>
            <a:r>
              <a:rPr lang="en-US" dirty="0">
                <a:sym typeface="Wingdings" pitchFamily="2" charset="2"/>
              </a:rPr>
              <a:t> sources  Create File  “</a:t>
            </a:r>
            <a:r>
              <a:rPr lang="en-US" dirty="0" err="1">
                <a:sym typeface="Wingdings" pitchFamily="2" charset="2"/>
              </a:rPr>
              <a:t>full_adder_v</a:t>
            </a:r>
            <a:r>
              <a:rPr lang="en-US" dirty="0">
                <a:sym typeface="Wingdings" pitchFamily="2" charset="2"/>
              </a:rPr>
              <a:t>”  OK  Finish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26C1B7-1A51-7C42-BC55-F0F2AB5EA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65427"/>
            <a:ext cx="4873844" cy="3108960"/>
          </a:xfrm>
        </p:spPr>
      </p:pic>
    </p:spTree>
    <p:extLst>
      <p:ext uri="{BB962C8B-B14F-4D97-AF65-F5344CB8AC3E}">
        <p14:creationId xmlns:p14="http://schemas.microsoft.com/office/powerpoint/2010/main" val="57761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168</TotalTime>
  <Words>512</Words>
  <Application>Microsoft Macintosh PowerPoint</Application>
  <PresentationFormat>Widescreen</PresentationFormat>
  <Paragraphs>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Circuit</vt:lpstr>
      <vt:lpstr>Verilog &amp; Vivado quickstart</vt:lpstr>
      <vt:lpstr>objective</vt:lpstr>
      <vt:lpstr>setup</vt:lpstr>
      <vt:lpstr>The function of the circuit – full adder</vt:lpstr>
      <vt:lpstr>The function of the circuit – full adder</vt:lpstr>
      <vt:lpstr>The function of the circuit – full adder</vt:lpstr>
      <vt:lpstr>overview</vt:lpstr>
      <vt:lpstr>1. Create a new project in Vivado</vt:lpstr>
      <vt:lpstr>2. Write Verilog code</vt:lpstr>
      <vt:lpstr>2. Write Verilog code</vt:lpstr>
      <vt:lpstr>2. Write Verilog code</vt:lpstr>
      <vt:lpstr>3. Synthesize it</vt:lpstr>
      <vt:lpstr>4. Write testbench file (in Verilog)</vt:lpstr>
      <vt:lpstr>4. Write testbench file (in Verilog)</vt:lpstr>
      <vt:lpstr>5. Run simulation</vt:lpstr>
      <vt:lpstr>6. Verify the results in the waveform (Timing Diagram)</vt:lpstr>
      <vt:lpstr>6. Verify the results in the waveform (Timing Diagram)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2018-04-26T22:58:03Z</dcterms:created>
  <dcterms:modified xsi:type="dcterms:W3CDTF">2018-04-30T23:08:16Z</dcterms:modified>
</cp:coreProperties>
</file>