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21"/>
  </p:notesMasterIdLst>
  <p:handoutMasterIdLst>
    <p:handoutMasterId r:id="rId22"/>
  </p:handoutMasterIdLst>
  <p:sldIdLst>
    <p:sldId id="330" r:id="rId5"/>
    <p:sldId id="331" r:id="rId6"/>
    <p:sldId id="336" r:id="rId7"/>
    <p:sldId id="337" r:id="rId8"/>
    <p:sldId id="340" r:id="rId9"/>
    <p:sldId id="341" r:id="rId10"/>
    <p:sldId id="347" r:id="rId11"/>
    <p:sldId id="343" r:id="rId12"/>
    <p:sldId id="333" r:id="rId13"/>
    <p:sldId id="344" r:id="rId14"/>
    <p:sldId id="332" r:id="rId15"/>
    <p:sldId id="345" r:id="rId16"/>
    <p:sldId id="328" r:id="rId17"/>
    <p:sldId id="346" r:id="rId18"/>
    <p:sldId id="335" r:id="rId19"/>
    <p:sldId id="34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5316" autoAdjust="0"/>
  </p:normalViewPr>
  <p:slideViewPr>
    <p:cSldViewPr snapToGrid="0">
      <p:cViewPr varScale="1">
        <p:scale>
          <a:sx n="62" d="100"/>
          <a:sy n="62" d="100"/>
        </p:scale>
        <p:origin x="48" y="79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5/8/2025</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5/8/2025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dirty="0"/>
              <a:t>Click icon to add picture</a:t>
            </a:r>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dirty="0"/>
              <a:t>Click icon to add picture</a:t>
            </a:r>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catalog.data.gov/dataset/b-9-1-high-income-returns-by-income-level-and-average-tax-rate"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C7B-7008-CF79-CA61-501AE40EF6C4}"/>
              </a:ext>
            </a:extLst>
          </p:cNvPr>
          <p:cNvSpPr>
            <a:spLocks noGrp="1"/>
          </p:cNvSpPr>
          <p:nvPr>
            <p:ph type="title"/>
          </p:nvPr>
        </p:nvSpPr>
        <p:spPr>
          <a:xfrm>
            <a:off x="2998169" y="2455696"/>
            <a:ext cx="6210075" cy="1946607"/>
          </a:xfrm>
        </p:spPr>
        <p:txBody>
          <a:bodyPr/>
          <a:lstStyle/>
          <a:p>
            <a:pPr algn="ctr"/>
            <a:r>
              <a:rPr lang="en-US" dirty="0"/>
              <a:t>Final Project</a:t>
            </a:r>
          </a:p>
        </p:txBody>
      </p:sp>
      <p:sp>
        <p:nvSpPr>
          <p:cNvPr id="4" name="Text Placeholder 3">
            <a:extLst>
              <a:ext uri="{FF2B5EF4-FFF2-40B4-BE49-F238E27FC236}">
                <a16:creationId xmlns:a16="http://schemas.microsoft.com/office/drawing/2014/main" id="{124C9233-DE4C-C574-F235-B08205E3D8A8}"/>
              </a:ext>
            </a:extLst>
          </p:cNvPr>
          <p:cNvSpPr>
            <a:spLocks noGrp="1"/>
          </p:cNvSpPr>
          <p:nvPr>
            <p:ph type="body" sz="quarter" idx="16"/>
          </p:nvPr>
        </p:nvSpPr>
        <p:spPr>
          <a:xfrm>
            <a:off x="1352614" y="5010341"/>
            <a:ext cx="9501187" cy="1139447"/>
          </a:xfrm>
        </p:spPr>
        <p:txBody>
          <a:bodyPr/>
          <a:lstStyle/>
          <a:p>
            <a:r>
              <a:rPr lang="en-US" dirty="0"/>
              <a:t>Sean Dulce</a:t>
            </a:r>
          </a:p>
          <a:p>
            <a:r>
              <a:rPr lang="en-US" dirty="0"/>
              <a:t>Bus 3252.01</a:t>
            </a:r>
          </a:p>
        </p:txBody>
      </p:sp>
    </p:spTree>
    <p:extLst>
      <p:ext uri="{BB962C8B-B14F-4D97-AF65-F5344CB8AC3E}">
        <p14:creationId xmlns:p14="http://schemas.microsoft.com/office/powerpoint/2010/main" val="266339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FD7F6-5B58-4978-C248-9F40D99792F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D62631-AD0D-4DB0-B6E3-FDC17C61485F}"/>
              </a:ext>
            </a:extLst>
          </p:cNvPr>
          <p:cNvSpPr>
            <a:spLocks noGrp="1"/>
          </p:cNvSpPr>
          <p:nvPr>
            <p:ph type="title"/>
          </p:nvPr>
        </p:nvSpPr>
        <p:spPr>
          <a:xfrm>
            <a:off x="1079076" y="334107"/>
            <a:ext cx="8961740" cy="1274885"/>
          </a:xfrm>
        </p:spPr>
        <p:txBody>
          <a:bodyPr/>
          <a:lstStyle/>
          <a:p>
            <a:r>
              <a:rPr lang="en-US" dirty="0"/>
              <a:t>Analytical questions</a:t>
            </a:r>
          </a:p>
        </p:txBody>
      </p:sp>
      <p:sp>
        <p:nvSpPr>
          <p:cNvPr id="10" name="Text Placeholder 9">
            <a:extLst>
              <a:ext uri="{FF2B5EF4-FFF2-40B4-BE49-F238E27FC236}">
                <a16:creationId xmlns:a16="http://schemas.microsoft.com/office/drawing/2014/main" id="{072CD11E-C20E-F060-6982-3D360A8396F6}"/>
              </a:ext>
            </a:extLst>
          </p:cNvPr>
          <p:cNvSpPr>
            <a:spLocks noGrp="1"/>
          </p:cNvSpPr>
          <p:nvPr>
            <p:ph type="body" sz="quarter" idx="20"/>
          </p:nvPr>
        </p:nvSpPr>
        <p:spPr>
          <a:xfrm>
            <a:off x="1079075" y="1515775"/>
            <a:ext cx="10315755" cy="815782"/>
          </a:xfrm>
        </p:spPr>
        <p:txBody>
          <a:bodyPr/>
          <a:lstStyle/>
          <a:p>
            <a:r>
              <a:rPr lang="en-US" sz="1800" dirty="0"/>
              <a:t>Question 3: Which income bracket contributes the most to total tax revenue and how does it compare to the total tax returns per income bracket?</a:t>
            </a:r>
          </a:p>
        </p:txBody>
      </p:sp>
      <p:sp>
        <p:nvSpPr>
          <p:cNvPr id="6" name="Text Placeholder 5">
            <a:extLst>
              <a:ext uri="{FF2B5EF4-FFF2-40B4-BE49-F238E27FC236}">
                <a16:creationId xmlns:a16="http://schemas.microsoft.com/office/drawing/2014/main" id="{DB4EF2E2-1651-AD78-BF51-66D837D17BB9}"/>
              </a:ext>
            </a:extLst>
          </p:cNvPr>
          <p:cNvSpPr>
            <a:spLocks noGrp="1"/>
          </p:cNvSpPr>
          <p:nvPr>
            <p:ph type="body" sz="quarter" idx="14"/>
          </p:nvPr>
        </p:nvSpPr>
        <p:spPr>
          <a:xfrm>
            <a:off x="1079074" y="2577741"/>
            <a:ext cx="9823388" cy="1493098"/>
          </a:xfrm>
        </p:spPr>
        <p:txBody>
          <a:bodyPr/>
          <a:lstStyle/>
          <a:p>
            <a:r>
              <a:rPr lang="en-US" dirty="0"/>
              <a:t>This question will reveal which income group contributes most total tax revenue and compare it to the total tax returns per income group.  This will show us the correlation between the two categories and show us where all the tax revenue comes from and how big that income group really is.</a:t>
            </a:r>
          </a:p>
        </p:txBody>
      </p:sp>
      <p:sp>
        <p:nvSpPr>
          <p:cNvPr id="2" name="Slide Number Placeholder 1">
            <a:extLst>
              <a:ext uri="{FF2B5EF4-FFF2-40B4-BE49-F238E27FC236}">
                <a16:creationId xmlns:a16="http://schemas.microsoft.com/office/drawing/2014/main" id="{32B53586-7C44-0DCD-F106-E947A060D218}"/>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10</a:t>
            </a:fld>
            <a:endParaRPr lang="en-US" dirty="0"/>
          </a:p>
        </p:txBody>
      </p:sp>
      <p:sp>
        <p:nvSpPr>
          <p:cNvPr id="4" name="TextBox 3">
            <a:extLst>
              <a:ext uri="{FF2B5EF4-FFF2-40B4-BE49-F238E27FC236}">
                <a16:creationId xmlns:a16="http://schemas.microsoft.com/office/drawing/2014/main" id="{A0EA7FAC-1CAF-A04E-D966-56D9DFB53375}"/>
              </a:ext>
            </a:extLst>
          </p:cNvPr>
          <p:cNvSpPr txBox="1"/>
          <p:nvPr/>
        </p:nvSpPr>
        <p:spPr>
          <a:xfrm>
            <a:off x="1079074" y="3701507"/>
            <a:ext cx="7985795" cy="369332"/>
          </a:xfrm>
          <a:prstGeom prst="rect">
            <a:avLst/>
          </a:prstGeom>
          <a:noFill/>
        </p:spPr>
        <p:txBody>
          <a:bodyPr wrap="square" rtlCol="0">
            <a:spAutoFit/>
          </a:bodyPr>
          <a:lstStyle/>
          <a:p>
            <a:r>
              <a:rPr lang="en-US" dirty="0">
                <a:solidFill>
                  <a:schemeClr val="bg1"/>
                </a:solidFill>
              </a:rPr>
              <a:t>(Question answers will be paired with the visualization slides)</a:t>
            </a:r>
          </a:p>
        </p:txBody>
      </p:sp>
    </p:spTree>
    <p:extLst>
      <p:ext uri="{BB962C8B-B14F-4D97-AF65-F5344CB8AC3E}">
        <p14:creationId xmlns:p14="http://schemas.microsoft.com/office/powerpoint/2010/main" val="3628464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677007" y="533357"/>
            <a:ext cx="7528735" cy="684311"/>
          </a:xfrm>
        </p:spPr>
        <p:txBody>
          <a:bodyPr/>
          <a:lstStyle/>
          <a:p>
            <a:r>
              <a:rPr lang="en-US" dirty="0"/>
              <a:t>Data visualization</a:t>
            </a:r>
          </a:p>
        </p:txBody>
      </p:sp>
      <p:sp>
        <p:nvSpPr>
          <p:cNvPr id="22" name="Text Placeholder 21">
            <a:extLst>
              <a:ext uri="{FF2B5EF4-FFF2-40B4-BE49-F238E27FC236}">
                <a16:creationId xmlns:a16="http://schemas.microsoft.com/office/drawing/2014/main" id="{CEA95D66-07D4-B718-7442-747FF0943818}"/>
              </a:ext>
            </a:extLst>
          </p:cNvPr>
          <p:cNvSpPr>
            <a:spLocks noGrp="1"/>
          </p:cNvSpPr>
          <p:nvPr>
            <p:ph type="body" sz="quarter" idx="14"/>
          </p:nvPr>
        </p:nvSpPr>
        <p:spPr>
          <a:xfrm>
            <a:off x="560910" y="1642106"/>
            <a:ext cx="3439598" cy="4108063"/>
          </a:xfrm>
        </p:spPr>
        <p:txBody>
          <a:bodyPr/>
          <a:lstStyle/>
          <a:p>
            <a:pPr>
              <a:buFont typeface="Arial" panose="020B0604020202020204" pitchFamily="34" charset="0"/>
              <a:buChar char="•"/>
            </a:pPr>
            <a:r>
              <a:rPr lang="en-US" dirty="0"/>
              <a:t>Insights: Based on our visualization, most taxable returns come from individuals that fall under any of the income brackets that are over 50,000. On the contrary, of all the individuals in the under 50,000 income bracket, only 43.7% of them have a taxable return.</a:t>
            </a:r>
          </a:p>
          <a:p>
            <a:pPr>
              <a:buFont typeface="Arial" panose="020B0604020202020204" pitchFamily="34" charset="0"/>
              <a:buChar char="•"/>
            </a:pPr>
            <a:endParaRPr lang="en-US" dirty="0"/>
          </a:p>
          <a:p>
            <a:pPr>
              <a:buFont typeface="Arial" panose="020B0604020202020204" pitchFamily="34" charset="0"/>
              <a:buChar char="•"/>
            </a:pPr>
            <a:r>
              <a:rPr lang="en-US" dirty="0"/>
              <a:t>Of the individuals in the 50,001 to 100,000 income bracket, 92% of them have taxable returns while individuals for both income brackets that are 100,000 and over are at 99% of taxable returns within the brackets.</a:t>
            </a:r>
          </a:p>
          <a:p>
            <a:pPr>
              <a:buFont typeface="Arial" panose="020B0604020202020204" pitchFamily="34" charset="0"/>
              <a:buChar char="•"/>
            </a:pPr>
            <a:r>
              <a:rPr lang="en-US" dirty="0"/>
              <a:t>This answers question 1.</a:t>
            </a:r>
          </a:p>
        </p:txBody>
      </p:sp>
      <p:sp>
        <p:nvSpPr>
          <p:cNvPr id="2" name="Slide Number Placeholder 1">
            <a:extLst>
              <a:ext uri="{FF2B5EF4-FFF2-40B4-BE49-F238E27FC236}">
                <a16:creationId xmlns:a16="http://schemas.microsoft.com/office/drawing/2014/main" id="{EE0139FC-6BF8-0C24-E11A-B01D1A7DDE2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11</a:t>
            </a:fld>
            <a:endParaRPr lang="en-US" dirty="0"/>
          </a:p>
        </p:txBody>
      </p:sp>
      <p:pic>
        <p:nvPicPr>
          <p:cNvPr id="1026" name="Picture 2">
            <a:extLst>
              <a:ext uri="{FF2B5EF4-FFF2-40B4-BE49-F238E27FC236}">
                <a16:creationId xmlns:a16="http://schemas.microsoft.com/office/drawing/2014/main" id="{EBA9EB7A-F53F-044B-6330-1943AA44F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392" y="1642106"/>
            <a:ext cx="7136110" cy="4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45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1A2D5-68C2-63F3-F7AF-DD2E2361B31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22A2913-A229-8995-9310-F44044E0D60F}"/>
              </a:ext>
            </a:extLst>
          </p:cNvPr>
          <p:cNvSpPr>
            <a:spLocks noGrp="1"/>
          </p:cNvSpPr>
          <p:nvPr>
            <p:ph type="title"/>
          </p:nvPr>
        </p:nvSpPr>
        <p:spPr>
          <a:xfrm>
            <a:off x="677007" y="533357"/>
            <a:ext cx="8989507" cy="684311"/>
          </a:xfrm>
        </p:spPr>
        <p:txBody>
          <a:bodyPr/>
          <a:lstStyle/>
          <a:p>
            <a:r>
              <a:rPr lang="en-US" dirty="0"/>
              <a:t>Data visualization part 2</a:t>
            </a:r>
          </a:p>
        </p:txBody>
      </p:sp>
      <p:sp>
        <p:nvSpPr>
          <p:cNvPr id="22" name="Text Placeholder 21">
            <a:extLst>
              <a:ext uri="{FF2B5EF4-FFF2-40B4-BE49-F238E27FC236}">
                <a16:creationId xmlns:a16="http://schemas.microsoft.com/office/drawing/2014/main" id="{FB47411B-4D78-B242-ED9E-082C0A7F4597}"/>
              </a:ext>
            </a:extLst>
          </p:cNvPr>
          <p:cNvSpPr>
            <a:spLocks noGrp="1"/>
          </p:cNvSpPr>
          <p:nvPr>
            <p:ph type="body" sz="quarter" idx="14"/>
          </p:nvPr>
        </p:nvSpPr>
        <p:spPr>
          <a:xfrm>
            <a:off x="7982237" y="1590637"/>
            <a:ext cx="3439598" cy="4108063"/>
          </a:xfrm>
        </p:spPr>
        <p:txBody>
          <a:bodyPr/>
          <a:lstStyle/>
          <a:p>
            <a:pPr>
              <a:buFont typeface="Arial" panose="020B0604020202020204" pitchFamily="34" charset="0"/>
              <a:buChar char="•"/>
            </a:pPr>
            <a:r>
              <a:rPr lang="en-US" dirty="0"/>
              <a:t>Insights: Based on this visualization, it seems that the income bracket 200,000 and over has a huge disparity compared to the other income brackets with an average of $219,173 tax paid which is a whopping 90% higher average tax paid than the next income bracket of 100,000 to 200,000. At the opposite side of the spectrum, the income bracket of 50,000 and under sits at a $998 average tax paid.</a:t>
            </a:r>
          </a:p>
          <a:p>
            <a:pPr>
              <a:buFont typeface="Arial" panose="020B0604020202020204" pitchFamily="34" charset="0"/>
              <a:buChar char="•"/>
            </a:pPr>
            <a:r>
              <a:rPr lang="en-US" dirty="0"/>
              <a:t>Completing question 2, the 100,000 to 200,000 group pays an average $20,570 tax paid and the 50,000 to 100,000 group pays an average $5,394.</a:t>
            </a:r>
          </a:p>
        </p:txBody>
      </p:sp>
      <p:sp>
        <p:nvSpPr>
          <p:cNvPr id="2" name="Slide Number Placeholder 1">
            <a:extLst>
              <a:ext uri="{FF2B5EF4-FFF2-40B4-BE49-F238E27FC236}">
                <a16:creationId xmlns:a16="http://schemas.microsoft.com/office/drawing/2014/main" id="{77A737E8-DE91-E05A-D025-A12D25D83681}"/>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12</a:t>
            </a:fld>
            <a:endParaRPr lang="en-US" dirty="0"/>
          </a:p>
        </p:txBody>
      </p:sp>
      <p:pic>
        <p:nvPicPr>
          <p:cNvPr id="2050" name="Picture 2">
            <a:extLst>
              <a:ext uri="{FF2B5EF4-FFF2-40B4-BE49-F238E27FC236}">
                <a16:creationId xmlns:a16="http://schemas.microsoft.com/office/drawing/2014/main" id="{3AEC8D28-D2EB-9150-B5BC-77C9FA5D4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43050"/>
            <a:ext cx="7024396" cy="420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53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F120DD-1D35-81D2-0A23-036326055E17}"/>
              </a:ext>
            </a:extLst>
          </p:cNvPr>
          <p:cNvSpPr>
            <a:spLocks noGrp="1"/>
          </p:cNvSpPr>
          <p:nvPr>
            <p:ph type="title"/>
          </p:nvPr>
        </p:nvSpPr>
        <p:spPr>
          <a:xfrm>
            <a:off x="625787" y="65315"/>
            <a:ext cx="8036520" cy="760938"/>
          </a:xfrm>
        </p:spPr>
        <p:txBody>
          <a:bodyPr/>
          <a:lstStyle/>
          <a:p>
            <a:r>
              <a:rPr lang="en-US" dirty="0"/>
              <a:t>Data visualization part 3</a:t>
            </a:r>
          </a:p>
        </p:txBody>
      </p:sp>
      <p:sp>
        <p:nvSpPr>
          <p:cNvPr id="2" name="Slide Number Placeholder 1">
            <a:extLst>
              <a:ext uri="{FF2B5EF4-FFF2-40B4-BE49-F238E27FC236}">
                <a16:creationId xmlns:a16="http://schemas.microsoft.com/office/drawing/2014/main" id="{80149A69-049B-838C-C4E1-02F230BCE7E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13</a:t>
            </a:fld>
            <a:endParaRPr lang="en-US" dirty="0"/>
          </a:p>
        </p:txBody>
      </p:sp>
      <p:pic>
        <p:nvPicPr>
          <p:cNvPr id="3074" name="Picture 2">
            <a:extLst>
              <a:ext uri="{FF2B5EF4-FFF2-40B4-BE49-F238E27FC236}">
                <a16:creationId xmlns:a16="http://schemas.microsoft.com/office/drawing/2014/main" id="{8981BD24-2158-348E-8FB5-ED6FECD2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585" y="1436913"/>
            <a:ext cx="4805977" cy="50009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09080BA-FC3A-D130-30B9-A97C2260E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348" y="1436913"/>
            <a:ext cx="4855067" cy="500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7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4833-1707-B054-5E32-79871039BE2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0EBAC92-1725-764B-EDCC-B4DDF2C6AAC2}"/>
              </a:ext>
            </a:extLst>
          </p:cNvPr>
          <p:cNvSpPr>
            <a:spLocks noGrp="1"/>
          </p:cNvSpPr>
          <p:nvPr>
            <p:ph type="title"/>
          </p:nvPr>
        </p:nvSpPr>
        <p:spPr>
          <a:xfrm>
            <a:off x="625787" y="65315"/>
            <a:ext cx="8036520" cy="760938"/>
          </a:xfrm>
        </p:spPr>
        <p:txBody>
          <a:bodyPr/>
          <a:lstStyle/>
          <a:p>
            <a:r>
              <a:rPr lang="en-US" dirty="0"/>
              <a:t>Data visualization part 3</a:t>
            </a:r>
          </a:p>
        </p:txBody>
      </p:sp>
      <p:sp>
        <p:nvSpPr>
          <p:cNvPr id="2" name="Slide Number Placeholder 1">
            <a:extLst>
              <a:ext uri="{FF2B5EF4-FFF2-40B4-BE49-F238E27FC236}">
                <a16:creationId xmlns:a16="http://schemas.microsoft.com/office/drawing/2014/main" id="{D484F754-D175-8956-ABE7-46FF759DAF38}"/>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14</a:t>
            </a:fld>
            <a:endParaRPr lang="en-US" dirty="0"/>
          </a:p>
        </p:txBody>
      </p:sp>
      <p:sp>
        <p:nvSpPr>
          <p:cNvPr id="3" name="Text Placeholder 9">
            <a:extLst>
              <a:ext uri="{FF2B5EF4-FFF2-40B4-BE49-F238E27FC236}">
                <a16:creationId xmlns:a16="http://schemas.microsoft.com/office/drawing/2014/main" id="{00F14CE1-A89E-72DF-D938-2D36A3679D37}"/>
              </a:ext>
            </a:extLst>
          </p:cNvPr>
          <p:cNvSpPr txBox="1">
            <a:spLocks/>
          </p:cNvSpPr>
          <p:nvPr/>
        </p:nvSpPr>
        <p:spPr>
          <a:xfrm>
            <a:off x="625787" y="903453"/>
            <a:ext cx="10315755" cy="81578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SzPct val="115000"/>
              <a:buFont typeface="Arial"/>
              <a:buNone/>
              <a:defRPr sz="1400" kern="1200" cap="none">
                <a:solidFill>
                  <a:schemeClr val="bg1"/>
                </a:solidFill>
                <a:effectLst/>
                <a:latin typeface="+mn-lt"/>
                <a:ea typeface="Dotum" panose="020B0600000101010101" pitchFamily="34" charset="-127"/>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t>CONTINUED</a:t>
            </a:r>
          </a:p>
        </p:txBody>
      </p:sp>
      <p:sp>
        <p:nvSpPr>
          <p:cNvPr id="4" name="TextBox 3">
            <a:extLst>
              <a:ext uri="{FF2B5EF4-FFF2-40B4-BE49-F238E27FC236}">
                <a16:creationId xmlns:a16="http://schemas.microsoft.com/office/drawing/2014/main" id="{F51A8544-ABFE-46A0-7CE2-6566F7E7F99C}"/>
              </a:ext>
            </a:extLst>
          </p:cNvPr>
          <p:cNvSpPr txBox="1"/>
          <p:nvPr/>
        </p:nvSpPr>
        <p:spPr>
          <a:xfrm>
            <a:off x="625787" y="1393919"/>
            <a:ext cx="7603462" cy="2585323"/>
          </a:xfrm>
          <a:prstGeom prst="rect">
            <a:avLst/>
          </a:prstGeom>
          <a:noFill/>
        </p:spPr>
        <p:txBody>
          <a:bodyPr wrap="square" rtlCol="0">
            <a:spAutoFit/>
          </a:bodyPr>
          <a:lstStyle/>
          <a:p>
            <a:r>
              <a:rPr lang="en-US" b="1" dirty="0">
                <a:solidFill>
                  <a:schemeClr val="bg1"/>
                </a:solidFill>
              </a:rPr>
              <a:t>Share of Total Tax Liability by Income Bracket Pie Chart</a:t>
            </a:r>
          </a:p>
          <a:p>
            <a:pPr marL="285750" indent="-285750">
              <a:buFont typeface="Arial" panose="020B0604020202020204" pitchFamily="34" charset="0"/>
              <a:buChar char="•"/>
            </a:pPr>
            <a:r>
              <a:rPr lang="en-US" dirty="0">
                <a:solidFill>
                  <a:schemeClr val="bg1"/>
                </a:solidFill>
              </a:rPr>
              <a:t>Insights: </a:t>
            </a:r>
            <a:r>
              <a:rPr lang="en-US" b="0" i="0" dirty="0">
                <a:solidFill>
                  <a:srgbClr val="E3E3E3"/>
                </a:solidFill>
                <a:effectLst/>
                <a:latin typeface="Roboto" panose="02000000000000000000" pitchFamily="2" charset="0"/>
              </a:rPr>
              <a:t>Based on this pie chart, it seems that the 200,000 and over income bracket contributes to the most total tax revenue at 75.5%. The next runner up being 100,000 to 200,000 at a low 15.4% and the next income levels combining for ~9% of the total tax liability.</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5" name="TextBox 4">
            <a:extLst>
              <a:ext uri="{FF2B5EF4-FFF2-40B4-BE49-F238E27FC236}">
                <a16:creationId xmlns:a16="http://schemas.microsoft.com/office/drawing/2014/main" id="{9F7A94C5-747E-4B5C-4444-281096C8E52D}"/>
              </a:ext>
            </a:extLst>
          </p:cNvPr>
          <p:cNvSpPr txBox="1"/>
          <p:nvPr/>
        </p:nvSpPr>
        <p:spPr>
          <a:xfrm>
            <a:off x="625787" y="3092225"/>
            <a:ext cx="7603462" cy="2862322"/>
          </a:xfrm>
          <a:prstGeom prst="rect">
            <a:avLst/>
          </a:prstGeom>
          <a:noFill/>
        </p:spPr>
        <p:txBody>
          <a:bodyPr wrap="square" rtlCol="0">
            <a:spAutoFit/>
          </a:bodyPr>
          <a:lstStyle/>
          <a:p>
            <a:r>
              <a:rPr lang="en-US" b="1" dirty="0">
                <a:solidFill>
                  <a:schemeClr val="bg1"/>
                </a:solidFill>
              </a:rPr>
              <a:t>Share of Total Tax Returns by Income Bracket Pie Chart</a:t>
            </a:r>
          </a:p>
          <a:p>
            <a:pPr marL="285750" indent="-285750">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Insights: Based on this pie chart, 63% of total tax returns comes from the under 50,000 income bracket.  The income bracket of 50,000 to 100,000 comes in at second with 21% of total tax returns and both income brackets of 100,000 and over combine for ~16%  of total tax returns.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TextBox 5">
            <a:extLst>
              <a:ext uri="{FF2B5EF4-FFF2-40B4-BE49-F238E27FC236}">
                <a16:creationId xmlns:a16="http://schemas.microsoft.com/office/drawing/2014/main" id="{B6D21317-8D96-48CD-6C63-ED91188B82DB}"/>
              </a:ext>
            </a:extLst>
          </p:cNvPr>
          <p:cNvSpPr txBox="1"/>
          <p:nvPr/>
        </p:nvSpPr>
        <p:spPr>
          <a:xfrm>
            <a:off x="738554" y="5196254"/>
            <a:ext cx="10315755" cy="1200329"/>
          </a:xfrm>
          <a:prstGeom prst="rect">
            <a:avLst/>
          </a:prstGeom>
          <a:noFill/>
        </p:spPr>
        <p:txBody>
          <a:bodyPr wrap="square" rtlCol="0">
            <a:spAutoFit/>
          </a:bodyPr>
          <a:lstStyle/>
          <a:p>
            <a:r>
              <a:rPr lang="en-US" dirty="0">
                <a:solidFill>
                  <a:schemeClr val="bg1"/>
                </a:solidFill>
              </a:rPr>
              <a:t>Answering question 3, even though the income bracket of 200,000 and over contributes the most tax revenue at 75.5%, they only make up 5% of total tax returns.  On the other end, the bracket of 50,000 and under contribute 63% of total tax returns but only they have 1.9% tax liability.</a:t>
            </a:r>
          </a:p>
        </p:txBody>
      </p:sp>
    </p:spTree>
    <p:extLst>
      <p:ext uri="{BB962C8B-B14F-4D97-AF65-F5344CB8AC3E}">
        <p14:creationId xmlns:p14="http://schemas.microsoft.com/office/powerpoint/2010/main" val="399522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3DD164-EB06-8890-DA14-DC67BF1B5E21}"/>
              </a:ext>
            </a:extLst>
          </p:cNvPr>
          <p:cNvSpPr>
            <a:spLocks noGrp="1"/>
          </p:cNvSpPr>
          <p:nvPr>
            <p:ph type="title"/>
          </p:nvPr>
        </p:nvSpPr>
        <p:spPr>
          <a:xfrm>
            <a:off x="6163935" y="338474"/>
            <a:ext cx="5106178" cy="693102"/>
          </a:xfrm>
        </p:spPr>
        <p:txBody>
          <a:bodyPr/>
          <a:lstStyle/>
          <a:p>
            <a:r>
              <a:rPr lang="en-US" dirty="0"/>
              <a:t>Key takeaways</a:t>
            </a:r>
          </a:p>
        </p:txBody>
      </p:sp>
      <p:sp>
        <p:nvSpPr>
          <p:cNvPr id="7" name="Text Placeholder 6">
            <a:extLst>
              <a:ext uri="{FF2B5EF4-FFF2-40B4-BE49-F238E27FC236}">
                <a16:creationId xmlns:a16="http://schemas.microsoft.com/office/drawing/2014/main" id="{139B1301-B013-EF57-099A-47FB47E47D4B}"/>
              </a:ext>
            </a:extLst>
          </p:cNvPr>
          <p:cNvSpPr>
            <a:spLocks noGrp="1"/>
          </p:cNvSpPr>
          <p:nvPr>
            <p:ph type="body" sz="quarter" idx="17"/>
          </p:nvPr>
        </p:nvSpPr>
        <p:spPr>
          <a:xfrm>
            <a:off x="6163935" y="1249063"/>
            <a:ext cx="3439596" cy="434975"/>
          </a:xfrm>
        </p:spPr>
        <p:txBody>
          <a:bodyPr/>
          <a:lstStyle/>
          <a:p>
            <a:r>
              <a:rPr lang="en-US" dirty="0"/>
              <a:t>3 key takeaways:</a:t>
            </a:r>
          </a:p>
        </p:txBody>
      </p:sp>
      <p:sp>
        <p:nvSpPr>
          <p:cNvPr id="6" name="Text Placeholder 5">
            <a:extLst>
              <a:ext uri="{FF2B5EF4-FFF2-40B4-BE49-F238E27FC236}">
                <a16:creationId xmlns:a16="http://schemas.microsoft.com/office/drawing/2014/main" id="{F8053CB4-86EF-FF02-4968-4CDF3FB79F36}"/>
              </a:ext>
            </a:extLst>
          </p:cNvPr>
          <p:cNvSpPr>
            <a:spLocks noGrp="1"/>
          </p:cNvSpPr>
          <p:nvPr>
            <p:ph type="body" sz="quarter" idx="14"/>
          </p:nvPr>
        </p:nvSpPr>
        <p:spPr>
          <a:xfrm>
            <a:off x="6163935" y="1684038"/>
            <a:ext cx="5369947" cy="2914339"/>
          </a:xfrm>
        </p:spPr>
        <p:txBody>
          <a:bodyPr/>
          <a:lstStyle/>
          <a:p>
            <a:r>
              <a:rPr lang="en-US" dirty="0"/>
              <a:t>The first takeaway that came from this analysis is that if your income level increases so will your taxable return increase, with the biggest jump starting at $200,000.</a:t>
            </a:r>
          </a:p>
          <a:p>
            <a:r>
              <a:rPr lang="en-US" dirty="0"/>
              <a:t>The second takeaway is that almost 100% of high income individuals have a taxable return, while most low income individuals have a non-taxable return.</a:t>
            </a:r>
          </a:p>
          <a:p>
            <a:r>
              <a:rPr lang="en-US" dirty="0"/>
              <a:t>The last takeaway is most tax filers come from the under 50,000 income bracket. So even though most of the tax liability comes from high income individuals, most individuals tax returns fall under the 50,000 and under income level.</a:t>
            </a:r>
          </a:p>
        </p:txBody>
      </p:sp>
      <p:sp>
        <p:nvSpPr>
          <p:cNvPr id="2" name="Slide Number Placeholder 1">
            <a:extLst>
              <a:ext uri="{FF2B5EF4-FFF2-40B4-BE49-F238E27FC236}">
                <a16:creationId xmlns:a16="http://schemas.microsoft.com/office/drawing/2014/main" id="{31720DC6-C0DE-14D5-81B7-C213DFFB2C70}"/>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15</a:t>
            </a:fld>
            <a:endParaRPr lang="en-US" dirty="0"/>
          </a:p>
        </p:txBody>
      </p:sp>
      <p:sp>
        <p:nvSpPr>
          <p:cNvPr id="4" name="Text Placeholder 6">
            <a:extLst>
              <a:ext uri="{FF2B5EF4-FFF2-40B4-BE49-F238E27FC236}">
                <a16:creationId xmlns:a16="http://schemas.microsoft.com/office/drawing/2014/main" id="{2CF6259F-D81C-9D02-A90A-04565117F2FD}"/>
              </a:ext>
            </a:extLst>
          </p:cNvPr>
          <p:cNvSpPr txBox="1">
            <a:spLocks/>
          </p:cNvSpPr>
          <p:nvPr/>
        </p:nvSpPr>
        <p:spPr>
          <a:xfrm>
            <a:off x="6163935" y="4496355"/>
            <a:ext cx="3439596" cy="434975"/>
          </a:xfrm>
          <a:prstGeom prst="rect">
            <a:avLst/>
          </a:prstGeom>
        </p:spPr>
        <p:txBody>
          <a:bodyPr vert="horz" lIns="0" tIns="45720" rIns="0" bIns="45720" rtlCol="0" anchor="t">
            <a:noAutofit/>
          </a:bodyPr>
          <a:lstStyle>
            <a:lvl1pPr marL="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1" dirty="0"/>
              <a:t>Lessons learned:</a:t>
            </a:r>
          </a:p>
        </p:txBody>
      </p:sp>
      <p:sp>
        <p:nvSpPr>
          <p:cNvPr id="9" name="Text Placeholder 5">
            <a:extLst>
              <a:ext uri="{FF2B5EF4-FFF2-40B4-BE49-F238E27FC236}">
                <a16:creationId xmlns:a16="http://schemas.microsoft.com/office/drawing/2014/main" id="{D5F343BC-75AA-62D4-F19F-E6ADD520147E}"/>
              </a:ext>
            </a:extLst>
          </p:cNvPr>
          <p:cNvSpPr txBox="1">
            <a:spLocks/>
          </p:cNvSpPr>
          <p:nvPr/>
        </p:nvSpPr>
        <p:spPr>
          <a:xfrm>
            <a:off x="6163935" y="4931330"/>
            <a:ext cx="5369947" cy="2914339"/>
          </a:xfrm>
          <a:prstGeom prst="rect">
            <a:avLst/>
          </a:prstGeom>
        </p:spPr>
        <p:txBody>
          <a:bodyPr vert="horz" lIns="0" tIns="0" rIns="0" bIns="0" rtlCol="0" anchor="t">
            <a:noAutofit/>
          </a:bodyPr>
          <a:lstStyle>
            <a:lvl1pPr marL="2857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1pPr>
            <a:lvl2pPr marL="7429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2pPr>
            <a:lvl3pPr marL="12001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3pPr>
            <a:lvl4pPr marL="1543050" indent="-1714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4pPr>
            <a:lvl5pPr marL="2000250" indent="-1714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Overall, this project was good practice for data analytics as I learned to find a dataset and process it into collab. From there the preprocessing was probably the most important part of the project as I learned anything from preprocessing the raw data will affect the visualization and end results depending on if the dataset is properly cleaned and scaled.</a:t>
            </a:r>
          </a:p>
        </p:txBody>
      </p:sp>
      <p:pic>
        <p:nvPicPr>
          <p:cNvPr id="13" name="Picture Placeholder 12" descr="Display with stock market charts">
            <a:extLst>
              <a:ext uri="{FF2B5EF4-FFF2-40B4-BE49-F238E27FC236}">
                <a16:creationId xmlns:a16="http://schemas.microsoft.com/office/drawing/2014/main" id="{5DBE57E7-741C-B113-F1B8-1AA3F81EAA29}"/>
              </a:ext>
            </a:extLst>
          </p:cNvPr>
          <p:cNvPicPr>
            <a:picLocks noGrp="1" noChangeAspect="1"/>
          </p:cNvPicPr>
          <p:nvPr>
            <p:ph type="pic" sz="quarter" idx="16"/>
          </p:nvPr>
        </p:nvPicPr>
        <p:blipFill>
          <a:blip r:embed="rId2"/>
          <a:srcRect l="26715" r="26715"/>
          <a:stretch>
            <a:fillRect/>
          </a:stretch>
        </p:blipFill>
        <p:spPr>
          <a:xfrm>
            <a:off x="921887" y="0"/>
            <a:ext cx="4785234" cy="6858000"/>
          </a:xfrm>
        </p:spPr>
      </p:pic>
    </p:spTree>
    <p:extLst>
      <p:ext uri="{BB962C8B-B14F-4D97-AF65-F5344CB8AC3E}">
        <p14:creationId xmlns:p14="http://schemas.microsoft.com/office/powerpoint/2010/main" val="223647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57A4CAD-F7A4-55E3-9187-E0D41E2C5F8F}"/>
              </a:ext>
            </a:extLst>
          </p:cNvPr>
          <p:cNvSpPr>
            <a:spLocks noGrp="1"/>
          </p:cNvSpPr>
          <p:nvPr>
            <p:ph type="sldNum" sz="quarter" idx="12"/>
          </p:nvPr>
        </p:nvSpPr>
        <p:spPr/>
        <p:txBody>
          <a:bodyPr/>
          <a:lstStyle/>
          <a:p>
            <a:fld id="{330EA680-D336-4FF7-8B7A-9848BB0A1C32}" type="slidenum">
              <a:rPr lang="en-US" smtClean="0"/>
              <a:pPr/>
              <a:t>16</a:t>
            </a:fld>
            <a:endParaRPr lang="en-US" dirty="0"/>
          </a:p>
        </p:txBody>
      </p:sp>
      <p:sp>
        <p:nvSpPr>
          <p:cNvPr id="8" name="Title 8">
            <a:extLst>
              <a:ext uri="{FF2B5EF4-FFF2-40B4-BE49-F238E27FC236}">
                <a16:creationId xmlns:a16="http://schemas.microsoft.com/office/drawing/2014/main" id="{D932D9F9-5E39-C45F-B2FA-2678F88FF882}"/>
              </a:ext>
            </a:extLst>
          </p:cNvPr>
          <p:cNvSpPr>
            <a:spLocks noGrp="1"/>
          </p:cNvSpPr>
          <p:nvPr>
            <p:ph type="title"/>
          </p:nvPr>
        </p:nvSpPr>
        <p:spPr>
          <a:xfrm>
            <a:off x="792841" y="399422"/>
            <a:ext cx="9045751" cy="760938"/>
          </a:xfrm>
        </p:spPr>
        <p:txBody>
          <a:bodyPr/>
          <a:lstStyle/>
          <a:p>
            <a:r>
              <a:rPr lang="en-US" dirty="0" err="1"/>
              <a:t>REferences</a:t>
            </a:r>
            <a:endParaRPr lang="en-US" dirty="0"/>
          </a:p>
        </p:txBody>
      </p:sp>
      <p:sp>
        <p:nvSpPr>
          <p:cNvPr id="9" name="TextBox 8">
            <a:extLst>
              <a:ext uri="{FF2B5EF4-FFF2-40B4-BE49-F238E27FC236}">
                <a16:creationId xmlns:a16="http://schemas.microsoft.com/office/drawing/2014/main" id="{357B5EC8-A716-413E-0985-39C3BEBCAD8F}"/>
              </a:ext>
            </a:extLst>
          </p:cNvPr>
          <p:cNvSpPr txBox="1"/>
          <p:nvPr/>
        </p:nvSpPr>
        <p:spPr>
          <a:xfrm>
            <a:off x="792841" y="1406770"/>
            <a:ext cx="10338221" cy="1200329"/>
          </a:xfrm>
          <a:prstGeom prst="rect">
            <a:avLst/>
          </a:prstGeom>
          <a:noFill/>
        </p:spPr>
        <p:txBody>
          <a:bodyPr wrap="square" rtlCol="0">
            <a:spAutoFit/>
          </a:bodyPr>
          <a:lstStyle/>
          <a:p>
            <a:r>
              <a:rPr lang="en-US" dirty="0">
                <a:solidFill>
                  <a:schemeClr val="bg1"/>
                </a:solidFill>
              </a:rPr>
              <a:t>California Franchise Tax Board. (2024). B-9.1: High income returns by income level and average tax rate [Dataset]. Data.gov. </a:t>
            </a:r>
            <a:r>
              <a:rPr lang="en-US" dirty="0">
                <a:solidFill>
                  <a:schemeClr val="bg1"/>
                </a:solidFill>
                <a:hlinkClick r:id="rId2"/>
              </a:rPr>
              <a:t>https://catalog.data.gov/dataset/b-9-1-high-income-returns-by-income-level-and-average-tax-rate</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0927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372337-7561-0F11-29D8-2C27F3701061}"/>
              </a:ext>
            </a:extLst>
          </p:cNvPr>
          <p:cNvSpPr>
            <a:spLocks noGrp="1"/>
          </p:cNvSpPr>
          <p:nvPr>
            <p:ph type="title"/>
          </p:nvPr>
        </p:nvSpPr>
        <p:spPr>
          <a:xfrm>
            <a:off x="1063748" y="836675"/>
            <a:ext cx="10061455" cy="1203140"/>
          </a:xfrm>
        </p:spPr>
        <p:txBody>
          <a:bodyPr/>
          <a:lstStyle/>
          <a:p>
            <a:r>
              <a:rPr lang="en-US" dirty="0"/>
              <a:t>Income level and average tax rate</a:t>
            </a:r>
          </a:p>
        </p:txBody>
      </p:sp>
      <p:sp>
        <p:nvSpPr>
          <p:cNvPr id="6" name="Text Placeholder 5">
            <a:extLst>
              <a:ext uri="{FF2B5EF4-FFF2-40B4-BE49-F238E27FC236}">
                <a16:creationId xmlns:a16="http://schemas.microsoft.com/office/drawing/2014/main" id="{A7F68464-0856-A5FB-4796-92CE4E73C2BC}"/>
              </a:ext>
            </a:extLst>
          </p:cNvPr>
          <p:cNvSpPr>
            <a:spLocks noGrp="1"/>
          </p:cNvSpPr>
          <p:nvPr>
            <p:ph type="body" sz="quarter" idx="14"/>
          </p:nvPr>
        </p:nvSpPr>
        <p:spPr>
          <a:xfrm>
            <a:off x="1063748" y="2400299"/>
            <a:ext cx="9495814" cy="4237893"/>
          </a:xfrm>
        </p:spPr>
        <p:txBody>
          <a:bodyPr/>
          <a:lstStyle/>
          <a:p>
            <a:pPr marL="342900" indent="-342900">
              <a:buFont typeface="Arial" panose="020B0604020202020204" pitchFamily="34" charset="0"/>
              <a:buChar char="•"/>
            </a:pPr>
            <a:r>
              <a:rPr lang="en-US" sz="2000" b="0" dirty="0">
                <a:solidFill>
                  <a:srgbClr val="D4D4D4"/>
                </a:solidFill>
                <a:effectLst/>
              </a:rPr>
              <a:t>This project will study the correlations and statistics of the different income level residents in the U.S. I will be using a data set from data.gov called "High Income Resident Tax Returns by Income level and Average Tax Rate" to study this subject.</a:t>
            </a:r>
            <a:endParaRPr lang="en-US" sz="2000" dirty="0">
              <a:solidFill>
                <a:srgbClr val="D4D4D4"/>
              </a:solidFill>
            </a:endParaRPr>
          </a:p>
          <a:p>
            <a:pPr marL="342900" indent="-342900">
              <a:buFont typeface="Arial" panose="020B0604020202020204" pitchFamily="34" charset="0"/>
              <a:buChar char="•"/>
            </a:pPr>
            <a:r>
              <a:rPr lang="en-US" sz="2000" b="0" dirty="0">
                <a:solidFill>
                  <a:srgbClr val="D4D4D4"/>
                </a:solidFill>
                <a:effectLst/>
              </a:rPr>
              <a:t>The choice for this topic is because I believe it is interesting to study the relationships between the different income levels and how they differ when it comes to taxes and other correlations this study may bring.</a:t>
            </a:r>
          </a:p>
          <a:p>
            <a:pPr marL="342900" indent="-342900">
              <a:buFont typeface="Arial" panose="020B0604020202020204" pitchFamily="34" charset="0"/>
              <a:buChar char="•"/>
            </a:pPr>
            <a:r>
              <a:rPr lang="en-US" sz="2000" b="0" dirty="0">
                <a:solidFill>
                  <a:srgbClr val="D4D4D4"/>
                </a:solidFill>
                <a:effectLst/>
              </a:rPr>
              <a:t>This results of this study may benefit various groups of people like teachers in finance and economics, financial advisors, tax professionals, government officials concerning tax laws, and even other students in finance or economics that may be interested in this topic.</a:t>
            </a:r>
          </a:p>
          <a:p>
            <a:endParaRPr lang="en-US" sz="2000" b="0" dirty="0">
              <a:solidFill>
                <a:srgbClr val="D4D4D4"/>
              </a:solidFill>
              <a:effectLst/>
            </a:endParaRPr>
          </a:p>
        </p:txBody>
      </p:sp>
      <p:sp>
        <p:nvSpPr>
          <p:cNvPr id="2" name="Slide Number Placeholder 1">
            <a:extLst>
              <a:ext uri="{FF2B5EF4-FFF2-40B4-BE49-F238E27FC236}">
                <a16:creationId xmlns:a16="http://schemas.microsoft.com/office/drawing/2014/main" id="{6F163791-3D3E-79D2-1B1E-FB0CA331C409}"/>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2</a:t>
            </a:fld>
            <a:endParaRPr lang="en-US" dirty="0"/>
          </a:p>
        </p:txBody>
      </p:sp>
    </p:spTree>
    <p:extLst>
      <p:ext uri="{BB962C8B-B14F-4D97-AF65-F5344CB8AC3E}">
        <p14:creationId xmlns:p14="http://schemas.microsoft.com/office/powerpoint/2010/main" val="215014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B1996B-08DB-F511-A9DF-1C8F164ABC08}"/>
              </a:ext>
            </a:extLst>
          </p:cNvPr>
          <p:cNvSpPr>
            <a:spLocks noGrp="1"/>
          </p:cNvSpPr>
          <p:nvPr>
            <p:ph type="title"/>
          </p:nvPr>
        </p:nvSpPr>
        <p:spPr>
          <a:xfrm>
            <a:off x="742282" y="325815"/>
            <a:ext cx="5253781" cy="943321"/>
          </a:xfrm>
        </p:spPr>
        <p:txBody>
          <a:bodyPr/>
          <a:lstStyle/>
          <a:p>
            <a:r>
              <a:rPr lang="en-US" dirty="0"/>
              <a:t>Data overview</a:t>
            </a:r>
          </a:p>
        </p:txBody>
      </p:sp>
      <p:sp>
        <p:nvSpPr>
          <p:cNvPr id="33" name="Text Placeholder 32">
            <a:extLst>
              <a:ext uri="{FF2B5EF4-FFF2-40B4-BE49-F238E27FC236}">
                <a16:creationId xmlns:a16="http://schemas.microsoft.com/office/drawing/2014/main" id="{22D31AFA-1E7C-94F2-7A81-4B357EB87183}"/>
              </a:ext>
            </a:extLst>
          </p:cNvPr>
          <p:cNvSpPr>
            <a:spLocks noGrp="1"/>
          </p:cNvSpPr>
          <p:nvPr>
            <p:ph type="body" sz="quarter" idx="17"/>
          </p:nvPr>
        </p:nvSpPr>
        <p:spPr>
          <a:xfrm>
            <a:off x="742282" y="1761260"/>
            <a:ext cx="8199495" cy="573238"/>
          </a:xfrm>
        </p:spPr>
        <p:txBody>
          <a:bodyPr/>
          <a:lstStyle/>
          <a:p>
            <a:r>
              <a:rPr lang="en-US" sz="1600" dirty="0"/>
              <a:t>The dataset "High Income Returns by Income Level and Average Tax Rate" columns consist of the following:</a:t>
            </a:r>
          </a:p>
          <a:p>
            <a:endParaRPr lang="en-US" sz="1600" dirty="0"/>
          </a:p>
        </p:txBody>
      </p:sp>
      <p:sp>
        <p:nvSpPr>
          <p:cNvPr id="47" name="Text Placeholder 46">
            <a:extLst>
              <a:ext uri="{FF2B5EF4-FFF2-40B4-BE49-F238E27FC236}">
                <a16:creationId xmlns:a16="http://schemas.microsoft.com/office/drawing/2014/main" id="{526544F2-7851-6146-E774-E63C3E7D65C6}"/>
              </a:ext>
            </a:extLst>
          </p:cNvPr>
          <p:cNvSpPr>
            <a:spLocks noGrp="1"/>
          </p:cNvSpPr>
          <p:nvPr>
            <p:ph type="body" sz="quarter" idx="14"/>
          </p:nvPr>
        </p:nvSpPr>
        <p:spPr>
          <a:xfrm>
            <a:off x="869581" y="2570172"/>
            <a:ext cx="9514134" cy="3952631"/>
          </a:xfrm>
        </p:spPr>
        <p:txBody>
          <a:bodyPr/>
          <a:lstStyle/>
          <a:p>
            <a:r>
              <a:rPr lang="en-US" dirty="0"/>
              <a:t>Taxable Year(Nominal): The year in which the tax data was reported.</a:t>
            </a:r>
          </a:p>
          <a:p>
            <a:r>
              <a:rPr lang="en-US" dirty="0"/>
              <a:t>Category(Nominal): Tax category type.</a:t>
            </a:r>
          </a:p>
          <a:p>
            <a:r>
              <a:rPr lang="en-US" dirty="0"/>
              <a:t>AGIC(Ordinal): Adjusted Gross Income bracket.</a:t>
            </a:r>
          </a:p>
          <a:p>
            <a:r>
              <a:rPr lang="en-US" dirty="0"/>
              <a:t>Total Returns(Ratio): Total number of tax returns filed for a given AGI bracket.</a:t>
            </a:r>
          </a:p>
          <a:p>
            <a:r>
              <a:rPr lang="en-US" dirty="0"/>
              <a:t>Non-Taxable Returns(Ratio): Number of returns where no taxes were owed.</a:t>
            </a:r>
          </a:p>
          <a:p>
            <a:r>
              <a:rPr lang="en-US" dirty="0"/>
              <a:t>Taxable Returns(Ratio): Number of returns where taxes were owed.</a:t>
            </a:r>
          </a:p>
          <a:p>
            <a:r>
              <a:rPr lang="en-US" dirty="0"/>
              <a:t>Total Tax Liability(Ratio): Total dollar amount of taxes owed in that income bracket.</a:t>
            </a:r>
          </a:p>
          <a:p>
            <a:r>
              <a:rPr lang="en-US" dirty="0"/>
              <a:t>Average Tax Rate Less Than 1%(Ratio): Number of filers in that AGI bracket with less than 1% average tax rate.</a:t>
            </a:r>
          </a:p>
          <a:p>
            <a:r>
              <a:rPr lang="en-US" dirty="0"/>
              <a:t>Average Tax Rate 1% to 9%(Ratio): Number of filers in with the tax rate of 1% to 9%.</a:t>
            </a:r>
          </a:p>
          <a:p>
            <a:r>
              <a:rPr lang="en-US" dirty="0"/>
              <a:t>Average Tax Rate 9% and Above(Ratio): Number of filers in with the tax rate of 9% and above.</a:t>
            </a:r>
          </a:p>
        </p:txBody>
      </p:sp>
      <p:sp>
        <p:nvSpPr>
          <p:cNvPr id="2" name="Slide Number Placeholder 1">
            <a:extLst>
              <a:ext uri="{FF2B5EF4-FFF2-40B4-BE49-F238E27FC236}">
                <a16:creationId xmlns:a16="http://schemas.microsoft.com/office/drawing/2014/main" id="{5D0C2A9D-C7EB-4CEC-E3F9-F9BB96258ED5}"/>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3</a:t>
            </a:fld>
            <a:endParaRPr lang="en-US" dirty="0"/>
          </a:p>
        </p:txBody>
      </p:sp>
    </p:spTree>
    <p:extLst>
      <p:ext uri="{BB962C8B-B14F-4D97-AF65-F5344CB8AC3E}">
        <p14:creationId xmlns:p14="http://schemas.microsoft.com/office/powerpoint/2010/main" val="120642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E35ECA-2B69-5213-DBE4-301EAB678CB8}"/>
              </a:ext>
            </a:extLst>
          </p:cNvPr>
          <p:cNvSpPr>
            <a:spLocks noGrp="1"/>
          </p:cNvSpPr>
          <p:nvPr>
            <p:ph type="title"/>
          </p:nvPr>
        </p:nvSpPr>
        <p:spPr>
          <a:xfrm>
            <a:off x="1082032" y="608075"/>
            <a:ext cx="10061455" cy="644653"/>
          </a:xfrm>
        </p:spPr>
        <p:txBody>
          <a:bodyPr/>
          <a:lstStyle/>
          <a:p>
            <a:r>
              <a:rPr lang="en-US" dirty="0"/>
              <a:t>Data exploration</a:t>
            </a:r>
          </a:p>
        </p:txBody>
      </p:sp>
      <p:sp>
        <p:nvSpPr>
          <p:cNvPr id="2" name="Slide Number Placeholder 1">
            <a:extLst>
              <a:ext uri="{FF2B5EF4-FFF2-40B4-BE49-F238E27FC236}">
                <a16:creationId xmlns:a16="http://schemas.microsoft.com/office/drawing/2014/main" id="{352A6005-AC60-8CAB-D35A-C3395096B3E5}"/>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4</a:t>
            </a:fld>
            <a:endParaRPr lang="en-US" dirty="0"/>
          </a:p>
        </p:txBody>
      </p:sp>
      <p:sp>
        <p:nvSpPr>
          <p:cNvPr id="6" name="Text Placeholder 5">
            <a:extLst>
              <a:ext uri="{FF2B5EF4-FFF2-40B4-BE49-F238E27FC236}">
                <a16:creationId xmlns:a16="http://schemas.microsoft.com/office/drawing/2014/main" id="{3F585983-35F4-CDC1-3C06-817F8BD9AF01}"/>
              </a:ext>
            </a:extLst>
          </p:cNvPr>
          <p:cNvSpPr>
            <a:spLocks noGrp="1"/>
          </p:cNvSpPr>
          <p:nvPr>
            <p:ph type="body" sz="quarter" idx="23"/>
          </p:nvPr>
        </p:nvSpPr>
        <p:spPr/>
        <p:txBody>
          <a:bodyPr/>
          <a:lstStyle/>
          <a:p>
            <a:r>
              <a:rPr lang="en-US" dirty="0"/>
              <a:t>Initial exploration of the dataset by utilizing the info(), describe(), and value_counts() functions.</a:t>
            </a:r>
          </a:p>
        </p:txBody>
      </p:sp>
      <p:pic>
        <p:nvPicPr>
          <p:cNvPr id="35" name="Picture 34" descr="A screenshot of a computer&#10;&#10;AI-generated content may be incorrect.">
            <a:extLst>
              <a:ext uri="{FF2B5EF4-FFF2-40B4-BE49-F238E27FC236}">
                <a16:creationId xmlns:a16="http://schemas.microsoft.com/office/drawing/2014/main" id="{86444558-1E43-0E33-CD30-BE5DA4C6A718}"/>
              </a:ext>
            </a:extLst>
          </p:cNvPr>
          <p:cNvPicPr>
            <a:picLocks noChangeAspect="1"/>
          </p:cNvPicPr>
          <p:nvPr/>
        </p:nvPicPr>
        <p:blipFill>
          <a:blip r:embed="rId2"/>
          <a:stretch>
            <a:fillRect/>
          </a:stretch>
        </p:blipFill>
        <p:spPr>
          <a:xfrm>
            <a:off x="1073710" y="2044370"/>
            <a:ext cx="4463260" cy="3929846"/>
          </a:xfrm>
          <a:prstGeom prst="rect">
            <a:avLst/>
          </a:prstGeom>
        </p:spPr>
      </p:pic>
      <p:pic>
        <p:nvPicPr>
          <p:cNvPr id="37" name="Picture 36" descr="A screenshot of a computer&#10;&#10;AI-generated content may be incorrect.">
            <a:extLst>
              <a:ext uri="{FF2B5EF4-FFF2-40B4-BE49-F238E27FC236}">
                <a16:creationId xmlns:a16="http://schemas.microsoft.com/office/drawing/2014/main" id="{97F04A81-1C38-B575-3896-EE6C47A55BD1}"/>
              </a:ext>
            </a:extLst>
          </p:cNvPr>
          <p:cNvPicPr>
            <a:picLocks noChangeAspect="1"/>
          </p:cNvPicPr>
          <p:nvPr/>
        </p:nvPicPr>
        <p:blipFill>
          <a:blip r:embed="rId3"/>
          <a:stretch>
            <a:fillRect/>
          </a:stretch>
        </p:blipFill>
        <p:spPr>
          <a:xfrm>
            <a:off x="6267450" y="2044370"/>
            <a:ext cx="4615664" cy="3064409"/>
          </a:xfrm>
          <a:prstGeom prst="rect">
            <a:avLst/>
          </a:prstGeom>
        </p:spPr>
      </p:pic>
    </p:spTree>
    <p:extLst>
      <p:ext uri="{BB962C8B-B14F-4D97-AF65-F5344CB8AC3E}">
        <p14:creationId xmlns:p14="http://schemas.microsoft.com/office/powerpoint/2010/main" val="173382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ABB72-1C44-548F-3749-E0C05D92ACF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4B235F-796E-2F0F-8848-F5001A5D336B}"/>
              </a:ext>
            </a:extLst>
          </p:cNvPr>
          <p:cNvSpPr>
            <a:spLocks noGrp="1"/>
          </p:cNvSpPr>
          <p:nvPr>
            <p:ph type="title"/>
          </p:nvPr>
        </p:nvSpPr>
        <p:spPr>
          <a:xfrm>
            <a:off x="1082032" y="608075"/>
            <a:ext cx="10061455" cy="644653"/>
          </a:xfrm>
        </p:spPr>
        <p:txBody>
          <a:bodyPr/>
          <a:lstStyle/>
          <a:p>
            <a:r>
              <a:rPr lang="en-US" dirty="0"/>
              <a:t>Data exploration</a:t>
            </a:r>
          </a:p>
        </p:txBody>
      </p:sp>
      <p:sp>
        <p:nvSpPr>
          <p:cNvPr id="2" name="Slide Number Placeholder 1">
            <a:extLst>
              <a:ext uri="{FF2B5EF4-FFF2-40B4-BE49-F238E27FC236}">
                <a16:creationId xmlns:a16="http://schemas.microsoft.com/office/drawing/2014/main" id="{67668115-3C47-9E98-AF3B-160101881BEC}"/>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5</a:t>
            </a:fld>
            <a:endParaRPr lang="en-US" dirty="0"/>
          </a:p>
        </p:txBody>
      </p:sp>
      <p:sp>
        <p:nvSpPr>
          <p:cNvPr id="7" name="Text Placeholder 6">
            <a:extLst>
              <a:ext uri="{FF2B5EF4-FFF2-40B4-BE49-F238E27FC236}">
                <a16:creationId xmlns:a16="http://schemas.microsoft.com/office/drawing/2014/main" id="{95D0AB48-9BA8-A0A2-EB71-2C3F5F51A026}"/>
              </a:ext>
            </a:extLst>
          </p:cNvPr>
          <p:cNvSpPr>
            <a:spLocks noGrp="1"/>
          </p:cNvSpPr>
          <p:nvPr>
            <p:ph type="body" sz="quarter" idx="23"/>
          </p:nvPr>
        </p:nvSpPr>
        <p:spPr>
          <a:xfrm>
            <a:off x="1163517" y="1252728"/>
            <a:ext cx="10071100" cy="466725"/>
          </a:xfrm>
        </p:spPr>
        <p:txBody>
          <a:bodyPr/>
          <a:lstStyle/>
          <a:p>
            <a:r>
              <a:rPr lang="en-US" dirty="0"/>
              <a:t>continued</a:t>
            </a:r>
          </a:p>
        </p:txBody>
      </p:sp>
      <p:pic>
        <p:nvPicPr>
          <p:cNvPr id="9" name="Picture 8" descr="A screenshot of a computer&#10;&#10;AI-generated content may be incorrect.">
            <a:extLst>
              <a:ext uri="{FF2B5EF4-FFF2-40B4-BE49-F238E27FC236}">
                <a16:creationId xmlns:a16="http://schemas.microsoft.com/office/drawing/2014/main" id="{74640777-5F46-E6B6-B151-1778687CC568}"/>
              </a:ext>
            </a:extLst>
          </p:cNvPr>
          <p:cNvPicPr>
            <a:picLocks noChangeAspect="1"/>
          </p:cNvPicPr>
          <p:nvPr/>
        </p:nvPicPr>
        <p:blipFill>
          <a:blip r:embed="rId2"/>
          <a:stretch>
            <a:fillRect/>
          </a:stretch>
        </p:blipFill>
        <p:spPr>
          <a:xfrm>
            <a:off x="1082032" y="1694206"/>
            <a:ext cx="9209314" cy="4877583"/>
          </a:xfrm>
          <a:prstGeom prst="rect">
            <a:avLst/>
          </a:prstGeom>
        </p:spPr>
      </p:pic>
    </p:spTree>
    <p:extLst>
      <p:ext uri="{BB962C8B-B14F-4D97-AF65-F5344CB8AC3E}">
        <p14:creationId xmlns:p14="http://schemas.microsoft.com/office/powerpoint/2010/main" val="220694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35A0F-83B8-7D17-5C1A-67E2F13CD56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B384757-5D5E-103B-0658-4433C151B1A7}"/>
              </a:ext>
            </a:extLst>
          </p:cNvPr>
          <p:cNvSpPr>
            <a:spLocks noGrp="1"/>
          </p:cNvSpPr>
          <p:nvPr>
            <p:ph type="title"/>
          </p:nvPr>
        </p:nvSpPr>
        <p:spPr>
          <a:xfrm>
            <a:off x="1082032" y="608075"/>
            <a:ext cx="10061455" cy="644653"/>
          </a:xfrm>
        </p:spPr>
        <p:txBody>
          <a:bodyPr/>
          <a:lstStyle/>
          <a:p>
            <a:r>
              <a:rPr lang="en-US" dirty="0"/>
              <a:t>Data exploration</a:t>
            </a:r>
          </a:p>
        </p:txBody>
      </p:sp>
      <p:sp>
        <p:nvSpPr>
          <p:cNvPr id="2" name="Slide Number Placeholder 1">
            <a:extLst>
              <a:ext uri="{FF2B5EF4-FFF2-40B4-BE49-F238E27FC236}">
                <a16:creationId xmlns:a16="http://schemas.microsoft.com/office/drawing/2014/main" id="{E62410B1-7429-2EC1-CC3A-DE79C5C231D1}"/>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6</a:t>
            </a:fld>
            <a:endParaRPr lang="en-US" dirty="0"/>
          </a:p>
        </p:txBody>
      </p:sp>
      <p:sp>
        <p:nvSpPr>
          <p:cNvPr id="7" name="Text Placeholder 6">
            <a:extLst>
              <a:ext uri="{FF2B5EF4-FFF2-40B4-BE49-F238E27FC236}">
                <a16:creationId xmlns:a16="http://schemas.microsoft.com/office/drawing/2014/main" id="{A573FFFD-1908-DA2E-AE01-76B392B9F093}"/>
              </a:ext>
            </a:extLst>
          </p:cNvPr>
          <p:cNvSpPr>
            <a:spLocks noGrp="1"/>
          </p:cNvSpPr>
          <p:nvPr>
            <p:ph type="body" sz="quarter" idx="23"/>
          </p:nvPr>
        </p:nvSpPr>
        <p:spPr>
          <a:xfrm>
            <a:off x="1163517" y="1252728"/>
            <a:ext cx="10071100" cy="466725"/>
          </a:xfrm>
        </p:spPr>
        <p:txBody>
          <a:bodyPr/>
          <a:lstStyle/>
          <a:p>
            <a:r>
              <a:rPr lang="en-US" dirty="0"/>
              <a:t>Basic observations</a:t>
            </a:r>
          </a:p>
        </p:txBody>
      </p:sp>
      <p:sp>
        <p:nvSpPr>
          <p:cNvPr id="4" name="TextBox 3">
            <a:extLst>
              <a:ext uri="{FF2B5EF4-FFF2-40B4-BE49-F238E27FC236}">
                <a16:creationId xmlns:a16="http://schemas.microsoft.com/office/drawing/2014/main" id="{D3E93E8B-62CA-2335-1C58-59ECA99DB32D}"/>
              </a:ext>
            </a:extLst>
          </p:cNvPr>
          <p:cNvSpPr txBox="1"/>
          <p:nvPr/>
        </p:nvSpPr>
        <p:spPr>
          <a:xfrm>
            <a:off x="1082032" y="1719453"/>
            <a:ext cx="9574245"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All the columns in the dataset appear to have 0 missing values</a:t>
            </a:r>
          </a:p>
          <a:p>
            <a:pPr marL="285750" indent="-285750">
              <a:buFont typeface="Arial" panose="020B0604020202020204" pitchFamily="34" charset="0"/>
              <a:buChar char="•"/>
            </a:pPr>
            <a:r>
              <a:rPr lang="en-US" dirty="0">
                <a:solidFill>
                  <a:schemeClr val="bg1"/>
                </a:solidFill>
              </a:rPr>
              <a:t>Some inconsistencies were identified in the income bracket labels.  Specifically, entries like '50,000 to 100,000' and '50,001 to 100,000', or '100,000 to 200,000' and '100,001 to 200,000’.  This maybe intended to be separate categories but it can potentially lead to errors and misleading analysis later on the project.</a:t>
            </a:r>
          </a:p>
          <a:p>
            <a:pPr marL="285750" indent="-285750">
              <a:buFont typeface="Arial" panose="020B0604020202020204" pitchFamily="34" charset="0"/>
              <a:buChar char="•"/>
            </a:pPr>
            <a:r>
              <a:rPr lang="en-US" dirty="0">
                <a:solidFill>
                  <a:schemeClr val="bg1"/>
                </a:solidFill>
              </a:rPr>
              <a:t>Total Returns range from 161,263 to 10,580,982, with an average of about 3,738,478 returns per entry. The standard deviation is about 2.9 million, suggesting a wide spread amount of how many returns are filed across income levels and years.</a:t>
            </a:r>
          </a:p>
          <a:p>
            <a:pPr marL="285750" indent="-285750">
              <a:buFont typeface="Arial" panose="020B0604020202020204" pitchFamily="34" charset="0"/>
              <a:buChar char="•"/>
            </a:pPr>
            <a:r>
              <a:rPr lang="en-US" dirty="0">
                <a:solidFill>
                  <a:schemeClr val="bg1"/>
                </a:solidFill>
              </a:rPr>
              <a:t>Non-Taxable Returns range from 261 to 6,917,812, with an average of about 1,399,045. The low minimum and high maximum return amounts indicate that some income brackets have almost no non-taxable returns, while others have a majority.</a:t>
            </a:r>
          </a:p>
        </p:txBody>
      </p:sp>
    </p:spTree>
    <p:extLst>
      <p:ext uri="{BB962C8B-B14F-4D97-AF65-F5344CB8AC3E}">
        <p14:creationId xmlns:p14="http://schemas.microsoft.com/office/powerpoint/2010/main" val="379950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0346F-85D2-F9FF-3A94-F16FE8E672B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F7BCC9-DEB3-524C-5FE9-CC60BD44280C}"/>
              </a:ext>
            </a:extLst>
          </p:cNvPr>
          <p:cNvSpPr>
            <a:spLocks noGrp="1"/>
          </p:cNvSpPr>
          <p:nvPr>
            <p:ph type="title"/>
          </p:nvPr>
        </p:nvSpPr>
        <p:spPr>
          <a:xfrm>
            <a:off x="1082032" y="608075"/>
            <a:ext cx="10061455" cy="644653"/>
          </a:xfrm>
        </p:spPr>
        <p:txBody>
          <a:bodyPr/>
          <a:lstStyle/>
          <a:p>
            <a:r>
              <a:rPr lang="en-US" dirty="0"/>
              <a:t>Data exploration</a:t>
            </a:r>
          </a:p>
        </p:txBody>
      </p:sp>
      <p:sp>
        <p:nvSpPr>
          <p:cNvPr id="2" name="Slide Number Placeholder 1">
            <a:extLst>
              <a:ext uri="{FF2B5EF4-FFF2-40B4-BE49-F238E27FC236}">
                <a16:creationId xmlns:a16="http://schemas.microsoft.com/office/drawing/2014/main" id="{9A0C33F6-EB26-E5F5-9675-1D01B824274F}"/>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7</a:t>
            </a:fld>
            <a:endParaRPr lang="en-US" dirty="0"/>
          </a:p>
        </p:txBody>
      </p:sp>
      <p:sp>
        <p:nvSpPr>
          <p:cNvPr id="7" name="Text Placeholder 6">
            <a:extLst>
              <a:ext uri="{FF2B5EF4-FFF2-40B4-BE49-F238E27FC236}">
                <a16:creationId xmlns:a16="http://schemas.microsoft.com/office/drawing/2014/main" id="{E1804A54-4F13-99B7-74A4-2794A503EDF6}"/>
              </a:ext>
            </a:extLst>
          </p:cNvPr>
          <p:cNvSpPr>
            <a:spLocks noGrp="1"/>
          </p:cNvSpPr>
          <p:nvPr>
            <p:ph type="body" sz="quarter" idx="23"/>
          </p:nvPr>
        </p:nvSpPr>
        <p:spPr>
          <a:xfrm>
            <a:off x="1163517" y="1252728"/>
            <a:ext cx="10071100" cy="466725"/>
          </a:xfrm>
        </p:spPr>
        <p:txBody>
          <a:bodyPr/>
          <a:lstStyle/>
          <a:p>
            <a:r>
              <a:rPr lang="en-US" dirty="0"/>
              <a:t>Basic observations CONTINUED</a:t>
            </a:r>
          </a:p>
        </p:txBody>
      </p:sp>
      <p:sp>
        <p:nvSpPr>
          <p:cNvPr id="4" name="TextBox 3">
            <a:extLst>
              <a:ext uri="{FF2B5EF4-FFF2-40B4-BE49-F238E27FC236}">
                <a16:creationId xmlns:a16="http://schemas.microsoft.com/office/drawing/2014/main" id="{615DF5C1-9EE1-93D1-3EDB-26836632D8B1}"/>
              </a:ext>
            </a:extLst>
          </p:cNvPr>
          <p:cNvSpPr txBox="1"/>
          <p:nvPr/>
        </p:nvSpPr>
        <p:spPr>
          <a:xfrm>
            <a:off x="1082032" y="1719453"/>
            <a:ext cx="957424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Taxable Returns range from 160,694 to 5,661,725, with an average of about 2,339,433, showing variability, but more consistency than non-taxable returns.</a:t>
            </a:r>
          </a:p>
          <a:p>
            <a:pPr marL="285750" indent="-285750">
              <a:buFont typeface="Arial" panose="020B0604020202020204" pitchFamily="34" charset="0"/>
              <a:buChar char="•"/>
            </a:pPr>
            <a:r>
              <a:rPr lang="en-US" dirty="0">
                <a:solidFill>
                  <a:schemeClr val="bg1"/>
                </a:solidFill>
              </a:rPr>
              <a:t>Total Tax Liability ranges from 1,377,564,752 to 102,268,607,839,708, and the high maximum compared to the average 6.7 trillion reveals a very right-skewed distribution which means a few income brackets account for the majority of tax revenue.</a:t>
            </a:r>
          </a:p>
          <a:p>
            <a:pPr marL="285750" indent="-285750">
              <a:buFont typeface="Arial" panose="020B0604020202020204" pitchFamily="34" charset="0"/>
              <a:buChar char="•"/>
            </a:pPr>
            <a:r>
              <a:rPr lang="en-US" dirty="0">
                <a:solidFill>
                  <a:schemeClr val="bg1"/>
                </a:solidFill>
              </a:rPr>
              <a:t>Finally, the Total Tax Liability column contained extremely large values (in the trillions), which were likely recorded in cents. This will require scaling the values down to ensure accurate calculations and visualization of average tax amounts.</a:t>
            </a:r>
          </a:p>
        </p:txBody>
      </p:sp>
    </p:spTree>
    <p:extLst>
      <p:ext uri="{BB962C8B-B14F-4D97-AF65-F5344CB8AC3E}">
        <p14:creationId xmlns:p14="http://schemas.microsoft.com/office/powerpoint/2010/main" val="23292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BA37E-6E36-33D8-7A7D-C00A7432CDE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481DC18-9BB5-713B-0027-1A03AB7D0AB2}"/>
              </a:ext>
            </a:extLst>
          </p:cNvPr>
          <p:cNvSpPr>
            <a:spLocks noGrp="1"/>
          </p:cNvSpPr>
          <p:nvPr>
            <p:ph type="title"/>
          </p:nvPr>
        </p:nvSpPr>
        <p:spPr>
          <a:xfrm>
            <a:off x="1082032" y="608075"/>
            <a:ext cx="10061455" cy="644653"/>
          </a:xfrm>
        </p:spPr>
        <p:txBody>
          <a:bodyPr/>
          <a:lstStyle/>
          <a:p>
            <a:r>
              <a:rPr lang="en-US" dirty="0"/>
              <a:t>Data Preprocessing</a:t>
            </a:r>
          </a:p>
        </p:txBody>
      </p:sp>
      <p:sp>
        <p:nvSpPr>
          <p:cNvPr id="2" name="Slide Number Placeholder 1">
            <a:extLst>
              <a:ext uri="{FF2B5EF4-FFF2-40B4-BE49-F238E27FC236}">
                <a16:creationId xmlns:a16="http://schemas.microsoft.com/office/drawing/2014/main" id="{5618D011-01E1-86C0-DD04-1A283EEE77BB}"/>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8</a:t>
            </a:fld>
            <a:endParaRPr lang="en-US" dirty="0"/>
          </a:p>
        </p:txBody>
      </p:sp>
      <p:sp>
        <p:nvSpPr>
          <p:cNvPr id="7" name="Text Placeholder 6">
            <a:extLst>
              <a:ext uri="{FF2B5EF4-FFF2-40B4-BE49-F238E27FC236}">
                <a16:creationId xmlns:a16="http://schemas.microsoft.com/office/drawing/2014/main" id="{F7980BA9-2A4B-1E9E-30D5-14C461037602}"/>
              </a:ext>
            </a:extLst>
          </p:cNvPr>
          <p:cNvSpPr>
            <a:spLocks noGrp="1"/>
          </p:cNvSpPr>
          <p:nvPr>
            <p:ph type="body" sz="quarter" idx="23"/>
          </p:nvPr>
        </p:nvSpPr>
        <p:spPr>
          <a:xfrm>
            <a:off x="1163517" y="1252728"/>
            <a:ext cx="10071100" cy="466725"/>
          </a:xfrm>
        </p:spPr>
        <p:txBody>
          <a:bodyPr/>
          <a:lstStyle/>
          <a:p>
            <a:r>
              <a:rPr lang="en-US" dirty="0"/>
              <a:t>This process helps prepare raw data from the dataset for our analysis. In order to start this process we must complete 2 methods of Data Preprocessing.</a:t>
            </a:r>
          </a:p>
        </p:txBody>
      </p:sp>
      <p:sp>
        <p:nvSpPr>
          <p:cNvPr id="4" name="TextBox 3">
            <a:extLst>
              <a:ext uri="{FF2B5EF4-FFF2-40B4-BE49-F238E27FC236}">
                <a16:creationId xmlns:a16="http://schemas.microsoft.com/office/drawing/2014/main" id="{A087CA4D-5F3F-4E16-65B5-23E75A8637C4}"/>
              </a:ext>
            </a:extLst>
          </p:cNvPr>
          <p:cNvSpPr txBox="1"/>
          <p:nvPr/>
        </p:nvSpPr>
        <p:spPr>
          <a:xfrm>
            <a:off x="1082032" y="1994097"/>
            <a:ext cx="9574245"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Cleaning Data and Data Aggregation are the best methods to use for this particular dataset.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Cleaning Data is needed in order to make sure the data has no missing values, or duplicates, in order to reduce the risk of errors when analyzing the data through visualization. It also ensures that the data is standardized and any white spaces are removed to further ensure aggregation and visualization will be completed accurately.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Data Aggregation will be used to group up multiple pieces of data and summarize them into more readable rows of data which can help with the answering any analytical questions and the visualizations.</a:t>
            </a:r>
          </a:p>
        </p:txBody>
      </p:sp>
      <p:sp>
        <p:nvSpPr>
          <p:cNvPr id="3" name="Text Placeholder 6">
            <a:extLst>
              <a:ext uri="{FF2B5EF4-FFF2-40B4-BE49-F238E27FC236}">
                <a16:creationId xmlns:a16="http://schemas.microsoft.com/office/drawing/2014/main" id="{5CF423BA-8DFF-05B6-AEC7-6F2BEE048D01}"/>
              </a:ext>
            </a:extLst>
          </p:cNvPr>
          <p:cNvSpPr txBox="1">
            <a:spLocks/>
          </p:cNvSpPr>
          <p:nvPr/>
        </p:nvSpPr>
        <p:spPr>
          <a:xfrm>
            <a:off x="1163517" y="5783200"/>
            <a:ext cx="10071100" cy="466725"/>
          </a:xfrm>
          <a:prstGeom prst="rect">
            <a:avLst/>
          </a:prstGeom>
        </p:spPr>
        <p:txBody>
          <a:bodyPr vert="horz" lIns="0" tIns="45720" rIns="0" bIns="45720" rtlCol="0" anchor="t">
            <a:noAutofit/>
          </a:bodyPr>
          <a:lstStyle>
            <a:lvl1pPr marL="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all" baseline="0">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(cleaning data and aggregation code and output can be found in the google collab)</a:t>
            </a:r>
          </a:p>
        </p:txBody>
      </p:sp>
    </p:spTree>
    <p:extLst>
      <p:ext uri="{BB962C8B-B14F-4D97-AF65-F5344CB8AC3E}">
        <p14:creationId xmlns:p14="http://schemas.microsoft.com/office/powerpoint/2010/main" val="306643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BAB316-31AE-96FE-7566-0845D070651A}"/>
              </a:ext>
            </a:extLst>
          </p:cNvPr>
          <p:cNvSpPr>
            <a:spLocks noGrp="1"/>
          </p:cNvSpPr>
          <p:nvPr>
            <p:ph type="title"/>
          </p:nvPr>
        </p:nvSpPr>
        <p:spPr>
          <a:xfrm>
            <a:off x="1079076" y="334107"/>
            <a:ext cx="8961740" cy="1274885"/>
          </a:xfrm>
        </p:spPr>
        <p:txBody>
          <a:bodyPr/>
          <a:lstStyle/>
          <a:p>
            <a:r>
              <a:rPr lang="en-US" dirty="0"/>
              <a:t>Analytical questions</a:t>
            </a:r>
          </a:p>
        </p:txBody>
      </p:sp>
      <p:sp>
        <p:nvSpPr>
          <p:cNvPr id="10" name="Text Placeholder 9">
            <a:extLst>
              <a:ext uri="{FF2B5EF4-FFF2-40B4-BE49-F238E27FC236}">
                <a16:creationId xmlns:a16="http://schemas.microsoft.com/office/drawing/2014/main" id="{A0D8B04B-B080-1FDB-FA5B-17764C295FF5}"/>
              </a:ext>
            </a:extLst>
          </p:cNvPr>
          <p:cNvSpPr>
            <a:spLocks noGrp="1"/>
          </p:cNvSpPr>
          <p:nvPr>
            <p:ph type="body" sz="quarter" idx="20"/>
          </p:nvPr>
        </p:nvSpPr>
        <p:spPr>
          <a:xfrm>
            <a:off x="1079076" y="1515775"/>
            <a:ext cx="7037012" cy="493776"/>
          </a:xfrm>
        </p:spPr>
        <p:txBody>
          <a:bodyPr/>
          <a:lstStyle/>
          <a:p>
            <a:r>
              <a:rPr lang="en-US" sz="1800" dirty="0"/>
              <a:t>Question 1: What percentage of tax returns are taxable in each income bracket?</a:t>
            </a:r>
          </a:p>
        </p:txBody>
      </p:sp>
      <p:sp>
        <p:nvSpPr>
          <p:cNvPr id="6" name="Text Placeholder 5">
            <a:extLst>
              <a:ext uri="{FF2B5EF4-FFF2-40B4-BE49-F238E27FC236}">
                <a16:creationId xmlns:a16="http://schemas.microsoft.com/office/drawing/2014/main" id="{5E89EAAF-B063-6C60-08AA-ACF274EFF39E}"/>
              </a:ext>
            </a:extLst>
          </p:cNvPr>
          <p:cNvSpPr>
            <a:spLocks noGrp="1"/>
          </p:cNvSpPr>
          <p:nvPr>
            <p:ph type="body" sz="quarter" idx="14"/>
          </p:nvPr>
        </p:nvSpPr>
        <p:spPr>
          <a:xfrm>
            <a:off x="1079076" y="2331557"/>
            <a:ext cx="6913132" cy="1493098"/>
          </a:xfrm>
        </p:spPr>
        <p:txBody>
          <a:bodyPr/>
          <a:lstStyle/>
          <a:p>
            <a:r>
              <a:rPr lang="en-US" dirty="0"/>
              <a:t>This question is valuable as it will reveal how many individuals per income group have taxable returns by percentage wise.  We will also find out how big the percentage gap of taxable returns is between each income level.</a:t>
            </a:r>
          </a:p>
        </p:txBody>
      </p:sp>
      <p:sp>
        <p:nvSpPr>
          <p:cNvPr id="2" name="Slide Number Placeholder 1">
            <a:extLst>
              <a:ext uri="{FF2B5EF4-FFF2-40B4-BE49-F238E27FC236}">
                <a16:creationId xmlns:a16="http://schemas.microsoft.com/office/drawing/2014/main" id="{066379FE-9A7A-AA90-9416-524019B6302F}"/>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9</a:t>
            </a:fld>
            <a:endParaRPr lang="en-US" dirty="0"/>
          </a:p>
        </p:txBody>
      </p:sp>
      <p:sp>
        <p:nvSpPr>
          <p:cNvPr id="19" name="Text Placeholder 9">
            <a:extLst>
              <a:ext uri="{FF2B5EF4-FFF2-40B4-BE49-F238E27FC236}">
                <a16:creationId xmlns:a16="http://schemas.microsoft.com/office/drawing/2014/main" id="{68B9470E-A6BF-6596-2C91-2E0278D0F73C}"/>
              </a:ext>
            </a:extLst>
          </p:cNvPr>
          <p:cNvSpPr txBox="1">
            <a:spLocks/>
          </p:cNvSpPr>
          <p:nvPr/>
        </p:nvSpPr>
        <p:spPr>
          <a:xfrm>
            <a:off x="1079076" y="3954175"/>
            <a:ext cx="7037012" cy="493776"/>
          </a:xfrm>
          <a:prstGeom prst="rect">
            <a:avLst/>
          </a:prstGeom>
        </p:spPr>
        <p:txBody>
          <a:bodyPr vert="horz" lIns="0" tIns="0" rIns="0" bIns="0" rtlCol="0" anchor="t">
            <a:noAutofit/>
          </a:bodyPr>
          <a:lstStyle>
            <a:lvl1pPr marL="0" indent="0" algn="l" defTabSz="457200" rtl="0" eaLnBrk="1" latinLnBrk="0" hangingPunct="1">
              <a:spcBef>
                <a:spcPct val="20000"/>
              </a:spcBef>
              <a:spcAft>
                <a:spcPts val="600"/>
              </a:spcAft>
              <a:buClr>
                <a:schemeClr val="bg1"/>
              </a:buClr>
              <a:buSzPct val="115000"/>
              <a:buFont typeface="Courier New" panose="02070309020205020404" pitchFamily="49" charset="0"/>
              <a:buNone/>
              <a:defRPr sz="1400" b="0" i="0" kern="1200" cap="all" baseline="0">
                <a:solidFill>
                  <a:schemeClr val="bg1"/>
                </a:solidFill>
                <a:effectLst/>
                <a:latin typeface="+mn-lt"/>
                <a:ea typeface="+mn-ea"/>
                <a:cs typeface="Mangal" panose="02040503050203030202" pitchFamily="18" charset="0"/>
              </a:defRPr>
            </a:lvl1pPr>
            <a:lvl2pPr marL="7429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2pPr>
            <a:lvl3pPr marL="12001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3pPr>
            <a:lvl4pPr marL="1543050" indent="-1714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4pPr>
            <a:lvl5pPr marL="2000250" indent="-1714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t>Question 2: How does the average tax paid per taxable return vary across income levels?</a:t>
            </a:r>
          </a:p>
          <a:p>
            <a:endParaRPr lang="en-US" sz="1800" dirty="0"/>
          </a:p>
        </p:txBody>
      </p:sp>
      <p:sp>
        <p:nvSpPr>
          <p:cNvPr id="20" name="Text Placeholder 5">
            <a:extLst>
              <a:ext uri="{FF2B5EF4-FFF2-40B4-BE49-F238E27FC236}">
                <a16:creationId xmlns:a16="http://schemas.microsoft.com/office/drawing/2014/main" id="{E0F35B23-64E8-D7A9-DE13-0BB4CA6B2085}"/>
              </a:ext>
            </a:extLst>
          </p:cNvPr>
          <p:cNvSpPr txBox="1">
            <a:spLocks/>
          </p:cNvSpPr>
          <p:nvPr/>
        </p:nvSpPr>
        <p:spPr>
          <a:xfrm>
            <a:off x="1079075" y="4688760"/>
            <a:ext cx="6913131" cy="1493098"/>
          </a:xfrm>
          <a:prstGeom prst="rect">
            <a:avLst/>
          </a:prstGeom>
        </p:spPr>
        <p:txBody>
          <a:bodyPr vert="horz" lIns="0" tIns="0" rIns="0" bIns="0" rtlCol="0" anchor="t">
            <a:noAutofit/>
          </a:bodyPr>
          <a:lstStyle>
            <a:lvl1pPr marL="0" indent="0" algn="l" defTabSz="457200" rtl="0" eaLnBrk="1" latinLnBrk="0" hangingPunct="1">
              <a:spcBef>
                <a:spcPct val="20000"/>
              </a:spcBef>
              <a:spcAft>
                <a:spcPts val="600"/>
              </a:spcAft>
              <a:buClr>
                <a:schemeClr val="bg1"/>
              </a:buClr>
              <a:buSzPct val="115000"/>
              <a:buFont typeface="Courier New" panose="02070309020205020404" pitchFamily="49" charset="0"/>
              <a:buNone/>
              <a:defRPr sz="1400" b="0" i="0" kern="1200" cap="none">
                <a:solidFill>
                  <a:schemeClr val="bg1"/>
                </a:solidFill>
                <a:effectLst/>
                <a:latin typeface="+mn-lt"/>
                <a:ea typeface="+mn-ea"/>
                <a:cs typeface="Mangal" panose="02040503050203030202" pitchFamily="18" charset="0"/>
              </a:defRPr>
            </a:lvl1pPr>
            <a:lvl2pPr marL="7429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2pPr>
            <a:lvl3pPr marL="12001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3pPr>
            <a:lvl4pPr marL="1543050" indent="-1714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4pPr>
            <a:lvl5pPr marL="2000250" indent="-1714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This question is valuable as it will specifically reveal how much the average tax paid per return for each income levels.  We will be able to see the exact dollar amount of the income disparity between levels based on how much each level owes on average.</a:t>
            </a:r>
          </a:p>
        </p:txBody>
      </p:sp>
    </p:spTree>
    <p:extLst>
      <p:ext uri="{BB962C8B-B14F-4D97-AF65-F5344CB8AC3E}">
        <p14:creationId xmlns:p14="http://schemas.microsoft.com/office/powerpoint/2010/main" val="32767696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ae7cb71-d307-4304-90ee-50895c1f3c2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5A4647CA82F244AC6DE4A4A8758173" ma:contentTypeVersion="6" ma:contentTypeDescription="Create a new document." ma:contentTypeScope="" ma:versionID="afe0ac5c7eb1c5e14b4fc76597976fdb">
  <xsd:schema xmlns:xsd="http://www.w3.org/2001/XMLSchema" xmlns:xs="http://www.w3.org/2001/XMLSchema" xmlns:p="http://schemas.microsoft.com/office/2006/metadata/properties" xmlns:ns3="6ae7cb71-d307-4304-90ee-50895c1f3c20" targetNamespace="http://schemas.microsoft.com/office/2006/metadata/properties" ma:root="true" ma:fieldsID="489028c908d888cb36fb6480fe12dbe2" ns3:_="">
    <xsd:import namespace="6ae7cb71-d307-4304-90ee-50895c1f3c2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e7cb71-d307-4304-90ee-50895c1f3c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1D4CC6-3580-4AFF-ADAD-40005A217EE9}">
  <ds:schemaRefs>
    <ds:schemaRef ds:uri="http://schemas.microsoft.com/sharepoint/v3/contenttype/forms"/>
  </ds:schemaRefs>
</ds:datastoreItem>
</file>

<file path=customXml/itemProps2.xml><?xml version="1.0" encoding="utf-8"?>
<ds:datastoreItem xmlns:ds="http://schemas.openxmlformats.org/officeDocument/2006/customXml" ds:itemID="{2C48AA7B-8093-4312-9C92-093E87B9931D}">
  <ds:schemaRefs>
    <ds:schemaRef ds:uri="http://purl.org/dc/dcmitype/"/>
    <ds:schemaRef ds:uri="http://purl.org/dc/terms/"/>
    <ds:schemaRef ds:uri="6ae7cb71-d307-4304-90ee-50895c1f3c20"/>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2698AA3-CB5A-4B0C-BBDF-0E42E0ABA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e7cb71-d307-4304-90ee-50895c1f3c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Digital time capsule</Template>
  <TotalTime>233</TotalTime>
  <Words>1628</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MS PMincho</vt:lpstr>
      <vt:lpstr>Arial</vt:lpstr>
      <vt:lpstr>Calibri</vt:lpstr>
      <vt:lpstr>Courier New</vt:lpstr>
      <vt:lpstr>Mangal</vt:lpstr>
      <vt:lpstr>Roboto</vt:lpstr>
      <vt:lpstr>Custom</vt:lpstr>
      <vt:lpstr>Final Project</vt:lpstr>
      <vt:lpstr>Income level and average tax rate</vt:lpstr>
      <vt:lpstr>Data overview</vt:lpstr>
      <vt:lpstr>Data exploration</vt:lpstr>
      <vt:lpstr>Data exploration</vt:lpstr>
      <vt:lpstr>Data exploration</vt:lpstr>
      <vt:lpstr>Data exploration</vt:lpstr>
      <vt:lpstr>Data Preprocessing</vt:lpstr>
      <vt:lpstr>Analytical questions</vt:lpstr>
      <vt:lpstr>Analytical questions</vt:lpstr>
      <vt:lpstr>Data visualization</vt:lpstr>
      <vt:lpstr>Data visualization part 2</vt:lpstr>
      <vt:lpstr>Data visualization part 3</vt:lpstr>
      <vt:lpstr>Data visualization part 3</vt:lpstr>
      <vt:lpstr>Key 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D. Dulce</dc:creator>
  <cp:lastModifiedBy>Sean D. Dulce</cp:lastModifiedBy>
  <cp:revision>3</cp:revision>
  <dcterms:created xsi:type="dcterms:W3CDTF">2025-05-08T21:30:50Z</dcterms:created>
  <dcterms:modified xsi:type="dcterms:W3CDTF">2025-05-09T01:24:04Z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0x010100BB5A4647CA82F244AC6DE4A4A8758173</vt:lpwstr>
  </property>
</Properties>
</file>