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858" autoAdjust="0"/>
  </p:normalViewPr>
  <p:slideViewPr>
    <p:cSldViewPr snapToGrid="0">
      <p:cViewPr varScale="1">
        <p:scale>
          <a:sx n="75" d="100"/>
          <a:sy n="75" d="100"/>
        </p:scale>
        <p:origin x="1699" y="26"/>
      </p:cViewPr>
      <p:guideLst/>
    </p:cSldViewPr>
  </p:slideViewPr>
  <p:outlineViewPr>
    <p:cViewPr>
      <p:scale>
        <a:sx n="33" d="100"/>
        <a:sy n="33" d="100"/>
      </p:scale>
      <p:origin x="0" y="-32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6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F88F3B-61EF-458C-A8D1-66FABC80A89C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D6B39-D79D-4052-952D-D99B3A6439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4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baseline="0" dirty="0"/>
              <a:t>.bin and .cs are same size? -&gt; same thing?</a:t>
            </a:r>
          </a:p>
          <a:p>
            <a:pPr marL="228600" indent="-228600">
              <a:buAutoNum type="arabicParenR"/>
            </a:pPr>
            <a:r>
              <a:rPr lang="en-US" baseline="0" dirty="0"/>
              <a:t>Files appear to be the same except for a header on the .cs</a:t>
            </a:r>
          </a:p>
          <a:p>
            <a:pPr marL="228600" indent="-228600">
              <a:buAutoNum type="arabicParenR"/>
            </a:pPr>
            <a:r>
              <a:rPr lang="en-US" baseline="0" dirty="0"/>
              <a:t>.cs is just a binary with a header -&gt; we should analyze the header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4982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5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don’t know yet -&gt; possibly configuration parameters.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966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93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0229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Timestamp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8702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9560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Magic number?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3262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12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07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26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161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49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Both files are identical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1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Length of header</a:t>
            </a:r>
          </a:p>
          <a:p>
            <a:pPr marL="228600" indent="-228600">
              <a:buAutoNum type="arabicParenR"/>
            </a:pPr>
            <a:r>
              <a:rPr lang="en-US" dirty="0"/>
              <a:t>Most likely little endian</a:t>
            </a:r>
          </a:p>
          <a:p>
            <a:pPr marL="228600" indent="-228600">
              <a:buAutoNum type="arabicParenR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Length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8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CRC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83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47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STM32L ……</a:t>
            </a:r>
          </a:p>
          <a:p>
            <a:pPr marL="228600" indent="-228600">
              <a:buAutoNum type="arabicParenR"/>
            </a:pPr>
            <a:r>
              <a:rPr lang="en-US" dirty="0"/>
              <a:t>Google the item -&gt; data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00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en-US" dirty="0"/>
              <a:t>STM32L ……</a:t>
            </a:r>
          </a:p>
          <a:p>
            <a:pPr marL="228600" indent="-228600">
              <a:buAutoNum type="arabicParenR"/>
            </a:pPr>
            <a:r>
              <a:rPr lang="en-US" dirty="0"/>
              <a:t>Google the item -&gt; data sheets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ED6B39-D79D-4052-952D-D99B3A6439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187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3829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286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166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653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04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86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6290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002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91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640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457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1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79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39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482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80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890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F459-A5F3-4E7E-A2CE-420DAEDD31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Reversing satellite reaction wheels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5E377-1EE7-4BDA-8F7C-41C058512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Binary and Hardware Analysis</a:t>
            </a:r>
          </a:p>
          <a:p>
            <a:r>
              <a:rPr lang="en-US" dirty="0"/>
              <a:t>-CPT Tyler Bertles</a:t>
            </a:r>
          </a:p>
        </p:txBody>
      </p:sp>
    </p:spTree>
    <p:extLst>
      <p:ext uri="{BB962C8B-B14F-4D97-AF65-F5344CB8AC3E}">
        <p14:creationId xmlns:p14="http://schemas.microsoft.com/office/powerpoint/2010/main" val="986725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</a:t>
            </a:r>
            <a:r>
              <a:rPr lang="en-US" dirty="0" err="1"/>
              <a:t>cptrim.bin</a:t>
            </a:r>
            <a:r>
              <a:rPr lang="en-US" dirty="0"/>
              <a:t> and </a:t>
            </a:r>
            <a:r>
              <a:rPr lang="en-US" dirty="0" err="1"/>
              <a:t>cpfromhex.bin</a:t>
            </a:r>
            <a:endParaRPr lang="en-US" dirty="0"/>
          </a:p>
          <a:p>
            <a:pPr lvl="1"/>
            <a:r>
              <a:rPr lang="en-US" dirty="0"/>
              <a:t>WSL</a:t>
            </a:r>
          </a:p>
          <a:p>
            <a:pPr lvl="1"/>
            <a:r>
              <a:rPr lang="en-US" dirty="0" err="1"/>
              <a:t>vbindiff</a:t>
            </a:r>
            <a:r>
              <a:rPr lang="en-US" dirty="0"/>
              <a:t> </a:t>
            </a:r>
            <a:r>
              <a:rPr lang="en-US" dirty="0" err="1"/>
              <a:t>cptrim.bin</a:t>
            </a:r>
            <a:r>
              <a:rPr lang="en-US" dirty="0"/>
              <a:t> </a:t>
            </a:r>
            <a:r>
              <a:rPr lang="en-US" dirty="0" err="1"/>
              <a:t>cpfromhex.bin</a:t>
            </a:r>
            <a:endParaRPr lang="en-US" dirty="0"/>
          </a:p>
          <a:p>
            <a:pPr lvl="2"/>
            <a:r>
              <a:rPr lang="en-US" dirty="0"/>
              <a:t>Results?</a:t>
            </a:r>
          </a:p>
        </p:txBody>
      </p:sp>
    </p:spTree>
    <p:extLst>
      <p:ext uri="{BB962C8B-B14F-4D97-AF65-F5344CB8AC3E}">
        <p14:creationId xmlns:p14="http://schemas.microsoft.com/office/powerpoint/2010/main" val="410659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the header?</a:t>
            </a:r>
          </a:p>
          <a:p>
            <a:pPr lvl="1"/>
            <a:r>
              <a:rPr lang="en-US" dirty="0"/>
              <a:t>Open </a:t>
            </a:r>
            <a:r>
              <a:rPr lang="en-US" dirty="0" err="1"/>
              <a:t>cphead.bin</a:t>
            </a:r>
            <a:r>
              <a:rPr lang="en-US" dirty="0"/>
              <a:t> and </a:t>
            </a:r>
            <a:r>
              <a:rPr lang="en-US" dirty="0" err="1"/>
              <a:t>cptrim.bin</a:t>
            </a:r>
            <a:r>
              <a:rPr lang="en-US" dirty="0"/>
              <a:t> in VS Code</a:t>
            </a:r>
          </a:p>
          <a:p>
            <a:pPr lvl="1"/>
            <a:r>
              <a:rPr lang="en-US" dirty="0"/>
              <a:t>Bytes 00-01</a:t>
            </a:r>
          </a:p>
          <a:p>
            <a:pPr lvl="2"/>
            <a:r>
              <a:rPr lang="en-US" dirty="0"/>
              <a:t>72 and 00’s -&gt; Where else do we see 0x72?</a:t>
            </a:r>
          </a:p>
          <a:p>
            <a:pPr lvl="2"/>
            <a:r>
              <a:rPr lang="en-US" dirty="0"/>
              <a:t>If we assume even byte-length fields -&gt; Can we make an assumption about endianness?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59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the header?</a:t>
            </a:r>
          </a:p>
          <a:p>
            <a:pPr lvl="1"/>
            <a:r>
              <a:rPr lang="en-US" dirty="0"/>
              <a:t>Assuming little endian</a:t>
            </a:r>
          </a:p>
          <a:p>
            <a:pPr lvl="1"/>
            <a:r>
              <a:rPr lang="en-US" dirty="0"/>
              <a:t>Bytes 06-09</a:t>
            </a:r>
          </a:p>
          <a:p>
            <a:pPr lvl="2"/>
            <a:r>
              <a:rPr lang="en-US" dirty="0"/>
              <a:t>70 03 03 00 -&gt; 00030370 -&gt; Do we see this somewhere?</a:t>
            </a:r>
          </a:p>
          <a:p>
            <a:pPr lvl="2"/>
            <a:r>
              <a:rPr lang="en-US" dirty="0"/>
              <a:t>We’ve seen one length field already, what else has a length?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144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the header?</a:t>
            </a:r>
          </a:p>
          <a:p>
            <a:pPr lvl="1"/>
            <a:r>
              <a:rPr lang="en-US" dirty="0"/>
              <a:t>Assuming little endian</a:t>
            </a:r>
          </a:p>
          <a:p>
            <a:pPr lvl="1"/>
            <a:r>
              <a:rPr lang="en-US" dirty="0"/>
              <a:t>Bytes 0A-0D</a:t>
            </a:r>
          </a:p>
          <a:p>
            <a:pPr lvl="2"/>
            <a:r>
              <a:rPr lang="en-US" dirty="0"/>
              <a:t>06 71 AD 71 -&gt; 71AD7106 -&gt; Do we see this somewhere?</a:t>
            </a:r>
          </a:p>
          <a:p>
            <a:pPr lvl="2"/>
            <a:r>
              <a:rPr lang="en-US" dirty="0"/>
              <a:t>Not in file, but presumably header only contains info about the file.</a:t>
            </a:r>
          </a:p>
          <a:p>
            <a:pPr lvl="2"/>
            <a:r>
              <a:rPr lang="en-US" dirty="0"/>
              <a:t>How could a bare-metal system confirm data?</a:t>
            </a:r>
          </a:p>
          <a:p>
            <a:pPr lvl="2"/>
            <a:r>
              <a:rPr lang="en-US" dirty="0"/>
              <a:t>WSL</a:t>
            </a:r>
          </a:p>
          <a:p>
            <a:pPr lvl="3"/>
            <a:r>
              <a:rPr lang="en-US" dirty="0"/>
              <a:t>crc32 </a:t>
            </a:r>
            <a:r>
              <a:rPr lang="en-US" dirty="0" err="1"/>
              <a:t>cptrim.bin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71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the header?</a:t>
            </a:r>
          </a:p>
          <a:p>
            <a:pPr lvl="1"/>
            <a:r>
              <a:rPr lang="en-US" dirty="0"/>
              <a:t>Bytes 0E-11</a:t>
            </a:r>
          </a:p>
          <a:p>
            <a:pPr lvl="2"/>
            <a:r>
              <a:rPr lang="en-US" dirty="0"/>
              <a:t>00 40 01 08 -&gt; 08014000 -&gt; Do we see this somewhere?</a:t>
            </a:r>
          </a:p>
          <a:p>
            <a:pPr lvl="2"/>
            <a:r>
              <a:rPr lang="en-US" dirty="0"/>
              <a:t>Not a CRC, not in the file -&gt; let’s take a field trip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878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RW_crop.png</a:t>
            </a:r>
          </a:p>
          <a:p>
            <a:pPr lvl="1"/>
            <a:r>
              <a:rPr lang="en-US" dirty="0"/>
              <a:t>This is a close-up of the internal board of the Reaction Wheel.</a:t>
            </a:r>
          </a:p>
          <a:p>
            <a:pPr lvl="1"/>
            <a:r>
              <a:rPr lang="en-US" dirty="0"/>
              <a:t>What is our processor?</a:t>
            </a:r>
          </a:p>
          <a:p>
            <a:pPr lvl="1"/>
            <a:r>
              <a:rPr lang="en-US" dirty="0"/>
              <a:t>How could I get more info about this processor?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A5DCD-0611-4540-8D11-4CE265C0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3344965" y="379163"/>
            <a:ext cx="6032666" cy="630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18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datasheet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data sheet for this processor</a:t>
            </a:r>
          </a:p>
          <a:p>
            <a:pPr lvl="1"/>
            <a:r>
              <a:rPr lang="en-US" dirty="0"/>
              <a:t>STM32L452CEU3</a:t>
            </a:r>
          </a:p>
          <a:p>
            <a:pPr lvl="1"/>
            <a:r>
              <a:rPr lang="en-US" dirty="0"/>
              <a:t>Memory map snippet -&gt; Flash memory starts 0x08000000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A0DAE5-1117-4E29-A914-C1ADAB6EA5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542"/>
          <a:stretch/>
        </p:blipFill>
        <p:spPr>
          <a:xfrm>
            <a:off x="248800" y="3394354"/>
            <a:ext cx="4095239" cy="26396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10C82F-3BF2-46C6-B585-330AE2F9BE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885" t="66541" r="7517" b="6667"/>
          <a:stretch/>
        </p:blipFill>
        <p:spPr>
          <a:xfrm>
            <a:off x="663179" y="1913580"/>
            <a:ext cx="8413176" cy="384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34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the header?</a:t>
            </a:r>
          </a:p>
          <a:p>
            <a:pPr lvl="1"/>
            <a:r>
              <a:rPr lang="en-US" dirty="0"/>
              <a:t>08014000 -&gt; Very likely a write address in flash memory.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2169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the header?</a:t>
            </a:r>
          </a:p>
          <a:p>
            <a:pPr lvl="1"/>
            <a:r>
              <a:rPr lang="en-US" dirty="0"/>
              <a:t>Bytes 12-15, 16-19, 1A-1D</a:t>
            </a:r>
          </a:p>
          <a:p>
            <a:pPr lvl="1"/>
            <a:r>
              <a:rPr lang="en-US" dirty="0"/>
              <a:t>Hold values 0x03, 0x01, 0x30</a:t>
            </a:r>
          </a:p>
          <a:p>
            <a:pPr lvl="1"/>
            <a:r>
              <a:rPr lang="en-US" dirty="0"/>
              <a:t>What are these?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54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the header?</a:t>
            </a:r>
          </a:p>
          <a:p>
            <a:pPr lvl="1"/>
            <a:r>
              <a:rPr lang="en-US" dirty="0"/>
              <a:t>Bytes 26-45, 46-65</a:t>
            </a:r>
          </a:p>
          <a:p>
            <a:pPr lvl="1"/>
            <a:r>
              <a:rPr lang="en-US" dirty="0"/>
              <a:t>Hold string values -&gt; Either 16 byte field and padding, or 32 byte field</a:t>
            </a:r>
          </a:p>
          <a:p>
            <a:pPr lvl="1"/>
            <a:r>
              <a:rPr lang="en-US" dirty="0"/>
              <a:t>Strings contain device name and software name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130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D4823-D80D-43CD-A4C2-3BDB14078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170CF-0393-4A8A-A55F-0F735CEE3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Software:</a:t>
            </a:r>
          </a:p>
          <a:p>
            <a:pPr lvl="1"/>
            <a:r>
              <a:rPr lang="en-US" dirty="0"/>
              <a:t>WSL (</a:t>
            </a:r>
            <a:r>
              <a:rPr lang="en-US" dirty="0" err="1"/>
              <a:t>vbindiff</a:t>
            </a:r>
            <a:r>
              <a:rPr lang="en-US" dirty="0"/>
              <a:t>, crc32)</a:t>
            </a:r>
          </a:p>
          <a:p>
            <a:pPr lvl="1"/>
            <a:r>
              <a:rPr lang="en-US" dirty="0"/>
              <a:t>VS Code (or hex editor of choice)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Files (Teams-&gt;CY25-&gt;Files-&gt;Class Presentations):</a:t>
            </a:r>
          </a:p>
          <a:p>
            <a:pPr lvl="1"/>
            <a:r>
              <a:rPr lang="en-US" dirty="0" err="1"/>
              <a:t>Controlprog</a:t>
            </a:r>
            <a:r>
              <a:rPr lang="en-US" dirty="0"/>
              <a:t>(.hex / .cs)</a:t>
            </a:r>
          </a:p>
          <a:p>
            <a:pPr lvl="1"/>
            <a:r>
              <a:rPr lang="en-US" dirty="0"/>
              <a:t>Bootloader(.hex / .cs)</a:t>
            </a:r>
          </a:p>
          <a:p>
            <a:pPr lvl="1"/>
            <a:r>
              <a:rPr lang="en-US" dirty="0"/>
              <a:t>RW_crop.png</a:t>
            </a:r>
          </a:p>
        </p:txBody>
      </p:sp>
    </p:spTree>
    <p:extLst>
      <p:ext uri="{BB962C8B-B14F-4D97-AF65-F5344CB8AC3E}">
        <p14:creationId xmlns:p14="http://schemas.microsoft.com/office/powerpoint/2010/main" val="853490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the header?</a:t>
            </a:r>
          </a:p>
          <a:p>
            <a:pPr lvl="1"/>
            <a:r>
              <a:rPr lang="en-US" dirty="0"/>
              <a:t>Bytes 66-6D</a:t>
            </a:r>
          </a:p>
          <a:p>
            <a:pPr lvl="1"/>
            <a:r>
              <a:rPr lang="en-US" dirty="0"/>
              <a:t>03 04 02 00, 04 05 00 00 -&gt; 00020403, 00000504</a:t>
            </a:r>
          </a:p>
          <a:p>
            <a:pPr lvl="1"/>
            <a:r>
              <a:rPr lang="en-US" dirty="0"/>
              <a:t>Do we see these anywhere?</a:t>
            </a:r>
          </a:p>
          <a:p>
            <a:pPr lvl="2"/>
            <a:r>
              <a:rPr lang="en-US" dirty="0"/>
              <a:t>If possible, cheat with vendor aids</a:t>
            </a:r>
          </a:p>
          <a:p>
            <a:pPr lvl="2"/>
            <a:r>
              <a:rPr lang="en-US" dirty="0"/>
              <a:t>These numbers appear within the “build number, version number” fields on vendor loading software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819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can we learn from the header?</a:t>
            </a:r>
          </a:p>
          <a:p>
            <a:pPr lvl="1"/>
            <a:r>
              <a:rPr lang="en-US" dirty="0"/>
              <a:t>Bytes 6E-71</a:t>
            </a:r>
          </a:p>
          <a:p>
            <a:pPr lvl="1"/>
            <a:r>
              <a:rPr lang="en-US" dirty="0"/>
              <a:t>D2 84 C8 66 -&gt; 66C884D2</a:t>
            </a:r>
          </a:p>
          <a:p>
            <a:pPr lvl="1"/>
            <a:r>
              <a:rPr lang="en-US" dirty="0"/>
              <a:t>Do we see this anywhere?</a:t>
            </a:r>
          </a:p>
          <a:p>
            <a:pPr lvl="2"/>
            <a:r>
              <a:rPr lang="en-US" dirty="0"/>
              <a:t>Not definitive, but if I have a build and version number, what other build data might be included?</a:t>
            </a:r>
          </a:p>
          <a:p>
            <a:pPr lvl="2"/>
            <a:r>
              <a:rPr lang="en-US" dirty="0"/>
              <a:t>Convert to decimal = 1724417234</a:t>
            </a:r>
          </a:p>
          <a:p>
            <a:pPr lvl="2"/>
            <a:r>
              <a:rPr lang="en-US" dirty="0"/>
              <a:t>Equates to Unix timestamp of 23AUG2024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159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info compilation: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1C33C1-A8B8-4BC3-A4CD-17F7530C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629" y="2552739"/>
            <a:ext cx="6884742" cy="405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16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.BL header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Bootloader header:</a:t>
            </a:r>
          </a:p>
          <a:p>
            <a:r>
              <a:rPr lang="en-US" dirty="0"/>
              <a:t>Fields lineup -&gt; </a:t>
            </a:r>
            <a:r>
              <a:rPr lang="en-US" dirty="0" err="1"/>
              <a:t>crc</a:t>
            </a:r>
            <a:r>
              <a:rPr lang="en-US" dirty="0"/>
              <a:t> matches </a:t>
            </a:r>
            <a:r>
              <a:rPr lang="en-US" dirty="0" err="1"/>
              <a:t>bltrim.bin</a:t>
            </a:r>
            <a:r>
              <a:rPr lang="en-US" dirty="0"/>
              <a:t>, writes to base flash address (0x08000000), timestamp same day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DE0A28-DF9A-4617-BBDA-4188C895B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496" y="3429000"/>
            <a:ext cx="6881732" cy="3123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2102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 for Binary modification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  <a:p>
            <a:r>
              <a:rPr lang="en-US" dirty="0"/>
              <a:t>Can I fit a rootkit on this device?</a:t>
            </a:r>
          </a:p>
          <a:p>
            <a:r>
              <a:rPr lang="en-US" dirty="0"/>
              <a:t>Memory on chip (512KB)</a:t>
            </a:r>
          </a:p>
          <a:p>
            <a:r>
              <a:rPr lang="en-US" dirty="0"/>
              <a:t>Bootloader fills 0x08000000 to 0x08011938</a:t>
            </a:r>
          </a:p>
          <a:p>
            <a:r>
              <a:rPr lang="en-US" dirty="0"/>
              <a:t>Control Program fills 0x08014000 to 0x08044370</a:t>
            </a:r>
          </a:p>
          <a:p>
            <a:r>
              <a:rPr lang="en-US" dirty="0"/>
              <a:t>Flash available until 0x0807FFFF</a:t>
            </a:r>
          </a:p>
          <a:p>
            <a:pPr lvl="1"/>
            <a:r>
              <a:rPr lang="en-US" dirty="0"/>
              <a:t>I’ve got ~240KB of empty space on the processor flash memory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7199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disassembly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Analysis in </a:t>
            </a:r>
            <a:r>
              <a:rPr lang="en-US" dirty="0" err="1"/>
              <a:t>Ghidra</a:t>
            </a:r>
            <a:r>
              <a:rPr lang="en-US" dirty="0"/>
              <a:t> -&gt; Let’s look for communication protocols</a:t>
            </a:r>
          </a:p>
          <a:p>
            <a:r>
              <a:rPr lang="en-US" dirty="0"/>
              <a:t>How do I find supported protocols? Back to the documentation.</a:t>
            </a:r>
          </a:p>
          <a:p>
            <a:r>
              <a:rPr lang="en-US" dirty="0"/>
              <a:t>Address space for CAN?</a:t>
            </a:r>
          </a:p>
          <a:p>
            <a:r>
              <a:rPr lang="en-US" dirty="0"/>
              <a:t>0x40006400 base </a:t>
            </a:r>
            <a:r>
              <a:rPr lang="en-US" dirty="0" err="1"/>
              <a:t>addr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D37B2F-9C6F-47E1-9C55-336B0739E0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385" r="13339"/>
          <a:stretch/>
        </p:blipFill>
        <p:spPr>
          <a:xfrm>
            <a:off x="4498611" y="3495678"/>
            <a:ext cx="4119177" cy="293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73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disassembly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for 40006400 in our binary.</a:t>
            </a:r>
          </a:p>
          <a:p>
            <a:r>
              <a:rPr lang="en-US" dirty="0" err="1"/>
              <a:t>Ghidra</a:t>
            </a:r>
            <a:r>
              <a:rPr lang="en-US" dirty="0"/>
              <a:t> found that data in several places.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7D5EBC-9FB1-4C44-833E-111ED86A1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" y="3068524"/>
            <a:ext cx="7465222" cy="319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15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disassembly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function is likely associated with facilitating CAN comms.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30A8F-1F26-46F3-A466-2373D2D550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755" y="2845099"/>
            <a:ext cx="8244489" cy="278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093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8521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00DB7-7896-47A2-A053-E8F71CCF1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586" y="764373"/>
            <a:ext cx="7446054" cy="1293028"/>
          </a:xfrm>
        </p:spPr>
        <p:txBody>
          <a:bodyPr/>
          <a:lstStyle/>
          <a:p>
            <a:r>
              <a:rPr lang="en-US" dirty="0"/>
              <a:t>Walkthrough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B694E-241A-4092-AEE2-D21BFCF33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Reaction Wheel is a satellite component designed to store rotational energy via spinning discs. It can cause or prevent rotation of the satellite.</a:t>
            </a:r>
          </a:p>
          <a:p>
            <a:r>
              <a:rPr lang="en-US" dirty="0"/>
              <a:t>Our reaction wheel is designed by </a:t>
            </a:r>
            <a:r>
              <a:rPr lang="en-US" dirty="0" err="1"/>
              <a:t>CubeSpace</a:t>
            </a:r>
            <a:r>
              <a:rPr lang="en-US" dirty="0"/>
              <a:t>. The vendor documentation indicates that this device operates with bare-metal firmware consisting of a bootloader(R/W functionality) and  control program (command and telemetry).</a:t>
            </a:r>
          </a:p>
          <a:p>
            <a:r>
              <a:rPr lang="en-US" dirty="0"/>
              <a:t>We will look at these files along with the hardware and some chipset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752771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34DC-7197-475B-A27D-1AEDFBFDB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D306A-5572-4F17-81E6-E556C40B7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Space is no longer the domain of nation-states. The private sector is launching more devices at a faster rate than ever before.</a:t>
            </a:r>
          </a:p>
          <a:p>
            <a:r>
              <a:rPr lang="en-US" dirty="0"/>
              <a:t>Speed = $ = security not worth delayed Time to Market.</a:t>
            </a:r>
          </a:p>
          <a:p>
            <a:r>
              <a:rPr lang="en-US" dirty="0"/>
              <a:t>Many components, including our reaction wheel, are now Commercial Off-the-Shelf (COTS) devices, increasing the attack surface for new satellites.</a:t>
            </a:r>
          </a:p>
          <a:p>
            <a:r>
              <a:rPr lang="en-US" dirty="0"/>
              <a:t>These devices are not designed with security in mind -&gt; I aim to demonstrate that these security gaps can lead to the loss of satellite control.</a:t>
            </a:r>
          </a:p>
          <a:p>
            <a:r>
              <a:rPr lang="en-US" dirty="0"/>
              <a:t>Research end-goal: Rootkit deployment via vendor software update functionality.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0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Vendor claims bare-metal programming -&gt; Need a binary file. Gave us a .hex and a .cs (proprietary)</a:t>
            </a:r>
          </a:p>
          <a:p>
            <a:endParaRPr lang="en-US" dirty="0"/>
          </a:p>
          <a:p>
            <a:r>
              <a:rPr lang="en-US" dirty="0"/>
              <a:t>Hex to Binary:</a:t>
            </a:r>
          </a:p>
          <a:p>
            <a:pPr lvl="1"/>
            <a:r>
              <a:rPr lang="en-US" dirty="0"/>
              <a:t>Open WSL</a:t>
            </a:r>
          </a:p>
          <a:p>
            <a:pPr lvl="1"/>
            <a:r>
              <a:rPr lang="en-US" dirty="0" err="1"/>
              <a:t>objcopy</a:t>
            </a:r>
            <a:r>
              <a:rPr lang="en-US" dirty="0"/>
              <a:t> --input-target=</a:t>
            </a:r>
            <a:r>
              <a:rPr lang="en-US" dirty="0" err="1"/>
              <a:t>ihex</a:t>
            </a:r>
            <a:r>
              <a:rPr lang="en-US" dirty="0"/>
              <a:t> --output-target=binary </a:t>
            </a:r>
            <a:r>
              <a:rPr lang="en-US" dirty="0" err="1"/>
              <a:t>controlprog.hex</a:t>
            </a:r>
            <a:r>
              <a:rPr lang="en-US" dirty="0"/>
              <a:t> </a:t>
            </a:r>
            <a:r>
              <a:rPr lang="en-US" dirty="0" err="1"/>
              <a:t>cpfromhex.bin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Size check: 193KB</a:t>
            </a:r>
          </a:p>
        </p:txBody>
      </p:sp>
    </p:spTree>
    <p:extLst>
      <p:ext uri="{BB962C8B-B14F-4D97-AF65-F5344CB8AC3E}">
        <p14:creationId xmlns:p14="http://schemas.microsoft.com/office/powerpoint/2010/main" val="4120211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have a .bin, what now?</a:t>
            </a:r>
          </a:p>
          <a:p>
            <a:pPr lvl="1"/>
            <a:r>
              <a:rPr lang="en-US" dirty="0"/>
              <a:t>Strings</a:t>
            </a:r>
          </a:p>
          <a:p>
            <a:pPr lvl="1"/>
            <a:r>
              <a:rPr lang="en-US" dirty="0"/>
              <a:t>What is a .cs? -&gt; Hex Editor comparison</a:t>
            </a:r>
          </a:p>
        </p:txBody>
      </p:sp>
    </p:spTree>
    <p:extLst>
      <p:ext uri="{BB962C8B-B14F-4D97-AF65-F5344CB8AC3E}">
        <p14:creationId xmlns:p14="http://schemas.microsoft.com/office/powerpoint/2010/main" val="108599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  <a:p>
            <a:pPr lvl="1"/>
            <a:r>
              <a:rPr lang="en-US" dirty="0"/>
              <a:t>At top: Device info and possible compiler info</a:t>
            </a:r>
          </a:p>
          <a:p>
            <a:pPr lvl="1"/>
            <a:r>
              <a:rPr lang="en-US" dirty="0"/>
              <a:t>Near bottom: command names, hex chars?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822665-0CBD-4936-B5A6-DA0066183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599" y="3863308"/>
            <a:ext cx="2301439" cy="731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9B27E1-96DD-43E1-929F-828F05C6A8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038" y="3274998"/>
            <a:ext cx="2613758" cy="2822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B24AB4-13FE-4C91-845D-1CE72A243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1716" y="3867358"/>
            <a:ext cx="1600339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91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Hex Comparison: .bin and .cs</a:t>
            </a:r>
          </a:p>
          <a:p>
            <a:pPr lvl="1"/>
            <a:r>
              <a:rPr lang="en-US" dirty="0"/>
              <a:t>Look at file data for both files -&gt; Anything interesting?</a:t>
            </a:r>
          </a:p>
          <a:p>
            <a:pPr lvl="1"/>
            <a:r>
              <a:rPr lang="en-US" dirty="0"/>
              <a:t>Open both files in VS Code (or hex editor of choice)</a:t>
            </a:r>
          </a:p>
          <a:p>
            <a:pPr lvl="1"/>
            <a:r>
              <a:rPr lang="en-US" dirty="0"/>
              <a:t>What do we see?</a:t>
            </a:r>
          </a:p>
          <a:p>
            <a:pPr lvl="1"/>
            <a:r>
              <a:rPr lang="en-US" dirty="0"/>
              <a:t>What is a .cs?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675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E4EF0-5D8C-447C-8615-42C2699E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.cs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92C79-BEEC-484E-9DC4-BC6BA5722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Theory: .cs is a binary with a header -&gt; split header and compare files</a:t>
            </a:r>
          </a:p>
          <a:p>
            <a:pPr lvl="1"/>
            <a:r>
              <a:rPr lang="en-US" dirty="0"/>
              <a:t>Delete the header from ‘</a:t>
            </a:r>
            <a:r>
              <a:rPr lang="en-US" dirty="0" err="1"/>
              <a:t>cpfromhex.bin</a:t>
            </a:r>
            <a:r>
              <a:rPr lang="en-US" dirty="0"/>
              <a:t>’ -&gt; save as </a:t>
            </a:r>
            <a:r>
              <a:rPr lang="en-US" dirty="0" err="1"/>
              <a:t>cptrim.bin</a:t>
            </a:r>
            <a:endParaRPr lang="en-US" dirty="0"/>
          </a:p>
          <a:p>
            <a:pPr lvl="1"/>
            <a:r>
              <a:rPr lang="en-US" dirty="0"/>
              <a:t>Re-open ‘</a:t>
            </a:r>
            <a:r>
              <a:rPr lang="en-US" dirty="0" err="1"/>
              <a:t>cpfromhex.bin</a:t>
            </a:r>
            <a:r>
              <a:rPr lang="en-US" dirty="0"/>
              <a:t>’ -&gt; delete everything except header -&gt; save as </a:t>
            </a:r>
            <a:r>
              <a:rPr lang="en-US" dirty="0" err="1"/>
              <a:t>cphead.bin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NOTE: If using </a:t>
            </a:r>
            <a:r>
              <a:rPr lang="en-US" dirty="0" err="1"/>
              <a:t>VSCode</a:t>
            </a:r>
            <a:r>
              <a:rPr lang="en-US" dirty="0"/>
              <a:t>, double check file after trimming. Sometimes corrupts new file when creating it.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Size check: </a:t>
            </a:r>
            <a:r>
              <a:rPr lang="en-US" dirty="0" err="1"/>
              <a:t>cphead</a:t>
            </a:r>
            <a:r>
              <a:rPr lang="en-US" dirty="0"/>
              <a:t>=1KB, </a:t>
            </a:r>
            <a:r>
              <a:rPr lang="en-US" dirty="0" err="1"/>
              <a:t>cptrim</a:t>
            </a:r>
            <a:r>
              <a:rPr lang="en-US" dirty="0"/>
              <a:t>=193KB</a:t>
            </a:r>
          </a:p>
        </p:txBody>
      </p:sp>
    </p:spTree>
    <p:extLst>
      <p:ext uri="{BB962C8B-B14F-4D97-AF65-F5344CB8AC3E}">
        <p14:creationId xmlns:p14="http://schemas.microsoft.com/office/powerpoint/2010/main" val="34460730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1501</TotalTime>
  <Words>1175</Words>
  <Application>Microsoft Office PowerPoint</Application>
  <PresentationFormat>On-screen Show (4:3)</PresentationFormat>
  <Paragraphs>180</Paragraphs>
  <Slides>28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Century Gothic</vt:lpstr>
      <vt:lpstr>Vapor Trail</vt:lpstr>
      <vt:lpstr>Reversing satellite reaction wheels</vt:lpstr>
      <vt:lpstr>setup</vt:lpstr>
      <vt:lpstr>Walkthrough Overview</vt:lpstr>
      <vt:lpstr>Who cares?</vt:lpstr>
      <vt:lpstr>File manipulation</vt:lpstr>
      <vt:lpstr>Control Program</vt:lpstr>
      <vt:lpstr>Control Program</vt:lpstr>
      <vt:lpstr>Control Program</vt:lpstr>
      <vt:lpstr>.cs Analysis</vt:lpstr>
      <vt:lpstr>.cs Analysis</vt:lpstr>
      <vt:lpstr>.cs header</vt:lpstr>
      <vt:lpstr>.cs header</vt:lpstr>
      <vt:lpstr>.cs header</vt:lpstr>
      <vt:lpstr>.cs header</vt:lpstr>
      <vt:lpstr>Hardware analysis</vt:lpstr>
      <vt:lpstr>datasheet analysis</vt:lpstr>
      <vt:lpstr>.cs header</vt:lpstr>
      <vt:lpstr>.cs header</vt:lpstr>
      <vt:lpstr>.cs header</vt:lpstr>
      <vt:lpstr>.cs header</vt:lpstr>
      <vt:lpstr>.cs header</vt:lpstr>
      <vt:lpstr>.cs header</vt:lpstr>
      <vt:lpstr>.BL header</vt:lpstr>
      <vt:lpstr>Options for Binary modification</vt:lpstr>
      <vt:lpstr>Binary disassembly</vt:lpstr>
      <vt:lpstr>Binary disassembly</vt:lpstr>
      <vt:lpstr>Binary disassembly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Reversing satellite reaction wheels</dc:title>
  <dc:creator>BERTLES, TYLER S Capt USA AETC AFIT/ENG STUDENT</dc:creator>
  <cp:lastModifiedBy>BERTLES, TYLER S Capt USA AETC AFIT/ENG STUDENT</cp:lastModifiedBy>
  <cp:revision>27</cp:revision>
  <dcterms:created xsi:type="dcterms:W3CDTF">2025-05-19T13:53:17Z</dcterms:created>
  <dcterms:modified xsi:type="dcterms:W3CDTF">2025-07-28T16:33:18Z</dcterms:modified>
</cp:coreProperties>
</file>