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000"/>
    <a:srgbClr val="E9B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5510"/>
  </p:normalViewPr>
  <p:slideViewPr>
    <p:cSldViewPr snapToGrid="0">
      <p:cViewPr varScale="1">
        <p:scale>
          <a:sx n="108" d="100"/>
          <a:sy n="108" d="100"/>
        </p:scale>
        <p:origin x="13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D55DC-562F-4569-9BA9-CDB1EC423BD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39FDE-7A95-43A3-AF45-8A0AA95A05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</a:t>
          </a:r>
          <a:r>
            <a:rPr lang="en-GB" b="0" i="0" dirty="0"/>
            <a:t>nalyse the customer funnel of Metrocar, a ride sharing app</a:t>
          </a:r>
          <a:endParaRPr lang="en-US" dirty="0"/>
        </a:p>
      </dgm:t>
    </dgm:pt>
    <dgm:pt modelId="{3A0F927F-2821-4ABB-B748-28AE6EB44009}" type="parTrans" cxnId="{A2A6A908-4B38-47BA-89B6-9B8EFCFAB7F5}">
      <dgm:prSet/>
      <dgm:spPr/>
      <dgm:t>
        <a:bodyPr/>
        <a:lstStyle/>
        <a:p>
          <a:endParaRPr lang="en-US"/>
        </a:p>
      </dgm:t>
    </dgm:pt>
    <dgm:pt modelId="{C9EC0B85-AE3D-4942-9A35-C849887FB0F5}" type="sibTrans" cxnId="{A2A6A908-4B38-47BA-89B6-9B8EFCFAB7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D4B618-CC50-49DC-A25B-491E7C8710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Identify areas for improvement and optimization</a:t>
          </a:r>
          <a:endParaRPr lang="en-US" dirty="0"/>
        </a:p>
      </dgm:t>
    </dgm:pt>
    <dgm:pt modelId="{F71999B5-9624-440D-BA80-DDDDDBA9DC87}" type="parTrans" cxnId="{7D5EAE7E-D7A9-455A-AD0C-84DD2A20ED9D}">
      <dgm:prSet/>
      <dgm:spPr/>
      <dgm:t>
        <a:bodyPr/>
        <a:lstStyle/>
        <a:p>
          <a:endParaRPr lang="en-US"/>
        </a:p>
      </dgm:t>
    </dgm:pt>
    <dgm:pt modelId="{85BCA35A-BE9D-455C-9D3C-BB5BFB117DFE}" type="sibTrans" cxnId="{7D5EAE7E-D7A9-455A-AD0C-84DD2A20ED9D}">
      <dgm:prSet/>
      <dgm:spPr/>
      <dgm:t>
        <a:bodyPr/>
        <a:lstStyle/>
        <a:p>
          <a:endParaRPr lang="en-US"/>
        </a:p>
      </dgm:t>
    </dgm:pt>
    <dgm:pt modelId="{A709F896-760D-4D35-8951-2AA23DFB8967}" type="pres">
      <dgm:prSet presAssocID="{E4ED55DC-562F-4569-9BA9-CDB1EC423BDD}" presName="root" presStyleCnt="0">
        <dgm:presLayoutVars>
          <dgm:dir/>
          <dgm:resizeHandles val="exact"/>
        </dgm:presLayoutVars>
      </dgm:prSet>
      <dgm:spPr/>
    </dgm:pt>
    <dgm:pt modelId="{75C150A9-4D99-4DBF-A379-02F4B21D8A2D}" type="pres">
      <dgm:prSet presAssocID="{E4ED55DC-562F-4569-9BA9-CDB1EC423BDD}" presName="container" presStyleCnt="0">
        <dgm:presLayoutVars>
          <dgm:dir/>
          <dgm:resizeHandles val="exact"/>
        </dgm:presLayoutVars>
      </dgm:prSet>
      <dgm:spPr/>
    </dgm:pt>
    <dgm:pt modelId="{B74D617E-99A9-42E2-81F9-230F5A52243A}" type="pres">
      <dgm:prSet presAssocID="{EDC39FDE-7A95-43A3-AF45-8A0AA95A0531}" presName="compNode" presStyleCnt="0"/>
      <dgm:spPr/>
    </dgm:pt>
    <dgm:pt modelId="{4458A771-BFA8-4AC0-9801-A951B766E6FE}" type="pres">
      <dgm:prSet presAssocID="{EDC39FDE-7A95-43A3-AF45-8A0AA95A0531}" presName="iconBgRect" presStyleLbl="bgShp" presStyleIdx="0" presStyleCnt="2"/>
      <dgm:spPr/>
    </dgm:pt>
    <dgm:pt modelId="{E68AF20A-5A59-423B-A27F-7844872F36B0}" type="pres">
      <dgm:prSet presAssocID="{EDC39FDE-7A95-43A3-AF45-8A0AA95A0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9367CD3-37E9-408A-A010-2AFBAF8112DD}" type="pres">
      <dgm:prSet presAssocID="{EDC39FDE-7A95-43A3-AF45-8A0AA95A0531}" presName="spaceRect" presStyleCnt="0"/>
      <dgm:spPr/>
    </dgm:pt>
    <dgm:pt modelId="{8FF137BD-BA84-4DE5-B3DF-13BD5A88974D}" type="pres">
      <dgm:prSet presAssocID="{EDC39FDE-7A95-43A3-AF45-8A0AA95A0531}" presName="textRect" presStyleLbl="revTx" presStyleIdx="0" presStyleCnt="2">
        <dgm:presLayoutVars>
          <dgm:chMax val="1"/>
          <dgm:chPref val="1"/>
        </dgm:presLayoutVars>
      </dgm:prSet>
      <dgm:spPr/>
    </dgm:pt>
    <dgm:pt modelId="{AB7042D1-E81D-4300-BB5C-E6511611C4BE}" type="pres">
      <dgm:prSet presAssocID="{C9EC0B85-AE3D-4942-9A35-C849887FB0F5}" presName="sibTrans" presStyleLbl="sibTrans2D1" presStyleIdx="0" presStyleCnt="0"/>
      <dgm:spPr/>
    </dgm:pt>
    <dgm:pt modelId="{115126E0-5CAF-4178-959C-A103B2DFD235}" type="pres">
      <dgm:prSet presAssocID="{8AD4B618-CC50-49DC-A25B-491E7C871084}" presName="compNode" presStyleCnt="0"/>
      <dgm:spPr/>
    </dgm:pt>
    <dgm:pt modelId="{76E59D0A-1A94-4BFF-A0C9-EDD80AC6126B}" type="pres">
      <dgm:prSet presAssocID="{8AD4B618-CC50-49DC-A25B-491E7C871084}" presName="iconBgRect" presStyleLbl="bgShp" presStyleIdx="1" presStyleCnt="2"/>
      <dgm:spPr/>
    </dgm:pt>
    <dgm:pt modelId="{EA544F08-9DEF-4063-8A3B-8F8664B01EC2}" type="pres">
      <dgm:prSet presAssocID="{8AD4B618-CC50-49DC-A25B-491E7C8710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007870-249B-48D2-97B9-2CBCB07EC2B8}" type="pres">
      <dgm:prSet presAssocID="{8AD4B618-CC50-49DC-A25B-491E7C871084}" presName="spaceRect" presStyleCnt="0"/>
      <dgm:spPr/>
    </dgm:pt>
    <dgm:pt modelId="{63FC3BA6-B3C9-417B-A4E9-F5404036B099}" type="pres">
      <dgm:prSet presAssocID="{8AD4B618-CC50-49DC-A25B-491E7C8710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A6A908-4B38-47BA-89B6-9B8EFCFAB7F5}" srcId="{E4ED55DC-562F-4569-9BA9-CDB1EC423BDD}" destId="{EDC39FDE-7A95-43A3-AF45-8A0AA95A0531}" srcOrd="0" destOrd="0" parTransId="{3A0F927F-2821-4ABB-B748-28AE6EB44009}" sibTransId="{C9EC0B85-AE3D-4942-9A35-C849887FB0F5}"/>
    <dgm:cxn modelId="{2FB48168-567B-43AD-B240-0E3CA38EDA74}" type="presOf" srcId="{C9EC0B85-AE3D-4942-9A35-C849887FB0F5}" destId="{AB7042D1-E81D-4300-BB5C-E6511611C4BE}" srcOrd="0" destOrd="0" presId="urn:microsoft.com/office/officeart/2018/2/layout/IconCircleList"/>
    <dgm:cxn modelId="{7D5EAE7E-D7A9-455A-AD0C-84DD2A20ED9D}" srcId="{E4ED55DC-562F-4569-9BA9-CDB1EC423BDD}" destId="{8AD4B618-CC50-49DC-A25B-491E7C871084}" srcOrd="1" destOrd="0" parTransId="{F71999B5-9624-440D-BA80-DDDDDBA9DC87}" sibTransId="{85BCA35A-BE9D-455C-9D3C-BB5BFB117DFE}"/>
    <dgm:cxn modelId="{80D84D9C-6259-43E5-AAFD-F6676B14BB7A}" type="presOf" srcId="{E4ED55DC-562F-4569-9BA9-CDB1EC423BDD}" destId="{A709F896-760D-4D35-8951-2AA23DFB8967}" srcOrd="0" destOrd="0" presId="urn:microsoft.com/office/officeart/2018/2/layout/IconCircleList"/>
    <dgm:cxn modelId="{60F0ACD2-2D34-4ACA-8C30-09E8FCCB2CC4}" type="presOf" srcId="{8AD4B618-CC50-49DC-A25B-491E7C871084}" destId="{63FC3BA6-B3C9-417B-A4E9-F5404036B099}" srcOrd="0" destOrd="0" presId="urn:microsoft.com/office/officeart/2018/2/layout/IconCircleList"/>
    <dgm:cxn modelId="{5A8EAAE9-B669-4B6F-A268-092EF26EECC7}" type="presOf" srcId="{EDC39FDE-7A95-43A3-AF45-8A0AA95A0531}" destId="{8FF137BD-BA84-4DE5-B3DF-13BD5A88974D}" srcOrd="0" destOrd="0" presId="urn:microsoft.com/office/officeart/2018/2/layout/IconCircleList"/>
    <dgm:cxn modelId="{5406D591-1B53-4881-A083-56F404A21C7E}" type="presParOf" srcId="{A709F896-760D-4D35-8951-2AA23DFB8967}" destId="{75C150A9-4D99-4DBF-A379-02F4B21D8A2D}" srcOrd="0" destOrd="0" presId="urn:microsoft.com/office/officeart/2018/2/layout/IconCircleList"/>
    <dgm:cxn modelId="{0F4C413B-09ED-4683-99A4-45826E22F85F}" type="presParOf" srcId="{75C150A9-4D99-4DBF-A379-02F4B21D8A2D}" destId="{B74D617E-99A9-42E2-81F9-230F5A52243A}" srcOrd="0" destOrd="0" presId="urn:microsoft.com/office/officeart/2018/2/layout/IconCircleList"/>
    <dgm:cxn modelId="{19C44688-AD18-499C-809A-89C9659E350A}" type="presParOf" srcId="{B74D617E-99A9-42E2-81F9-230F5A52243A}" destId="{4458A771-BFA8-4AC0-9801-A951B766E6FE}" srcOrd="0" destOrd="0" presId="urn:microsoft.com/office/officeart/2018/2/layout/IconCircleList"/>
    <dgm:cxn modelId="{679BA750-D1C6-4EE5-96EA-D1AD057F99D1}" type="presParOf" srcId="{B74D617E-99A9-42E2-81F9-230F5A52243A}" destId="{E68AF20A-5A59-423B-A27F-7844872F36B0}" srcOrd="1" destOrd="0" presId="urn:microsoft.com/office/officeart/2018/2/layout/IconCircleList"/>
    <dgm:cxn modelId="{AFE304D9-1B5B-4EE5-95AA-832FC82EE6BF}" type="presParOf" srcId="{B74D617E-99A9-42E2-81F9-230F5A52243A}" destId="{69367CD3-37E9-408A-A010-2AFBAF8112DD}" srcOrd="2" destOrd="0" presId="urn:microsoft.com/office/officeart/2018/2/layout/IconCircleList"/>
    <dgm:cxn modelId="{3A4B4F80-5CE5-480F-A2F2-98057BB072D6}" type="presParOf" srcId="{B74D617E-99A9-42E2-81F9-230F5A52243A}" destId="{8FF137BD-BA84-4DE5-B3DF-13BD5A88974D}" srcOrd="3" destOrd="0" presId="urn:microsoft.com/office/officeart/2018/2/layout/IconCircleList"/>
    <dgm:cxn modelId="{0CC5E61F-7AB8-4FDA-8F67-CCA65663D6F2}" type="presParOf" srcId="{75C150A9-4D99-4DBF-A379-02F4B21D8A2D}" destId="{AB7042D1-E81D-4300-BB5C-E6511611C4BE}" srcOrd="1" destOrd="0" presId="urn:microsoft.com/office/officeart/2018/2/layout/IconCircleList"/>
    <dgm:cxn modelId="{343518E4-A284-4C94-9587-10F3154DA5B0}" type="presParOf" srcId="{75C150A9-4D99-4DBF-A379-02F4B21D8A2D}" destId="{115126E0-5CAF-4178-959C-A103B2DFD235}" srcOrd="2" destOrd="0" presId="urn:microsoft.com/office/officeart/2018/2/layout/IconCircleList"/>
    <dgm:cxn modelId="{BDE6DD13-9CFA-405B-98F3-2AD2961088D3}" type="presParOf" srcId="{115126E0-5CAF-4178-959C-A103B2DFD235}" destId="{76E59D0A-1A94-4BFF-A0C9-EDD80AC6126B}" srcOrd="0" destOrd="0" presId="urn:microsoft.com/office/officeart/2018/2/layout/IconCircleList"/>
    <dgm:cxn modelId="{E176B0E4-994F-44AA-9BA5-BF24E7F3C532}" type="presParOf" srcId="{115126E0-5CAF-4178-959C-A103B2DFD235}" destId="{EA544F08-9DEF-4063-8A3B-8F8664B01EC2}" srcOrd="1" destOrd="0" presId="urn:microsoft.com/office/officeart/2018/2/layout/IconCircleList"/>
    <dgm:cxn modelId="{5FF0836C-F1B7-43BC-889A-3B4CF2EF6BBB}" type="presParOf" srcId="{115126E0-5CAF-4178-959C-A103B2DFD235}" destId="{09007870-249B-48D2-97B9-2CBCB07EC2B8}" srcOrd="2" destOrd="0" presId="urn:microsoft.com/office/officeart/2018/2/layout/IconCircleList"/>
    <dgm:cxn modelId="{0F6AA578-43AC-4F44-858C-F84B063C202B}" type="presParOf" srcId="{115126E0-5CAF-4178-959C-A103B2DFD235}" destId="{63FC3BA6-B3C9-417B-A4E9-F5404036B0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A771-BFA8-4AC0-9801-A951B766E6FE}">
      <dsp:nvSpPr>
        <dsp:cNvPr id="0" name=""/>
        <dsp:cNvSpPr/>
      </dsp:nvSpPr>
      <dsp:spPr>
        <a:xfrm>
          <a:off x="241788" y="1171529"/>
          <a:ext cx="1351116" cy="13511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AF20A-5A59-423B-A27F-7844872F36B0}">
      <dsp:nvSpPr>
        <dsp:cNvPr id="0" name=""/>
        <dsp:cNvSpPr/>
      </dsp:nvSpPr>
      <dsp:spPr>
        <a:xfrm>
          <a:off x="525523" y="1455264"/>
          <a:ext cx="783647" cy="783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37BD-BA84-4DE5-B3DF-13BD5A88974D}">
      <dsp:nvSpPr>
        <dsp:cNvPr id="0" name=""/>
        <dsp:cNvSpPr/>
      </dsp:nvSpPr>
      <dsp:spPr>
        <a:xfrm>
          <a:off x="1882430" y="1171529"/>
          <a:ext cx="3184775" cy="135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</a:t>
          </a:r>
          <a:r>
            <a:rPr lang="en-GB" sz="2400" b="0" i="0" kern="1200" dirty="0"/>
            <a:t>nalyse the customer funnel of Metrocar, a ride sharing app</a:t>
          </a:r>
          <a:endParaRPr lang="en-US" sz="2400" kern="1200" dirty="0"/>
        </a:p>
      </dsp:txBody>
      <dsp:txXfrm>
        <a:off x="1882430" y="1171529"/>
        <a:ext cx="3184775" cy="1351116"/>
      </dsp:txXfrm>
    </dsp:sp>
    <dsp:sp modelId="{76E59D0A-1A94-4BFF-A0C9-EDD80AC6126B}">
      <dsp:nvSpPr>
        <dsp:cNvPr id="0" name=""/>
        <dsp:cNvSpPr/>
      </dsp:nvSpPr>
      <dsp:spPr>
        <a:xfrm>
          <a:off x="5622129" y="1171529"/>
          <a:ext cx="1351116" cy="13511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44F08-9DEF-4063-8A3B-8F8664B01EC2}">
      <dsp:nvSpPr>
        <dsp:cNvPr id="0" name=""/>
        <dsp:cNvSpPr/>
      </dsp:nvSpPr>
      <dsp:spPr>
        <a:xfrm>
          <a:off x="5905864" y="1455264"/>
          <a:ext cx="783647" cy="783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3BA6-B3C9-417B-A4E9-F5404036B099}">
      <dsp:nvSpPr>
        <dsp:cNvPr id="0" name=""/>
        <dsp:cNvSpPr/>
      </dsp:nvSpPr>
      <dsp:spPr>
        <a:xfrm>
          <a:off x="7262771" y="1171529"/>
          <a:ext cx="3184775" cy="135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Identify areas for improvement and optimization</a:t>
          </a:r>
          <a:endParaRPr lang="en-US" sz="2400" kern="1200" dirty="0"/>
        </a:p>
      </dsp:txBody>
      <dsp:txXfrm>
        <a:off x="7262771" y="1171529"/>
        <a:ext cx="3184775" cy="135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66147-829C-E446-81BF-3D98E9A8ED80}" type="datetimeFigureOut">
              <a:rPr lang="en-DE" smtClean="0"/>
              <a:t>18.01.25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B08E-8A7D-D64F-A843-EEDEA5448E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068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DA3F7-2760-1BB1-4F4E-1B7A623B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DAA62-A085-B4DF-73EF-ECE0EDED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EF1A2-2858-FD20-A89A-BEEF2C5A2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2D52-33F5-A36E-3E92-D3346BF37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90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3CA3-EE0F-0E6C-9BB8-C89E00F7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08D4D-DBA6-D164-C951-0F948DF55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D2C30-0E2D-E954-2B3D-5759EE20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4F03-67B9-6FA3-9180-89E976CF7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232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5A26E-F7A0-8255-E8E3-B043C681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1B9009-8350-8D28-9F45-C777E5AE4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FC35A-EBC3-EF57-243E-3BA71C92A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F882D-C69C-011D-348C-ECA33A806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6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560A0-6BC0-E144-EBDA-90ECD090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3FC54-CDF5-FB47-F79C-B521DCE5F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1B321-7257-F2F7-788B-352948149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AD17C-2F95-8B14-FCA3-078B5608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13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D9DE173C-CCF4-9427-2C22-6261C7D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1" r="29909" b="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6" name="Picture 5" descr="A yellow car with a phone on the side&#10;&#10;Description automatically generated">
            <a:extLst>
              <a:ext uri="{FF2B5EF4-FFF2-40B4-BE49-F238E27FC236}">
                <a16:creationId xmlns:a16="http://schemas.microsoft.com/office/drawing/2014/main" id="{5F3E4441-5EDB-31DF-07F2-64ACB130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33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A3F71-F91F-0A68-DF87-7D2BAD18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4024415"/>
            <a:ext cx="9079991" cy="2236424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Clicks to Rides:  Analysing Metrocar’s User Funnel</a:t>
            </a:r>
            <a:br>
              <a:rPr lang="en-GB" sz="4000" dirty="0">
                <a:solidFill>
                  <a:schemeClr val="bg1"/>
                </a:solidFill>
                <a:effectLst/>
                <a:latin typeface=".AppleSystemUIFont"/>
              </a:rPr>
            </a:br>
            <a:br>
              <a:rPr lang="en-GB" sz="4000" dirty="0">
                <a:solidFill>
                  <a:schemeClr val="bg1"/>
                </a:solidFill>
                <a:effectLst/>
                <a:latin typeface=".AppleSystemUIFont"/>
              </a:rPr>
            </a:br>
            <a:endParaRPr lang="en-DE" sz="40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B6331-AC69-DB4F-E8C3-7F4E82AD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/>
          </a:bodyPr>
          <a:lstStyle/>
          <a:p>
            <a:r>
              <a:rPr lang="en-DE" sz="1600" b="1" dirty="0">
                <a:solidFill>
                  <a:schemeClr val="bg1"/>
                </a:solidFill>
              </a:rPr>
              <a:t>Presented By :  </a:t>
            </a:r>
            <a:r>
              <a:rPr lang="en-DE" sz="1600" dirty="0">
                <a:solidFill>
                  <a:schemeClr val="bg1"/>
                </a:solidFill>
              </a:rPr>
              <a:t>Sayantan Dutt (DA – July 2024 Cohort)</a:t>
            </a:r>
          </a:p>
        </p:txBody>
      </p:sp>
    </p:spTree>
    <p:extLst>
      <p:ext uri="{BB962C8B-B14F-4D97-AF65-F5344CB8AC3E}">
        <p14:creationId xmlns:p14="http://schemas.microsoft.com/office/powerpoint/2010/main" val="41817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D707-BF00-7153-FA8B-711D70F1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FD05-C895-F91D-F9BD-00EBB3F3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13F8A-634F-4C6F-2E63-3FCD55A6FB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1" y="2478024"/>
          <a:ext cx="1068933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6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9B3DB-46C8-E6F4-E9DF-9E0E3E63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Metrocar’s User Funnel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olorful funnel with arrows&#10;&#10;Description automatically generated with medium confidence">
            <a:extLst>
              <a:ext uri="{FF2B5EF4-FFF2-40B4-BE49-F238E27FC236}">
                <a16:creationId xmlns:a16="http://schemas.microsoft.com/office/drawing/2014/main" id="{C4001737-7D99-5FAF-5DA5-2B31B5C5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" r="2" b="18944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DE14-52EE-6339-4BB1-62CE78E6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 Downloaded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User Signup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Requested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Accepted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Completed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Transaction Completed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Review Completed</a:t>
            </a:r>
          </a:p>
          <a:p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499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9197-2441-0313-94B0-A84C3CB9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31E5-5C72-2971-23D4-EF1CC3D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Funnel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60DC-E07C-57BB-7545-EDD77FD6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872990" cy="4570580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App Downloaded → User Signed Up: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25% drop off 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Signup process may be lengthy or lacks incentives.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Simplify signup, offer discounts, and introduce referral incentives.</a:t>
            </a:r>
          </a:p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User Signed Up → Ride Requested : </a:t>
            </a:r>
            <a:r>
              <a:rPr lang="en-DE" sz="5600" b="1" dirty="0"/>
              <a:t>30%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drop off</a:t>
            </a:r>
            <a:r>
              <a:rPr lang="en-DE" sz="5600" b="1" dirty="0"/>
              <a:t> </a:t>
            </a:r>
            <a:endParaRPr lang="en-DE" sz="5600" dirty="0"/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Users may not fully understand how easy it is to request a ride.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Advertise ease of use and offer discounts on the first few rides.</a:t>
            </a:r>
          </a:p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Ride Requested → Ride Accepted : </a:t>
            </a:r>
            <a:r>
              <a:rPr lang="en-DE" sz="5600" b="1" dirty="0"/>
              <a:t>1%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drop off </a:t>
            </a:r>
            <a:endParaRPr lang="en-DE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Drivers may need better app training.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Enhance driver training for smoother acceptance.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Accepted → Ride Completed : </a:t>
            </a:r>
            <a:r>
              <a:rPr lang="en-DE" sz="5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 drop off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Long wait times or high non-peak pricing deter users.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Reduce wait times and optimize non-peak pricing.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Completion (Some declined payments):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0%drop off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Some payments may be declined due to limited options or technical issues.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Simplify payment, add options, and offer first-time discounts.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Completed → Review Submitted : 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30% drop off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Users may forget or lack motivation to leave a review.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Send follow-up reminders via email or calls.</a:t>
            </a:r>
          </a:p>
          <a:p>
            <a:pPr marL="457200" lvl="1" indent="0">
              <a:buNone/>
            </a:pP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C4400D-4195-56C2-84B9-1763C380F023}"/>
              </a:ext>
            </a:extLst>
          </p:cNvPr>
          <p:cNvGrpSpPr/>
          <p:nvPr/>
        </p:nvGrpSpPr>
        <p:grpSpPr>
          <a:xfrm>
            <a:off x="6215743" y="2131972"/>
            <a:ext cx="5620961" cy="4360268"/>
            <a:chOff x="6235547" y="2233978"/>
            <a:chExt cx="5508434" cy="44685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0B5F27-F4F3-A26C-FAF1-1A606DB88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547" y="2233978"/>
              <a:ext cx="5508434" cy="4468572"/>
            </a:xfrm>
            <a:prstGeom prst="rect">
              <a:avLst/>
            </a:prstGeom>
          </p:spPr>
        </p:pic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1BFAF1E-B82A-6771-4D62-1133D3C7C0A5}"/>
                </a:ext>
              </a:extLst>
            </p:cNvPr>
            <p:cNvSpPr/>
            <p:nvPr/>
          </p:nvSpPr>
          <p:spPr>
            <a:xfrm>
              <a:off x="10496213" y="4279392"/>
              <a:ext cx="164591" cy="104241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A7B50B-4C2C-19B4-DC14-926594D0117B}"/>
                </a:ext>
              </a:extLst>
            </p:cNvPr>
            <p:cNvSpPr txBox="1"/>
            <p:nvPr/>
          </p:nvSpPr>
          <p:spPr>
            <a:xfrm>
              <a:off x="10496213" y="4611347"/>
              <a:ext cx="1162315" cy="37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b="1" dirty="0">
                  <a:solidFill>
                    <a:srgbClr val="C00000"/>
                  </a:solidFill>
                </a:rPr>
                <a:t>49%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EA363-FCD6-1E32-3C55-0EA1B17917EA}"/>
              </a:ext>
            </a:extLst>
          </p:cNvPr>
          <p:cNvSpPr/>
          <p:nvPr/>
        </p:nvSpPr>
        <p:spPr>
          <a:xfrm>
            <a:off x="6215743" y="4059936"/>
            <a:ext cx="5620961" cy="1161288"/>
          </a:xfrm>
          <a:prstGeom prst="round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25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7008-828E-39E3-4DAB-55EBDF74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4ADC-8DAB-3FF7-A0CB-78A2557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Platform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B62A-71B1-D8D9-D8F8-F3C6E725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063425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 leads with the highest number of app downloads (</a:t>
            </a:r>
            <a:r>
              <a:rPr lang="en-GB" sz="1400" b="1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14,290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compared to Android (6,935) and Web (2,383).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usage is significantly lower, indicating limited adoption.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has potential for growth but needs optimization to attract more users.</a:t>
            </a:r>
            <a:endParaRPr lang="en-GB" sz="1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Prioritize iOS Users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iOS marketing and refine app usability to capitalize on strong engagement.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Android Experience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budget from Web to Android to improve usability, drive adoption, and enhance funnel performance.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 Investment in Web</a:t>
            </a:r>
            <a:r>
              <a:rPr lang="en-GB" sz="1400" b="1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Web investment due to its smaller and less impactful user base.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8361F3-4E20-86CD-1EB6-C6183A9CFE5D}"/>
              </a:ext>
            </a:extLst>
          </p:cNvPr>
          <p:cNvGrpSpPr/>
          <p:nvPr/>
        </p:nvGrpSpPr>
        <p:grpSpPr>
          <a:xfrm>
            <a:off x="5650992" y="2131972"/>
            <a:ext cx="6446459" cy="4515716"/>
            <a:chOff x="5482436" y="2131972"/>
            <a:chExt cx="6615015" cy="4388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85E76-44EE-0D9F-04F6-4EBC3B1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436" y="2131972"/>
              <a:ext cx="5877461" cy="43885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FD23D6-FF27-B39E-9656-9FCEEEFE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9897" y="2131972"/>
              <a:ext cx="737554" cy="597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0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4ECA68A-E631-C62C-C391-E244DF04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7A9-F254-900F-C6B3-DFD9FB4A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9B3A-2C78-8212-9036-6311FED5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063425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35-44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25-34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 groups dominate app downloads and signups but show a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50% drop-off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Ride Accepted → Ride Completed.</a:t>
            </a:r>
          </a:p>
          <a:p>
            <a:pPr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cancellations are highest among these groups, with an average wait time of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minutes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before cancellation.</a:t>
            </a:r>
          </a:p>
          <a:p>
            <a:pPr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11K users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not disclosed their age, limiting the scope of detailed demographic analysis.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Driver Availability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Reduce wait times between ride requests and pickups to minimize cancellations.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Fleet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Increase the number of cabs available, especially during peak hours, to address high demand.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Ride Incentives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Introduce discounts or rewards for completed rides to encourage retention of these 2 age groups.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11B4-C4CA-6820-C09B-0DF7F4F41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92" y="2218944"/>
            <a:ext cx="5735464" cy="4428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2EAD3-B0C2-E372-1D52-D71A0CCB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663" y="2218944"/>
            <a:ext cx="827337" cy="9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A52D-0DFE-8F8F-32CE-0A0DC5F7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5612-42F3-F204-4181-AB1B0F6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Surge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390A-9AD5-2930-3B39-BF947FAE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8" y="2131972"/>
            <a:ext cx="4572262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Peak Ride Requests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Notable surges occur between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8–9 AM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4–7 PM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all days, including weekends.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Off-Peak Hours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Lower ride requests during other times, with no significant weekend variations.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Surge Pricing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 dynamic pricing during peak hours (8–9 AM, 4–7 PM) to maximize revenue.</a:t>
            </a:r>
          </a:p>
          <a:p>
            <a:pPr>
              <a:spcBef>
                <a:spcPts val="900"/>
              </a:spcBef>
            </a:pPr>
            <a:r>
              <a:rPr lang="en-GB" sz="1400" b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Off-Peak Rides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 discounts or promotions during non-peak hours to boost demand.</a:t>
            </a:r>
            <a:b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strategy balances revenue optimization during surges and increased ride volume during quieter periods.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263922-F8C8-5957-154D-4E95AFDFB1B5}"/>
              </a:ext>
            </a:extLst>
          </p:cNvPr>
          <p:cNvGrpSpPr/>
          <p:nvPr/>
        </p:nvGrpSpPr>
        <p:grpSpPr>
          <a:xfrm>
            <a:off x="5159830" y="2248231"/>
            <a:ext cx="6869288" cy="4399457"/>
            <a:chOff x="5475513" y="2131972"/>
            <a:chExt cx="6629805" cy="41773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677E0A-0964-3D5E-D69F-DAC054B02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513" y="2131972"/>
              <a:ext cx="5932715" cy="41773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C118D2-DA03-4D46-7237-B6740D18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7790" y="2131972"/>
              <a:ext cx="667528" cy="39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4607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837</Words>
  <Application>Microsoft Macintosh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.AppleSystemUIFont</vt:lpstr>
      <vt:lpstr>Aptos</vt:lpstr>
      <vt:lpstr>Arial</vt:lpstr>
      <vt:lpstr>Avenir Next LT Pro</vt:lpstr>
      <vt:lpstr>Calibri</vt:lpstr>
      <vt:lpstr>Neue Haas Grotesk Text Pro</vt:lpstr>
      <vt:lpstr>AccentBoxVTI</vt:lpstr>
      <vt:lpstr>From Clicks to Rides:  Analysing Metrocar’s User Funnel  </vt:lpstr>
      <vt:lpstr>Objectives</vt:lpstr>
      <vt:lpstr>Metrocar’s User Funnel</vt:lpstr>
      <vt:lpstr>Funnel Analysis</vt:lpstr>
      <vt:lpstr>Platform Analysis</vt:lpstr>
      <vt:lpstr>Age Range Analysis</vt:lpstr>
      <vt:lpstr>Surge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Sayantan Dutt</dc:creator>
  <cp:lastModifiedBy>Sayantan Dutt</cp:lastModifiedBy>
  <cp:revision>50</cp:revision>
  <dcterms:created xsi:type="dcterms:W3CDTF">2024-12-07T15:12:35Z</dcterms:created>
  <dcterms:modified xsi:type="dcterms:W3CDTF">2025-01-18T19:50:55Z</dcterms:modified>
</cp:coreProperties>
</file>