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9819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118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546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962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5095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689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487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270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821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906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490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4869439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1" r:id="rId5"/>
    <p:sldLayoutId id="2147483746"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Table_of_Atlanta_neighborhood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94F0F7-4E53-43D0-86A4-CEAEA786856A}"/>
              </a:ext>
            </a:extLst>
          </p:cNvPr>
          <p:cNvPicPr>
            <a:picLocks noChangeAspect="1"/>
          </p:cNvPicPr>
          <p:nvPr/>
        </p:nvPicPr>
        <p:blipFill rotWithShape="1">
          <a:blip r:embed="rId2"/>
          <a:srcRect r="10666" b="-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0A2BF0E-8167-41A1-A45F-09FD532B9C8A}"/>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The Palate of </a:t>
            </a:r>
            <a:r>
              <a:rPr lang="en-US" sz="4400" dirty="0" err="1">
                <a:solidFill>
                  <a:schemeClr val="tx1"/>
                </a:solidFill>
              </a:rPr>
              <a:t>atlanta</a:t>
            </a:r>
            <a:endParaRPr lang="en-US" sz="4400" dirty="0">
              <a:solidFill>
                <a:schemeClr val="tx1"/>
              </a:solidFill>
            </a:endParaRPr>
          </a:p>
        </p:txBody>
      </p:sp>
      <p:sp>
        <p:nvSpPr>
          <p:cNvPr id="3" name="Subtitle 2">
            <a:extLst>
              <a:ext uri="{FF2B5EF4-FFF2-40B4-BE49-F238E27FC236}">
                <a16:creationId xmlns:a16="http://schemas.microsoft.com/office/drawing/2014/main" id="{C191D94B-FC30-4642-B4F9-E1BAC097E6E0}"/>
              </a:ext>
            </a:extLst>
          </p:cNvPr>
          <p:cNvSpPr>
            <a:spLocks noGrp="1"/>
          </p:cNvSpPr>
          <p:nvPr>
            <p:ph type="subTitle" idx="1"/>
          </p:nvPr>
        </p:nvSpPr>
        <p:spPr>
          <a:xfrm>
            <a:off x="6033793" y="3995988"/>
            <a:ext cx="4775075" cy="559656"/>
          </a:xfrm>
        </p:spPr>
        <p:txBody>
          <a:bodyPr>
            <a:normAutofit/>
          </a:bodyPr>
          <a:lstStyle/>
          <a:p>
            <a:r>
              <a:rPr lang="en-US" sz="1200" i="1" dirty="0">
                <a:solidFill>
                  <a:schemeClr val="tx1"/>
                </a:solidFill>
              </a:rPr>
              <a:t>By Sayantan Dutt</a:t>
            </a:r>
          </a:p>
          <a:p>
            <a:r>
              <a:rPr lang="en-US" sz="1200" i="1" dirty="0">
                <a:solidFill>
                  <a:schemeClr val="tx1"/>
                </a:solidFill>
              </a:rPr>
              <a:t>May 2020</a:t>
            </a:r>
          </a:p>
        </p:txBody>
      </p:sp>
    </p:spTree>
    <p:extLst>
      <p:ext uri="{BB962C8B-B14F-4D97-AF65-F5344CB8AC3E}">
        <p14:creationId xmlns:p14="http://schemas.microsoft.com/office/powerpoint/2010/main" val="198960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Business Problem</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fontScale="92500"/>
          </a:bodyPr>
          <a:lstStyle/>
          <a:p>
            <a:pPr>
              <a:buFont typeface="Wingdings" panose="05000000000000000000" pitchFamily="2" charset="2"/>
              <a:buChar char="§"/>
            </a:pPr>
            <a:r>
              <a:rPr lang="en-US" dirty="0"/>
              <a:t>Atlanta is the capital, most populous, most ethnically diverse and largest city of the U.S. state of Georgia. With an estimated 2018 population of 498,044, it is also the 37th most populous city in the United States. </a:t>
            </a:r>
          </a:p>
          <a:p>
            <a:pPr marL="0" indent="0">
              <a:buNone/>
            </a:pPr>
            <a:endParaRPr lang="en-US" dirty="0"/>
          </a:p>
          <a:p>
            <a:pPr>
              <a:buFont typeface="Wingdings" panose="05000000000000000000" pitchFamily="2" charset="2"/>
              <a:buChar char="§"/>
            </a:pPr>
            <a:r>
              <a:rPr lang="en-US" dirty="0"/>
              <a:t>Food diversity is naturally an important part of such an ethnically diverse city. Restaurant business is hence one of the lucrative business opportunities in Atlanta, the city being home to a large and diverse population and with a heavy tourist foot fall.</a:t>
            </a:r>
          </a:p>
          <a:p>
            <a:pPr>
              <a:buFont typeface="Wingdings" panose="05000000000000000000" pitchFamily="2" charset="2"/>
              <a:buChar char="§"/>
            </a:pPr>
            <a:endParaRPr lang="en-US" dirty="0"/>
          </a:p>
          <a:p>
            <a:pPr>
              <a:buFont typeface="Wingdings" panose="05000000000000000000" pitchFamily="2" charset="2"/>
              <a:buChar char="§"/>
            </a:pPr>
            <a:r>
              <a:rPr lang="en-US" dirty="0"/>
              <a:t>The purpose of this project is to analyze the various neighborhoods of Atlanta to assist restaurateurs to decide on the perfect location for by being able to answer the following questions -</a:t>
            </a:r>
          </a:p>
          <a:p>
            <a:pPr lvl="1"/>
            <a:r>
              <a:rPr lang="en-US" dirty="0"/>
              <a:t>What are the most top 10 populous neighborhoods in Atlanta? </a:t>
            </a:r>
          </a:p>
          <a:p>
            <a:pPr lvl="1"/>
            <a:r>
              <a:rPr lang="en-US" dirty="0"/>
              <a:t>What are the top 5 favorite cuisines in Atlanta neighborhoods?</a:t>
            </a:r>
          </a:p>
          <a:p>
            <a:pPr lvl="1"/>
            <a:r>
              <a:rPr lang="en-US" dirty="0"/>
              <a:t>What are the locations suitable for these cuisines?</a:t>
            </a:r>
          </a:p>
          <a:p>
            <a:endParaRPr lang="en-US" dirty="0"/>
          </a:p>
        </p:txBody>
      </p:sp>
    </p:spTree>
    <p:extLst>
      <p:ext uri="{BB962C8B-B14F-4D97-AF65-F5344CB8AC3E}">
        <p14:creationId xmlns:p14="http://schemas.microsoft.com/office/powerpoint/2010/main" val="3574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Data Preparation</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a:bodyPr>
          <a:lstStyle/>
          <a:p>
            <a:r>
              <a:rPr lang="en-US" b="1" dirty="0"/>
              <a:t>Wikipedia - Atlanta Neighborhood</a:t>
            </a:r>
          </a:p>
          <a:p>
            <a:pPr lvl="1"/>
            <a:r>
              <a:rPr lang="en-US" dirty="0">
                <a:hlinkClick r:id="rId2">
                  <a:extLst>
                    <a:ext uri="{A12FA001-AC4F-418D-AE19-62706E023703}">
                      <ahyp:hlinkClr xmlns:ahyp="http://schemas.microsoft.com/office/drawing/2018/hyperlinkcolor" val="tx"/>
                    </a:ext>
                  </a:extLst>
                </a:hlinkClick>
              </a:rPr>
              <a:t>https://en.wikipedia.org/wiki/Table_of_Atlanta_neighborhoods_by_population</a:t>
            </a:r>
            <a:endParaRPr lang="en-US" dirty="0"/>
          </a:p>
          <a:p>
            <a:pPr marL="274320" lvl="1" indent="0">
              <a:buNone/>
            </a:pPr>
            <a:endParaRPr lang="en-US" dirty="0"/>
          </a:p>
          <a:p>
            <a:r>
              <a:rPr lang="en-US" b="1" dirty="0"/>
              <a:t>Foursquare API</a:t>
            </a:r>
          </a:p>
          <a:p>
            <a:pPr lvl="1"/>
            <a:r>
              <a:rPr lang="en-US" dirty="0"/>
              <a:t>venues (search) - This endpoint returns a list of venues near the current location,</a:t>
            </a:r>
          </a:p>
          <a:p>
            <a:pPr lvl="1"/>
            <a:r>
              <a:rPr lang="en-US" dirty="0"/>
              <a:t>venues (explore) - This endpoint returns a list of recommended venues near the current location</a:t>
            </a:r>
          </a:p>
          <a:p>
            <a:pPr marL="274320" lvl="1" indent="0">
              <a:buNone/>
            </a:pPr>
            <a:endParaRPr lang="en-US" dirty="0"/>
          </a:p>
          <a:p>
            <a:r>
              <a:rPr lang="en-US" b="1" dirty="0" err="1"/>
              <a:t>Geopy</a:t>
            </a:r>
            <a:r>
              <a:rPr lang="en-US" b="1" dirty="0"/>
              <a:t> Client</a:t>
            </a:r>
          </a:p>
          <a:p>
            <a:pPr lvl="1"/>
            <a:r>
              <a:rPr lang="en-US" dirty="0"/>
              <a:t>The coordinates of the Atlanta neighborhoods have been obtained using geocoder class of </a:t>
            </a:r>
            <a:r>
              <a:rPr lang="en-US" dirty="0" err="1"/>
              <a:t>Geopy</a:t>
            </a:r>
            <a:r>
              <a:rPr lang="en-US" dirty="0"/>
              <a:t> client. </a:t>
            </a:r>
          </a:p>
          <a:p>
            <a:pPr lvl="1"/>
            <a:endParaRPr lang="en-US" b="1" dirty="0"/>
          </a:p>
          <a:p>
            <a:endParaRPr lang="en-US" dirty="0"/>
          </a:p>
        </p:txBody>
      </p:sp>
    </p:spTree>
    <p:extLst>
      <p:ext uri="{BB962C8B-B14F-4D97-AF65-F5344CB8AC3E}">
        <p14:creationId xmlns:p14="http://schemas.microsoft.com/office/powerpoint/2010/main" val="241470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Food categories analysis</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a:xfrm>
            <a:off x="7628877" y="3022092"/>
            <a:ext cx="4604657" cy="3849624"/>
          </a:xfrm>
        </p:spPr>
        <p:txBody>
          <a:bodyPr>
            <a:normAutofit/>
          </a:bodyPr>
          <a:lstStyle/>
          <a:p>
            <a:pPr lvl="1"/>
            <a:endParaRPr lang="en-US" b="1" dirty="0"/>
          </a:p>
          <a:p>
            <a:endParaRPr lang="en-US" dirty="0"/>
          </a:p>
        </p:txBody>
      </p:sp>
      <p:pic>
        <p:nvPicPr>
          <p:cNvPr id="4" name="Picture 3">
            <a:extLst>
              <a:ext uri="{FF2B5EF4-FFF2-40B4-BE49-F238E27FC236}">
                <a16:creationId xmlns:a16="http://schemas.microsoft.com/office/drawing/2014/main" id="{7B3BE587-469A-4164-B9CF-E649B559C53F}"/>
              </a:ext>
            </a:extLst>
          </p:cNvPr>
          <p:cNvPicPr/>
          <p:nvPr/>
        </p:nvPicPr>
        <p:blipFill>
          <a:blip r:embed="rId2"/>
          <a:stretch>
            <a:fillRect/>
          </a:stretch>
        </p:blipFill>
        <p:spPr>
          <a:xfrm>
            <a:off x="1217721" y="1650492"/>
            <a:ext cx="6260236" cy="2495380"/>
          </a:xfrm>
          <a:prstGeom prst="rect">
            <a:avLst/>
          </a:prstGeom>
        </p:spPr>
      </p:pic>
      <p:pic>
        <p:nvPicPr>
          <p:cNvPr id="6" name="Picture 5">
            <a:extLst>
              <a:ext uri="{FF2B5EF4-FFF2-40B4-BE49-F238E27FC236}">
                <a16:creationId xmlns:a16="http://schemas.microsoft.com/office/drawing/2014/main" id="{76ADBFAE-E58D-49B0-B0CD-B21D9B9096A8}"/>
              </a:ext>
            </a:extLst>
          </p:cNvPr>
          <p:cNvPicPr/>
          <p:nvPr/>
        </p:nvPicPr>
        <p:blipFill>
          <a:blip r:embed="rId3"/>
          <a:stretch>
            <a:fillRect/>
          </a:stretch>
        </p:blipFill>
        <p:spPr>
          <a:xfrm>
            <a:off x="1217719" y="4323425"/>
            <a:ext cx="6260237" cy="2055596"/>
          </a:xfrm>
          <a:prstGeom prst="rect">
            <a:avLst/>
          </a:prstGeom>
        </p:spPr>
      </p:pic>
      <p:sp>
        <p:nvSpPr>
          <p:cNvPr id="8" name="TextBox 7">
            <a:extLst>
              <a:ext uri="{FF2B5EF4-FFF2-40B4-BE49-F238E27FC236}">
                <a16:creationId xmlns:a16="http://schemas.microsoft.com/office/drawing/2014/main" id="{15C5915E-D42E-45C1-A5D6-7EEBE98097E2}"/>
              </a:ext>
            </a:extLst>
          </p:cNvPr>
          <p:cNvSpPr txBox="1"/>
          <p:nvPr/>
        </p:nvSpPr>
        <p:spPr>
          <a:xfrm>
            <a:off x="7750206" y="1650492"/>
            <a:ext cx="3870664" cy="1754326"/>
          </a:xfrm>
          <a:prstGeom prst="rect">
            <a:avLst/>
          </a:prstGeom>
          <a:noFill/>
        </p:spPr>
        <p:txBody>
          <a:bodyPr wrap="square" rtlCol="0">
            <a:spAutoFit/>
          </a:bodyPr>
          <a:lstStyle/>
          <a:p>
            <a:r>
              <a:rPr lang="en-US" dirty="0"/>
              <a:t>The top 5 categories are plotted for each neighborhood. </a:t>
            </a:r>
          </a:p>
          <a:p>
            <a:endParaRPr lang="en-US" dirty="0"/>
          </a:p>
          <a:p>
            <a:r>
              <a:rPr lang="en-US" b="1" dirty="0"/>
              <a:t>Midtown</a:t>
            </a:r>
            <a:r>
              <a:rPr lang="en-US" dirty="0"/>
              <a:t> has the highest concentration of almost all the top5 cuisines.</a:t>
            </a:r>
          </a:p>
        </p:txBody>
      </p:sp>
      <p:sp>
        <p:nvSpPr>
          <p:cNvPr id="9" name="TextBox 8">
            <a:extLst>
              <a:ext uri="{FF2B5EF4-FFF2-40B4-BE49-F238E27FC236}">
                <a16:creationId xmlns:a16="http://schemas.microsoft.com/office/drawing/2014/main" id="{7269ECB8-8F38-490F-BEA5-490A9B77CEE0}"/>
              </a:ext>
            </a:extLst>
          </p:cNvPr>
          <p:cNvSpPr txBox="1"/>
          <p:nvPr/>
        </p:nvSpPr>
        <p:spPr>
          <a:xfrm>
            <a:off x="7750206" y="4323425"/>
            <a:ext cx="3870664" cy="1477328"/>
          </a:xfrm>
          <a:prstGeom prst="rect">
            <a:avLst/>
          </a:prstGeom>
          <a:noFill/>
        </p:spPr>
        <p:txBody>
          <a:bodyPr wrap="square" rtlCol="0">
            <a:spAutoFit/>
          </a:bodyPr>
          <a:lstStyle/>
          <a:p>
            <a:r>
              <a:rPr lang="en-US" dirty="0"/>
              <a:t>The correlation of each of the top 5 food categories with the existence of other venues and population in each neighborhood is illustrated by this correlation map.</a:t>
            </a:r>
          </a:p>
        </p:txBody>
      </p:sp>
    </p:spTree>
    <p:extLst>
      <p:ext uri="{BB962C8B-B14F-4D97-AF65-F5344CB8AC3E}">
        <p14:creationId xmlns:p14="http://schemas.microsoft.com/office/powerpoint/2010/main" val="249772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Clustering of Neighborhoods</a:t>
            </a:r>
          </a:p>
        </p:txBody>
      </p:sp>
      <p:sp>
        <p:nvSpPr>
          <p:cNvPr id="3" name="Content Placeholder 2">
            <a:extLst>
              <a:ext uri="{FF2B5EF4-FFF2-40B4-BE49-F238E27FC236}">
                <a16:creationId xmlns:a16="http://schemas.microsoft.com/office/drawing/2014/main" id="{1EF202D0-B457-401F-985A-694692D21D51}"/>
              </a:ext>
            </a:extLst>
          </p:cNvPr>
          <p:cNvSpPr>
            <a:spLocks noGrp="1"/>
          </p:cNvSpPr>
          <p:nvPr>
            <p:ph idx="1"/>
          </p:nvPr>
        </p:nvSpPr>
        <p:spPr/>
        <p:txBody>
          <a:bodyPr>
            <a:normAutofit/>
          </a:bodyPr>
          <a:lstStyle/>
          <a:p>
            <a:pPr lvl="1"/>
            <a:endParaRPr lang="en-US" b="1" dirty="0"/>
          </a:p>
          <a:p>
            <a:endParaRPr lang="en-US" dirty="0"/>
          </a:p>
        </p:txBody>
      </p:sp>
      <p:pic>
        <p:nvPicPr>
          <p:cNvPr id="7" name="Picture 6">
            <a:extLst>
              <a:ext uri="{FF2B5EF4-FFF2-40B4-BE49-F238E27FC236}">
                <a16:creationId xmlns:a16="http://schemas.microsoft.com/office/drawing/2014/main" id="{B69F99B3-5313-475D-9B0A-F97B700B10D4}"/>
              </a:ext>
            </a:extLst>
          </p:cNvPr>
          <p:cNvPicPr/>
          <p:nvPr/>
        </p:nvPicPr>
        <p:blipFill>
          <a:blip r:embed="rId2"/>
          <a:stretch>
            <a:fillRect/>
          </a:stretch>
        </p:blipFill>
        <p:spPr>
          <a:xfrm>
            <a:off x="5442856" y="2871596"/>
            <a:ext cx="6128658" cy="3431234"/>
          </a:xfrm>
          <a:prstGeom prst="rect">
            <a:avLst/>
          </a:prstGeom>
        </p:spPr>
      </p:pic>
      <p:pic>
        <p:nvPicPr>
          <p:cNvPr id="9" name="Picture 8">
            <a:extLst>
              <a:ext uri="{FF2B5EF4-FFF2-40B4-BE49-F238E27FC236}">
                <a16:creationId xmlns:a16="http://schemas.microsoft.com/office/drawing/2014/main" id="{944C81C3-05F5-4054-8853-657FAF3FDFC6}"/>
              </a:ext>
            </a:extLst>
          </p:cNvPr>
          <p:cNvPicPr>
            <a:picLocks noChangeAspect="1"/>
          </p:cNvPicPr>
          <p:nvPr/>
        </p:nvPicPr>
        <p:blipFill>
          <a:blip r:embed="rId3"/>
          <a:stretch>
            <a:fillRect/>
          </a:stretch>
        </p:blipFill>
        <p:spPr>
          <a:xfrm>
            <a:off x="1066800" y="1752599"/>
            <a:ext cx="3929742" cy="3649553"/>
          </a:xfrm>
          <a:prstGeom prst="rect">
            <a:avLst/>
          </a:prstGeom>
        </p:spPr>
      </p:pic>
      <p:sp>
        <p:nvSpPr>
          <p:cNvPr id="10" name="TextBox 9">
            <a:extLst>
              <a:ext uri="{FF2B5EF4-FFF2-40B4-BE49-F238E27FC236}">
                <a16:creationId xmlns:a16="http://schemas.microsoft.com/office/drawing/2014/main" id="{13F6ED6C-B509-4EA6-9F35-C8369E5A248D}"/>
              </a:ext>
            </a:extLst>
          </p:cNvPr>
          <p:cNvSpPr txBox="1"/>
          <p:nvPr/>
        </p:nvSpPr>
        <p:spPr>
          <a:xfrm>
            <a:off x="1066799" y="5491079"/>
            <a:ext cx="3929741" cy="646331"/>
          </a:xfrm>
          <a:prstGeom prst="rect">
            <a:avLst/>
          </a:prstGeom>
          <a:noFill/>
        </p:spPr>
        <p:txBody>
          <a:bodyPr wrap="square" rtlCol="0">
            <a:spAutoFit/>
          </a:bodyPr>
          <a:lstStyle/>
          <a:p>
            <a:r>
              <a:rPr lang="en-US" dirty="0"/>
              <a:t>The neighborhoods are segmented into 3 clusters (using k-means technique)</a:t>
            </a:r>
          </a:p>
        </p:txBody>
      </p:sp>
      <p:sp>
        <p:nvSpPr>
          <p:cNvPr id="11" name="TextBox 10">
            <a:extLst>
              <a:ext uri="{FF2B5EF4-FFF2-40B4-BE49-F238E27FC236}">
                <a16:creationId xmlns:a16="http://schemas.microsoft.com/office/drawing/2014/main" id="{CE17FCD4-A326-42EE-AFF7-46D548043866}"/>
              </a:ext>
            </a:extLst>
          </p:cNvPr>
          <p:cNvSpPr txBox="1"/>
          <p:nvPr/>
        </p:nvSpPr>
        <p:spPr>
          <a:xfrm>
            <a:off x="5442856" y="2119729"/>
            <a:ext cx="5998030" cy="646331"/>
          </a:xfrm>
          <a:prstGeom prst="rect">
            <a:avLst/>
          </a:prstGeom>
          <a:noFill/>
        </p:spPr>
        <p:txBody>
          <a:bodyPr wrap="square" rtlCol="0">
            <a:spAutoFit/>
          </a:bodyPr>
          <a:lstStyle/>
          <a:p>
            <a:r>
              <a:rPr lang="en-US" dirty="0"/>
              <a:t>The count of other venues (that are correlated with food) are illustrated below</a:t>
            </a:r>
          </a:p>
        </p:txBody>
      </p:sp>
    </p:spTree>
    <p:extLst>
      <p:ext uri="{BB962C8B-B14F-4D97-AF65-F5344CB8AC3E}">
        <p14:creationId xmlns:p14="http://schemas.microsoft.com/office/powerpoint/2010/main" val="32938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In-depth view of the clusters</a:t>
            </a:r>
          </a:p>
        </p:txBody>
      </p:sp>
      <p:sp>
        <p:nvSpPr>
          <p:cNvPr id="5" name="Content Placeholder 4">
            <a:extLst>
              <a:ext uri="{FF2B5EF4-FFF2-40B4-BE49-F238E27FC236}">
                <a16:creationId xmlns:a16="http://schemas.microsoft.com/office/drawing/2014/main" id="{1E9D1118-F683-4EF0-A8D5-B016BE43AF51}"/>
              </a:ext>
            </a:extLst>
          </p:cNvPr>
          <p:cNvSpPr>
            <a:spLocks noGrp="1"/>
          </p:cNvSpPr>
          <p:nvPr>
            <p:ph idx="1"/>
          </p:nvPr>
        </p:nvSpPr>
        <p:spPr>
          <a:xfrm>
            <a:off x="1066800" y="2103120"/>
            <a:ext cx="10058400" cy="4112286"/>
          </a:xfrm>
        </p:spPr>
        <p:txBody>
          <a:bodyPr>
            <a:normAutofit/>
          </a:bodyPr>
          <a:lstStyle/>
          <a:p>
            <a:pPr marL="0" indent="0">
              <a:buNone/>
            </a:pPr>
            <a:r>
              <a:rPr lang="en-US" dirty="0"/>
              <a:t>Cluster 0					            Cluster 2</a:t>
            </a:r>
          </a:p>
          <a:p>
            <a:pPr marL="0" indent="0">
              <a:buNone/>
            </a:pPr>
            <a:r>
              <a:rPr lang="en-US" dirty="0"/>
              <a:t>   	</a:t>
            </a:r>
          </a:p>
          <a:p>
            <a:endParaRPr lang="en-US" dirty="0"/>
          </a:p>
          <a:p>
            <a:endParaRPr lang="en-US" dirty="0"/>
          </a:p>
          <a:p>
            <a:pPr marL="0" indent="0">
              <a:buNone/>
            </a:pPr>
            <a:endParaRPr lang="en-US" dirty="0"/>
          </a:p>
          <a:p>
            <a:pPr marL="0" indent="0">
              <a:buNone/>
            </a:pPr>
            <a:endParaRPr lang="en-US" dirty="0"/>
          </a:p>
          <a:p>
            <a:pPr marL="0" indent="0">
              <a:buNone/>
            </a:pPr>
            <a:r>
              <a:rPr lang="en-US" dirty="0"/>
              <a:t>Cluster 1</a:t>
            </a:r>
          </a:p>
          <a:p>
            <a:endParaRPr lang="en-US" dirty="0"/>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348E15FC-085D-4F8A-9128-40FD20F65962}"/>
              </a:ext>
            </a:extLst>
          </p:cNvPr>
          <p:cNvPicPr/>
          <p:nvPr/>
        </p:nvPicPr>
        <p:blipFill>
          <a:blip r:embed="rId2"/>
          <a:stretch>
            <a:fillRect/>
          </a:stretch>
        </p:blipFill>
        <p:spPr>
          <a:xfrm>
            <a:off x="1177019" y="2501083"/>
            <a:ext cx="5060495" cy="1646373"/>
          </a:xfrm>
          <a:prstGeom prst="rect">
            <a:avLst/>
          </a:prstGeom>
        </p:spPr>
      </p:pic>
      <p:pic>
        <p:nvPicPr>
          <p:cNvPr id="7" name="Picture 6">
            <a:extLst>
              <a:ext uri="{FF2B5EF4-FFF2-40B4-BE49-F238E27FC236}">
                <a16:creationId xmlns:a16="http://schemas.microsoft.com/office/drawing/2014/main" id="{AF4C88CB-D9AA-468C-A0B1-95FBD31D86C5}"/>
              </a:ext>
            </a:extLst>
          </p:cNvPr>
          <p:cNvPicPr>
            <a:picLocks noChangeAspect="1"/>
          </p:cNvPicPr>
          <p:nvPr/>
        </p:nvPicPr>
        <p:blipFill>
          <a:blip r:embed="rId3"/>
          <a:stretch>
            <a:fillRect/>
          </a:stretch>
        </p:blipFill>
        <p:spPr>
          <a:xfrm>
            <a:off x="1177018" y="4768160"/>
            <a:ext cx="5060495" cy="1218982"/>
          </a:xfrm>
          <a:prstGeom prst="rect">
            <a:avLst/>
          </a:prstGeom>
        </p:spPr>
      </p:pic>
      <p:pic>
        <p:nvPicPr>
          <p:cNvPr id="8" name="Picture 7">
            <a:extLst>
              <a:ext uri="{FF2B5EF4-FFF2-40B4-BE49-F238E27FC236}">
                <a16:creationId xmlns:a16="http://schemas.microsoft.com/office/drawing/2014/main" id="{E5A42206-FF48-4C48-87AA-3CB4ED7C9BC2}"/>
              </a:ext>
            </a:extLst>
          </p:cNvPr>
          <p:cNvPicPr/>
          <p:nvPr/>
        </p:nvPicPr>
        <p:blipFill>
          <a:blip r:embed="rId4"/>
          <a:stretch>
            <a:fillRect/>
          </a:stretch>
        </p:blipFill>
        <p:spPr>
          <a:xfrm>
            <a:off x="6478360" y="2501083"/>
            <a:ext cx="5191126" cy="3486059"/>
          </a:xfrm>
          <a:prstGeom prst="rect">
            <a:avLst/>
          </a:prstGeom>
        </p:spPr>
      </p:pic>
    </p:spTree>
    <p:extLst>
      <p:ext uri="{BB962C8B-B14F-4D97-AF65-F5344CB8AC3E}">
        <p14:creationId xmlns:p14="http://schemas.microsoft.com/office/powerpoint/2010/main" val="382054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p:txBody>
          <a:bodyPr/>
          <a:lstStyle/>
          <a:p>
            <a:r>
              <a:rPr lang="en-US" b="1" dirty="0">
                <a:solidFill>
                  <a:schemeClr val="accent3">
                    <a:lumMod val="75000"/>
                  </a:schemeClr>
                </a:solidFill>
              </a:rPr>
              <a:t>Location Recommendation</a:t>
            </a:r>
          </a:p>
        </p:txBody>
      </p:sp>
      <p:graphicFrame>
        <p:nvGraphicFramePr>
          <p:cNvPr id="4" name="Content Placeholder 3">
            <a:extLst>
              <a:ext uri="{FF2B5EF4-FFF2-40B4-BE49-F238E27FC236}">
                <a16:creationId xmlns:a16="http://schemas.microsoft.com/office/drawing/2014/main" id="{324FB810-318A-4218-8608-54A5E3FDCDA3}"/>
              </a:ext>
            </a:extLst>
          </p:cNvPr>
          <p:cNvGraphicFramePr>
            <a:graphicFrameLocks noGrp="1"/>
          </p:cNvGraphicFramePr>
          <p:nvPr>
            <p:ph idx="1"/>
            <p:extLst>
              <p:ext uri="{D42A27DB-BD31-4B8C-83A1-F6EECF244321}">
                <p14:modId xmlns:p14="http://schemas.microsoft.com/office/powerpoint/2010/main" val="3239564033"/>
              </p:ext>
            </p:extLst>
          </p:nvPr>
        </p:nvGraphicFramePr>
        <p:xfrm>
          <a:off x="2673350" y="4398787"/>
          <a:ext cx="6845300" cy="2034667"/>
        </p:xfrm>
        <a:graphic>
          <a:graphicData uri="http://schemas.openxmlformats.org/drawingml/2006/table">
            <a:tbl>
              <a:tblPr firstRow="1" firstCol="1" bandRow="1">
                <a:tableStyleId>{9D7B26C5-4107-4FEC-AEDC-1716B250A1EF}</a:tableStyleId>
              </a:tblPr>
              <a:tblGrid>
                <a:gridCol w="2825409">
                  <a:extLst>
                    <a:ext uri="{9D8B030D-6E8A-4147-A177-3AD203B41FA5}">
                      <a16:colId xmlns:a16="http://schemas.microsoft.com/office/drawing/2014/main" val="3638655844"/>
                    </a:ext>
                  </a:extLst>
                </a:gridCol>
                <a:gridCol w="4019891">
                  <a:extLst>
                    <a:ext uri="{9D8B030D-6E8A-4147-A177-3AD203B41FA5}">
                      <a16:colId xmlns:a16="http://schemas.microsoft.com/office/drawing/2014/main" val="704611391"/>
                    </a:ext>
                  </a:extLst>
                </a:gridCol>
              </a:tblGrid>
              <a:tr h="287191">
                <a:tc>
                  <a:txBody>
                    <a:bodyPr/>
                    <a:lstStyle/>
                    <a:p>
                      <a:pPr marL="0" marR="0">
                        <a:lnSpc>
                          <a:spcPct val="115000"/>
                        </a:lnSpc>
                        <a:spcBef>
                          <a:spcPts val="0"/>
                        </a:spcBef>
                        <a:spcAft>
                          <a:spcPts val="0"/>
                        </a:spcAft>
                      </a:pPr>
                      <a:r>
                        <a:rPr lang="en-US" sz="1400" dirty="0">
                          <a:effectLst/>
                        </a:rPr>
                        <a:t>Cuisine Category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Recommended location</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2581851"/>
                  </a:ext>
                </a:extLst>
              </a:tr>
              <a:tr h="287191">
                <a:tc>
                  <a:txBody>
                    <a:bodyPr/>
                    <a:lstStyle/>
                    <a:p>
                      <a:pPr marL="0" marR="0">
                        <a:lnSpc>
                          <a:spcPct val="115000"/>
                        </a:lnSpc>
                        <a:spcBef>
                          <a:spcPts val="0"/>
                        </a:spcBef>
                        <a:spcAft>
                          <a:spcPts val="0"/>
                        </a:spcAft>
                      </a:pPr>
                      <a:r>
                        <a:rPr lang="en-US" sz="1400" b="0" dirty="0">
                          <a:effectLst/>
                        </a:rPr>
                        <a:t>American Restaurant</a:t>
                      </a:r>
                      <a:endParaRPr lang="en-US" sz="1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Grant Park , Grove Park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553614"/>
                  </a:ext>
                </a:extLst>
              </a:tr>
              <a:tr h="586547">
                <a:tc>
                  <a:txBody>
                    <a:bodyPr/>
                    <a:lstStyle/>
                    <a:p>
                      <a:pPr marL="0" marR="0">
                        <a:lnSpc>
                          <a:spcPct val="115000"/>
                        </a:lnSpc>
                        <a:spcBef>
                          <a:spcPts val="0"/>
                        </a:spcBef>
                        <a:spcAft>
                          <a:spcPts val="0"/>
                        </a:spcAft>
                      </a:pPr>
                      <a:r>
                        <a:rPr lang="en-US" sz="1400" b="0" dirty="0">
                          <a:effectLst/>
                        </a:rPr>
                        <a:t>Seafood Restaurant</a:t>
                      </a:r>
                      <a:endParaRPr lang="en-US" sz="1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Virginia-Highland , Atlanta Downtown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1580416"/>
                  </a:ext>
                </a:extLst>
              </a:tr>
              <a:tr h="586547">
                <a:tc>
                  <a:txBody>
                    <a:bodyPr/>
                    <a:lstStyle/>
                    <a:p>
                      <a:pPr marL="0" marR="0">
                        <a:lnSpc>
                          <a:spcPct val="115000"/>
                        </a:lnSpc>
                        <a:spcBef>
                          <a:spcPts val="0"/>
                        </a:spcBef>
                        <a:spcAft>
                          <a:spcPts val="0"/>
                        </a:spcAft>
                      </a:pPr>
                      <a:r>
                        <a:rPr lang="en-US" sz="1400" b="0" dirty="0">
                          <a:effectLst/>
                        </a:rPr>
                        <a:t>Mediterranean Restaurant</a:t>
                      </a:r>
                      <a:endParaRPr lang="en-US" sz="1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Atlanta Downtown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1264281"/>
                  </a:ext>
                </a:extLst>
              </a:tr>
              <a:tr h="287191">
                <a:tc>
                  <a:txBody>
                    <a:bodyPr/>
                    <a:lstStyle/>
                    <a:p>
                      <a:pPr marL="0" marR="0">
                        <a:lnSpc>
                          <a:spcPct val="115000"/>
                        </a:lnSpc>
                        <a:spcBef>
                          <a:spcPts val="0"/>
                        </a:spcBef>
                        <a:spcAft>
                          <a:spcPts val="0"/>
                        </a:spcAft>
                      </a:pPr>
                      <a:r>
                        <a:rPr lang="en-US" sz="1400" b="0" dirty="0">
                          <a:effectLst/>
                        </a:rPr>
                        <a:t>Gastropub</a:t>
                      </a:r>
                      <a:endParaRPr lang="en-US" sz="1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Virginia-Highland </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536914"/>
                  </a:ext>
                </a:extLst>
              </a:tr>
            </a:tbl>
          </a:graphicData>
        </a:graphic>
      </p:graphicFrame>
      <p:sp>
        <p:nvSpPr>
          <p:cNvPr id="7" name="TextBox 6">
            <a:extLst>
              <a:ext uri="{FF2B5EF4-FFF2-40B4-BE49-F238E27FC236}">
                <a16:creationId xmlns:a16="http://schemas.microsoft.com/office/drawing/2014/main" id="{F1BB9A5E-10D0-4824-9F40-0292ECBB2C9F}"/>
              </a:ext>
            </a:extLst>
          </p:cNvPr>
          <p:cNvSpPr txBox="1"/>
          <p:nvPr/>
        </p:nvSpPr>
        <p:spPr>
          <a:xfrm>
            <a:off x="1143000" y="1883229"/>
            <a:ext cx="10624457" cy="2893100"/>
          </a:xfrm>
          <a:prstGeom prst="rect">
            <a:avLst/>
          </a:prstGeom>
          <a:noFill/>
        </p:spPr>
        <p:txBody>
          <a:bodyPr wrap="square" rtlCol="0">
            <a:spAutoFit/>
          </a:bodyPr>
          <a:lstStyle/>
          <a:p>
            <a:r>
              <a:rPr lang="en-US" sz="1400" dirty="0"/>
              <a:t>In Cluster 0,</a:t>
            </a:r>
            <a:r>
              <a:rPr lang="en-US" sz="1400" b="1" dirty="0"/>
              <a:t> Virginia-Highland</a:t>
            </a:r>
            <a:r>
              <a:rPr lang="en-US" sz="1400" dirty="0"/>
              <a:t> can be considered the best location for starting </a:t>
            </a:r>
            <a:r>
              <a:rPr lang="en-US" sz="1400" b="1" dirty="0"/>
              <a:t>Seafood Restaurant </a:t>
            </a:r>
            <a:r>
              <a:rPr lang="en-US" sz="1400" dirty="0"/>
              <a:t>or</a:t>
            </a:r>
            <a:r>
              <a:rPr lang="en-US" sz="1400" b="1" dirty="0"/>
              <a:t> Gastropub </a:t>
            </a:r>
            <a:r>
              <a:rPr lang="en-US" sz="1400" dirty="0"/>
              <a:t>business, as this neighborhood has Nightspots and Shop Service venues centers, all of which have warm correlation with Seafood / Gastropub cuisines. But Virginia-Highland has no Seafood / Gastropub restaurant, hence there will be no competition at all.</a:t>
            </a:r>
          </a:p>
          <a:p>
            <a:endParaRPr lang="en-US" sz="1400" dirty="0"/>
          </a:p>
          <a:p>
            <a:r>
              <a:rPr lang="en-US" sz="1400" dirty="0"/>
              <a:t>In Cluster 1, </a:t>
            </a:r>
            <a:r>
              <a:rPr lang="en-US" sz="1400" b="1" dirty="0"/>
              <a:t> Atlanta Downtown</a:t>
            </a:r>
            <a:r>
              <a:rPr lang="en-US" sz="1400" dirty="0"/>
              <a:t> can be considered the best location for starting </a:t>
            </a:r>
            <a:r>
              <a:rPr lang="en-US" sz="1400" b="1" dirty="0"/>
              <a:t>Seafood Restaurant </a:t>
            </a:r>
            <a:r>
              <a:rPr lang="en-US" sz="1400" dirty="0"/>
              <a:t>or</a:t>
            </a:r>
            <a:r>
              <a:rPr lang="en-US" sz="1400" b="1" dirty="0"/>
              <a:t> Mediterranean restaurant </a:t>
            </a:r>
            <a:r>
              <a:rPr lang="en-US" sz="1400" dirty="0"/>
              <a:t>business, as this neighborhood has 4 Travel &amp; Transport venues, which has warm correlation to Seafood / Gastropub cuisines. But Atlanta Downtown has no Seafood / Gastropub restaurant, hence there will be no competition at all.</a:t>
            </a:r>
          </a:p>
          <a:p>
            <a:endParaRPr lang="en-US" sz="1400" dirty="0"/>
          </a:p>
          <a:p>
            <a:r>
              <a:rPr lang="en-US" sz="1400" dirty="0"/>
              <a:t>In Cluster 2, </a:t>
            </a:r>
            <a:r>
              <a:rPr lang="en-US" sz="1400" b="1" dirty="0"/>
              <a:t>Grant Park </a:t>
            </a:r>
            <a:r>
              <a:rPr lang="en-US" sz="1400" dirty="0"/>
              <a:t>and</a:t>
            </a:r>
            <a:r>
              <a:rPr lang="en-US" sz="1400" b="1" dirty="0"/>
              <a:t> Grove Park</a:t>
            </a:r>
            <a:r>
              <a:rPr lang="en-US" sz="1400" dirty="0"/>
              <a:t> can be considered the best location for starting </a:t>
            </a:r>
            <a:r>
              <a:rPr lang="en-US" sz="1400" b="1" dirty="0"/>
              <a:t>American Restaurant </a:t>
            </a:r>
            <a:r>
              <a:rPr lang="en-US" sz="1400" dirty="0"/>
              <a:t>business, as this neighborhood has moderate Shop &amp; Service venues and1 Travel &amp; Transport venues each, which has warm correlation with American Restaurant</a:t>
            </a:r>
            <a:r>
              <a:rPr lang="en-US" sz="1400" b="1" dirty="0"/>
              <a:t> </a:t>
            </a:r>
            <a:r>
              <a:rPr lang="en-US" sz="1400" dirty="0"/>
              <a:t>cuisines. But Grant Park and Grove Park has no American restaurant, hence there will be no competition at all.</a:t>
            </a:r>
          </a:p>
          <a:p>
            <a:endParaRPr lang="en-US" sz="1400" dirty="0"/>
          </a:p>
          <a:p>
            <a:endParaRPr lang="en-US" sz="1400" dirty="0"/>
          </a:p>
        </p:txBody>
      </p:sp>
    </p:spTree>
    <p:extLst>
      <p:ext uri="{BB962C8B-B14F-4D97-AF65-F5344CB8AC3E}">
        <p14:creationId xmlns:p14="http://schemas.microsoft.com/office/powerpoint/2010/main" val="25373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B92-6F7C-4A1A-B95D-CB31A3462794}"/>
              </a:ext>
            </a:extLst>
          </p:cNvPr>
          <p:cNvSpPr>
            <a:spLocks noGrp="1"/>
          </p:cNvSpPr>
          <p:nvPr>
            <p:ph type="title"/>
          </p:nvPr>
        </p:nvSpPr>
        <p:spPr>
          <a:xfrm>
            <a:off x="4005943" y="2406079"/>
            <a:ext cx="4038600" cy="1371600"/>
          </a:xfrm>
        </p:spPr>
        <p:txBody>
          <a:bodyPr>
            <a:normAutofit fontScale="90000"/>
          </a:bodyPr>
          <a:lstStyle/>
          <a:p>
            <a:r>
              <a:rPr lang="en-US" sz="6000" b="1" dirty="0">
                <a:solidFill>
                  <a:schemeClr val="accent3">
                    <a:lumMod val="75000"/>
                  </a:schemeClr>
                </a:solidFill>
              </a:rPr>
              <a:t>THANK YOU</a:t>
            </a:r>
          </a:p>
        </p:txBody>
      </p:sp>
    </p:spTree>
    <p:extLst>
      <p:ext uri="{BB962C8B-B14F-4D97-AF65-F5344CB8AC3E}">
        <p14:creationId xmlns:p14="http://schemas.microsoft.com/office/powerpoint/2010/main" val="1358750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426"/>
      </a:dk2>
      <a:lt2>
        <a:srgbClr val="E2E8E5"/>
      </a:lt2>
      <a:accent1>
        <a:srgbClr val="EE6EAA"/>
      </a:accent1>
      <a:accent2>
        <a:srgbClr val="EB4E56"/>
      </a:accent2>
      <a:accent3>
        <a:srgbClr val="EB8B52"/>
      </a:accent3>
      <a:accent4>
        <a:srgbClr val="BFA239"/>
      </a:accent4>
      <a:accent5>
        <a:srgbClr val="98AB4F"/>
      </a:accent5>
      <a:accent6>
        <a:srgbClr val="6BB73C"/>
      </a:accent6>
      <a:hlink>
        <a:srgbClr val="579075"/>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44</TotalTime>
  <Words>560</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Garamond</vt:lpstr>
      <vt:lpstr>Gill Sans MT</vt:lpstr>
      <vt:lpstr>Wingdings</vt:lpstr>
      <vt:lpstr>SavonVTI</vt:lpstr>
      <vt:lpstr>The Palate of atlanta</vt:lpstr>
      <vt:lpstr>Business Problem</vt:lpstr>
      <vt:lpstr>Data Preparation</vt:lpstr>
      <vt:lpstr>Food categories analysis</vt:lpstr>
      <vt:lpstr>Clustering of Neighborhoods</vt:lpstr>
      <vt:lpstr>In-depth view of the clusters</vt:lpstr>
      <vt:lpstr>Location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Palate of atlanta</dc:title>
  <dc:creator>Sayantan Dutt</dc:creator>
  <cp:lastModifiedBy>Sayantan Dutt</cp:lastModifiedBy>
  <cp:revision>10</cp:revision>
  <dcterms:created xsi:type="dcterms:W3CDTF">2020-05-01T21:17:04Z</dcterms:created>
  <dcterms:modified xsi:type="dcterms:W3CDTF">2020-05-01T22:01:46Z</dcterms:modified>
</cp:coreProperties>
</file>