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Spectral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Spectral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Spectral-italic.fntdata"/><Relationship Id="rId14" Type="http://schemas.openxmlformats.org/officeDocument/2006/relationships/slide" Target="slides/slide9.xml"/><Relationship Id="rId36" Type="http://schemas.openxmlformats.org/officeDocument/2006/relationships/font" Target="fonts/Spectral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pectra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01227262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01227262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c0122726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c0122726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c01227262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c0122726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01227262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c01227262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c0122726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c0122726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c01227262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c01227262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c01227262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c01227262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c01227262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c01227262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c0122726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c0122726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c0122726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c0122726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c0122726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c0122726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0122726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c0122726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c01227262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c01227262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c01227262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c01227262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c01227262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c01227262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057629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057629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c01227262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c01227262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c01227262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c01227262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c0122726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c0122726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c01227262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c01227262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Lending Club Case Study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Loan data analysis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723650" y="2762150"/>
            <a:ext cx="27174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By: Soumyadeep Dutta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Loan Amount: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LC generally disbursed loan amount between 10-10.5K dollars for max number of people.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Interest Rate: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People on average got the loan around 12% interest rate.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Highest number of people got at 7.5% interest rate.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Installment: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people are paying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installment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between 171-185 dollars.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Lot of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borrower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 are paying very high amount of interest rate which is more than 700 dollars.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On average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borrower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 pays 285 dollars on installment.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Annual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 income of Loan Takers: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On average 50% of loan takers are earning 51k dollars.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Highest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proportion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 of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borrower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 who took loan are on salary range of 58 to 60k.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DTI: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Average dti is around 13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Public record bankruptcies: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 people do not have public record of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bankruptcies.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Cont….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017800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Delinquency in last 2 years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Very few people have 1-2 delinquency in past 2 years.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Highest 11 delinquencies are visible in dataset for a borrower.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Open Accounts: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O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n average 8 credit lines are open in borrower's credit file.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borrower are having 3-15 credit lines open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Total credit revolving balance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borrower have 0 credit revolving balance.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50% borrower have around 7855 credit revolving balance.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Revolving line utilization rate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50% borrower have around 48% utilization rate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Total Accounts: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On Average every borrower have 20 credit lines in credit file.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Inquiries in Last 6 months: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 borrower did not enquire about it in last 6 months.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Number of derogatory public records: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 people have 0 derogatory public records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Cont….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Loan Term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people took 36 months of loan term.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Loan Grade: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loans are disbursed on B grade.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Loan Sub Grade: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loans are disbursed on A4 sub grade.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Home Ownership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borrower are staying on  rented home.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Loan Verification Status: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borrowers are not verified.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Purpose of Loan: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Char char="○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Maximum people took loan for debt consolidation.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</a:t>
            </a:r>
            <a:r>
              <a:rPr lang="en"/>
              <a:t>variate Analysis Insights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50" y="1463700"/>
            <a:ext cx="4108513" cy="31172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of Annual Income on Loan status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Borrowers who got charged off have less annual income than the borrowers who paid the loan fully.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5373825" y="4323300"/>
            <a:ext cx="1251000" cy="2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Loan Status</a:t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 rot="-5400000">
            <a:off x="3283750" y="2939050"/>
            <a:ext cx="1038900" cy="2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Annual Income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</a:t>
            </a:r>
            <a:r>
              <a:rPr lang="en"/>
              <a:t> of Interest Rate on Loan status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Borrowers who took loan on high interest rate have higher chances of Charge off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5466600" y="4354275"/>
            <a:ext cx="1251000" cy="2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Loan Status</a:t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50" y="1463700"/>
            <a:ext cx="4254198" cy="3117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7" name="Google Shape;197;p27"/>
          <p:cNvSpPr txBox="1"/>
          <p:nvPr/>
        </p:nvSpPr>
        <p:spPr>
          <a:xfrm rot="-5400000">
            <a:off x="3283750" y="2981250"/>
            <a:ext cx="1038900" cy="2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Interest Rate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521300" y="4323400"/>
            <a:ext cx="994200" cy="2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Loan Status</a:t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Loan To Income Ratio on Loan status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observed that the borrowers of charged off loans have on average high </a:t>
            </a:r>
            <a:r>
              <a:rPr b="1" lang="en"/>
              <a:t>loan to income ratio</a:t>
            </a:r>
            <a:r>
              <a:rPr lang="en"/>
              <a:t> than the borrowers who paid the loan amount fully.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50" y="1463700"/>
            <a:ext cx="3614650" cy="2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5466600" y="4162075"/>
            <a:ext cx="1055700" cy="2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Loan Status</a:t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 rot="-5400000">
            <a:off x="3369900" y="2716100"/>
            <a:ext cx="1529400" cy="2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Loan To Income Ratio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</a:t>
            </a:r>
            <a:r>
              <a:rPr lang="en"/>
              <a:t>Revolving line utilization rate</a:t>
            </a:r>
            <a:r>
              <a:rPr lang="en"/>
              <a:t> on Loan status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observed that the charged off borrowers have high revolving line utilization rate.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 rot="-5400000">
            <a:off x="3283750" y="2981250"/>
            <a:ext cx="1038900" cy="2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Interest Rate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50" y="1463700"/>
            <a:ext cx="3602194" cy="27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5550000" y="4035825"/>
            <a:ext cx="1251000" cy="2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Loan Status</a:t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of Inquiries in past 6 months on Loan status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Borrowers who got charged off enquired more in last 6 months.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4534040" cy="35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4" name="Google Shape;224;p30"/>
          <p:cNvSpPr txBox="1"/>
          <p:nvPr/>
        </p:nvSpPr>
        <p:spPr>
          <a:xfrm>
            <a:off x="5186150" y="4733400"/>
            <a:ext cx="1251000" cy="2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Loan Status</a:t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 rot="-5400000">
            <a:off x="2513525" y="3067000"/>
            <a:ext cx="1698300" cy="2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Inquiries in Last 6 Months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</a:t>
            </a:r>
            <a:r>
              <a:rPr lang="en"/>
              <a:t> Loan Grades on Loan status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Loans which got disbursed on G grade has max chances of Default.</a:t>
            </a:r>
            <a:br>
              <a:rPr lang="en">
                <a:latin typeface="Spectral"/>
                <a:ea typeface="Spectral"/>
                <a:cs typeface="Spectral"/>
                <a:sym typeface="Spectral"/>
              </a:rPr>
            </a:b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41.38%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loans disbursed under G grade got charged off.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007784" cy="35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latin typeface="Spectral"/>
                <a:ea typeface="Spectral"/>
                <a:cs typeface="Spectral"/>
                <a:sym typeface="Spectral"/>
              </a:rPr>
              <a:t>Consumer finance company</a:t>
            </a: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 which specialises in lending various types of loans to urban customers.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The loans can can have two fates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Customer likely to repay the loan which brings profit to the company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Char char="●"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Customer is  not likely to repay the loan which </a:t>
            </a: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in turn bring a financial loss to the company.</a:t>
            </a:r>
            <a:endParaRPr sz="13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Spectral"/>
                <a:ea typeface="Spectral"/>
                <a:cs typeface="Spectral"/>
                <a:sym typeface="Spectral"/>
              </a:rPr>
              <a:t>Analyse and understand the consumer attributes and loan attributes influence on the tendency of default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Loan Subgrades on Loan status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Loans which got disbursed on G grade and very specific to G3 subgrade has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48.38%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success ratio.</a:t>
            </a:r>
            <a:br>
              <a:rPr lang="en">
                <a:latin typeface="Spectral"/>
                <a:ea typeface="Spectral"/>
                <a:cs typeface="Spectral"/>
                <a:sym typeface="Spectral"/>
              </a:rPr>
            </a:br>
            <a:r>
              <a:rPr lang="en">
                <a:latin typeface="Spectral"/>
                <a:ea typeface="Spectral"/>
                <a:cs typeface="Spectral"/>
                <a:sym typeface="Spectral"/>
              </a:rPr>
              <a:t>That means 51.62% borrower who got loan under G3 does not pay the full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amount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.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078421" cy="352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0" name="Google Shape;240;p32"/>
          <p:cNvSpPr txBox="1"/>
          <p:nvPr/>
        </p:nvSpPr>
        <p:spPr>
          <a:xfrm rot="-5400000">
            <a:off x="2793675" y="3189475"/>
            <a:ext cx="1040100" cy="18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 Grade</a:t>
            </a:r>
            <a:endParaRPr sz="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Loan Term on Loan status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It is observed that 26.4% borrower defaulted who took loan on 60 months term whereas only 11.69% people defaulted on 36 months loan term.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351199" cy="35274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8" name="Google Shape;248;p33"/>
          <p:cNvSpPr txBox="1"/>
          <p:nvPr/>
        </p:nvSpPr>
        <p:spPr>
          <a:xfrm rot="-5400000">
            <a:off x="3103500" y="3004975"/>
            <a:ext cx="673500" cy="2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Term</a:t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Purpose on Loan status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Loan taken related to small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businesses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has higher chances of charge off.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Almost 28.08% loans were charged off according to the analysis.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630643" cy="352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</a:t>
            </a:r>
            <a:r>
              <a:rPr lang="en"/>
              <a:t> Findings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11700" y="555600"/>
            <a:ext cx="640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Subgrade, Loan amount, Interest Rate, </a:t>
            </a:r>
            <a:r>
              <a:rPr lang="en"/>
              <a:t>Revolving line utilization rate</a:t>
            </a:r>
            <a:r>
              <a:rPr lang="en"/>
              <a:t> on Loan status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11700" y="1311300"/>
            <a:ext cx="5321700" cy="1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As it is already observed that loans on subgroup g3 has highest rate of charge off.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Spectral"/>
              <a:buAutoNum type="arabicPeriod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G3 subgroup has few of the highest approved loans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AutoNum type="arabicPeriod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Has the 30+ days past-due incidences of delinquency in the borrower's credit file for the past 2 years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AutoNum type="arabicPeriod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Has one of the highest amount of interest rate.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AutoNum type="arabicPeriod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Loans on G3, has one of the highest revolving line utilization rate.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225" y="940175"/>
            <a:ext cx="3003425" cy="1759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850" y="2751900"/>
            <a:ext cx="2724651" cy="225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9" name="Google Shape;26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526" y="2751900"/>
            <a:ext cx="2560601" cy="2259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0" name="Google Shape;27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5225" y="2751900"/>
            <a:ext cx="3003425" cy="2259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Insights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Borrowers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Spectral"/>
              <a:buAutoNum type="arabicPeriod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who have less annual income and takes loan on high interest rate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AutoNum type="arabicPeriod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who have enquired more than one time in average in last 6 months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AutoNum type="arabicPeriod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Who took loan for small business purpose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have higher chances of charge off.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Generally these types of loans are disbursed under "G" grade only.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Attributes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pectral"/>
                <a:ea typeface="Spectral"/>
                <a:cs typeface="Spectral"/>
                <a:sym typeface="Spectral"/>
              </a:rPr>
              <a:t>Data Loading</a:t>
            </a:r>
            <a:endParaRPr b="1" sz="1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The company has a huge customer base and all the necessary information needs to be loaded properly to analyse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latin typeface="Spectral"/>
                <a:ea typeface="Spectral"/>
                <a:cs typeface="Spectral"/>
                <a:sym typeface="Spectral"/>
              </a:rPr>
              <a:t>Analyse</a:t>
            </a:r>
            <a:endParaRPr b="1"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All the information provided regarding a loan application needs to be checked properly as some data is not relevant for further analysis.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Data needs to be modified in a proper format which is helpful for a insightful analysis.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Irrelevant</a:t>
            </a: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 Loan/Consumer attributes removal.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Empty attributes removal.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Data shaping for a good analysis outcome.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Removal of Out of the box data which may impact the analysis otherwise.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Populate missing values if possible.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Spectral"/>
              <a:buChar char="●"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Derive new attributes as required.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pectral"/>
                <a:ea typeface="Spectral"/>
                <a:cs typeface="Spectral"/>
                <a:sym typeface="Spectral"/>
              </a:rPr>
              <a:t>Univariate Analysis</a:t>
            </a:r>
            <a:endParaRPr b="1" sz="1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To understand the loan and consumer specific attributes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latin typeface="Spectral"/>
                <a:ea typeface="Spectral"/>
                <a:cs typeface="Spectral"/>
                <a:sym typeface="Spectral"/>
              </a:rPr>
              <a:t>Bivariate Analysis</a:t>
            </a:r>
            <a:endParaRPr b="1" sz="1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latin typeface="Spectral"/>
                <a:ea typeface="Spectral"/>
                <a:cs typeface="Spectral"/>
                <a:sym typeface="Spectral"/>
              </a:rPr>
              <a:t>To analysis the dependency of the attributes on loan status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level analysis is done to identify the attributes which are affecting the loan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Univariate and bivariate analysis on cleaned and shaped data brings us the valuable information regarding the loan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Attributes Analysis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Data Shape: 111 columns/Attributes &amp; 39717 records.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Attributes were analysed properly with attribute 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definition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 to understand the importance of each attribute and what value it brings to the data set.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Attributes with unique values captured as it is not adding values to data set.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Introduce new attributes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○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LoanToIncomeRatio: This is a ration between approved loan 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amount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 and income amount of customers.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Attributes having no  or very little amount of data is removed.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Attributes having no meaningful information are removed from dataset.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Attributes with unique values are removed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Attribute with very few missing values are populated through proper data analysis. Depending on the data variance, we have substituted the null values either by mean or median value.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●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Change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 the datatype of the columns as required.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0" name="Google Shape;15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Attributes are categorized into two types.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Spectral"/>
              <a:buAutoNum type="arabicPeriod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Categorized attributes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Spectral"/>
              <a:buAutoNum type="arabicPeriod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Numeric attributes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Different data analysis graphical methods are used based on the type of the attributes. 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Univariate Analysis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○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Categorical attributes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■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Countplot Graph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○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Numeric or Continuous attributes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■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Histogram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■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Boxplot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Bivariate Analysis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○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Between different attribute types.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■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Boxplot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Spectral"/>
              <a:buChar char="■"/>
            </a:pPr>
            <a:r>
              <a:rPr lang="en" sz="1100">
                <a:latin typeface="Spectral"/>
                <a:ea typeface="Spectral"/>
                <a:cs typeface="Spectral"/>
                <a:sym typeface="Spectral"/>
              </a:rPr>
              <a:t>Stacked Bar Graph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91E42"/>
                </a:solidFill>
                <a:latin typeface="Spectral"/>
                <a:ea typeface="Spectral"/>
                <a:cs typeface="Spectral"/>
                <a:sym typeface="Spectral"/>
              </a:rPr>
              <a:t>Analysis is done on different attribute levels to identify the importance of each attribute and how it is associated with the corresponding loan status.</a:t>
            </a:r>
            <a:endParaRPr>
              <a:solidFill>
                <a:srgbClr val="091E4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 Insights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