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4"/>
  </p:notesMasterIdLst>
  <p:sldIdLst>
    <p:sldId id="256" r:id="rId2"/>
    <p:sldId id="263" r:id="rId3"/>
    <p:sldId id="257" r:id="rId4"/>
    <p:sldId id="287" r:id="rId5"/>
    <p:sldId id="259" r:id="rId6"/>
    <p:sldId id="286" r:id="rId7"/>
    <p:sldId id="291" r:id="rId8"/>
    <p:sldId id="292" r:id="rId9"/>
    <p:sldId id="260" r:id="rId10"/>
    <p:sldId id="261" r:id="rId11"/>
    <p:sldId id="262" r:id="rId12"/>
    <p:sldId id="288" r:id="rId13"/>
    <p:sldId id="264" r:id="rId14"/>
    <p:sldId id="265" r:id="rId15"/>
    <p:sldId id="266" r:id="rId16"/>
    <p:sldId id="281" r:id="rId17"/>
    <p:sldId id="283" r:id="rId18"/>
    <p:sldId id="285" r:id="rId19"/>
    <p:sldId id="282" r:id="rId20"/>
    <p:sldId id="267" r:id="rId21"/>
    <p:sldId id="268" r:id="rId22"/>
    <p:sldId id="26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ll Andrews" initials="" lastIdx="2" clrIdx="0"/>
  <p:cmAuthor id="1" name="Hanna Norris"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1D2213-CFE9-4E5B-847E-6BE1D932436E}">
  <a:tblStyle styleId="{F81D2213-CFE9-4E5B-847E-6BE1D932436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B56E01D-4E78-4036-986B-88B9054594B4}" styleName="Table_1">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FFC627"/>
              </a:solidFill>
              <a:prstDash val="solid"/>
              <a:round/>
              <a:headEnd type="none" w="sm" len="sm"/>
              <a:tailEnd type="none" w="sm" len="sm"/>
            </a:ln>
          </a:top>
          <a:bottom>
            <a:ln w="12700" cap="flat" cmpd="sng">
              <a:solidFill>
                <a:srgbClr val="FFC627"/>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FFC627">
              <a:alpha val="20000"/>
            </a:srgbClr>
          </a:solidFill>
        </a:fill>
      </a:tcStyle>
    </a:band1H>
    <a:band2H>
      <a:tcTxStyle b="off" i="off"/>
      <a:tcStyle>
        <a:tcBdr/>
      </a:tcStyle>
    </a:band2H>
    <a:band1V>
      <a:tcTxStyle b="off" i="off"/>
      <a:tcStyle>
        <a:tcBdr/>
        <a:fill>
          <a:solidFill>
            <a:srgbClr val="FFC627">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FFC627"/>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FFC627"/>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049" autoAdjust="0"/>
  </p:normalViewPr>
  <p:slideViewPr>
    <p:cSldViewPr snapToGrid="0">
      <p:cViewPr varScale="1">
        <p:scale>
          <a:sx n="87" d="100"/>
          <a:sy n="87" d="100"/>
        </p:scale>
        <p:origin x="488" y="40"/>
      </p:cViewPr>
      <p:guideLst>
        <p:guide orient="horz" pos="1620"/>
        <p:guide pos="2880"/>
      </p:guideLst>
    </p:cSldViewPr>
  </p:slideViewPr>
  <p:outlineViewPr>
    <p:cViewPr>
      <p:scale>
        <a:sx n="33" d="100"/>
        <a:sy n="33" d="100"/>
      </p:scale>
      <p:origin x="0" y="-247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9e067e7a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9e067e7a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72b49b20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72b49b20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9f087a4d9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9f087a4d9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9f087a4d9e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9f087a4d9e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1546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9e067e7a7b_0_1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9e067e7a7b_0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9e067e7a7b_0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9e067e7a7b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ee5252ed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ee5252e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0d9f6eef7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60d9f6eef7_2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9e067e7a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9e067e7a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9e067e7a7b_0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9e067e7a7b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9e067e7a7b_0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9e067e7a7b_0_1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a72b49b2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a72b49b2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a72b49b2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a72b49b2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9e067e7a7b_0_1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9e067e7a7b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a72b49b2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a72b49b2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0 Agenda White with 2 columns" userDrawn="1">
  <p:cSld name="CUSTOM_3_1">
    <p:spTree>
      <p:nvGrpSpPr>
        <p:cNvPr id="1" name="Shape 27"/>
        <p:cNvGrpSpPr/>
        <p:nvPr/>
      </p:nvGrpSpPr>
      <p:grpSpPr>
        <a:xfrm>
          <a:off x="0" y="0"/>
          <a:ext cx="0" cy="0"/>
          <a:chOff x="0" y="0"/>
          <a:chExt cx="0" cy="0"/>
        </a:xfrm>
      </p:grpSpPr>
      <p:sp>
        <p:nvSpPr>
          <p:cNvPr id="6" name="Google Shape;54;p14">
            <a:extLst>
              <a:ext uri="{FF2B5EF4-FFF2-40B4-BE49-F238E27FC236}">
                <a16:creationId xmlns:a16="http://schemas.microsoft.com/office/drawing/2014/main" id="{53758605-3404-4BFF-A8E3-7FF5D6A25ECD}"/>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2800" b="1">
                <a:solidFill>
                  <a:schemeClr val="dk1"/>
                </a:solidFill>
              </a:defRPr>
            </a:lvl2pPr>
            <a:lvl3pPr lvl="2" algn="l" rtl="0">
              <a:lnSpc>
                <a:spcPct val="100000"/>
              </a:lnSpc>
              <a:spcBef>
                <a:spcPts val="0"/>
              </a:spcBef>
              <a:spcAft>
                <a:spcPts val="0"/>
              </a:spcAft>
              <a:buClr>
                <a:schemeClr val="dk1"/>
              </a:buClr>
              <a:buSzPts val="1400"/>
              <a:buFont typeface="Arial"/>
              <a:buNone/>
              <a:defRPr sz="2800" b="1">
                <a:solidFill>
                  <a:schemeClr val="dk1"/>
                </a:solidFill>
              </a:defRPr>
            </a:lvl3pPr>
            <a:lvl4pPr lvl="3" algn="l" rtl="0">
              <a:lnSpc>
                <a:spcPct val="100000"/>
              </a:lnSpc>
              <a:spcBef>
                <a:spcPts val="0"/>
              </a:spcBef>
              <a:spcAft>
                <a:spcPts val="0"/>
              </a:spcAft>
              <a:buClr>
                <a:schemeClr val="dk1"/>
              </a:buClr>
              <a:buSzPts val="1400"/>
              <a:buFont typeface="Arial"/>
              <a:buNone/>
              <a:defRPr sz="2800" b="1">
                <a:solidFill>
                  <a:schemeClr val="dk1"/>
                </a:solidFill>
              </a:defRPr>
            </a:lvl4pPr>
            <a:lvl5pPr lvl="4" algn="l" rtl="0">
              <a:lnSpc>
                <a:spcPct val="100000"/>
              </a:lnSpc>
              <a:spcBef>
                <a:spcPts val="0"/>
              </a:spcBef>
              <a:spcAft>
                <a:spcPts val="0"/>
              </a:spcAft>
              <a:buClr>
                <a:schemeClr val="dk1"/>
              </a:buClr>
              <a:buSzPts val="1400"/>
              <a:buFont typeface="Arial"/>
              <a:buNone/>
              <a:defRPr sz="2800" b="1">
                <a:solidFill>
                  <a:schemeClr val="dk1"/>
                </a:solidFill>
              </a:defRPr>
            </a:lvl5pPr>
            <a:lvl6pPr lvl="5" algn="l" rtl="0">
              <a:lnSpc>
                <a:spcPct val="100000"/>
              </a:lnSpc>
              <a:spcBef>
                <a:spcPts val="0"/>
              </a:spcBef>
              <a:spcAft>
                <a:spcPts val="0"/>
              </a:spcAft>
              <a:buClr>
                <a:schemeClr val="dk1"/>
              </a:buClr>
              <a:buSzPts val="1400"/>
              <a:buFont typeface="Arial"/>
              <a:buNone/>
              <a:defRPr sz="2800" b="1">
                <a:solidFill>
                  <a:schemeClr val="dk1"/>
                </a:solidFill>
              </a:defRPr>
            </a:lvl6pPr>
            <a:lvl7pPr lvl="6" algn="l" rtl="0">
              <a:lnSpc>
                <a:spcPct val="100000"/>
              </a:lnSpc>
              <a:spcBef>
                <a:spcPts val="0"/>
              </a:spcBef>
              <a:spcAft>
                <a:spcPts val="0"/>
              </a:spcAft>
              <a:buClr>
                <a:schemeClr val="dk1"/>
              </a:buClr>
              <a:buSzPts val="1400"/>
              <a:buFont typeface="Arial"/>
              <a:buNone/>
              <a:defRPr sz="2800" b="1">
                <a:solidFill>
                  <a:schemeClr val="dk1"/>
                </a:solidFill>
              </a:defRPr>
            </a:lvl7pPr>
            <a:lvl8pPr lvl="7" algn="l" rtl="0">
              <a:lnSpc>
                <a:spcPct val="100000"/>
              </a:lnSpc>
              <a:spcBef>
                <a:spcPts val="0"/>
              </a:spcBef>
              <a:spcAft>
                <a:spcPts val="0"/>
              </a:spcAft>
              <a:buClr>
                <a:schemeClr val="dk1"/>
              </a:buClr>
              <a:buSzPts val="1400"/>
              <a:buFont typeface="Arial"/>
              <a:buNone/>
              <a:defRPr sz="2800" b="1">
                <a:solidFill>
                  <a:schemeClr val="dk1"/>
                </a:solidFill>
              </a:defRPr>
            </a:lvl8pPr>
            <a:lvl9pPr lvl="8" algn="l" rtl="0">
              <a:lnSpc>
                <a:spcPct val="100000"/>
              </a:lnSpc>
              <a:spcBef>
                <a:spcPts val="0"/>
              </a:spcBef>
              <a:spcAft>
                <a:spcPts val="0"/>
              </a:spcAft>
              <a:buClr>
                <a:schemeClr val="dk1"/>
              </a:buClr>
              <a:buSzPts val="1400"/>
              <a:buFont typeface="Arial"/>
              <a:buNone/>
              <a:defRPr sz="2800" b="1">
                <a:solidFill>
                  <a:schemeClr val="dk1"/>
                </a:solidFill>
              </a:defRPr>
            </a:lvl9pPr>
          </a:lstStyle>
          <a:p>
            <a:endParaRPr/>
          </a:p>
        </p:txBody>
      </p:sp>
      <p:sp>
        <p:nvSpPr>
          <p:cNvPr id="7" name="Slide Number Placeholder 5">
            <a:extLst>
              <a:ext uri="{FF2B5EF4-FFF2-40B4-BE49-F238E27FC236}">
                <a16:creationId xmlns:a16="http://schemas.microsoft.com/office/drawing/2014/main" id="{9F0105A7-D165-49DC-A1FB-B70BD1A1C005}"/>
              </a:ext>
            </a:extLst>
          </p:cNvPr>
          <p:cNvSpPr>
            <a:spLocks noGrp="1"/>
          </p:cNvSpPr>
          <p:nvPr>
            <p:ph type="sldNum" sz="quarter" idx="12"/>
          </p:nvPr>
        </p:nvSpPr>
        <p:spPr>
          <a:xfrm>
            <a:off x="8270240" y="4515912"/>
            <a:ext cx="873760" cy="365125"/>
          </a:xfrm>
          <a:prstGeom prst="rect">
            <a:avLst/>
          </a:prstGeom>
        </p:spPr>
        <p:txBody>
          <a:bodyPr/>
          <a:lstStyle>
            <a:lvl1pPr>
              <a:defRPr>
                <a:latin typeface="Arial" panose="020B0604020202020204" pitchFamily="34" charset="0"/>
                <a:cs typeface="Arial" panose="020B0604020202020204" pitchFamily="34" charset="0"/>
              </a:defRPr>
            </a:lvl1pPr>
          </a:lstStyle>
          <a:p>
            <a:fld id="{72ADEE1D-C5C1-497C-8754-86C421F2C086}" type="slidenum">
              <a:rPr lang="en-US" smtClean="0"/>
              <a:pPr/>
              <a:t>‹#›</a:t>
            </a:fld>
            <a:endParaRPr lang="en-US"/>
          </a:p>
        </p:txBody>
      </p:sp>
      <p:sp>
        <p:nvSpPr>
          <p:cNvPr id="9" name="Content Placeholder 2">
            <a:extLst>
              <a:ext uri="{FF2B5EF4-FFF2-40B4-BE49-F238E27FC236}">
                <a16:creationId xmlns:a16="http://schemas.microsoft.com/office/drawing/2014/main" id="{F0E95370-2400-4967-8901-3B64F614303B}"/>
              </a:ext>
            </a:extLst>
          </p:cNvPr>
          <p:cNvSpPr>
            <a:spLocks noGrp="1"/>
          </p:cNvSpPr>
          <p:nvPr>
            <p:ph idx="1"/>
          </p:nvPr>
        </p:nvSpPr>
        <p:spPr>
          <a:xfrm>
            <a:off x="771525" y="1292031"/>
            <a:ext cx="7498716" cy="2924369"/>
          </a:xfrm>
        </p:spPr>
        <p:txBody>
          <a:bodyPr>
            <a:normAutofit/>
          </a:bodyPr>
          <a:lstStyle>
            <a:lvl1pPr marL="0">
              <a:lnSpc>
                <a:spcPct val="100000"/>
              </a:lnSpc>
              <a:buSzPct val="100000"/>
              <a:buFont typeface="Arial" panose="020B0604020202020204" pitchFamily="34" charset="0"/>
              <a:buChar char="•"/>
              <a:defRPr sz="2000"/>
            </a:lvl1pPr>
            <a:lvl2pPr marL="457200">
              <a:lnSpc>
                <a:spcPct val="100000"/>
              </a:lnSpc>
              <a:buSzPct val="100000"/>
              <a:buFont typeface="Arial" panose="020B0604020202020204" pitchFamily="34" charset="0"/>
              <a:buChar char="•"/>
              <a:defRPr sz="1800"/>
            </a:lvl2pPr>
            <a:lvl3pPr marL="914400">
              <a:lnSpc>
                <a:spcPct val="100000"/>
              </a:lnSpc>
              <a:buSzPct val="100000"/>
              <a:buFont typeface="Arial" panose="020B0604020202020204" pitchFamily="34" charset="0"/>
              <a:buChar char="•"/>
              <a:defRPr sz="1600"/>
            </a:lvl3pPr>
            <a:lvl4pPr marL="1371600">
              <a:lnSpc>
                <a:spcPct val="100000"/>
              </a:lnSpc>
              <a:buSzPct val="100000"/>
              <a:buFont typeface="Arial" panose="020B0604020202020204" pitchFamily="34" charset="0"/>
              <a:buChar char="•"/>
              <a:defRPr sz="1400"/>
            </a:lvl4pPr>
            <a:lvl5pPr marL="1828800">
              <a:lnSpc>
                <a:spcPct val="100000"/>
              </a:lnSpc>
              <a:buSzPct val="1000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0 Headline with text 1" userDrawn="1">
  <p:cSld name="TITLE_ONLY_1">
    <p:spTree>
      <p:nvGrpSpPr>
        <p:cNvPr id="1" name="Shape 52"/>
        <p:cNvGrpSpPr/>
        <p:nvPr/>
      </p:nvGrpSpPr>
      <p:grpSpPr>
        <a:xfrm>
          <a:off x="0" y="0"/>
          <a:ext cx="0" cy="0"/>
          <a:chOff x="0" y="0"/>
          <a:chExt cx="0" cy="0"/>
        </a:xfrm>
      </p:grpSpPr>
      <p:sp>
        <p:nvSpPr>
          <p:cNvPr id="54" name="Google Shape;5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2800" b="1">
                <a:solidFill>
                  <a:schemeClr val="dk1"/>
                </a:solidFill>
              </a:defRPr>
            </a:lvl2pPr>
            <a:lvl3pPr lvl="2" algn="l" rtl="0">
              <a:lnSpc>
                <a:spcPct val="100000"/>
              </a:lnSpc>
              <a:spcBef>
                <a:spcPts val="0"/>
              </a:spcBef>
              <a:spcAft>
                <a:spcPts val="0"/>
              </a:spcAft>
              <a:buClr>
                <a:schemeClr val="dk1"/>
              </a:buClr>
              <a:buSzPts val="1400"/>
              <a:buFont typeface="Arial"/>
              <a:buNone/>
              <a:defRPr sz="2800" b="1">
                <a:solidFill>
                  <a:schemeClr val="dk1"/>
                </a:solidFill>
              </a:defRPr>
            </a:lvl3pPr>
            <a:lvl4pPr lvl="3" algn="l" rtl="0">
              <a:lnSpc>
                <a:spcPct val="100000"/>
              </a:lnSpc>
              <a:spcBef>
                <a:spcPts val="0"/>
              </a:spcBef>
              <a:spcAft>
                <a:spcPts val="0"/>
              </a:spcAft>
              <a:buClr>
                <a:schemeClr val="dk1"/>
              </a:buClr>
              <a:buSzPts val="1400"/>
              <a:buFont typeface="Arial"/>
              <a:buNone/>
              <a:defRPr sz="2800" b="1">
                <a:solidFill>
                  <a:schemeClr val="dk1"/>
                </a:solidFill>
              </a:defRPr>
            </a:lvl4pPr>
            <a:lvl5pPr lvl="4" algn="l" rtl="0">
              <a:lnSpc>
                <a:spcPct val="100000"/>
              </a:lnSpc>
              <a:spcBef>
                <a:spcPts val="0"/>
              </a:spcBef>
              <a:spcAft>
                <a:spcPts val="0"/>
              </a:spcAft>
              <a:buClr>
                <a:schemeClr val="dk1"/>
              </a:buClr>
              <a:buSzPts val="1400"/>
              <a:buFont typeface="Arial"/>
              <a:buNone/>
              <a:defRPr sz="2800" b="1">
                <a:solidFill>
                  <a:schemeClr val="dk1"/>
                </a:solidFill>
              </a:defRPr>
            </a:lvl5pPr>
            <a:lvl6pPr lvl="5" algn="l" rtl="0">
              <a:lnSpc>
                <a:spcPct val="100000"/>
              </a:lnSpc>
              <a:spcBef>
                <a:spcPts val="0"/>
              </a:spcBef>
              <a:spcAft>
                <a:spcPts val="0"/>
              </a:spcAft>
              <a:buClr>
                <a:schemeClr val="dk1"/>
              </a:buClr>
              <a:buSzPts val="1400"/>
              <a:buFont typeface="Arial"/>
              <a:buNone/>
              <a:defRPr sz="2800" b="1">
                <a:solidFill>
                  <a:schemeClr val="dk1"/>
                </a:solidFill>
              </a:defRPr>
            </a:lvl6pPr>
            <a:lvl7pPr lvl="6" algn="l" rtl="0">
              <a:lnSpc>
                <a:spcPct val="100000"/>
              </a:lnSpc>
              <a:spcBef>
                <a:spcPts val="0"/>
              </a:spcBef>
              <a:spcAft>
                <a:spcPts val="0"/>
              </a:spcAft>
              <a:buClr>
                <a:schemeClr val="dk1"/>
              </a:buClr>
              <a:buSzPts val="1400"/>
              <a:buFont typeface="Arial"/>
              <a:buNone/>
              <a:defRPr sz="2800" b="1">
                <a:solidFill>
                  <a:schemeClr val="dk1"/>
                </a:solidFill>
              </a:defRPr>
            </a:lvl7pPr>
            <a:lvl8pPr lvl="7" algn="l" rtl="0">
              <a:lnSpc>
                <a:spcPct val="100000"/>
              </a:lnSpc>
              <a:spcBef>
                <a:spcPts val="0"/>
              </a:spcBef>
              <a:spcAft>
                <a:spcPts val="0"/>
              </a:spcAft>
              <a:buClr>
                <a:schemeClr val="dk1"/>
              </a:buClr>
              <a:buSzPts val="1400"/>
              <a:buFont typeface="Arial"/>
              <a:buNone/>
              <a:defRPr sz="2800" b="1">
                <a:solidFill>
                  <a:schemeClr val="dk1"/>
                </a:solidFill>
              </a:defRPr>
            </a:lvl8pPr>
            <a:lvl9pPr lvl="8" algn="l" rtl="0">
              <a:lnSpc>
                <a:spcPct val="100000"/>
              </a:lnSpc>
              <a:spcBef>
                <a:spcPts val="0"/>
              </a:spcBef>
              <a:spcAft>
                <a:spcPts val="0"/>
              </a:spcAft>
              <a:buClr>
                <a:schemeClr val="dk1"/>
              </a:buClr>
              <a:buSzPts val="1400"/>
              <a:buFont typeface="Arial"/>
              <a:buNone/>
              <a:defRPr sz="2800" b="1">
                <a:solidFill>
                  <a:schemeClr val="dk1"/>
                </a:solidFill>
              </a:defRPr>
            </a:lvl9pPr>
          </a:lstStyle>
          <a:p>
            <a:endParaRPr/>
          </a:p>
        </p:txBody>
      </p:sp>
      <p:sp>
        <p:nvSpPr>
          <p:cNvPr id="5" name="Slide Number Placeholder 5">
            <a:extLst>
              <a:ext uri="{FF2B5EF4-FFF2-40B4-BE49-F238E27FC236}">
                <a16:creationId xmlns:a16="http://schemas.microsoft.com/office/drawing/2014/main" id="{FE8B1F47-D8C3-4DFB-9186-32D38B143862}"/>
              </a:ext>
            </a:extLst>
          </p:cNvPr>
          <p:cNvSpPr>
            <a:spLocks noGrp="1"/>
          </p:cNvSpPr>
          <p:nvPr>
            <p:ph type="sldNum" sz="quarter" idx="12"/>
          </p:nvPr>
        </p:nvSpPr>
        <p:spPr>
          <a:xfrm>
            <a:off x="8270240" y="4515912"/>
            <a:ext cx="873760" cy="365125"/>
          </a:xfrm>
          <a:prstGeom prst="rect">
            <a:avLst/>
          </a:prstGeom>
        </p:spPr>
        <p:txBody>
          <a:bodyPr/>
          <a:lstStyle>
            <a:lvl1pPr>
              <a:defRPr>
                <a:latin typeface="Arial" panose="020B0604020202020204" pitchFamily="34" charset="0"/>
                <a:cs typeface="Arial" panose="020B0604020202020204" pitchFamily="34" charset="0"/>
              </a:defRPr>
            </a:lvl1pPr>
          </a:lstStyle>
          <a:p>
            <a:fld id="{72ADEE1D-C5C1-497C-8754-86C421F2C086}" type="slidenum">
              <a:rPr lang="en-US" smtClean="0"/>
              <a:pPr/>
              <a:t>‹#›</a:t>
            </a:fld>
            <a:endParaRPr lang="en-US"/>
          </a:p>
        </p:txBody>
      </p:sp>
      <p:sp>
        <p:nvSpPr>
          <p:cNvPr id="8" name="Content Placeholder 2">
            <a:extLst>
              <a:ext uri="{FF2B5EF4-FFF2-40B4-BE49-F238E27FC236}">
                <a16:creationId xmlns:a16="http://schemas.microsoft.com/office/drawing/2014/main" id="{E58EC31D-F133-462C-8E7A-265020C8B9CF}"/>
              </a:ext>
            </a:extLst>
          </p:cNvPr>
          <p:cNvSpPr>
            <a:spLocks noGrp="1"/>
          </p:cNvSpPr>
          <p:nvPr>
            <p:ph idx="1"/>
          </p:nvPr>
        </p:nvSpPr>
        <p:spPr>
          <a:xfrm>
            <a:off x="771525" y="1292031"/>
            <a:ext cx="7498716" cy="2924369"/>
          </a:xfrm>
        </p:spPr>
        <p:txBody>
          <a:bodyPr>
            <a:normAutofit/>
          </a:bodyPr>
          <a:lstStyle>
            <a:lvl1pPr marL="0">
              <a:lnSpc>
                <a:spcPct val="100000"/>
              </a:lnSpc>
              <a:buSzPct val="100000"/>
              <a:buFont typeface="Arial" panose="020B0604020202020204" pitchFamily="34" charset="0"/>
              <a:buChar char="•"/>
              <a:defRPr sz="2000"/>
            </a:lvl1pPr>
            <a:lvl2pPr marL="457200">
              <a:lnSpc>
                <a:spcPct val="100000"/>
              </a:lnSpc>
              <a:buSzPct val="100000"/>
              <a:buFont typeface="Arial" panose="020B0604020202020204" pitchFamily="34" charset="0"/>
              <a:buChar char="•"/>
              <a:defRPr sz="1800"/>
            </a:lvl2pPr>
            <a:lvl3pPr marL="914400">
              <a:lnSpc>
                <a:spcPct val="100000"/>
              </a:lnSpc>
              <a:buSzPct val="100000"/>
              <a:buFont typeface="Arial" panose="020B0604020202020204" pitchFamily="34" charset="0"/>
              <a:buChar char="•"/>
              <a:defRPr sz="1600"/>
            </a:lvl3pPr>
            <a:lvl4pPr marL="1371600">
              <a:lnSpc>
                <a:spcPct val="100000"/>
              </a:lnSpc>
              <a:buSzPct val="100000"/>
              <a:buFont typeface="Arial" panose="020B0604020202020204" pitchFamily="34" charset="0"/>
              <a:buChar char="•"/>
              <a:defRPr sz="1400"/>
            </a:lvl4pPr>
            <a:lvl5pPr marL="1828800">
              <a:lnSpc>
                <a:spcPct val="100000"/>
              </a:lnSpc>
              <a:buSzPct val="1000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956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2: *Presentation title simple, preheader">
  <p:cSld name="22: *Presentation title simple, preheader">
    <p:spTree>
      <p:nvGrpSpPr>
        <p:cNvPr id="1" name="Shape 50"/>
        <p:cNvGrpSpPr/>
        <p:nvPr/>
      </p:nvGrpSpPr>
      <p:grpSpPr>
        <a:xfrm>
          <a:off x="0" y="0"/>
          <a:ext cx="0" cy="0"/>
          <a:chOff x="0" y="0"/>
          <a:chExt cx="0" cy="0"/>
        </a:xfrm>
      </p:grpSpPr>
      <p:sp>
        <p:nvSpPr>
          <p:cNvPr id="51" name="Google Shape;51;p13"/>
          <p:cNvSpPr txBox="1">
            <a:spLocks noGrp="1"/>
          </p:cNvSpPr>
          <p:nvPr>
            <p:ph type="subTitle" idx="1"/>
          </p:nvPr>
        </p:nvSpPr>
        <p:spPr>
          <a:xfrm>
            <a:off x="422025" y="881476"/>
            <a:ext cx="7508700" cy="260100"/>
          </a:xfrm>
          <a:prstGeom prst="rect">
            <a:avLst/>
          </a:prstGeom>
          <a:noFill/>
          <a:ln>
            <a:noFill/>
          </a:ln>
        </p:spPr>
        <p:txBody>
          <a:bodyPr spcFirstLastPara="1" wrap="square" lIns="0" tIns="0" rIns="0" bIns="0" anchor="t" anchorCtr="0">
            <a:normAutofit/>
          </a:bodyPr>
          <a:lstStyle>
            <a:lvl1pPr marR="0" lvl="0" algn="l" rtl="0">
              <a:lnSpc>
                <a:spcPct val="115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1pPr>
            <a:lvl2pPr marR="0" lvl="1" algn="l" rtl="0">
              <a:lnSpc>
                <a:spcPct val="100000"/>
              </a:lnSpc>
              <a:spcBef>
                <a:spcPts val="40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9pPr>
          </a:lstStyle>
          <a:p>
            <a:endParaRPr/>
          </a:p>
        </p:txBody>
      </p:sp>
      <p:sp>
        <p:nvSpPr>
          <p:cNvPr id="52" name="Google Shape;52;p13"/>
          <p:cNvSpPr txBox="1">
            <a:spLocks noGrp="1"/>
          </p:cNvSpPr>
          <p:nvPr>
            <p:ph type="title"/>
          </p:nvPr>
        </p:nvSpPr>
        <p:spPr>
          <a:xfrm>
            <a:off x="401075" y="1141450"/>
            <a:ext cx="8400000" cy="572700"/>
          </a:xfrm>
          <a:prstGeom prst="rect">
            <a:avLst/>
          </a:prstGeom>
          <a:noFill/>
          <a:ln>
            <a:noFill/>
          </a:ln>
        </p:spPr>
        <p:txBody>
          <a:bodyPr spcFirstLastPara="1" wrap="square" lIns="0" tIns="0" rIns="0" bIns="0" anchor="t" anchorCtr="0">
            <a:normAutofit/>
          </a:bodyPr>
          <a:lstStyle>
            <a:lvl1pPr lvl="0" algn="l" rtl="0">
              <a:lnSpc>
                <a:spcPct val="90000"/>
              </a:lnSpc>
              <a:spcBef>
                <a:spcPts val="0"/>
              </a:spcBef>
              <a:spcAft>
                <a:spcPts val="0"/>
              </a:spcAft>
              <a:buSzPts val="4800"/>
              <a:buNone/>
              <a:defRPr sz="4800"/>
            </a:lvl1pPr>
            <a:lvl2pPr lvl="1" algn="l" rtl="0">
              <a:lnSpc>
                <a:spcPct val="100000"/>
              </a:lnSpc>
              <a:spcBef>
                <a:spcPts val="80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pic>
        <p:nvPicPr>
          <p:cNvPr id="53" name="Google Shape;53;p13" descr="ASU_Horiz_RGB_Digital_MaroonGold.png"/>
          <p:cNvPicPr preferRelativeResize="0"/>
          <p:nvPr/>
        </p:nvPicPr>
        <p:blipFill rotWithShape="1">
          <a:blip r:embed="rId2">
            <a:alphaModFix/>
          </a:blip>
          <a:srcRect t="-4997"/>
          <a:stretch/>
        </p:blipFill>
        <p:spPr>
          <a:xfrm>
            <a:off x="147537" y="3991868"/>
            <a:ext cx="4009200" cy="1112675"/>
          </a:xfrm>
          <a:prstGeom prst="rect">
            <a:avLst/>
          </a:prstGeom>
          <a:noFill/>
          <a:ln>
            <a:noFill/>
          </a:ln>
        </p:spPr>
      </p:pic>
    </p:spTree>
    <p:extLst>
      <p:ext uri="{BB962C8B-B14F-4D97-AF65-F5344CB8AC3E}">
        <p14:creationId xmlns:p14="http://schemas.microsoft.com/office/powerpoint/2010/main" val="40010053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650" y="1152475"/>
            <a:ext cx="8520600" cy="3416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5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15000"/>
              </a:lnSpc>
              <a:spcBef>
                <a:spcPts val="1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15000"/>
              </a:lnSpc>
              <a:spcBef>
                <a:spcPts val="1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15000"/>
              </a:lnSpc>
              <a:spcBef>
                <a:spcPts val="1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15000"/>
              </a:lnSpc>
              <a:spcBef>
                <a:spcPts val="1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15000"/>
              </a:lnSpc>
              <a:spcBef>
                <a:spcPts val="1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15000"/>
              </a:lnSpc>
              <a:spcBef>
                <a:spcPts val="1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15000"/>
              </a:lnSpc>
              <a:spcBef>
                <a:spcPts val="1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15000"/>
              </a:lnSpc>
              <a:spcBef>
                <a:spcPts val="1600"/>
              </a:spcBef>
              <a:spcAft>
                <a:spcPts val="160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8" name="Google Shape;8;p1"/>
          <p:cNvSpPr txBox="1"/>
          <p:nvPr/>
        </p:nvSpPr>
        <p:spPr>
          <a:xfrm>
            <a:off x="7655400" y="4878425"/>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
              <a:buFont typeface="Arial"/>
              <a:buNone/>
            </a:pPr>
            <a:r>
              <a:rPr lang="en" sz="400" b="0" i="0" u="none" strike="noStrike" cap="none">
                <a:solidFill>
                  <a:srgbClr val="B7B7B7"/>
                </a:solidFill>
                <a:latin typeface="Arial"/>
                <a:ea typeface="Arial"/>
                <a:cs typeface="Arial"/>
                <a:sym typeface="Arial"/>
              </a:rPr>
              <a:t>Copyright © 20</a:t>
            </a:r>
            <a:r>
              <a:rPr lang="en" sz="400">
                <a:solidFill>
                  <a:srgbClr val="B7B7B7"/>
                </a:solidFill>
              </a:rPr>
              <a:t>20 </a:t>
            </a:r>
            <a:r>
              <a:rPr lang="en" sz="400" b="0" i="0" u="none" strike="noStrike" cap="none">
                <a:solidFill>
                  <a:srgbClr val="B7B7B7"/>
                </a:solidFill>
                <a:latin typeface="Arial"/>
                <a:ea typeface="Arial"/>
                <a:cs typeface="Arial"/>
                <a:sym typeface="Arial"/>
              </a:rPr>
              <a:t> Arizona Board of Regents.</a:t>
            </a:r>
            <a:endParaRPr sz="400" b="0" i="0" u="none" strike="noStrike" cap="none">
              <a:solidFill>
                <a:srgbClr val="B7B7B7"/>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 id="2147483660" r:id="rId2"/>
    <p:sldLayoutId id="2147483673" r:id="rId3"/>
    <p:sldLayoutId id="214748367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subTitle" idx="1"/>
          </p:nvPr>
        </p:nvSpPr>
        <p:spPr>
          <a:xfrm>
            <a:off x="-1719050" y="2801501"/>
            <a:ext cx="7508700" cy="260100"/>
          </a:xfrm>
          <a:prstGeom prst="rect">
            <a:avLst/>
          </a:prstGeom>
        </p:spPr>
        <p:txBody>
          <a:bodyPr spcFirstLastPara="1" wrap="square" lIns="0" tIns="0" rIns="0" bIns="0" anchor="t" anchorCtr="0">
            <a:noAutofit/>
          </a:bodyPr>
          <a:lstStyle/>
          <a:p>
            <a:pPr marL="0" lvl="0" indent="0" algn="ctr" rtl="0">
              <a:lnSpc>
                <a:spcPct val="95000"/>
              </a:lnSpc>
              <a:spcBef>
                <a:spcPts val="0"/>
              </a:spcBef>
              <a:spcAft>
                <a:spcPts val="0"/>
              </a:spcAft>
              <a:buSzPts val="275"/>
              <a:buNone/>
            </a:pPr>
            <a:r>
              <a:rPr lang="en" sz="1800" dirty="0">
                <a:solidFill>
                  <a:schemeClr val="dk1"/>
                </a:solidFill>
                <a:highlight>
                  <a:schemeClr val="accent4"/>
                </a:highlight>
                <a:latin typeface="Times New Roman" panose="02020603050405020304" pitchFamily="18" charset="0"/>
                <a:cs typeface="Times New Roman" panose="02020603050405020304" pitchFamily="18" charset="0"/>
              </a:rPr>
              <a:t>Kushal Bhyregowda</a:t>
            </a:r>
            <a:endParaRPr sz="1800" dirty="0">
              <a:solidFill>
                <a:schemeClr val="dk1"/>
              </a:solidFill>
              <a:highlight>
                <a:schemeClr val="accent4"/>
              </a:highlight>
              <a:latin typeface="Times New Roman" panose="02020603050405020304" pitchFamily="18" charset="0"/>
              <a:cs typeface="Times New Roman" panose="02020603050405020304" pitchFamily="18" charset="0"/>
            </a:endParaRPr>
          </a:p>
          <a:p>
            <a:pPr marL="0" lvl="0" indent="0" algn="ctr" rtl="0">
              <a:lnSpc>
                <a:spcPct val="95000"/>
              </a:lnSpc>
              <a:spcBef>
                <a:spcPts val="400"/>
              </a:spcBef>
              <a:spcAft>
                <a:spcPts val="0"/>
              </a:spcAft>
              <a:buSzPts val="275"/>
              <a:buNone/>
            </a:pPr>
            <a:r>
              <a:rPr lang="en" sz="1800" dirty="0">
                <a:solidFill>
                  <a:schemeClr val="dk1"/>
                </a:solidFill>
                <a:highlight>
                  <a:schemeClr val="accent4"/>
                </a:highlight>
                <a:latin typeface="Times New Roman" panose="02020603050405020304" pitchFamily="18" charset="0"/>
                <a:cs typeface="Times New Roman" panose="02020603050405020304" pitchFamily="18" charset="0"/>
              </a:rPr>
              <a:t>Shubhvaratha Dutta</a:t>
            </a:r>
            <a:endParaRPr sz="1800" dirty="0">
              <a:solidFill>
                <a:schemeClr val="dk1"/>
              </a:solidFill>
              <a:highlight>
                <a:schemeClr val="accent4"/>
              </a:highlight>
              <a:latin typeface="Times New Roman" panose="02020603050405020304" pitchFamily="18" charset="0"/>
              <a:cs typeface="Times New Roman" panose="02020603050405020304" pitchFamily="18" charset="0"/>
            </a:endParaRPr>
          </a:p>
          <a:p>
            <a:pPr marL="0" lvl="0" indent="0" algn="ctr" rtl="0">
              <a:lnSpc>
                <a:spcPct val="95000"/>
              </a:lnSpc>
              <a:spcBef>
                <a:spcPts val="400"/>
              </a:spcBef>
              <a:spcAft>
                <a:spcPts val="0"/>
              </a:spcAft>
              <a:buSzPts val="275"/>
              <a:buNone/>
            </a:pPr>
            <a:r>
              <a:rPr lang="en" sz="1800" dirty="0">
                <a:solidFill>
                  <a:schemeClr val="dk1"/>
                </a:solidFill>
                <a:highlight>
                  <a:schemeClr val="accent4"/>
                </a:highlight>
                <a:latin typeface="Times New Roman" panose="02020603050405020304" pitchFamily="18" charset="0"/>
                <a:cs typeface="Times New Roman" panose="02020603050405020304" pitchFamily="18" charset="0"/>
              </a:rPr>
              <a:t>Parth Mahendrabhai patel</a:t>
            </a:r>
            <a:endParaRPr sz="1800" dirty="0">
              <a:solidFill>
                <a:schemeClr val="dk1"/>
              </a:solidFill>
              <a:highlight>
                <a:schemeClr val="accent4"/>
              </a:highlight>
              <a:latin typeface="Times New Roman" panose="02020603050405020304" pitchFamily="18" charset="0"/>
              <a:cs typeface="Times New Roman" panose="02020603050405020304" pitchFamily="18" charset="0"/>
            </a:endParaRPr>
          </a:p>
          <a:p>
            <a:pPr marL="0" lvl="0" indent="0" algn="ctr" rtl="0">
              <a:lnSpc>
                <a:spcPct val="95000"/>
              </a:lnSpc>
              <a:spcBef>
                <a:spcPts val="400"/>
              </a:spcBef>
              <a:spcAft>
                <a:spcPts val="0"/>
              </a:spcAft>
              <a:buSzPts val="275"/>
              <a:buNone/>
            </a:pPr>
            <a:r>
              <a:rPr lang="en" sz="1800" dirty="0">
                <a:solidFill>
                  <a:schemeClr val="dk1"/>
                </a:solidFill>
                <a:highlight>
                  <a:schemeClr val="accent4"/>
                </a:highlight>
                <a:latin typeface="Times New Roman" panose="02020603050405020304" pitchFamily="18" charset="0"/>
                <a:cs typeface="Times New Roman" panose="02020603050405020304" pitchFamily="18" charset="0"/>
              </a:rPr>
              <a:t> Venkata Surya Teja Sistla</a:t>
            </a:r>
            <a:endParaRPr sz="1800" dirty="0">
              <a:solidFill>
                <a:schemeClr val="dk1"/>
              </a:solidFill>
              <a:highlight>
                <a:schemeClr val="accent4"/>
              </a:highlight>
              <a:latin typeface="Times New Roman" panose="02020603050405020304" pitchFamily="18" charset="0"/>
              <a:cs typeface="Times New Roman" panose="02020603050405020304" pitchFamily="18" charset="0"/>
            </a:endParaRPr>
          </a:p>
          <a:p>
            <a:pPr marL="0" lvl="0" indent="0" algn="ctr" rtl="0">
              <a:lnSpc>
                <a:spcPct val="95000"/>
              </a:lnSpc>
              <a:spcBef>
                <a:spcPts val="400"/>
              </a:spcBef>
              <a:spcAft>
                <a:spcPts val="400"/>
              </a:spcAft>
              <a:buSzPts val="275"/>
              <a:buNone/>
            </a:pPr>
            <a:endParaRPr sz="500" dirty="0">
              <a:solidFill>
                <a:schemeClr val="dk1"/>
              </a:solidFill>
              <a:highlight>
                <a:schemeClr val="accent4"/>
              </a:highlight>
              <a:latin typeface="Times New Roman" panose="02020603050405020304" pitchFamily="18" charset="0"/>
              <a:cs typeface="Times New Roman" panose="02020603050405020304" pitchFamily="18" charset="0"/>
            </a:endParaRPr>
          </a:p>
        </p:txBody>
      </p:sp>
      <p:sp>
        <p:nvSpPr>
          <p:cNvPr id="59" name="Google Shape;59;p14"/>
          <p:cNvSpPr txBox="1">
            <a:spLocks noGrp="1"/>
          </p:cNvSpPr>
          <p:nvPr>
            <p:ph type="title"/>
          </p:nvPr>
        </p:nvSpPr>
        <p:spPr>
          <a:xfrm>
            <a:off x="372000" y="454700"/>
            <a:ext cx="8400000" cy="572700"/>
          </a:xfrm>
          <a:prstGeom prst="rect">
            <a:avLst/>
          </a:prstGeom>
        </p:spPr>
        <p:txBody>
          <a:bodyPr spcFirstLastPara="1" wrap="square" lIns="0" tIns="0" rIns="0" bIns="0" anchor="t" anchorCtr="0">
            <a:normAutofit fontScale="90000"/>
          </a:bodyPr>
          <a:lstStyle/>
          <a:p>
            <a:pPr marL="0" lvl="0" indent="0" algn="ctr" rtl="0">
              <a:spcBef>
                <a:spcPts val="0"/>
              </a:spcBef>
              <a:spcAft>
                <a:spcPts val="800"/>
              </a:spcAft>
              <a:buNone/>
            </a:pPr>
            <a:r>
              <a:rPr lang="en" sz="4700" dirty="0">
                <a:latin typeface="Times New Roman" panose="02020603050405020304" pitchFamily="18" charset="0"/>
                <a:cs typeface="Times New Roman" panose="02020603050405020304" pitchFamily="18" charset="0"/>
              </a:rPr>
              <a:t>SEQUENTIAL CHANGE POINT DETECTION</a:t>
            </a:r>
            <a:endParaRPr sz="4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311700" y="209775"/>
            <a:ext cx="8520600" cy="820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u="sng" dirty="0">
                <a:latin typeface="Times New Roman" panose="02020603050405020304" pitchFamily="18" charset="0"/>
                <a:cs typeface="Times New Roman" panose="02020603050405020304" pitchFamily="18" charset="0"/>
              </a:rPr>
              <a:t>Sequential detection of change points in the log return distribution, log mean and log variance using Cramer-von-Mises statistic</a:t>
            </a:r>
            <a:endParaRPr u="sng" dirty="0">
              <a:latin typeface="Times New Roman" panose="02020603050405020304" pitchFamily="18" charset="0"/>
              <a:cs typeface="Times New Roman" panose="02020603050405020304" pitchFamily="18" charset="0"/>
            </a:endParaRPr>
          </a:p>
        </p:txBody>
      </p:sp>
      <p:sp>
        <p:nvSpPr>
          <p:cNvPr id="94" name="Google Shape;94;p19"/>
          <p:cNvSpPr txBox="1"/>
          <p:nvPr/>
        </p:nvSpPr>
        <p:spPr>
          <a:xfrm>
            <a:off x="464400" y="4494300"/>
            <a:ext cx="821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ARL0 = 1000 is kept constant through the times series</a:t>
            </a:r>
            <a:endParaRPr/>
          </a:p>
        </p:txBody>
      </p:sp>
      <p:pic>
        <p:nvPicPr>
          <p:cNvPr id="95" name="Google Shape;95;p19"/>
          <p:cNvPicPr preferRelativeResize="0"/>
          <p:nvPr/>
        </p:nvPicPr>
        <p:blipFill>
          <a:blip r:embed="rId3">
            <a:alphaModFix/>
          </a:blip>
          <a:stretch>
            <a:fillRect/>
          </a:stretch>
        </p:blipFill>
        <p:spPr>
          <a:xfrm>
            <a:off x="2122912" y="964738"/>
            <a:ext cx="4898175" cy="3463725"/>
          </a:xfrm>
          <a:prstGeom prst="rect">
            <a:avLst/>
          </a:prstGeom>
          <a:noFill/>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4524255" y="745391"/>
            <a:ext cx="3813341" cy="4098045"/>
          </a:xfrm>
          <a:prstGeom prst="rect">
            <a:avLst/>
          </a:prstGeom>
          <a:noFill/>
          <a:ln>
            <a:solidFill>
              <a:schemeClr val="tx1"/>
            </a:solidFill>
          </a:ln>
        </p:spPr>
      </p:pic>
      <p:pic>
        <p:nvPicPr>
          <p:cNvPr id="101" name="Google Shape;101;p20"/>
          <p:cNvPicPr preferRelativeResize="0"/>
          <p:nvPr/>
        </p:nvPicPr>
        <p:blipFill>
          <a:blip r:embed="rId4">
            <a:alphaModFix/>
          </a:blip>
          <a:stretch>
            <a:fillRect/>
          </a:stretch>
        </p:blipFill>
        <p:spPr>
          <a:xfrm>
            <a:off x="285125" y="663175"/>
            <a:ext cx="3832799" cy="4262475"/>
          </a:xfrm>
          <a:prstGeom prst="rect">
            <a:avLst/>
          </a:prstGeom>
          <a:noFill/>
          <a:ln>
            <a:solidFill>
              <a:schemeClr val="tx1"/>
            </a:solidFill>
          </a:ln>
        </p:spPr>
      </p:pic>
      <p:sp>
        <p:nvSpPr>
          <p:cNvPr id="102" name="Google Shape;102;p20"/>
          <p:cNvSpPr txBox="1"/>
          <p:nvPr/>
        </p:nvSpPr>
        <p:spPr>
          <a:xfrm>
            <a:off x="947695" y="140288"/>
            <a:ext cx="263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Mean change point detection</a:t>
            </a:r>
            <a:endParaRPr dirty="0"/>
          </a:p>
        </p:txBody>
      </p:sp>
      <p:sp>
        <p:nvSpPr>
          <p:cNvPr id="103" name="Google Shape;103;p20"/>
          <p:cNvSpPr txBox="1"/>
          <p:nvPr/>
        </p:nvSpPr>
        <p:spPr>
          <a:xfrm>
            <a:off x="4821425" y="140288"/>
            <a:ext cx="32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Variance change point detection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1"/>
          </p:nvPr>
        </p:nvSpPr>
        <p:spPr>
          <a:xfrm>
            <a:off x="365025" y="663675"/>
            <a:ext cx="8467200" cy="39051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 sz="1400" dirty="0">
                <a:solidFill>
                  <a:schemeClr val="dk1"/>
                </a:solidFill>
                <a:latin typeface="Times New Roman" panose="02020603050405020304" pitchFamily="18" charset="0"/>
                <a:ea typeface="Calibri"/>
                <a:cs typeface="Times New Roman" panose="02020603050405020304" pitchFamily="18" charset="0"/>
                <a:sym typeface="Calibri"/>
              </a:rPr>
              <a:t>Multivariate Time Series of Cryptocurrencies</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Clr>
                <a:schemeClr val="dk1"/>
              </a:buClr>
              <a:buSzPts val="1100"/>
              <a:buFont typeface="Arial"/>
              <a:buNone/>
            </a:pPr>
            <a:r>
              <a:rPr lang="en" sz="1400" dirty="0">
                <a:solidFill>
                  <a:schemeClr val="dk1"/>
                </a:solidFill>
                <a:latin typeface="Times New Roman" panose="02020603050405020304" pitchFamily="18" charset="0"/>
                <a:cs typeface="Times New Roman" panose="02020603050405020304" pitchFamily="18" charset="0"/>
              </a:rPr>
              <a:t>•</a:t>
            </a:r>
            <a:r>
              <a:rPr lang="en" sz="1400" dirty="0">
                <a:solidFill>
                  <a:schemeClr val="dk1"/>
                </a:solidFill>
                <a:latin typeface="Times New Roman" panose="02020603050405020304" pitchFamily="18" charset="0"/>
                <a:ea typeface="Calibri"/>
                <a:cs typeface="Times New Roman" panose="02020603050405020304" pitchFamily="18" charset="0"/>
                <a:sym typeface="Calibri"/>
              </a:rPr>
              <a:t>The entire crypto currency market can be analyzed by building multivariate time series for multiple cryptocurrencies. The paper considered Bitcoin, Ethereum, Litecoin, and Ripple to detect change points in crypto market.</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Clr>
                <a:schemeClr val="dk1"/>
              </a:buClr>
              <a:buSzPts val="1100"/>
              <a:buFont typeface="Arial"/>
              <a:buNone/>
            </a:pPr>
            <a:r>
              <a:rPr lang="en" sz="1400" dirty="0">
                <a:solidFill>
                  <a:schemeClr val="dk1"/>
                </a:solidFill>
                <a:latin typeface="Times New Roman" panose="02020603050405020304" pitchFamily="18" charset="0"/>
                <a:cs typeface="Times New Roman" panose="02020603050405020304" pitchFamily="18" charset="0"/>
              </a:rPr>
              <a:t>•</a:t>
            </a:r>
            <a:r>
              <a:rPr lang="en" sz="1400" dirty="0">
                <a:solidFill>
                  <a:schemeClr val="dk1"/>
                </a:solidFill>
                <a:latin typeface="Times New Roman" panose="02020603050405020304" pitchFamily="18" charset="0"/>
                <a:ea typeface="Calibri"/>
                <a:cs typeface="Times New Roman" panose="02020603050405020304" pitchFamily="18" charset="0"/>
                <a:sym typeface="Calibri"/>
              </a:rPr>
              <a:t>The method converts the returns of the crypto currencies to log returns time series then these are analyzed together to detect change points in the crypto market.</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Clr>
                <a:schemeClr val="dk1"/>
              </a:buClr>
              <a:buSzPts val="1100"/>
              <a:buFont typeface="Arial"/>
              <a:buNone/>
            </a:pPr>
            <a:r>
              <a:rPr lang="en" sz="1400" dirty="0">
                <a:solidFill>
                  <a:schemeClr val="dk1"/>
                </a:solidFill>
                <a:latin typeface="Times New Roman" panose="02020603050405020304" pitchFamily="18" charset="0"/>
                <a:cs typeface="Times New Roman" panose="02020603050405020304" pitchFamily="18" charset="0"/>
              </a:rPr>
              <a:t>•</a:t>
            </a:r>
            <a:r>
              <a:rPr lang="en" sz="1400" dirty="0">
                <a:solidFill>
                  <a:schemeClr val="dk1"/>
                </a:solidFill>
                <a:latin typeface="Times New Roman" panose="02020603050405020304" pitchFamily="18" charset="0"/>
                <a:ea typeface="Calibri"/>
                <a:cs typeface="Times New Roman" panose="02020603050405020304" pitchFamily="18" charset="0"/>
                <a:sym typeface="Calibri"/>
              </a:rPr>
              <a:t>The paper utilizes e.divisive method on ecp R package to detect shift by comparing the permutations of time series before and after a point. Shift is detected when great difference is observed between these points.</a:t>
            </a:r>
            <a:endParaRPr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body" idx="1"/>
          </p:nvPr>
        </p:nvSpPr>
        <p:spPr>
          <a:xfrm>
            <a:off x="311700" y="223325"/>
            <a:ext cx="8520600" cy="858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latin typeface="Times New Roman" panose="02020603050405020304" pitchFamily="18" charset="0"/>
                <a:cs typeface="Times New Roman" panose="02020603050405020304" pitchFamily="18" charset="0"/>
              </a:rPr>
              <a:t>Comparison of change points in multivariate and univariate time series plots generated by ECP.</a:t>
            </a:r>
            <a:endParaRPr>
              <a:latin typeface="Times New Roman" panose="02020603050405020304" pitchFamily="18" charset="0"/>
              <a:cs typeface="Times New Roman" panose="02020603050405020304" pitchFamily="18" charset="0"/>
            </a:endParaRPr>
          </a:p>
        </p:txBody>
      </p:sp>
      <p:pic>
        <p:nvPicPr>
          <p:cNvPr id="114" name="Google Shape;114;p22"/>
          <p:cNvPicPr preferRelativeResize="0"/>
          <p:nvPr/>
        </p:nvPicPr>
        <p:blipFill>
          <a:blip r:embed="rId3">
            <a:alphaModFix/>
          </a:blip>
          <a:stretch>
            <a:fillRect/>
          </a:stretch>
        </p:blipFill>
        <p:spPr>
          <a:xfrm>
            <a:off x="311700" y="915700"/>
            <a:ext cx="4308100" cy="3835074"/>
          </a:xfrm>
          <a:prstGeom prst="rect">
            <a:avLst/>
          </a:prstGeom>
          <a:noFill/>
          <a:ln>
            <a:noFill/>
          </a:ln>
        </p:spPr>
      </p:pic>
      <p:grpSp>
        <p:nvGrpSpPr>
          <p:cNvPr id="115" name="Google Shape;115;p22"/>
          <p:cNvGrpSpPr/>
          <p:nvPr/>
        </p:nvGrpSpPr>
        <p:grpSpPr>
          <a:xfrm>
            <a:off x="4825512" y="1234025"/>
            <a:ext cx="4166012" cy="3326025"/>
            <a:chOff x="4549275" y="1234025"/>
            <a:chExt cx="4442325" cy="3326025"/>
          </a:xfrm>
        </p:grpSpPr>
        <p:pic>
          <p:nvPicPr>
            <p:cNvPr id="116" name="Google Shape;116;p22"/>
            <p:cNvPicPr preferRelativeResize="0"/>
            <p:nvPr/>
          </p:nvPicPr>
          <p:blipFill>
            <a:blip r:embed="rId4">
              <a:alphaModFix/>
            </a:blip>
            <a:stretch>
              <a:fillRect/>
            </a:stretch>
          </p:blipFill>
          <p:spPr>
            <a:xfrm>
              <a:off x="4549275" y="1234025"/>
              <a:ext cx="4442325" cy="3174289"/>
            </a:xfrm>
            <a:prstGeom prst="rect">
              <a:avLst/>
            </a:prstGeom>
            <a:noFill/>
            <a:ln>
              <a:noFill/>
            </a:ln>
          </p:spPr>
        </p:pic>
        <p:pic>
          <p:nvPicPr>
            <p:cNvPr id="117" name="Google Shape;117;p22"/>
            <p:cNvPicPr preferRelativeResize="0"/>
            <p:nvPr/>
          </p:nvPicPr>
          <p:blipFill>
            <a:blip r:embed="rId5">
              <a:alphaModFix/>
            </a:blip>
            <a:stretch>
              <a:fillRect/>
            </a:stretch>
          </p:blipFill>
          <p:spPr>
            <a:xfrm>
              <a:off x="4665425" y="4112750"/>
              <a:ext cx="3829650" cy="4473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body" idx="1"/>
          </p:nvPr>
        </p:nvSpPr>
        <p:spPr>
          <a:xfrm>
            <a:off x="311700" y="458250"/>
            <a:ext cx="8520600" cy="41106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None/>
            </a:pPr>
            <a:r>
              <a:rPr lang="en" sz="1400" u="sng" dirty="0">
                <a:solidFill>
                  <a:schemeClr val="dk1"/>
                </a:solidFill>
                <a:latin typeface="Times New Roman" panose="02020603050405020304" pitchFamily="18" charset="0"/>
                <a:ea typeface="Calibri"/>
                <a:cs typeface="Times New Roman" panose="02020603050405020304" pitchFamily="18" charset="0"/>
                <a:sym typeface="Calibri"/>
              </a:rPr>
              <a:t>Socioeconomic events behind bitcoin change points:-</a:t>
            </a:r>
            <a:endParaRPr sz="1400" u="sng"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None/>
            </a:pPr>
            <a:r>
              <a:rPr lang="en" sz="1400" dirty="0">
                <a:solidFill>
                  <a:schemeClr val="dk1"/>
                </a:solidFill>
                <a:latin typeface="Times New Roman" panose="02020603050405020304" pitchFamily="18" charset="0"/>
                <a:ea typeface="Calibri"/>
                <a:cs typeface="Times New Roman" panose="02020603050405020304" pitchFamily="18" charset="0"/>
                <a:sym typeface="Calibri"/>
              </a:rPr>
              <a:t> 1. Jan 2018: Coincheck was hacked and 518 million USD of NEM stolen lead to suspension of coincheck trading.</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None/>
            </a:pPr>
            <a:r>
              <a:rPr lang="en" sz="1400" dirty="0">
                <a:solidFill>
                  <a:schemeClr val="dk1"/>
                </a:solidFill>
                <a:latin typeface="Times New Roman" panose="02020603050405020304" pitchFamily="18" charset="0"/>
                <a:ea typeface="Calibri"/>
                <a:cs typeface="Times New Roman" panose="02020603050405020304" pitchFamily="18" charset="0"/>
                <a:sym typeface="Calibri"/>
              </a:rPr>
              <a:t>2. March 2018: Compromised Finance API keys were used to execute irregular trades</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Clr>
                <a:schemeClr val="dk1"/>
              </a:buClr>
              <a:buSzPts val="1100"/>
              <a:buFont typeface="Arial"/>
              <a:buNone/>
            </a:pPr>
            <a:r>
              <a:rPr lang="en" sz="1400" dirty="0">
                <a:solidFill>
                  <a:schemeClr val="dk1"/>
                </a:solidFill>
                <a:latin typeface="Times New Roman" panose="02020603050405020304" pitchFamily="18" charset="0"/>
                <a:ea typeface="Calibri"/>
                <a:cs typeface="Times New Roman" panose="02020603050405020304" pitchFamily="18" charset="0"/>
                <a:sym typeface="Calibri"/>
              </a:rPr>
              <a:t>3. Facebook, Google, and Twitter banned advertisements for initial coin offerings (ICO) and token sales.</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Clr>
                <a:schemeClr val="dk1"/>
              </a:buClr>
              <a:buSzPts val="1100"/>
              <a:buFont typeface="Arial"/>
              <a:buNone/>
            </a:pPr>
            <a:endParaRPr lang="en"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Clr>
                <a:schemeClr val="dk1"/>
              </a:buClr>
              <a:buSzPts val="1100"/>
              <a:buFont typeface="Arial"/>
              <a:buNone/>
            </a:pPr>
            <a:r>
              <a:rPr lang="en" sz="1400" u="sng" dirty="0">
                <a:solidFill>
                  <a:schemeClr val="dk1"/>
                </a:solidFill>
                <a:latin typeface="Times New Roman" panose="02020603050405020304" pitchFamily="18" charset="0"/>
                <a:ea typeface="Calibri"/>
                <a:cs typeface="Times New Roman" panose="02020603050405020304" pitchFamily="18" charset="0"/>
                <a:sym typeface="Calibri"/>
              </a:rPr>
              <a:t>Fear and Greed index:</a:t>
            </a:r>
            <a:r>
              <a:rPr lang="en" sz="1400" dirty="0">
                <a:solidFill>
                  <a:schemeClr val="dk1"/>
                </a:solidFill>
                <a:latin typeface="Times New Roman" panose="02020603050405020304" pitchFamily="18" charset="0"/>
                <a:ea typeface="Calibri"/>
                <a:cs typeface="Times New Roman" panose="02020603050405020304" pitchFamily="18" charset="0"/>
                <a:sym typeface="Calibri"/>
              </a:rPr>
              <a:t>-</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nSpc>
                <a:spcPct val="90000"/>
              </a:lnSpc>
              <a:spcBef>
                <a:spcPts val="1000"/>
              </a:spcBef>
              <a:buClr>
                <a:schemeClr val="dk1"/>
              </a:buClr>
              <a:buSzPts val="1100"/>
              <a:buFont typeface="Arial" panose="020B0604020202020204" pitchFamily="34" charset="0"/>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It is a number based on analysis of emotions and sentiments from different sources on regular basis.</a:t>
            </a:r>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nSpc>
                <a:spcPct val="90000"/>
              </a:lnSpc>
              <a:spcBef>
                <a:spcPts val="1000"/>
              </a:spcBef>
              <a:buClr>
                <a:schemeClr val="dk1"/>
              </a:buClr>
              <a:buSzPts val="1100"/>
              <a:buFont typeface="Arial" panose="020B0604020202020204" pitchFamily="34" charset="0"/>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Low value represents “Fear” and high value represents “Greed”.</a:t>
            </a:r>
          </a:p>
          <a:p>
            <a:pPr marL="742950" lvl="1" indent="-285750">
              <a:lnSpc>
                <a:spcPct val="90000"/>
              </a:lnSpc>
              <a:spcBef>
                <a:spcPts val="1000"/>
              </a:spcBef>
              <a:buClr>
                <a:schemeClr val="dk1"/>
              </a:buClr>
              <a:buSzPts val="1100"/>
              <a:buFont typeface="Arial" panose="020B0604020202020204" pitchFamily="34" charset="0"/>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Fear - Sudden rise in volatility (Can be a chance to buy)</a:t>
            </a:r>
            <a:r>
              <a:rPr dirty="0">
                <a:solidFill>
                  <a:schemeClr val="dk1"/>
                </a:solidFill>
                <a:latin typeface="Times New Roman" panose="02020603050405020304" pitchFamily="18" charset="0"/>
                <a:ea typeface="Calibri"/>
                <a:cs typeface="Times New Roman" panose="02020603050405020304" pitchFamily="18" charset="0"/>
                <a:sym typeface="Calibri"/>
              </a:rPr>
              <a:t> </a:t>
            </a: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nSpc>
                <a:spcPct val="90000"/>
              </a:lnSpc>
              <a:spcBef>
                <a:spcPts val="1000"/>
              </a:spcBef>
              <a:buClr>
                <a:schemeClr val="dk1"/>
              </a:buClr>
              <a:buSzPts val="1100"/>
              <a:buFont typeface="Arial" panose="020B0604020202020204" pitchFamily="34" charset="0"/>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Greed-High buying volumes in a positive market ( Market is due for correction) </a:t>
            </a:r>
            <a:endParaRPr sz="1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1200"/>
              </a:spcAft>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67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00" dirty="0">
                <a:latin typeface="Times New Roman" panose="02020603050405020304" pitchFamily="18" charset="0"/>
                <a:cs typeface="Times New Roman" panose="02020603050405020304" pitchFamily="18" charset="0"/>
              </a:rPr>
              <a:t>Change points in log-returns of the closing prices of Bitcoin in the context of the Fear and Greed Index for ARL0=1000 and ARL0=4000 respectively.</a:t>
            </a:r>
            <a:endParaRPr sz="1400" dirty="0">
              <a:latin typeface="Times New Roman" panose="02020603050405020304" pitchFamily="18" charset="0"/>
              <a:cs typeface="Times New Roman" panose="02020603050405020304" pitchFamily="18" charset="0"/>
            </a:endParaRPr>
          </a:p>
        </p:txBody>
      </p:sp>
      <p:pic>
        <p:nvPicPr>
          <p:cNvPr id="128" name="Google Shape;128;p24"/>
          <p:cNvPicPr preferRelativeResize="0"/>
          <p:nvPr/>
        </p:nvPicPr>
        <p:blipFill>
          <a:blip r:embed="rId3">
            <a:alphaModFix/>
          </a:blip>
          <a:stretch>
            <a:fillRect/>
          </a:stretch>
        </p:blipFill>
        <p:spPr>
          <a:xfrm>
            <a:off x="515560" y="1222754"/>
            <a:ext cx="7864876" cy="308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8BF7-BC71-2A30-7C97-92C76CFD552A}"/>
              </a:ext>
            </a:extLst>
          </p:cNvPr>
          <p:cNvSpPr>
            <a:spLocks noGrp="1"/>
          </p:cNvSpPr>
          <p:nvPr>
            <p:ph type="title"/>
          </p:nvPr>
        </p:nvSpPr>
        <p:spPr>
          <a:xfrm>
            <a:off x="311700" y="108526"/>
            <a:ext cx="8520600" cy="572700"/>
          </a:xfrm>
        </p:spPr>
        <p:txBody>
          <a:bodyPr/>
          <a:lstStyle/>
          <a:p>
            <a:pPr algn="l"/>
            <a:r>
              <a:rPr lang="en-US" dirty="0">
                <a:latin typeface="Times New Roman" panose="02020603050405020304" pitchFamily="18" charset="0"/>
                <a:cs typeface="Times New Roman" panose="02020603050405020304" pitchFamily="18" charset="0"/>
              </a:rPr>
              <a:t>Application 2 – Sequential CPD on COVID‑19 time series in the United States</a:t>
            </a:r>
          </a:p>
        </p:txBody>
      </p:sp>
      <p:sp>
        <p:nvSpPr>
          <p:cNvPr id="3" name="Slide Number Placeholder 2">
            <a:extLst>
              <a:ext uri="{FF2B5EF4-FFF2-40B4-BE49-F238E27FC236}">
                <a16:creationId xmlns:a16="http://schemas.microsoft.com/office/drawing/2014/main" id="{8EB9F30F-7D5E-7676-3656-2FCE8209AC24}"/>
              </a:ext>
            </a:extLst>
          </p:cNvPr>
          <p:cNvSpPr>
            <a:spLocks noGrp="1"/>
          </p:cNvSpPr>
          <p:nvPr>
            <p:ph type="sldNum" sz="quarter" idx="12"/>
          </p:nvPr>
        </p:nvSpPr>
        <p:spPr/>
        <p:txBody>
          <a:bodyPr/>
          <a:lstStyle/>
          <a:p>
            <a:fld id="{72ADEE1D-C5C1-497C-8754-86C421F2C086}" type="slidenum">
              <a:rPr lang="en-US" smtClean="0"/>
              <a:pPr/>
              <a:t>16</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895316E-12DC-027F-D8C0-00FBEFB9A172}"/>
                  </a:ext>
                </a:extLst>
              </p:cNvPr>
              <p:cNvSpPr>
                <a:spLocks noGrp="1"/>
              </p:cNvSpPr>
              <p:nvPr>
                <p:ph idx="1"/>
              </p:nvPr>
            </p:nvSpPr>
            <p:spPr>
              <a:xfrm>
                <a:off x="771525" y="1292031"/>
                <a:ext cx="7498716" cy="3589006"/>
              </a:xfrm>
            </p:spPr>
            <p:txBody>
              <a:bodyPr>
                <a:noAutofit/>
              </a:bodyPr>
              <a:lstStyle/>
              <a:p>
                <a:pPr algn="l"/>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MKST (Mann‑Kendall‑Sneyers) Test :-</a:t>
                </a:r>
                <a:r>
                  <a:rPr lang="en-US" sz="1200" i="1"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a sequential extension of the MK test which is useful in detecting 	monotonic changes in the trends and the corresponding change points, making it useful for 	disease tracking and monitoring in the mid to long term.</a:t>
                </a:r>
                <a:endPar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endParaRPr>
              </a:p>
              <a:p>
                <a:pPr algn="l"/>
                <a:endParaRPr lang="en-US" sz="1200" b="1" i="0" u="sng" strike="noStrike" baseline="0" dirty="0">
                  <a:latin typeface="Times New Roman" panose="02020603050405020304" pitchFamily="18" charset="0"/>
                  <a:ea typeface="Cambria Math" panose="02040503050406030204" pitchFamily="18" charset="0"/>
                  <a:cs typeface="Times New Roman" panose="02020603050405020304" pitchFamily="18" charset="0"/>
                </a:endParaRPr>
              </a:p>
              <a:p>
                <a:pPr algn="l"/>
                <a:r>
                  <a:rPr lang="en-US" sz="1200" b="1" i="0" u="sng" strike="noStrike" baseline="0" dirty="0">
                    <a:latin typeface="Times New Roman" panose="02020603050405020304" pitchFamily="18" charset="0"/>
                    <a:ea typeface="Cambria Math" panose="02040503050406030204" pitchFamily="18" charset="0"/>
                    <a:cs typeface="Times New Roman" panose="02020603050405020304" pitchFamily="18" charset="0"/>
                  </a:rPr>
                  <a:t>Dataset</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p>
              <a:p>
                <a:pPr indent="0" algn="l">
                  <a:buNone/>
                </a:pP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dirty="0">
                    <a:latin typeface="Times New Roman" panose="02020603050405020304" pitchFamily="18" charset="0"/>
                    <a:ea typeface="Cambria Math" panose="02040503050406030204" pitchFamily="18" charset="0"/>
                    <a:cs typeface="Times New Roman" panose="02020603050405020304" pitchFamily="18" charset="0"/>
                  </a:rPr>
                  <a:t>W</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eekly New COVID Case Data (For Each State) : </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X </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x</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1, </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x</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2, </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x</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3…</a:t>
                </a:r>
                <a:r>
                  <a:rPr lang="en-US" sz="1200" b="0" i="1" u="none" strike="noStrike" baseline="0" dirty="0" err="1">
                    <a:latin typeface="Times New Roman" panose="02020603050405020304" pitchFamily="18" charset="0"/>
                    <a:ea typeface="Cambria Math" panose="02040503050406030204" pitchFamily="18" charset="0"/>
                    <a:cs typeface="Times New Roman" panose="02020603050405020304" pitchFamily="18" charset="0"/>
                  </a:rPr>
                  <a:t>xN</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p>
              <a:p>
                <a:pPr indent="0" algn="l">
                  <a:buNone/>
                </a:pPr>
                <a:r>
                  <a:rPr lang="en-US" sz="120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where </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N</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total number of weeks under observation = 45</a:t>
                </a:r>
              </a:p>
              <a:p>
                <a:pPr indent="0" algn="l">
                  <a:buNone/>
                </a:pPr>
                <a:endPar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Method :-</a:t>
                </a:r>
              </a:p>
              <a:p>
                <a:pPr algn="just"/>
                <a:endPar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endParaRPr>
              </a:p>
              <a:p>
                <a:pPr marL="171450" indent="-171450" algn="just"/>
                <a:r>
                  <a:rPr lang="en-US" sz="1200" b="1" i="1"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Step 1: Determine test statistics (</a:t>
                </a:r>
                <a:r>
                  <a:rPr lang="en-US" sz="1200" b="1" i="1" u="sng" strike="noStrike" baseline="0" dirty="0" err="1">
                    <a:latin typeface="Times New Roman" panose="02020603050405020304" pitchFamily="18" charset="0"/>
                    <a:ea typeface="Cambria Math" panose="02040503050406030204" pitchFamily="18" charset="0"/>
                    <a:cs typeface="Times New Roman" panose="02020603050405020304" pitchFamily="18" charset="0"/>
                  </a:rPr>
                  <a:t>Sk</a:t>
                </a:r>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a:t>
                </a:r>
                <a:endParaRPr lang="en-US" sz="1200" b="1" u="sng" dirty="0">
                  <a:latin typeface="Times New Roman" panose="02020603050405020304" pitchFamily="18" charset="0"/>
                  <a:ea typeface="Cambria Math" panose="02040503050406030204" pitchFamily="18" charset="0"/>
                  <a:cs typeface="Times New Roman" panose="02020603050405020304" pitchFamily="18" charset="0"/>
                </a:endParaRPr>
              </a:p>
              <a:p>
                <a:pPr indent="0" algn="just">
                  <a:buNone/>
                </a:pPr>
                <a:r>
                  <a:rPr lang="en-US" sz="1200" dirty="0">
                    <a:latin typeface="Times New Roman" panose="02020603050405020304" pitchFamily="18" charset="0"/>
                    <a:ea typeface="Cambria Math" panose="02040503050406030204" pitchFamily="18" charset="0"/>
                    <a:cs typeface="Times New Roman" panose="02020603050405020304" pitchFamily="18" charset="0"/>
                  </a:rPr>
                  <a:t>	</a:t>
                </a:r>
              </a:p>
              <a:p>
                <a:pPr indent="0" algn="just">
                  <a:buNone/>
                </a:pPr>
                <a:r>
                  <a:rPr lang="en-US" sz="1200" i="1" dirty="0">
                    <a:latin typeface="Times New Roman" panose="02020603050405020304" pitchFamily="18" charset="0"/>
                    <a:ea typeface="Cambria Math" panose="02040503050406030204" pitchFamily="18" charset="0"/>
                    <a:cs typeface="Times New Roman" panose="02020603050405020304" pitchFamily="18" charset="0"/>
                  </a:rPr>
                  <a:t>	</a:t>
                </a: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sym typeface="Arial"/>
                  </a:rPr>
                  <a:t> </a:t>
                </a:r>
                <a14:m>
                  <m:oMath xmlns:m="http://schemas.openxmlformats.org/officeDocument/2006/math">
                    <m:r>
                      <a:rPr lang="en-US" sz="1200" i="1" dirty="0">
                        <a:latin typeface="Cambria Math" panose="02040503050406030204" pitchFamily="18" charset="0"/>
                        <a:ea typeface="Cambria Math" panose="02040503050406030204" pitchFamily="18" charset="0"/>
                      </a:rPr>
                      <m:t>𝑆</m:t>
                    </m:r>
                    <m:r>
                      <a:rPr lang="en-US" sz="1200" i="1" baseline="-25000" dirty="0">
                        <a:latin typeface="Cambria Math" panose="02040503050406030204" pitchFamily="18" charset="0"/>
                        <a:ea typeface="Cambria Math" panose="02040503050406030204" pitchFamily="18" charset="0"/>
                      </a:rPr>
                      <m:t>𝑘</m:t>
                    </m:r>
                    <m:r>
                      <a:rPr lang="en-US" sz="1200" i="1" dirty="0">
                        <a:latin typeface="Cambria Math" panose="02040503050406030204" pitchFamily="18" charset="0"/>
                        <a:ea typeface="Cambria Math" panose="02040503050406030204" pitchFamily="18" charset="0"/>
                      </a:rPr>
                      <m:t>= </m:t>
                    </m:r>
                    <m:nary>
                      <m:naryPr>
                        <m:chr m:val="∑"/>
                        <m:ctrlPr>
                          <a:rPr lang="en-US" sz="1200" i="1" dirty="0">
                            <a:latin typeface="Cambria Math" panose="02040503050406030204" pitchFamily="18" charset="0"/>
                            <a:ea typeface="Cambria Math" panose="02040503050406030204" pitchFamily="18" charset="0"/>
                          </a:rPr>
                        </m:ctrlPr>
                      </m:naryPr>
                      <m:sub>
                        <m:r>
                          <m:rPr>
                            <m:brk m:alnAt="23"/>
                          </m:rPr>
                          <a:rPr lang="en-US" sz="1200" i="1" dirty="0">
                            <a:latin typeface="Cambria Math" panose="02040503050406030204" pitchFamily="18" charset="0"/>
                            <a:ea typeface="Cambria Math" panose="02040503050406030204" pitchFamily="18" charset="0"/>
                          </a:rPr>
                          <m:t>𝑖</m:t>
                        </m:r>
                        <m:r>
                          <a:rPr lang="en-US" sz="1200" i="1" dirty="0">
                            <a:latin typeface="Cambria Math" panose="02040503050406030204" pitchFamily="18" charset="0"/>
                            <a:ea typeface="Cambria Math" panose="02040503050406030204" pitchFamily="18" charset="0"/>
                          </a:rPr>
                          <m:t>=1</m:t>
                        </m:r>
                      </m:sub>
                      <m:sup>
                        <m:r>
                          <a:rPr lang="en-US" sz="1200" i="1" dirty="0">
                            <a:latin typeface="Cambria Math" panose="02040503050406030204" pitchFamily="18" charset="0"/>
                            <a:ea typeface="Cambria Math" panose="02040503050406030204" pitchFamily="18" charset="0"/>
                          </a:rPr>
                          <m:t>𝑘</m:t>
                        </m:r>
                      </m:sup>
                      <m:e>
                        <m:r>
                          <a:rPr lang="en-US" sz="1200" i="1" dirty="0">
                            <a:latin typeface="Cambria Math" panose="02040503050406030204" pitchFamily="18" charset="0"/>
                            <a:ea typeface="Cambria Math" panose="02040503050406030204" pitchFamily="18" charset="0"/>
                          </a:rPr>
                          <m:t>𝑚</m:t>
                        </m:r>
                        <m:r>
                          <a:rPr lang="en-US" sz="1200" i="1" baseline="-25000" dirty="0">
                            <a:latin typeface="Cambria Math" panose="02040503050406030204" pitchFamily="18" charset="0"/>
                            <a:ea typeface="Cambria Math" panose="02040503050406030204" pitchFamily="18" charset="0"/>
                          </a:rPr>
                          <m:t>𝑖</m:t>
                        </m:r>
                      </m:e>
                    </m:nary>
                    <m:r>
                      <a:rPr lang="en-US" sz="1200" i="1" dirty="0">
                        <a:latin typeface="Cambria Math" panose="02040503050406030204" pitchFamily="18" charset="0"/>
                        <a:ea typeface="Cambria Math" panose="02040503050406030204" pitchFamily="18" charset="0"/>
                      </a:rPr>
                      <m:t> , </m:t>
                    </m:r>
                    <m:r>
                      <a:rPr lang="en-US" sz="1200" b="0" i="1" dirty="0" smtClean="0">
                        <a:latin typeface="Cambria Math" panose="02040503050406030204" pitchFamily="18" charset="0"/>
                        <a:ea typeface="Cambria Math" panose="02040503050406030204" pitchFamily="18" charset="0"/>
                      </a:rPr>
                      <m:t>  </m:t>
                    </m:r>
                    <m:r>
                      <a:rPr lang="en-US" sz="1200" i="1" dirty="0">
                        <a:latin typeface="Cambria Math" panose="02040503050406030204" pitchFamily="18" charset="0"/>
                        <a:ea typeface="Cambria Math" panose="02040503050406030204" pitchFamily="18" charset="0"/>
                      </a:rPr>
                      <m:t>𝑤h𝑒𝑟𝑒</m:t>
                    </m:r>
                    <m:r>
                      <a:rPr lang="en-US" sz="1200" i="1" dirty="0">
                        <a:latin typeface="Cambria Math" panose="02040503050406030204" pitchFamily="18" charset="0"/>
                        <a:ea typeface="Cambria Math" panose="02040503050406030204" pitchFamily="18" charset="0"/>
                      </a:rPr>
                      <m:t> </m:t>
                    </m:r>
                    <m:d>
                      <m:dPr>
                        <m:ctrlPr>
                          <a:rPr lang="en-US" sz="1200" i="1" dirty="0">
                            <a:latin typeface="Cambria Math" panose="02040503050406030204" pitchFamily="18" charset="0"/>
                            <a:ea typeface="Cambria Math" panose="02040503050406030204" pitchFamily="18" charset="0"/>
                          </a:rPr>
                        </m:ctrlPr>
                      </m:dPr>
                      <m:e>
                        <m:r>
                          <a:rPr lang="pt-BR" sz="1200" i="1" dirty="0">
                            <a:latin typeface="Cambria Math" panose="02040503050406030204" pitchFamily="18" charset="0"/>
                            <a:ea typeface="Cambria Math" panose="02040503050406030204" pitchFamily="18" charset="0"/>
                          </a:rPr>
                          <m:t>𝑘</m:t>
                        </m:r>
                        <m:r>
                          <a:rPr lang="pt-BR" sz="1200" i="1" dirty="0">
                            <a:latin typeface="Cambria Math" panose="02040503050406030204" pitchFamily="18" charset="0"/>
                            <a:ea typeface="Cambria Math" panose="02040503050406030204" pitchFamily="18" charset="0"/>
                          </a:rPr>
                          <m:t> = 1, 2, 3, . . . ,</m:t>
                        </m:r>
                        <m:r>
                          <a:rPr lang="pt-BR" sz="1200" i="1" dirty="0">
                            <a:latin typeface="Cambria Math" panose="02040503050406030204" pitchFamily="18" charset="0"/>
                            <a:ea typeface="Cambria Math" panose="02040503050406030204" pitchFamily="18" charset="0"/>
                          </a:rPr>
                          <m:t>𝑁</m:t>
                        </m:r>
                      </m:e>
                    </m:d>
                  </m:oMath>
                </a14:m>
                <a:endParaRPr lang="en-US" sz="1200" i="1" dirty="0">
                  <a:latin typeface="Times New Roman" panose="02020603050405020304" pitchFamily="18" charset="0"/>
                  <a:ea typeface="Cambria Math" panose="02040503050406030204" pitchFamily="18" charset="0"/>
                  <a:cs typeface="Times New Roman" panose="02020603050405020304" pitchFamily="18" charset="0"/>
                </a:endParaRPr>
              </a:p>
              <a:p>
                <a:pPr indent="0" algn="just">
                  <a:buNone/>
                </a:pPr>
                <a:endParaRPr lang="en-US" sz="1200" i="1" dirty="0">
                  <a:latin typeface="Times New Roman" panose="02020603050405020304" pitchFamily="18" charset="0"/>
                  <a:ea typeface="Cambria Math" panose="02040503050406030204" pitchFamily="18" charset="0"/>
                  <a:cs typeface="Times New Roman" panose="02020603050405020304" pitchFamily="18" charset="0"/>
                </a:endParaRPr>
              </a:p>
              <a:p>
                <a:pPr indent="0" algn="just">
                  <a:buNone/>
                </a:pPr>
                <a:r>
                  <a:rPr lang="en-US" sz="1200" i="1" dirty="0">
                    <a:latin typeface="Times New Roman" panose="02020603050405020304" pitchFamily="18" charset="0"/>
                    <a:ea typeface="Cambria Math" panose="02040503050406030204" pitchFamily="18" charset="0"/>
                    <a:cs typeface="Times New Roman" panose="02020603050405020304" pitchFamily="18" charset="0"/>
                  </a:rPr>
                  <a:t>	m</a:t>
                </a:r>
                <a:r>
                  <a:rPr lang="en-US" sz="1200" i="1" baseline="-25000" dirty="0">
                    <a:latin typeface="Times New Roman" panose="02020603050405020304" pitchFamily="18" charset="0"/>
                    <a:ea typeface="Cambria Math" panose="02040503050406030204" pitchFamily="18" charset="0"/>
                    <a:cs typeface="Times New Roman" panose="02020603050405020304" pitchFamily="18" charset="0"/>
                  </a:rPr>
                  <a:t>i</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 </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total number of elements </a:t>
                </a:r>
                <a:r>
                  <a:rPr lang="en-US" sz="1200" b="0" i="1" u="none" strike="noStrike" baseline="0" dirty="0" err="1">
                    <a:latin typeface="Times New Roman" panose="02020603050405020304" pitchFamily="18" charset="0"/>
                    <a:ea typeface="Cambria Math" panose="02040503050406030204" pitchFamily="18" charset="0"/>
                    <a:cs typeface="Times New Roman" panose="02020603050405020304" pitchFamily="18" charset="0"/>
                  </a:rPr>
                  <a:t>xj</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preceding xi (j &lt; </a:t>
                </a:r>
                <a:r>
                  <a:rPr lang="en-US" sz="1200" b="0" i="1" u="none" strike="noStrike" baseline="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where </a:t>
                </a:r>
                <a:r>
                  <a:rPr lang="en-US" sz="1200" b="0" i="1" u="none" strike="noStrike" baseline="0" dirty="0" err="1">
                    <a:latin typeface="Times New Roman" panose="02020603050405020304" pitchFamily="18" charset="0"/>
                    <a:ea typeface="Cambria Math" panose="02040503050406030204" pitchFamily="18" charset="0"/>
                    <a:cs typeface="Times New Roman" panose="02020603050405020304" pitchFamily="18" charset="0"/>
                  </a:rPr>
                  <a:t>xj</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&lt; xi (</a:t>
                </a:r>
                <a:r>
                  <a:rPr lang="en-US" sz="1200" b="0" i="1" u="none" strike="noStrike" baseline="0" dirty="0" err="1">
                    <a:latin typeface="Times New Roman" panose="02020603050405020304" pitchFamily="18" charset="0"/>
                    <a:ea typeface="Cambria Math" panose="02040503050406030204" pitchFamily="18" charset="0"/>
                    <a:cs typeface="Times New Roman" panose="02020603050405020304" pitchFamily="18" charset="0"/>
                  </a:rPr>
                  <a:t>i</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0"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1, 2, …, </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N)</a:t>
                </a:r>
                <a:endPar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Cambria Math" panose="02040503050406030204" pitchFamily="18" charset="0"/>
                  <a:cs typeface="Times New Roman" panose="02020603050405020304" pitchFamily="18" charset="0"/>
                  <a:sym typeface="Arial"/>
                </a:endParaRPr>
              </a:p>
              <a:p>
                <a:pPr indent="0" algn="just">
                  <a:buNone/>
                </a:pP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p>
              <a:p>
                <a:pPr indent="0" algn="just">
                  <a:buNone/>
                </a:pPr>
                <a:r>
                  <a:rPr lang="en-US" sz="12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Mean</a:t>
                </a:r>
                <a:r>
                  <a:rPr lang="en-US" sz="120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E(</a:t>
                </a:r>
                <a:r>
                  <a:rPr lang="en-US" sz="1200" i="1" dirty="0" err="1">
                    <a:latin typeface="Times New Roman" panose="02020603050405020304" pitchFamily="18" charset="0"/>
                    <a:ea typeface="Cambria Math" panose="02040503050406030204" pitchFamily="18" charset="0"/>
                    <a:cs typeface="Times New Roman" panose="02020603050405020304" pitchFamily="18" charset="0"/>
                  </a:rPr>
                  <a:t>S</a:t>
                </a:r>
                <a:r>
                  <a:rPr lang="en-US" sz="1200" i="1" baseline="-25000" dirty="0" err="1">
                    <a:latin typeface="Times New Roman" panose="02020603050405020304" pitchFamily="18" charset="0"/>
                    <a:ea typeface="Cambria Math" panose="02040503050406030204" pitchFamily="18" charset="0"/>
                    <a:cs typeface="Times New Roman" panose="02020603050405020304" pitchFamily="18" charset="0"/>
                  </a:rPr>
                  <a:t>k</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 k(k-1)/4</a:t>
                </a:r>
                <a:endParaRPr lang="en-US" sz="1200" b="0" i="1" u="none" strike="noStrike" baseline="-25000" dirty="0">
                  <a:latin typeface="Times New Roman" panose="02020603050405020304" pitchFamily="18" charset="0"/>
                  <a:ea typeface="Cambria Math" panose="02040503050406030204" pitchFamily="18" charset="0"/>
                  <a:cs typeface="Times New Roman" panose="02020603050405020304" pitchFamily="18" charset="0"/>
                </a:endParaRPr>
              </a:p>
              <a:p>
                <a:pPr indent="0" algn="just">
                  <a:buNone/>
                </a:pPr>
                <a:r>
                  <a:rPr lang="en-US" sz="1200" b="0" i="1" u="none" strike="noStrike" baseline="3000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VAR(</a:t>
                </a:r>
                <a:r>
                  <a:rPr lang="en-US" sz="1200" i="1" dirty="0" err="1">
                    <a:latin typeface="Times New Roman" panose="02020603050405020304" pitchFamily="18" charset="0"/>
                    <a:ea typeface="Cambria Math" panose="02040503050406030204" pitchFamily="18" charset="0"/>
                    <a:cs typeface="Times New Roman" panose="02020603050405020304" pitchFamily="18" charset="0"/>
                  </a:rPr>
                  <a:t>Sk</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 k(k-1)(2k-5)/72</a:t>
                </a:r>
                <a:endPar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4" name="Content Placeholder 3">
                <a:extLst>
                  <a:ext uri="{FF2B5EF4-FFF2-40B4-BE49-F238E27FC236}">
                    <a16:creationId xmlns:a16="http://schemas.microsoft.com/office/drawing/2014/main" id="{F895316E-12DC-027F-D8C0-00FBEFB9A172}"/>
                  </a:ext>
                </a:extLst>
              </p:cNvPr>
              <p:cNvSpPr>
                <a:spLocks noGrp="1" noRot="1" noChangeAspect="1" noMove="1" noResize="1" noEditPoints="1" noAdjustHandles="1" noChangeArrowheads="1" noChangeShapeType="1" noTextEdit="1"/>
              </p:cNvSpPr>
              <p:nvPr>
                <p:ph idx="1"/>
              </p:nvPr>
            </p:nvSpPr>
            <p:spPr>
              <a:xfrm>
                <a:off x="771525" y="1292031"/>
                <a:ext cx="7498716" cy="3589006"/>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88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921A8D-1831-6352-F675-27027D01AA5C}"/>
              </a:ext>
            </a:extLst>
          </p:cNvPr>
          <p:cNvSpPr>
            <a:spLocks noGrp="1"/>
          </p:cNvSpPr>
          <p:nvPr>
            <p:ph type="sldNum" sz="quarter" idx="12"/>
          </p:nvPr>
        </p:nvSpPr>
        <p:spPr/>
        <p:txBody>
          <a:bodyPr/>
          <a:lstStyle/>
          <a:p>
            <a:fld id="{72ADEE1D-C5C1-497C-8754-86C421F2C086}" type="slidenum">
              <a:rPr lang="en-US" smtClean="0"/>
              <a:pPr/>
              <a:t>17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1114A11-5D96-E778-1608-D3A62D77C3A0}"/>
                  </a:ext>
                </a:extLst>
              </p:cNvPr>
              <p:cNvSpPr>
                <a:spLocks noGrp="1"/>
              </p:cNvSpPr>
              <p:nvPr>
                <p:ph idx="1"/>
              </p:nvPr>
            </p:nvSpPr>
            <p:spPr>
              <a:xfrm>
                <a:off x="771524" y="416966"/>
                <a:ext cx="7498716" cy="4464071"/>
              </a:xfrm>
            </p:spPr>
            <p:txBody>
              <a:bodyPr>
                <a:normAutofit/>
              </a:bodyPr>
              <a:lstStyle/>
              <a:p>
                <a:pPr algn="just"/>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Step 2: Determine two sequences (</a:t>
                </a:r>
                <a:r>
                  <a:rPr lang="en-US" sz="1200" b="1" i="1" u="sng" strike="noStrike" baseline="0" dirty="0" err="1">
                    <a:latin typeface="Times New Roman" panose="02020603050405020304" pitchFamily="18" charset="0"/>
                    <a:ea typeface="Cambria Math" panose="02040503050406030204" pitchFamily="18" charset="0"/>
                    <a:cs typeface="Times New Roman" panose="02020603050405020304" pitchFamily="18" charset="0"/>
                  </a:rPr>
                  <a:t>U</a:t>
                </a:r>
                <a:r>
                  <a:rPr lang="en-US" sz="1200" b="1" i="1" u="sng" strike="noStrike" baseline="-25000" dirty="0" err="1">
                    <a:latin typeface="Times New Roman" panose="02020603050405020304" pitchFamily="18" charset="0"/>
                    <a:ea typeface="Cambria Math" panose="02040503050406030204" pitchFamily="18" charset="0"/>
                    <a:cs typeface="Times New Roman" panose="02020603050405020304" pitchFamily="18" charset="0"/>
                  </a:rPr>
                  <a:t>f</a:t>
                </a:r>
                <a:r>
                  <a:rPr lang="en-US" sz="1200" b="1" i="1" u="sng" strike="noStrike"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and </a:t>
                </a:r>
                <a:r>
                  <a:rPr lang="en-US" sz="1200" b="1" i="1" u="sng" strike="noStrike" baseline="0" dirty="0" err="1">
                    <a:latin typeface="Times New Roman" panose="02020603050405020304" pitchFamily="18" charset="0"/>
                    <a:ea typeface="Cambria Math" panose="02040503050406030204" pitchFamily="18" charset="0"/>
                    <a:cs typeface="Times New Roman" panose="02020603050405020304" pitchFamily="18" charset="0"/>
                  </a:rPr>
                  <a:t>U</a:t>
                </a:r>
                <a:r>
                  <a:rPr lang="en-US" sz="1200" b="1" i="1" u="sng" strike="noStrike" baseline="-25000" dirty="0" err="1">
                    <a:latin typeface="Times New Roman" panose="02020603050405020304" pitchFamily="18" charset="0"/>
                    <a:ea typeface="Cambria Math" panose="02040503050406030204" pitchFamily="18" charset="0"/>
                    <a:cs typeface="Times New Roman" panose="02020603050405020304" pitchFamily="18" charset="0"/>
                  </a:rPr>
                  <a:t>b</a:t>
                </a:r>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 </a:t>
                </a:r>
              </a:p>
              <a:p>
                <a:pPr lvl="1" indent="0" algn="just">
                  <a:buNone/>
                </a:pP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Forward Sequence, </a:t>
                </a:r>
                <a:r>
                  <a:rPr lang="en-US" sz="1200" b="0" i="1" u="none" strike="noStrike" baseline="0" dirty="0" err="1">
                    <a:latin typeface="Times New Roman" panose="02020603050405020304" pitchFamily="18" charset="0"/>
                    <a:ea typeface="Cambria Math" panose="02040503050406030204" pitchFamily="18" charset="0"/>
                    <a:cs typeface="Times New Roman" panose="02020603050405020304" pitchFamily="18" charset="0"/>
                  </a:rPr>
                  <a:t>U</a:t>
                </a:r>
                <a:r>
                  <a:rPr lang="en-US" sz="1200" b="0" i="1" u="none" strike="noStrike" baseline="-25000" dirty="0" err="1">
                    <a:latin typeface="Times New Roman" panose="02020603050405020304" pitchFamily="18" charset="0"/>
                    <a:ea typeface="Cambria Math" panose="02040503050406030204" pitchFamily="18" charset="0"/>
                    <a:cs typeface="Times New Roman" panose="02020603050405020304" pitchFamily="18" charset="0"/>
                  </a:rPr>
                  <a:t>f</a:t>
                </a: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 = </a:t>
                </a:r>
                <a14:m>
                  <m:oMath xmlns:m="http://schemas.openxmlformats.org/officeDocument/2006/math">
                    <m:f>
                      <m:fPr>
                        <m:type m:val="lin"/>
                        <m:ctrlPr>
                          <a:rPr lang="en-US" sz="1200" b="0" i="1" u="none" strike="noStrike" baseline="0" smtClean="0">
                            <a:latin typeface="Cambria Math" panose="02040503050406030204" pitchFamily="18" charset="0"/>
                            <a:ea typeface="Cambria Math" panose="02040503050406030204" pitchFamily="18" charset="0"/>
                          </a:rPr>
                        </m:ctrlPr>
                      </m:fPr>
                      <m:num>
                        <m:r>
                          <m:rPr>
                            <m:nor/>
                          </m:rPr>
                          <a:rPr lang="en-US" sz="1200" i="1"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1200" i="1" dirty="0">
                            <a:latin typeface="Times New Roman" panose="02020603050405020304" pitchFamily="18" charset="0"/>
                            <a:ea typeface="Cambria Math" panose="02040503050406030204" pitchFamily="18" charset="0"/>
                            <a:cs typeface="Times New Roman" panose="02020603050405020304" pitchFamily="18" charset="0"/>
                          </a:rPr>
                          <m:t>Sk</m:t>
                        </m:r>
                        <m:r>
                          <m:rPr>
                            <m:nor/>
                          </m:rPr>
                          <a:rPr lang="en-US" sz="1200" b="0" i="1" baseline="-25000" dirty="0" smtClean="0">
                            <a:latin typeface="Times New Roman" panose="02020603050405020304" pitchFamily="18" charset="0"/>
                            <a:ea typeface="Cambria Math" panose="02040503050406030204" pitchFamily="18" charset="0"/>
                            <a:cs typeface="Times New Roman" panose="02020603050405020304" pitchFamily="18" charset="0"/>
                          </a:rPr>
                          <m:t> </m:t>
                        </m:r>
                        <m:r>
                          <a:rPr lang="en-US" sz="1200" i="1" dirty="0" smtClean="0">
                            <a:latin typeface="Cambria Math" panose="02040503050406030204" pitchFamily="18" charset="0"/>
                            <a:ea typeface="Cambria Math" panose="02040503050406030204" pitchFamily="18" charset="0"/>
                          </a:rPr>
                          <m:t>−</m:t>
                        </m:r>
                        <m:r>
                          <m:rPr>
                            <m:nor/>
                          </m:rPr>
                          <a:rPr lang="en-US" sz="1200" i="1" dirty="0">
                            <a:latin typeface="Times New Roman" panose="02020603050405020304" pitchFamily="18" charset="0"/>
                            <a:ea typeface="Cambria Math" panose="02040503050406030204" pitchFamily="18" charset="0"/>
                            <a:cs typeface="Times New Roman" panose="02020603050405020304" pitchFamily="18" charset="0"/>
                          </a:rPr>
                          <m:t>E</m:t>
                        </m:r>
                        <m:r>
                          <m:rPr>
                            <m:nor/>
                          </m:rPr>
                          <a:rPr lang="en-US" sz="1200" i="1"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1200" i="1" dirty="0">
                            <a:latin typeface="Times New Roman" panose="02020603050405020304" pitchFamily="18" charset="0"/>
                            <a:ea typeface="Cambria Math" panose="02040503050406030204" pitchFamily="18" charset="0"/>
                            <a:cs typeface="Times New Roman" panose="02020603050405020304" pitchFamily="18" charset="0"/>
                          </a:rPr>
                          <m:t>Sk</m:t>
                        </m:r>
                        <m:r>
                          <m:rPr>
                            <m:nor/>
                          </m:rPr>
                          <a:rPr lang="en-US" sz="1200" i="1" dirty="0">
                            <a:latin typeface="Times New Roman" panose="02020603050405020304" pitchFamily="18" charset="0"/>
                            <a:ea typeface="Cambria Math" panose="02040503050406030204" pitchFamily="18" charset="0"/>
                            <a:cs typeface="Times New Roman" panose="02020603050405020304" pitchFamily="18" charset="0"/>
                          </a:rPr>
                          <m:t> ))</m:t>
                        </m:r>
                      </m:num>
                      <m:den>
                        <m:rad>
                          <m:radPr>
                            <m:degHide m:val="on"/>
                            <m:ctrlPr>
                              <a:rPr lang="en-US" sz="1200" i="1">
                                <a:latin typeface="Cambria Math" panose="02040503050406030204" pitchFamily="18" charset="0"/>
                                <a:ea typeface="Cambria Math" panose="02040503050406030204" pitchFamily="18" charset="0"/>
                              </a:rPr>
                            </m:ctrlPr>
                          </m:radPr>
                          <m:deg/>
                          <m:e>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𝑉𝐴𝑅</m:t>
                            </m:r>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𝑆</m:t>
                                </m:r>
                                <m:r>
                                  <a:rPr lang="en-US" sz="1200" i="1" baseline="-25000" smtClean="0">
                                    <a:latin typeface="Cambria Math" panose="02040503050406030204" pitchFamily="18" charset="0"/>
                                    <a:ea typeface="Cambria Math" panose="02040503050406030204" pitchFamily="18" charset="0"/>
                                  </a:rPr>
                                  <m:t>𝑘</m:t>
                                </m:r>
                              </m:e>
                            </m:d>
                            <m:r>
                              <a:rPr lang="en-US" sz="1200" i="1" smtClean="0">
                                <a:latin typeface="Cambria Math" panose="02040503050406030204" pitchFamily="18" charset="0"/>
                                <a:ea typeface="Cambria Math" panose="02040503050406030204" pitchFamily="18" charset="0"/>
                              </a:rPr>
                              <m:t>)</m:t>
                            </m:r>
                          </m:e>
                        </m:rad>
                      </m:den>
                    </m:f>
                  </m:oMath>
                </a14:m>
                <a:endParaRPr lang="en-US" sz="1200" i="1" dirty="0">
                  <a:latin typeface="Times New Roman" panose="02020603050405020304" pitchFamily="18" charset="0"/>
                  <a:ea typeface="Cambria Math" panose="02040503050406030204" pitchFamily="18" charset="0"/>
                  <a:cs typeface="Times New Roman" panose="02020603050405020304" pitchFamily="18" charset="0"/>
                </a:endParaRPr>
              </a:p>
              <a:p>
                <a:pPr lvl="1" indent="0" algn="just">
                  <a:buNone/>
                </a:pPr>
                <a:r>
                  <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Backward Sequence, </a:t>
                </a:r>
                <a:r>
                  <a:rPr lang="en-US" sz="1200" b="0" i="1" u="none" strike="noStrike" baseline="0" dirty="0" err="1">
                    <a:latin typeface="Times New Roman" panose="02020603050405020304" pitchFamily="18" charset="0"/>
                    <a:ea typeface="Cambria Math" panose="02040503050406030204" pitchFamily="18" charset="0"/>
                    <a:cs typeface="Times New Roman" panose="02020603050405020304" pitchFamily="18" charset="0"/>
                  </a:rPr>
                  <a:t>U</a:t>
                </a:r>
                <a:r>
                  <a:rPr lang="en-US" sz="1200" i="1" baseline="-25000" dirty="0" err="1">
                    <a:latin typeface="Times New Roman" panose="02020603050405020304" pitchFamily="18" charset="0"/>
                    <a:ea typeface="Cambria Math" panose="02040503050406030204" pitchFamily="18" charset="0"/>
                    <a:cs typeface="Times New Roman" panose="02020603050405020304" pitchFamily="18" charset="0"/>
                  </a:rPr>
                  <a:t>b</a:t>
                </a:r>
                <a:r>
                  <a:rPr lang="en-US" sz="1200" i="1" baseline="-25000" dirty="0">
                    <a:latin typeface="Times New Roman" panose="02020603050405020304" pitchFamily="18" charset="0"/>
                    <a:ea typeface="Cambria Math" panose="02040503050406030204" pitchFamily="18" charset="0"/>
                    <a:cs typeface="Times New Roman" panose="02020603050405020304" pitchFamily="18" charset="0"/>
                  </a:rPr>
                  <a:t> </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Obtained by reversing time series data X and deriving </a:t>
                </a:r>
                <a:r>
                  <a:rPr lang="en-US" sz="1200" i="1" dirty="0" err="1">
                    <a:latin typeface="Times New Roman" panose="02020603050405020304" pitchFamily="18" charset="0"/>
                    <a:ea typeface="Cambria Math" panose="02040503050406030204" pitchFamily="18" charset="0"/>
                    <a:cs typeface="Times New Roman" panose="02020603050405020304" pitchFamily="18" charset="0"/>
                  </a:rPr>
                  <a:t>Xr</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We derived the intermediate sequence </a:t>
                </a:r>
                <a:r>
                  <a:rPr lang="en-US" sz="1200" i="1" dirty="0" err="1">
                    <a:latin typeface="Times New Roman" panose="02020603050405020304" pitchFamily="18" charset="0"/>
                    <a:ea typeface="Cambria Math" panose="02040503050406030204" pitchFamily="18" charset="0"/>
                    <a:cs typeface="Times New Roman" panose="02020603050405020304" pitchFamily="18" charset="0"/>
                  </a:rPr>
                  <a:t>U</a:t>
                </a:r>
                <a:r>
                  <a:rPr lang="en-US" sz="1200" i="1" baseline="-25000" dirty="0" err="1">
                    <a:latin typeface="Times New Roman" panose="02020603050405020304" pitchFamily="18" charset="0"/>
                    <a:ea typeface="Cambria Math" panose="02040503050406030204" pitchFamily="18" charset="0"/>
                    <a:cs typeface="Times New Roman" panose="02020603050405020304" pitchFamily="18" charset="0"/>
                  </a:rPr>
                  <a:t>fr</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by applying Eq. (4) to </a:t>
                </a:r>
                <a:r>
                  <a:rPr lang="en-US" sz="1200" i="1" dirty="0" err="1">
                    <a:latin typeface="Times New Roman" panose="02020603050405020304" pitchFamily="18" charset="0"/>
                    <a:ea typeface="Cambria Math" panose="02040503050406030204" pitchFamily="18" charset="0"/>
                    <a:cs typeface="Times New Roman" panose="02020603050405020304" pitchFamily="18" charset="0"/>
                  </a:rPr>
                  <a:t>Xr</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Lastly, we derived the backward sequence </a:t>
                </a:r>
                <a:r>
                  <a:rPr lang="en-US" sz="1200" i="1" dirty="0" err="1">
                    <a:latin typeface="Times New Roman" panose="02020603050405020304" pitchFamily="18" charset="0"/>
                    <a:ea typeface="Cambria Math" panose="02040503050406030204" pitchFamily="18" charset="0"/>
                    <a:cs typeface="Times New Roman" panose="02020603050405020304" pitchFamily="18" charset="0"/>
                  </a:rPr>
                  <a:t>Ub</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(dashed line in Fig. 1) by first reversing the sequence of values in </a:t>
                </a:r>
                <a:r>
                  <a:rPr lang="en-US" sz="1200" i="1" dirty="0" err="1">
                    <a:latin typeface="Times New Roman" panose="02020603050405020304" pitchFamily="18" charset="0"/>
                    <a:ea typeface="Cambria Math" panose="02040503050406030204" pitchFamily="18" charset="0"/>
                    <a:cs typeface="Times New Roman" panose="02020603050405020304" pitchFamily="18" charset="0"/>
                  </a:rPr>
                  <a:t>Ufr</a:t>
                </a:r>
                <a:r>
                  <a:rPr lang="en-US" sz="1200" i="1" dirty="0">
                    <a:latin typeface="Times New Roman" panose="02020603050405020304" pitchFamily="18" charset="0"/>
                    <a:ea typeface="Cambria Math" panose="02040503050406030204" pitchFamily="18" charset="0"/>
                    <a:cs typeface="Times New Roman" panose="02020603050405020304" pitchFamily="18" charset="0"/>
                  </a:rPr>
                  <a:t> and then adding a negative sign to these values.</a:t>
                </a:r>
                <a:endPar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endParaRPr>
              </a:p>
              <a:p>
                <a:pPr indent="0" algn="just">
                  <a:buNone/>
                </a:pPr>
                <a:endParaRPr lang="en-US" sz="1200" b="0" i="1" u="none" strike="noStrike" baseline="0" dirty="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US" sz="1200" b="1" i="1" u="sng" strike="noStrike" baseline="0" dirty="0">
                    <a:latin typeface="Times New Roman" panose="02020603050405020304" pitchFamily="18" charset="0"/>
                    <a:ea typeface="Cambria Math" panose="02040503050406030204" pitchFamily="18" charset="0"/>
                    <a:cs typeface="Times New Roman" panose="02020603050405020304" pitchFamily="18" charset="0"/>
                  </a:rPr>
                  <a:t>Step 3: Detect change points</a:t>
                </a:r>
              </a:p>
              <a:p>
                <a:pPr lvl="1" indent="0" algn="just">
                  <a:buNone/>
                </a:pPr>
                <a:endParaRPr lang="en-US" sz="1200" i="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1200" i="1"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A1114A11-5D96-E778-1608-D3A62D77C3A0}"/>
                  </a:ext>
                </a:extLst>
              </p:cNvPr>
              <p:cNvSpPr>
                <a:spLocks noGrp="1" noRot="1" noChangeAspect="1" noMove="1" noResize="1" noEditPoints="1" noAdjustHandles="1" noChangeArrowheads="1" noChangeShapeType="1" noTextEdit="1"/>
              </p:cNvSpPr>
              <p:nvPr>
                <p:ph idx="1"/>
              </p:nvPr>
            </p:nvSpPr>
            <p:spPr>
              <a:xfrm>
                <a:off x="771524" y="416966"/>
                <a:ext cx="7498716" cy="4464071"/>
              </a:xfrm>
              <a:blipFill>
                <a:blip r:embed="rId2"/>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0274EE44-BC43-119B-1579-F2BBF1DE2E59}"/>
              </a:ext>
            </a:extLst>
          </p:cNvPr>
          <p:cNvGrpSpPr/>
          <p:nvPr/>
        </p:nvGrpSpPr>
        <p:grpSpPr>
          <a:xfrm>
            <a:off x="5186477" y="2168935"/>
            <a:ext cx="3717323" cy="2557599"/>
            <a:chOff x="1649728" y="943257"/>
            <a:chExt cx="5844540" cy="4021171"/>
          </a:xfrm>
        </p:grpSpPr>
        <p:pic>
          <p:nvPicPr>
            <p:cNvPr id="6" name="Picture 5">
              <a:extLst>
                <a:ext uri="{FF2B5EF4-FFF2-40B4-BE49-F238E27FC236}">
                  <a16:creationId xmlns:a16="http://schemas.microsoft.com/office/drawing/2014/main" id="{374047CE-BA80-CCA2-D024-8FDDAF756591}"/>
                </a:ext>
              </a:extLst>
            </p:cNvPr>
            <p:cNvPicPr>
              <a:picLocks noChangeAspect="1"/>
            </p:cNvPicPr>
            <p:nvPr/>
          </p:nvPicPr>
          <p:blipFill>
            <a:blip r:embed="rId3"/>
            <a:stretch>
              <a:fillRect/>
            </a:stretch>
          </p:blipFill>
          <p:spPr>
            <a:xfrm>
              <a:off x="1876284" y="943257"/>
              <a:ext cx="5391427" cy="2800494"/>
            </a:xfrm>
            <a:prstGeom prst="rect">
              <a:avLst/>
            </a:prstGeom>
            <a:ln>
              <a:solidFill>
                <a:schemeClr val="tx1"/>
              </a:solidFill>
            </a:ln>
          </p:spPr>
        </p:pic>
        <p:sp>
          <p:nvSpPr>
            <p:cNvPr id="7" name="TextBox 6">
              <a:extLst>
                <a:ext uri="{FF2B5EF4-FFF2-40B4-BE49-F238E27FC236}">
                  <a16:creationId xmlns:a16="http://schemas.microsoft.com/office/drawing/2014/main" id="{39BC61A5-180C-4F54-D1A2-2ACE7E6A0C4C}"/>
                </a:ext>
              </a:extLst>
            </p:cNvPr>
            <p:cNvSpPr txBox="1"/>
            <p:nvPr/>
          </p:nvSpPr>
          <p:spPr>
            <a:xfrm>
              <a:off x="1649728" y="3851458"/>
              <a:ext cx="5844540" cy="1112970"/>
            </a:xfrm>
            <a:prstGeom prst="rect">
              <a:avLst/>
            </a:prstGeom>
            <a:noFill/>
          </p:spPr>
          <p:txBody>
            <a:bodyPr wrap="square" rtlCol="0">
              <a:spAutoFit/>
            </a:bodyPr>
            <a:lstStyle/>
            <a:p>
              <a:pPr algn="just"/>
              <a:r>
                <a:rPr lang="en-US" sz="1000" b="1" i="0" u="none" strike="noStrike" baseline="0" dirty="0">
                  <a:latin typeface="Cambria" panose="02040503050406030204" pitchFamily="18" charset="0"/>
                  <a:ea typeface="Cambria" panose="02040503050406030204" pitchFamily="18" charset="0"/>
                </a:rPr>
                <a:t>Fig. 1 </a:t>
              </a:r>
              <a:r>
                <a:rPr lang="en-US" sz="1000" b="0" i="0" u="none" strike="noStrike" baseline="0" dirty="0">
                  <a:latin typeface="Cambria" panose="02040503050406030204" pitchFamily="18" charset="0"/>
                  <a:ea typeface="Cambria" panose="02040503050406030204" pitchFamily="18" charset="0"/>
                </a:rPr>
                <a:t>MKS test of new weekly cases in Virginia with the forward sequence (solid line) and the backward sequence (dashed line). The black dot is the identified change point, and the white dot is the excluded change point.</a:t>
              </a:r>
              <a:endParaRPr lang="en-US" sz="1000" dirty="0">
                <a:latin typeface="Cambria" panose="02040503050406030204" pitchFamily="18" charset="0"/>
                <a:ea typeface="Cambria" panose="02040503050406030204" pitchFamily="18" charset="0"/>
              </a:endParaRPr>
            </a:p>
          </p:txBody>
        </p:sp>
      </p:grpSp>
      <p:sp>
        <p:nvSpPr>
          <p:cNvPr id="8" name="TextBox 7">
            <a:extLst>
              <a:ext uri="{FF2B5EF4-FFF2-40B4-BE49-F238E27FC236}">
                <a16:creationId xmlns:a16="http://schemas.microsoft.com/office/drawing/2014/main" id="{A49931AA-ACD6-4852-9BD7-CBF5739E4F00}"/>
              </a:ext>
            </a:extLst>
          </p:cNvPr>
          <p:cNvSpPr txBox="1"/>
          <p:nvPr/>
        </p:nvSpPr>
        <p:spPr>
          <a:xfrm>
            <a:off x="979691" y="2571750"/>
            <a:ext cx="3717323" cy="1938992"/>
          </a:xfrm>
          <a:prstGeom prst="rect">
            <a:avLst/>
          </a:prstGeom>
          <a:noFill/>
        </p:spPr>
        <p:txBody>
          <a:bodyPr wrap="square" rtlCol="0">
            <a:spAutoFit/>
          </a:bodyPr>
          <a:lstStyle/>
          <a:p>
            <a:pPr lvl="1" indent="0" algn="just">
              <a:buNone/>
            </a:pPr>
            <a:r>
              <a:rPr lang="en-US" sz="1200" i="1" dirty="0">
                <a:latin typeface="Cambria Math" panose="02040503050406030204" pitchFamily="18" charset="0"/>
                <a:ea typeface="Cambria Math" panose="02040503050406030204" pitchFamily="18" charset="0"/>
              </a:rPr>
              <a:t> To detect change points accurately we employ a statistical filter—the points of intersection falling beyond the 95% confidence Intervals (CIs), which correspond to Z-scores = ±1.96, are rejected.</a:t>
            </a:r>
          </a:p>
          <a:p>
            <a:pPr lvl="1" indent="0" algn="just">
              <a:buNone/>
            </a:pPr>
            <a:endParaRPr lang="en-US" sz="1200" i="1" dirty="0">
              <a:latin typeface="Cambria Math" panose="02040503050406030204" pitchFamily="18" charset="0"/>
              <a:ea typeface="Cambria Math" panose="02040503050406030204" pitchFamily="18" charset="0"/>
            </a:endParaRPr>
          </a:p>
          <a:p>
            <a:pPr marL="171450" lvl="1" indent="-171450" algn="just">
              <a:buFont typeface="Arial" panose="020B0604020202020204" pitchFamily="34" charset="0"/>
              <a:buChar char="•"/>
            </a:pPr>
            <a:r>
              <a:rPr lang="en-US" sz="1200" i="1" dirty="0">
                <a:latin typeface="Cambria Math" panose="02040503050406030204" pitchFamily="18" charset="0"/>
                <a:ea typeface="Cambria Math" panose="02040503050406030204" pitchFamily="18" charset="0"/>
              </a:rPr>
              <a:t>Upward shift = if a point of intersection is between the Z-scores of 0 and 1.96, </a:t>
            </a:r>
          </a:p>
          <a:p>
            <a:pPr marL="171450" lvl="1" indent="-171450" algn="just">
              <a:buFont typeface="Arial" panose="020B0604020202020204" pitchFamily="34" charset="0"/>
              <a:buChar char="•"/>
            </a:pPr>
            <a:endParaRPr lang="en-US" sz="1200" i="1" dirty="0">
              <a:latin typeface="Cambria Math" panose="02040503050406030204" pitchFamily="18" charset="0"/>
              <a:ea typeface="Cambria Math" panose="02040503050406030204" pitchFamily="18" charset="0"/>
            </a:endParaRPr>
          </a:p>
          <a:p>
            <a:pPr marL="171450" lvl="1" indent="-171450" algn="just">
              <a:buFont typeface="Arial" panose="020B0604020202020204" pitchFamily="34" charset="0"/>
              <a:buChar char="•"/>
            </a:pPr>
            <a:r>
              <a:rPr lang="en-US" sz="1200" i="1" dirty="0">
                <a:latin typeface="Cambria Math" panose="02040503050406030204" pitchFamily="18" charset="0"/>
                <a:ea typeface="Cambria Math" panose="02040503050406030204" pitchFamily="18" charset="0"/>
              </a:rPr>
              <a:t>Downward shift = if the point is between the Z-scores of − 1.96 and 0, the change is downward.</a:t>
            </a:r>
          </a:p>
        </p:txBody>
      </p:sp>
    </p:spTree>
    <p:extLst>
      <p:ext uri="{BB962C8B-B14F-4D97-AF65-F5344CB8AC3E}">
        <p14:creationId xmlns:p14="http://schemas.microsoft.com/office/powerpoint/2010/main" val="77205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507B4F5-AC2A-6863-4E2D-FBCB0AED42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2 – Test Observations</a:t>
            </a:r>
          </a:p>
        </p:txBody>
      </p:sp>
      <p:sp>
        <p:nvSpPr>
          <p:cNvPr id="3" name="Slide Number Placeholder 2">
            <a:extLst>
              <a:ext uri="{FF2B5EF4-FFF2-40B4-BE49-F238E27FC236}">
                <a16:creationId xmlns:a16="http://schemas.microsoft.com/office/drawing/2014/main" id="{00E61D29-4EAD-20B0-C1E6-44A3DC39368C}"/>
              </a:ext>
            </a:extLst>
          </p:cNvPr>
          <p:cNvSpPr>
            <a:spLocks noGrp="1"/>
          </p:cNvSpPr>
          <p:nvPr>
            <p:ph type="sldNum" sz="quarter" idx="12"/>
          </p:nvPr>
        </p:nvSpPr>
        <p:spPr/>
        <p:txBody>
          <a:bodyPr/>
          <a:lstStyle/>
          <a:p>
            <a:fld id="{72ADEE1D-C5C1-497C-8754-86C421F2C086}" type="slidenum">
              <a:rPr lang="en-US" smtClean="0"/>
              <a:pPr/>
              <a:t>18</a:t>
            </a:fld>
            <a:endParaRPr lang="en-US"/>
          </a:p>
        </p:txBody>
      </p:sp>
      <p:sp>
        <p:nvSpPr>
          <p:cNvPr id="12" name="Content Placeholder 11">
            <a:extLst>
              <a:ext uri="{FF2B5EF4-FFF2-40B4-BE49-F238E27FC236}">
                <a16:creationId xmlns:a16="http://schemas.microsoft.com/office/drawing/2014/main" id="{E1D0ED39-BDD9-57CC-BCB5-68833E67C9D6}"/>
              </a:ext>
            </a:extLst>
          </p:cNvPr>
          <p:cNvSpPr>
            <a:spLocks noGrp="1"/>
          </p:cNvSpPr>
          <p:nvPr>
            <p:ph idx="1"/>
          </p:nvPr>
        </p:nvSpPr>
        <p:spPr>
          <a:xfrm>
            <a:off x="771525" y="1292031"/>
            <a:ext cx="2620108" cy="2924369"/>
          </a:xfrm>
        </p:spPr>
        <p:txBody>
          <a:bodyPr>
            <a:noAutofit/>
          </a:bodyPr>
          <a:lstStyle/>
          <a:p>
            <a:pPr indent="0" algn="just">
              <a:buNone/>
            </a:pPr>
            <a:r>
              <a:rPr lang="en-US" sz="1200" b="0" i="0" u="none" strike="noStrike" baseline="0" dirty="0">
                <a:latin typeface="Times New Roman" panose="02020603050405020304" pitchFamily="18" charset="0"/>
                <a:cs typeface="Times New Roman" panose="02020603050405020304" pitchFamily="18" charset="0"/>
              </a:rPr>
              <a:t>By applying the MKS test to weekly new COVID-19 cases in 50 states, it was  identified that </a:t>
            </a:r>
          </a:p>
          <a:p>
            <a:pPr marL="171450" indent="-171450" algn="just"/>
            <a:r>
              <a:rPr lang="en-US" sz="1200" b="0" i="0" u="none" strike="noStrike" baseline="0" dirty="0">
                <a:latin typeface="Times New Roman" panose="02020603050405020304" pitchFamily="18" charset="0"/>
                <a:cs typeface="Times New Roman" panose="02020603050405020304" pitchFamily="18" charset="0"/>
              </a:rPr>
              <a:t>30 states found having at least one change point within the 95% CIs.</a:t>
            </a:r>
          </a:p>
          <a:p>
            <a:pPr marL="171450" indent="-171450"/>
            <a:r>
              <a:rPr lang="en-US" sz="1200" b="0" i="0" u="none" strike="noStrike" baseline="0" dirty="0">
                <a:latin typeface="Times New Roman" panose="02020603050405020304" pitchFamily="18" charset="0"/>
                <a:cs typeface="Times New Roman" panose="02020603050405020304" pitchFamily="18" charset="0"/>
              </a:rPr>
              <a:t>Among these, 25 states = single change point, </a:t>
            </a:r>
          </a:p>
          <a:p>
            <a:pPr marL="171450" indent="-171450"/>
            <a:r>
              <a:rPr lang="en-US" sz="1200" b="0" i="0" u="none" strike="noStrike" baseline="0" dirty="0">
                <a:latin typeface="Times New Roman" panose="02020603050405020304" pitchFamily="18" charset="0"/>
                <a:cs typeface="Times New Roman" panose="02020603050405020304" pitchFamily="18" charset="0"/>
              </a:rPr>
              <a:t>4 states(i.e., LA, OH, VA, and WA) </a:t>
            </a:r>
            <a:r>
              <a:rPr lang="en-US" sz="1200" dirty="0">
                <a:latin typeface="Times New Roman" panose="02020603050405020304" pitchFamily="18" charset="0"/>
                <a:cs typeface="Times New Roman" panose="02020603050405020304" pitchFamily="18" charset="0"/>
              </a:rPr>
              <a:t>= </a:t>
            </a:r>
            <a:r>
              <a:rPr lang="en-US" sz="1200" b="0" i="0" u="none" strike="noStrike" baseline="0" dirty="0">
                <a:latin typeface="Times New Roman" panose="02020603050405020304" pitchFamily="18" charset="0"/>
                <a:cs typeface="Times New Roman" panose="02020603050405020304" pitchFamily="18" charset="0"/>
              </a:rPr>
              <a:t>two change points and </a:t>
            </a:r>
          </a:p>
          <a:p>
            <a:pPr marL="171450" indent="-171450"/>
            <a:r>
              <a:rPr lang="en-US" sz="1200" b="0" i="0" u="none" strike="noStrike" baseline="0" dirty="0">
                <a:latin typeface="Times New Roman" panose="02020603050405020304" pitchFamily="18" charset="0"/>
                <a:cs typeface="Times New Roman" panose="02020603050405020304" pitchFamily="18" charset="0"/>
              </a:rPr>
              <a:t>1 state (i.e., GA) = 3 change point </a:t>
            </a:r>
          </a:p>
        </p:txBody>
      </p:sp>
      <p:grpSp>
        <p:nvGrpSpPr>
          <p:cNvPr id="10" name="Group 9">
            <a:extLst>
              <a:ext uri="{FF2B5EF4-FFF2-40B4-BE49-F238E27FC236}">
                <a16:creationId xmlns:a16="http://schemas.microsoft.com/office/drawing/2014/main" id="{0E698879-A923-A97C-4BD8-14093B334E5B}"/>
              </a:ext>
            </a:extLst>
          </p:cNvPr>
          <p:cNvGrpSpPr/>
          <p:nvPr/>
        </p:nvGrpSpPr>
        <p:grpSpPr>
          <a:xfrm>
            <a:off x="3891686" y="1292031"/>
            <a:ext cx="4940614" cy="3163441"/>
            <a:chOff x="3106510" y="1108313"/>
            <a:chExt cx="5725790" cy="3666183"/>
          </a:xfrm>
        </p:grpSpPr>
        <p:pic>
          <p:nvPicPr>
            <p:cNvPr id="6" name="Picture 5">
              <a:extLst>
                <a:ext uri="{FF2B5EF4-FFF2-40B4-BE49-F238E27FC236}">
                  <a16:creationId xmlns:a16="http://schemas.microsoft.com/office/drawing/2014/main" id="{D8D60432-F07A-F9D1-F818-87DE8593B06C}"/>
                </a:ext>
              </a:extLst>
            </p:cNvPr>
            <p:cNvPicPr>
              <a:picLocks noChangeAspect="1"/>
            </p:cNvPicPr>
            <p:nvPr/>
          </p:nvPicPr>
          <p:blipFill>
            <a:blip r:embed="rId3"/>
            <a:stretch>
              <a:fillRect/>
            </a:stretch>
          </p:blipFill>
          <p:spPr>
            <a:xfrm>
              <a:off x="3106510" y="1108313"/>
              <a:ext cx="5725790" cy="3112185"/>
            </a:xfrm>
            <a:prstGeom prst="rect">
              <a:avLst/>
            </a:prstGeom>
          </p:spPr>
        </p:pic>
        <p:sp>
          <p:nvSpPr>
            <p:cNvPr id="7" name="TextBox 6">
              <a:extLst>
                <a:ext uri="{FF2B5EF4-FFF2-40B4-BE49-F238E27FC236}">
                  <a16:creationId xmlns:a16="http://schemas.microsoft.com/office/drawing/2014/main" id="{0C3F03CC-98C4-CB65-1CDC-E6F7FBAF5B13}"/>
                </a:ext>
              </a:extLst>
            </p:cNvPr>
            <p:cNvSpPr txBox="1"/>
            <p:nvPr/>
          </p:nvSpPr>
          <p:spPr>
            <a:xfrm>
              <a:off x="3386938" y="4220498"/>
              <a:ext cx="5445362" cy="553998"/>
            </a:xfrm>
            <a:prstGeom prst="rect">
              <a:avLst/>
            </a:prstGeom>
            <a:noFill/>
          </p:spPr>
          <p:txBody>
            <a:bodyPr wrap="square" rtlCol="0">
              <a:spAutoFit/>
            </a:bodyPr>
            <a:lstStyle/>
            <a:p>
              <a:pPr algn="just"/>
              <a:r>
                <a:rPr lang="en-US" sz="1000" b="1" i="0" u="none" strike="noStrike" baseline="0" dirty="0">
                  <a:latin typeface="MyriadPro-Bold"/>
                </a:rPr>
                <a:t>Fig. 4 </a:t>
              </a:r>
              <a:r>
                <a:rPr lang="en-US" sz="1000" b="0" i="0" u="none" strike="noStrike" baseline="0" dirty="0">
                  <a:latin typeface="MyriadPro-Light"/>
                </a:rPr>
                <a:t>States with at least one change point identified. The horizontal axis is the week; the vertical axis is the weekly new cases normalized to 0–100% with respect to the maximum weekly new cases in each state</a:t>
              </a:r>
              <a:endParaRPr lang="en-US" sz="1000" dirty="0"/>
            </a:p>
          </p:txBody>
        </p:sp>
      </p:grpSp>
    </p:spTree>
    <p:extLst>
      <p:ext uri="{BB962C8B-B14F-4D97-AF65-F5344CB8AC3E}">
        <p14:creationId xmlns:p14="http://schemas.microsoft.com/office/powerpoint/2010/main" val="164769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273F1EB-A46B-87D6-A6B2-FFA1FBF48D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2 - </a:t>
            </a:r>
            <a:r>
              <a:rPr lang="en-US" sz="3200" dirty="0">
                <a:latin typeface="Times New Roman" panose="02020603050405020304" pitchFamily="18" charset="0"/>
                <a:ea typeface="Cambria Math" panose="02040503050406030204" pitchFamily="18" charset="0"/>
                <a:cs typeface="Times New Roman" panose="02020603050405020304" pitchFamily="18" charset="0"/>
              </a:rPr>
              <a:t>Disease Development Stage</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D290C0E-E61D-2BBE-9116-99FCE1C31C30}"/>
              </a:ext>
            </a:extLst>
          </p:cNvPr>
          <p:cNvSpPr>
            <a:spLocks noGrp="1"/>
          </p:cNvSpPr>
          <p:nvPr>
            <p:ph type="sldNum" sz="quarter" idx="12"/>
          </p:nvPr>
        </p:nvSpPr>
        <p:spPr/>
        <p:txBody>
          <a:bodyPr/>
          <a:lstStyle/>
          <a:p>
            <a:fld id="{72ADEE1D-C5C1-497C-8754-86C421F2C086}" type="slidenum">
              <a:rPr lang="en-US" smtClean="0"/>
              <a:pPr/>
              <a:t>19</a:t>
            </a:fld>
            <a:endParaRPr lang="en-US"/>
          </a:p>
        </p:txBody>
      </p:sp>
      <p:pic>
        <p:nvPicPr>
          <p:cNvPr id="8" name="Picture 7">
            <a:extLst>
              <a:ext uri="{FF2B5EF4-FFF2-40B4-BE49-F238E27FC236}">
                <a16:creationId xmlns:a16="http://schemas.microsoft.com/office/drawing/2014/main" id="{D84F972C-5CD5-391B-493A-F97E407A79E9}"/>
              </a:ext>
            </a:extLst>
          </p:cNvPr>
          <p:cNvPicPr>
            <a:picLocks noChangeAspect="1"/>
          </p:cNvPicPr>
          <p:nvPr/>
        </p:nvPicPr>
        <p:blipFill>
          <a:blip r:embed="rId2"/>
          <a:stretch>
            <a:fillRect/>
          </a:stretch>
        </p:blipFill>
        <p:spPr>
          <a:xfrm>
            <a:off x="4016687" y="1394444"/>
            <a:ext cx="4909889" cy="3053500"/>
          </a:xfrm>
          <a:prstGeom prst="rect">
            <a:avLst/>
          </a:prstGeom>
        </p:spPr>
      </p:pic>
      <p:sp>
        <p:nvSpPr>
          <p:cNvPr id="15" name="TextBox 14">
            <a:extLst>
              <a:ext uri="{FF2B5EF4-FFF2-40B4-BE49-F238E27FC236}">
                <a16:creationId xmlns:a16="http://schemas.microsoft.com/office/drawing/2014/main" id="{1060DC44-5378-BD75-F1AF-8E1FD5C34D50}"/>
              </a:ext>
            </a:extLst>
          </p:cNvPr>
          <p:cNvSpPr txBox="1"/>
          <p:nvPr/>
        </p:nvSpPr>
        <p:spPr>
          <a:xfrm>
            <a:off x="475488" y="1394444"/>
            <a:ext cx="3299797" cy="2123658"/>
          </a:xfrm>
          <a:prstGeom prst="rect">
            <a:avLst/>
          </a:prstGeom>
          <a:noFill/>
        </p:spPr>
        <p:txBody>
          <a:bodyPr wrap="square" rtlCol="0">
            <a:spAutoFit/>
          </a:bodyPr>
          <a:lstStyle/>
          <a:p>
            <a:pPr algn="just"/>
            <a:r>
              <a:rPr lang="en-US" sz="1200" dirty="0">
                <a:latin typeface="Cambria Math" panose="02040503050406030204" pitchFamily="18" charset="0"/>
                <a:ea typeface="Cambria Math" panose="02040503050406030204" pitchFamily="18" charset="0"/>
              </a:rPr>
              <a:t>Based on the 3 clusters of chronologically ordered CP following 3 disease development stage observed. Based on the three development stages, we then mapped out the emergence of the change point for each</a:t>
            </a:r>
          </a:p>
          <a:p>
            <a:pPr algn="just"/>
            <a:r>
              <a:rPr lang="en-US" sz="1200" dirty="0">
                <a:latin typeface="Cambria Math" panose="02040503050406030204" pitchFamily="18" charset="0"/>
                <a:ea typeface="Cambria Math" panose="02040503050406030204" pitchFamily="18" charset="0"/>
              </a:rPr>
              <a:t>state, as shown in Fig. 3. – </a:t>
            </a:r>
          </a:p>
          <a:p>
            <a:pPr algn="just"/>
            <a:endParaRPr lang="en-US" sz="1200" dirty="0">
              <a:latin typeface="Cambria Math" panose="02040503050406030204" pitchFamily="18" charset="0"/>
              <a:ea typeface="Cambria Math" panose="02040503050406030204" pitchFamily="18" charset="0"/>
            </a:endParaRPr>
          </a:p>
          <a:p>
            <a:pPr marL="228600" indent="-228600" algn="just">
              <a:buFont typeface="+mj-lt"/>
              <a:buAutoNum type="arabicPeriod"/>
            </a:pPr>
            <a:r>
              <a:rPr lang="en-US" sz="1200" dirty="0">
                <a:latin typeface="Cambria Math" panose="02040503050406030204" pitchFamily="18" charset="0"/>
                <a:ea typeface="Cambria Math" panose="02040503050406030204" pitchFamily="18" charset="0"/>
              </a:rPr>
              <a:t>Weeks 1–10 (March 23 - May 31, 2020), </a:t>
            </a:r>
          </a:p>
          <a:p>
            <a:pPr marL="228600" indent="-228600" algn="just">
              <a:buFont typeface="+mj-lt"/>
              <a:buAutoNum type="arabicPeriod"/>
            </a:pPr>
            <a:r>
              <a:rPr lang="en-US" sz="1200" dirty="0">
                <a:latin typeface="Cambria Math" panose="02040503050406030204" pitchFamily="18" charset="0"/>
                <a:ea typeface="Cambria Math" panose="02040503050406030204" pitchFamily="18" charset="0"/>
              </a:rPr>
              <a:t>Weeks 11–30 (June 1 - November 19, 2020), </a:t>
            </a:r>
          </a:p>
          <a:p>
            <a:pPr marL="228600" indent="-228600" algn="just">
              <a:buFont typeface="+mj-lt"/>
              <a:buAutoNum type="arabicPeriod"/>
            </a:pPr>
            <a:r>
              <a:rPr lang="en-US" sz="1200" dirty="0">
                <a:latin typeface="Cambria Math" panose="02040503050406030204" pitchFamily="18" charset="0"/>
                <a:ea typeface="Cambria Math" panose="02040503050406030204" pitchFamily="18" charset="0"/>
              </a:rPr>
              <a:t>Weeks 31–45 (November 19, 2020 - January 31, 2021).</a:t>
            </a:r>
          </a:p>
        </p:txBody>
      </p:sp>
    </p:spTree>
    <p:extLst>
      <p:ext uri="{BB962C8B-B14F-4D97-AF65-F5344CB8AC3E}">
        <p14:creationId xmlns:p14="http://schemas.microsoft.com/office/powerpoint/2010/main" val="169059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3"/>
          <p:cNvSpPr txBox="1">
            <a:spLocks noGrp="1"/>
          </p:cNvSpPr>
          <p:nvPr>
            <p:ph type="title"/>
          </p:nvPr>
        </p:nvSpPr>
        <p:spPr>
          <a:xfrm>
            <a:off x="673025" y="2285400"/>
            <a:ext cx="2927400" cy="572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r>
              <a:rPr lang="en"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139" name="Google Shape;139;p33"/>
          <p:cNvSpPr txBox="1">
            <a:spLocks noGrp="1"/>
          </p:cNvSpPr>
          <p:nvPr>
            <p:ph type="body" idx="4294967295"/>
          </p:nvPr>
        </p:nvSpPr>
        <p:spPr>
          <a:xfrm>
            <a:off x="4168625" y="472450"/>
            <a:ext cx="4340100" cy="41898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Char char="●"/>
            </a:pPr>
            <a:r>
              <a:rPr lang="en-US" sz="1800" b="1" dirty="0">
                <a:latin typeface="Times New Roman" panose="02020603050405020304" pitchFamily="18" charset="0"/>
                <a:cs typeface="Times New Roman" panose="02020603050405020304" pitchFamily="18" charset="0"/>
              </a:rPr>
              <a:t>Introduction</a:t>
            </a:r>
          </a:p>
          <a:p>
            <a:pPr marL="457200" lvl="0" indent="-342900" algn="l" rtl="0">
              <a:lnSpc>
                <a:spcPct val="115000"/>
              </a:lnSpc>
              <a:spcBef>
                <a:spcPts val="0"/>
              </a:spcBef>
              <a:spcAft>
                <a:spcPts val="0"/>
              </a:spcAft>
              <a:buSzPts val="1800"/>
              <a:buChar char="●"/>
            </a:pPr>
            <a:endParaRPr sz="1800" b="1"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b="1" dirty="0">
                <a:latin typeface="Times New Roman" panose="02020603050405020304" pitchFamily="18" charset="0"/>
                <a:cs typeface="Times New Roman" panose="02020603050405020304" pitchFamily="18" charset="0"/>
              </a:rPr>
              <a:t>Methodology</a:t>
            </a:r>
            <a:br>
              <a:rPr lang="en" sz="1800" b="1" dirty="0">
                <a:latin typeface="Times New Roman" panose="02020603050405020304" pitchFamily="18" charset="0"/>
                <a:cs typeface="Times New Roman" panose="02020603050405020304" pitchFamily="18" charset="0"/>
              </a:rPr>
            </a:br>
            <a:endParaRPr sz="1800" b="1"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 sz="1800" b="1" dirty="0">
                <a:latin typeface="Times New Roman" panose="02020603050405020304" pitchFamily="18" charset="0"/>
                <a:cs typeface="Times New Roman" panose="02020603050405020304" pitchFamily="18" charset="0"/>
              </a:rPr>
              <a:t>Application 1</a:t>
            </a:r>
            <a:br>
              <a:rPr lang="en" sz="1800" b="1" dirty="0">
                <a:latin typeface="Times New Roman" panose="02020603050405020304" pitchFamily="18" charset="0"/>
                <a:cs typeface="Times New Roman" panose="02020603050405020304" pitchFamily="18" charset="0"/>
              </a:rPr>
            </a:br>
            <a:endParaRPr sz="1800" b="1"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sz="1800" b="1" dirty="0">
                <a:latin typeface="Times New Roman" panose="02020603050405020304" pitchFamily="18" charset="0"/>
                <a:cs typeface="Times New Roman" panose="02020603050405020304" pitchFamily="18" charset="0"/>
              </a:rPr>
              <a:t>Application  </a:t>
            </a:r>
            <a:r>
              <a:rPr lang="en-US" b="1" dirty="0">
                <a:latin typeface="Times New Roman" panose="02020603050405020304" pitchFamily="18" charset="0"/>
                <a:cs typeface="Times New Roman" panose="02020603050405020304" pitchFamily="18" charset="0"/>
              </a:rPr>
              <a:t>2</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sz="1800" b="1" dirty="0">
                <a:latin typeface="Times New Roman" panose="02020603050405020304" pitchFamily="18" charset="0"/>
                <a:cs typeface="Times New Roman" panose="02020603050405020304" pitchFamily="18" charset="0"/>
              </a:rPr>
              <a:t>Summary and conclusions</a:t>
            </a:r>
            <a:endParaRPr sz="1800" b="1"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endParaRPr lang="en-US" sz="18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sz="1800" b="1" dirty="0">
                <a:latin typeface="Times New Roman" panose="02020603050405020304" pitchFamily="18" charset="0"/>
                <a:cs typeface="Times New Roman" panose="02020603050405020304" pitchFamily="18" charset="0"/>
              </a:rPr>
              <a:t>Future works</a:t>
            </a:r>
            <a:endParaRPr sz="18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45AA41B-6493-488F-8CDF-D2EB4A67B722}"/>
              </a:ext>
            </a:extLst>
          </p:cNvPr>
          <p:cNvSpPr>
            <a:spLocks noGrp="1"/>
          </p:cNvSpPr>
          <p:nvPr>
            <p:ph type="sldNum" sz="quarter" idx="12"/>
          </p:nvPr>
        </p:nvSpPr>
        <p:spPr/>
        <p:txBody>
          <a:bodyPr/>
          <a:lstStyle/>
          <a:p>
            <a:fld id="{72ADEE1D-C5C1-497C-8754-86C421F2C086}"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a:buSzPts val="3000"/>
            </a:pPr>
            <a:r>
              <a:rPr lang="en" sz="3000" dirty="0">
                <a:highlight>
                  <a:schemeClr val="accent1"/>
                </a:highlight>
                <a:latin typeface="Times New Roman" panose="02020603050405020304" pitchFamily="18" charset="0"/>
                <a:cs typeface="Times New Roman" panose="02020603050405020304" pitchFamily="18" charset="0"/>
              </a:rPr>
              <a:t>SUMMARY AND CONCLUSION</a:t>
            </a:r>
            <a:endParaRPr sz="3000" dirty="0">
              <a:highlight>
                <a:schemeClr val="accent1"/>
              </a:highlight>
              <a:latin typeface="Times New Roman" panose="02020603050405020304" pitchFamily="18" charset="0"/>
              <a:cs typeface="Times New Roman" panose="02020603050405020304" pitchFamily="18" charset="0"/>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Times New Roman" panose="02020603050405020304" pitchFamily="18" charset="0"/>
                <a:cs typeface="Times New Roman" panose="02020603050405020304" pitchFamily="18" charset="0"/>
              </a:rPr>
              <a:t>The sequential change detection model uses hypothesis testing for determining whether the change as occurred or not.</a:t>
            </a:r>
            <a:endParaRPr>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a:latin typeface="Times New Roman" panose="02020603050405020304" pitchFamily="18" charset="0"/>
                <a:cs typeface="Times New Roman" panose="02020603050405020304" pitchFamily="18" charset="0"/>
              </a:rPr>
              <a:t>CPM performs good for small degrees of parameter misspecification</a:t>
            </a:r>
            <a:endParaRPr>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a:latin typeface="Times New Roman" panose="02020603050405020304" pitchFamily="18" charset="0"/>
                <a:cs typeface="Times New Roman" panose="02020603050405020304" pitchFamily="18" charset="0"/>
              </a:rPr>
              <a:t>The MKS test is characterised by high efficiency and easy implementation</a:t>
            </a:r>
            <a:endParaRPr>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a:latin typeface="Times New Roman" panose="02020603050405020304" pitchFamily="18" charset="0"/>
                <a:cs typeface="Times New Roman" panose="02020603050405020304" pitchFamily="18" charset="0"/>
              </a:rPr>
              <a:t>The method can detect change of direction</a:t>
            </a:r>
            <a:endParaRPr>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a:latin typeface="Times New Roman" panose="02020603050405020304" pitchFamily="18" charset="0"/>
                <a:cs typeface="Times New Roman" panose="02020603050405020304" pitchFamily="18" charset="0"/>
              </a:rPr>
              <a:t>The MKS is non parametric models so the model can be applied to time series data where the data is not normal distributed or has extreme variability</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a:buSzPts val="3000"/>
            </a:pPr>
            <a:r>
              <a:rPr lang="en" sz="3000" dirty="0">
                <a:highlight>
                  <a:schemeClr val="accent1"/>
                </a:highlight>
                <a:latin typeface="Times New Roman" panose="02020603050405020304" pitchFamily="18" charset="0"/>
                <a:cs typeface="Times New Roman" panose="02020603050405020304" pitchFamily="18" charset="0"/>
              </a:rPr>
              <a:t>FUTUREWORK</a:t>
            </a:r>
            <a:endParaRPr sz="3000" dirty="0">
              <a:highlight>
                <a:schemeClr val="accent1"/>
              </a:highlight>
              <a:latin typeface="Times New Roman" panose="02020603050405020304" pitchFamily="18" charset="0"/>
              <a:cs typeface="Times New Roman" panose="02020603050405020304" pitchFamily="18" charset="0"/>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dirty="0">
                <a:latin typeface="Times New Roman" panose="02020603050405020304" pitchFamily="18" charset="0"/>
                <a:cs typeface="Times New Roman" panose="02020603050405020304" pitchFamily="18" charset="0"/>
              </a:rPr>
              <a:t>The change point model has good performance when change occurs relatively late but performs poorly when change occurs early in the stream.</a:t>
            </a:r>
            <a:endParaRPr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 dirty="0">
                <a:latin typeface="Times New Roman" panose="02020603050405020304" pitchFamily="18" charset="0"/>
                <a:cs typeface="Times New Roman" panose="02020603050405020304" pitchFamily="18" charset="0"/>
              </a:rPr>
              <a:t>With further modification and validation the MKS test model can be applied to other health data like injuries, disabilities and mortalities.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a:buSzPts val="3000"/>
            </a:pPr>
            <a:r>
              <a:rPr lang="en" sz="3000" dirty="0">
                <a:highlight>
                  <a:schemeClr val="accent1"/>
                </a:highlight>
                <a:latin typeface="Times New Roman" panose="02020603050405020304" pitchFamily="18" charset="0"/>
                <a:cs typeface="Times New Roman" panose="02020603050405020304" pitchFamily="18" charset="0"/>
              </a:rPr>
              <a:t>REFERENCES</a:t>
            </a:r>
            <a:endParaRPr sz="3000" dirty="0">
              <a:highlight>
                <a:schemeClr val="accent1"/>
              </a:highlight>
              <a:latin typeface="Times New Roman" panose="02020603050405020304" pitchFamily="18" charset="0"/>
              <a:cs typeface="Times New Roman" panose="02020603050405020304" pitchFamily="18" charset="0"/>
            </a:endParaRPr>
          </a:p>
        </p:txBody>
      </p:sp>
      <p:sp>
        <p:nvSpPr>
          <p:cNvPr id="146" name="Google Shape;146;p27"/>
          <p:cNvSpPr txBox="1">
            <a:spLocks noGrp="1"/>
          </p:cNvSpPr>
          <p:nvPr>
            <p:ph type="body" idx="1"/>
          </p:nvPr>
        </p:nvSpPr>
        <p:spPr>
          <a:xfrm>
            <a:off x="319384"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00" dirty="0">
                <a:solidFill>
                  <a:srgbClr val="222222"/>
                </a:solidFill>
                <a:latin typeface="Times New Roman" panose="02020603050405020304" pitchFamily="18" charset="0"/>
                <a:ea typeface="Calibri"/>
                <a:cs typeface="Times New Roman" panose="02020603050405020304" pitchFamily="18" charset="0"/>
                <a:sym typeface="Calibri"/>
              </a:rPr>
              <a:t>[</a:t>
            </a:r>
            <a:r>
              <a:rPr lang="en" sz="1400" dirty="0">
                <a:solidFill>
                  <a:srgbClr val="222222"/>
                </a:solidFill>
                <a:latin typeface="Times New Roman" panose="02020603050405020304" pitchFamily="18" charset="0"/>
                <a:ea typeface="Calibri"/>
                <a:cs typeface="Times New Roman" panose="02020603050405020304" pitchFamily="18" charset="0"/>
                <a:sym typeface="Calibri"/>
              </a:rPr>
              <a:t>1]Ross, Gordon J., Dimitris K. Tasoulis, and Niall M. Adams. "Sequential monitoring of a Bernoulli sequence when the pre-change parameter is unknown." </a:t>
            </a:r>
            <a:r>
              <a:rPr lang="en" sz="1400" i="1" dirty="0">
                <a:solidFill>
                  <a:srgbClr val="222222"/>
                </a:solidFill>
                <a:latin typeface="Times New Roman" panose="02020603050405020304" pitchFamily="18" charset="0"/>
                <a:ea typeface="Calibri"/>
                <a:cs typeface="Times New Roman" panose="02020603050405020304" pitchFamily="18" charset="0"/>
                <a:sym typeface="Calibri"/>
              </a:rPr>
              <a:t>Computational Statistics</a:t>
            </a:r>
            <a:r>
              <a:rPr lang="en" sz="1400" dirty="0">
                <a:solidFill>
                  <a:srgbClr val="222222"/>
                </a:solidFill>
                <a:latin typeface="Times New Roman" panose="02020603050405020304" pitchFamily="18" charset="0"/>
                <a:ea typeface="Calibri"/>
                <a:cs typeface="Times New Roman" panose="02020603050405020304" pitchFamily="18" charset="0"/>
                <a:sym typeface="Calibri"/>
              </a:rPr>
              <a:t> 28.2 (2013): 463-479.</a:t>
            </a:r>
            <a:endParaRPr sz="1400" dirty="0">
              <a:solidFill>
                <a:srgbClr val="222222"/>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1200"/>
              </a:spcBef>
              <a:spcAft>
                <a:spcPts val="0"/>
              </a:spcAft>
              <a:buNone/>
            </a:pPr>
            <a:r>
              <a:rPr lang="en" sz="1400" dirty="0">
                <a:solidFill>
                  <a:srgbClr val="222222"/>
                </a:solidFill>
                <a:latin typeface="Times New Roman" panose="02020603050405020304" pitchFamily="18" charset="0"/>
                <a:ea typeface="Calibri"/>
                <a:cs typeface="Times New Roman" panose="02020603050405020304" pitchFamily="18" charset="0"/>
                <a:sym typeface="Calibri"/>
              </a:rPr>
              <a:t>[2]Zhang, Han, Qian Zhou, and Dr Pablo Roldan. "Change Point Detection methods applied to Financial Time Series Research Report Document."</a:t>
            </a:r>
            <a:endParaRPr sz="1400" dirty="0">
              <a:solidFill>
                <a:srgbClr val="222222"/>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1200"/>
              </a:spcBef>
              <a:spcAft>
                <a:spcPts val="0"/>
              </a:spcAft>
              <a:buNone/>
            </a:pPr>
            <a:r>
              <a:rPr lang="en" sz="1400" dirty="0">
                <a:solidFill>
                  <a:srgbClr val="222222"/>
                </a:solidFill>
                <a:latin typeface="Times New Roman" panose="02020603050405020304" pitchFamily="18" charset="0"/>
                <a:ea typeface="Calibri"/>
                <a:cs typeface="Times New Roman" panose="02020603050405020304" pitchFamily="18" charset="0"/>
                <a:sym typeface="Calibri"/>
              </a:rPr>
              <a:t>[3]Polunchenko, Aleksey S., and Alexander G. Tartakovsky. "State-of-the-art in sequential change-point detection." </a:t>
            </a:r>
            <a:r>
              <a:rPr lang="en" sz="1400" i="1" dirty="0">
                <a:solidFill>
                  <a:srgbClr val="222222"/>
                </a:solidFill>
                <a:latin typeface="Times New Roman" panose="02020603050405020304" pitchFamily="18" charset="0"/>
                <a:ea typeface="Calibri"/>
                <a:cs typeface="Times New Roman" panose="02020603050405020304" pitchFamily="18" charset="0"/>
                <a:sym typeface="Calibri"/>
              </a:rPr>
              <a:t>Methodology and computing in applied probability</a:t>
            </a:r>
            <a:r>
              <a:rPr lang="en" sz="1400" dirty="0">
                <a:solidFill>
                  <a:srgbClr val="222222"/>
                </a:solidFill>
                <a:latin typeface="Times New Roman" panose="02020603050405020304" pitchFamily="18" charset="0"/>
                <a:ea typeface="Calibri"/>
                <a:cs typeface="Times New Roman" panose="02020603050405020304" pitchFamily="18" charset="0"/>
                <a:sym typeface="Calibri"/>
              </a:rPr>
              <a:t> 14.3 (2012): 649-684.</a:t>
            </a:r>
            <a:endParaRPr sz="1400" dirty="0">
              <a:solidFill>
                <a:srgbClr val="222222"/>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1200"/>
              </a:spcBef>
              <a:spcAft>
                <a:spcPts val="1200"/>
              </a:spcAft>
              <a:buNone/>
            </a:pPr>
            <a:r>
              <a:rPr lang="en" sz="1400" dirty="0">
                <a:solidFill>
                  <a:srgbClr val="222222"/>
                </a:solidFill>
                <a:latin typeface="Times New Roman" panose="02020603050405020304" pitchFamily="18" charset="0"/>
                <a:ea typeface="Calibri"/>
                <a:cs typeface="Times New Roman" panose="02020603050405020304" pitchFamily="18" charset="0"/>
                <a:sym typeface="Calibri"/>
              </a:rPr>
              <a:t>[4]Chen, Xiang, et al. "The Mann-Kendall-Sneyers test to identify the change points of COVID-19 time series in the United States." </a:t>
            </a:r>
            <a:r>
              <a:rPr lang="en" sz="1400" i="1" dirty="0">
                <a:solidFill>
                  <a:srgbClr val="222222"/>
                </a:solidFill>
                <a:latin typeface="Times New Roman" panose="02020603050405020304" pitchFamily="18" charset="0"/>
                <a:ea typeface="Calibri"/>
                <a:cs typeface="Times New Roman" panose="02020603050405020304" pitchFamily="18" charset="0"/>
                <a:sym typeface="Calibri"/>
              </a:rPr>
              <a:t>BMC Medical Research Methodology</a:t>
            </a:r>
            <a:r>
              <a:rPr lang="en" sz="1400" dirty="0">
                <a:solidFill>
                  <a:srgbClr val="222222"/>
                </a:solidFill>
                <a:latin typeface="Times New Roman" panose="02020603050405020304" pitchFamily="18" charset="0"/>
                <a:ea typeface="Calibri"/>
                <a:cs typeface="Times New Roman" panose="02020603050405020304" pitchFamily="18" charset="0"/>
                <a:sym typeface="Calibri"/>
              </a:rPr>
              <a:t> 22.1 (2022): 1-9.</a:t>
            </a:r>
          </a:p>
          <a:p>
            <a:pPr marL="0" lvl="0" indent="0" algn="l" rtl="0">
              <a:spcBef>
                <a:spcPts val="1200"/>
              </a:spcBef>
              <a:spcAft>
                <a:spcPts val="1200"/>
              </a:spcAft>
              <a:buNone/>
            </a:pPr>
            <a:r>
              <a:rPr lang="en" sz="1400" dirty="0">
                <a:solidFill>
                  <a:srgbClr val="222222"/>
                </a:solidFill>
                <a:latin typeface="Times New Roman" panose="02020603050405020304" pitchFamily="18" charset="0"/>
                <a:ea typeface="Calibri"/>
                <a:cs typeface="Times New Roman" panose="02020603050405020304" pitchFamily="18" charset="0"/>
                <a:sym typeface="Calibri"/>
              </a:rPr>
              <a:t>[5]</a:t>
            </a:r>
            <a:r>
              <a:rPr lang="en-US" sz="1400" b="0" i="0" dirty="0">
                <a:solidFill>
                  <a:srgbClr val="333333"/>
                </a:solidFill>
                <a:effectLst/>
                <a:latin typeface="Times New Roman" panose="02020603050405020304" pitchFamily="18" charset="0"/>
                <a:cs typeface="Times New Roman" panose="02020603050405020304" pitchFamily="18" charset="0"/>
              </a:rPr>
              <a:t> Ross, . G. J. (2015). Parametric and Nonparametric Sequential Change Detection in R: The </a:t>
            </a:r>
            <a:r>
              <a:rPr lang="en-US" sz="1400" b="0" i="0" dirty="0" err="1">
                <a:solidFill>
                  <a:srgbClr val="333333"/>
                </a:solidFill>
                <a:effectLst/>
                <a:latin typeface="Times New Roman" panose="02020603050405020304" pitchFamily="18" charset="0"/>
                <a:cs typeface="Times New Roman" panose="02020603050405020304" pitchFamily="18" charset="0"/>
              </a:rPr>
              <a:t>cpm</a:t>
            </a:r>
            <a:r>
              <a:rPr lang="en-US" sz="1400" b="0" i="0" dirty="0">
                <a:solidFill>
                  <a:srgbClr val="333333"/>
                </a:solidFill>
                <a:effectLst/>
                <a:latin typeface="Times New Roman" panose="02020603050405020304" pitchFamily="18" charset="0"/>
                <a:cs typeface="Times New Roman" panose="02020603050405020304" pitchFamily="18" charset="0"/>
              </a:rPr>
              <a:t> Package. </a:t>
            </a:r>
            <a:r>
              <a:rPr lang="en-US" sz="1400" b="0" i="1" dirty="0">
                <a:solidFill>
                  <a:srgbClr val="333333"/>
                </a:solidFill>
                <a:effectLst/>
                <a:latin typeface="Times New Roman" panose="02020603050405020304" pitchFamily="18" charset="0"/>
                <a:cs typeface="Times New Roman" panose="02020603050405020304" pitchFamily="18" charset="0"/>
              </a:rPr>
              <a:t>Journal of Statistical Software</a:t>
            </a:r>
            <a:r>
              <a:rPr lang="en-US" sz="1400" b="0" i="0" dirty="0">
                <a:solidFill>
                  <a:srgbClr val="333333"/>
                </a:solidFill>
                <a:effectLst/>
                <a:latin typeface="Times New Roman" panose="02020603050405020304" pitchFamily="18" charset="0"/>
                <a:cs typeface="Times New Roman" panose="02020603050405020304" pitchFamily="18" charset="0"/>
              </a:rPr>
              <a:t>, </a:t>
            </a:r>
            <a:r>
              <a:rPr lang="en-US" sz="1400" b="0" i="1" dirty="0">
                <a:solidFill>
                  <a:srgbClr val="333333"/>
                </a:solidFill>
                <a:effectLst/>
                <a:latin typeface="Times New Roman" panose="02020603050405020304" pitchFamily="18" charset="0"/>
                <a:cs typeface="Times New Roman" panose="02020603050405020304" pitchFamily="18" charset="0"/>
              </a:rPr>
              <a:t>66</a:t>
            </a:r>
            <a:r>
              <a:rPr lang="en-US" sz="1400" b="0" i="0" dirty="0">
                <a:solidFill>
                  <a:srgbClr val="333333"/>
                </a:solidFill>
                <a:effectLst/>
                <a:latin typeface="Times New Roman" panose="02020603050405020304" pitchFamily="18" charset="0"/>
                <a:cs typeface="Times New Roman" panose="02020603050405020304" pitchFamily="18" charset="0"/>
              </a:rPr>
              <a:t>(3), 1–20. https://doi.org/10.18637/jss.v066.i03</a:t>
            </a:r>
            <a:endParaRPr sz="1400" dirty="0">
              <a:solidFill>
                <a:srgbClr val="22222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234800"/>
            <a:ext cx="8520600" cy="572700"/>
          </a:xfrm>
          <a:prstGeom prst="rect">
            <a:avLst/>
          </a:prstGeom>
          <a:noFill/>
          <a:ln>
            <a:noFill/>
          </a:ln>
        </p:spPr>
        <p:txBody>
          <a:bodyPr spcFirstLastPara="1" wrap="square" lIns="91425" tIns="91425" rIns="91425" bIns="91425" anchor="t" anchorCtr="0">
            <a:normAutofit fontScale="90000"/>
          </a:bodyPr>
          <a:lstStyle/>
          <a:p>
            <a:pPr algn="ctr"/>
            <a:r>
              <a:rPr lang="en" sz="3300" dirty="0">
                <a:highlight>
                  <a:schemeClr val="accent1"/>
                </a:highlight>
                <a:latin typeface="Times New Roman" panose="02020603050405020304" pitchFamily="18" charset="0"/>
                <a:cs typeface="Times New Roman" panose="02020603050405020304" pitchFamily="18" charset="0"/>
                <a:sym typeface="Calibri"/>
              </a:rPr>
              <a:t>INTRODUCTION</a:t>
            </a:r>
            <a:endParaRPr sz="3300" dirty="0">
              <a:highlight>
                <a:schemeClr val="accent1"/>
              </a:highlight>
              <a:latin typeface="Times New Roman" panose="02020603050405020304" pitchFamily="18" charset="0"/>
              <a:cs typeface="Times New Roman" panose="02020603050405020304" pitchFamily="18" charset="0"/>
              <a:sym typeface="Calibri"/>
            </a:endParaRPr>
          </a:p>
        </p:txBody>
      </p:sp>
      <p:sp>
        <p:nvSpPr>
          <p:cNvPr id="65" name="Google Shape;65;p15"/>
          <p:cNvSpPr txBox="1">
            <a:spLocks noGrp="1"/>
          </p:cNvSpPr>
          <p:nvPr>
            <p:ph type="body" idx="1"/>
          </p:nvPr>
        </p:nvSpPr>
        <p:spPr>
          <a:xfrm>
            <a:off x="367776" y="1052850"/>
            <a:ext cx="4032900" cy="15189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en" b="1" dirty="0">
                <a:latin typeface="Times New Roman" panose="02020603050405020304" pitchFamily="18" charset="0"/>
                <a:ea typeface="Calibri"/>
                <a:cs typeface="Times New Roman" panose="02020603050405020304" pitchFamily="18" charset="0"/>
                <a:sym typeface="Calibri"/>
              </a:rPr>
              <a:t>C</a:t>
            </a:r>
            <a:r>
              <a:rPr lang="en" b="1" dirty="0">
                <a:solidFill>
                  <a:schemeClr val="dk1"/>
                </a:solidFill>
                <a:latin typeface="Times New Roman" panose="02020603050405020304" pitchFamily="18" charset="0"/>
                <a:ea typeface="Calibri"/>
                <a:cs typeface="Times New Roman" panose="02020603050405020304" pitchFamily="18" charset="0"/>
                <a:sym typeface="Calibri"/>
              </a:rPr>
              <a:t>hange Point Detection                                           </a:t>
            </a:r>
            <a:endParaRPr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115000"/>
              </a:lnSpc>
              <a:spcBef>
                <a:spcPts val="1200"/>
              </a:spcBef>
              <a:spcAft>
                <a:spcPts val="1200"/>
              </a:spcAft>
              <a:buNone/>
            </a:pPr>
            <a:r>
              <a:rPr lang="en" dirty="0">
                <a:solidFill>
                  <a:schemeClr val="dk1"/>
                </a:solidFill>
                <a:latin typeface="Times New Roman" panose="02020603050405020304" pitchFamily="18" charset="0"/>
                <a:ea typeface="Calibri"/>
                <a:cs typeface="Times New Roman" panose="02020603050405020304" pitchFamily="18" charset="0"/>
                <a:sym typeface="Calibri"/>
              </a:rPr>
              <a:t>Identify the times or points when the distribution of the process or a time series changes abruptly </a:t>
            </a:r>
            <a:endParaRPr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66" name="Google Shape;66;p15"/>
          <p:cNvPicPr preferRelativeResize="0"/>
          <p:nvPr/>
        </p:nvPicPr>
        <p:blipFill>
          <a:blip r:embed="rId3">
            <a:alphaModFix/>
          </a:blip>
          <a:stretch>
            <a:fillRect/>
          </a:stretch>
        </p:blipFill>
        <p:spPr>
          <a:xfrm>
            <a:off x="2226550" y="2571750"/>
            <a:ext cx="4360450" cy="2238825"/>
          </a:xfrm>
          <a:prstGeom prst="rect">
            <a:avLst/>
          </a:prstGeom>
          <a:noFill/>
          <a:ln>
            <a:noFill/>
          </a:ln>
        </p:spPr>
      </p:pic>
      <p:sp>
        <p:nvSpPr>
          <p:cNvPr id="67" name="Google Shape;67;p15"/>
          <p:cNvSpPr txBox="1"/>
          <p:nvPr/>
        </p:nvSpPr>
        <p:spPr>
          <a:xfrm>
            <a:off x="4880100" y="999262"/>
            <a:ext cx="39522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latin typeface="Calibri"/>
                <a:ea typeface="Calibri"/>
                <a:cs typeface="Calibri"/>
                <a:sym typeface="Calibri"/>
              </a:rPr>
              <a:t>Sequential change point Detection</a:t>
            </a:r>
            <a:endParaRPr sz="1800" b="1" dirty="0">
              <a:solidFill>
                <a:schemeClr val="dk1"/>
              </a:solidFill>
              <a:latin typeface="Calibri"/>
              <a:ea typeface="Calibri"/>
              <a:cs typeface="Calibri"/>
              <a:sym typeface="Calibri"/>
            </a:endParaRPr>
          </a:p>
          <a:p>
            <a:pPr marL="0" lvl="0" indent="0" algn="l" rtl="0">
              <a:spcBef>
                <a:spcPts val="0"/>
              </a:spcBef>
              <a:spcAft>
                <a:spcPts val="0"/>
              </a:spcAft>
              <a:buNone/>
            </a:pPr>
            <a:endParaRPr sz="1800" b="1" dirty="0">
              <a:solidFill>
                <a:schemeClr val="dk1"/>
              </a:solidFill>
              <a:latin typeface="Calibri"/>
              <a:ea typeface="Calibri"/>
              <a:cs typeface="Calibri"/>
              <a:sym typeface="Calibri"/>
            </a:endParaRPr>
          </a:p>
          <a:p>
            <a:pPr marL="0" lvl="0" indent="0" algn="l" rtl="0">
              <a:spcBef>
                <a:spcPts val="0"/>
              </a:spcBef>
              <a:spcAft>
                <a:spcPts val="0"/>
              </a:spcAft>
              <a:buNone/>
            </a:pPr>
            <a:r>
              <a:rPr lang="en" sz="1800" dirty="0">
                <a:solidFill>
                  <a:schemeClr val="dk1"/>
                </a:solidFill>
                <a:latin typeface="Calibri"/>
                <a:ea typeface="Calibri"/>
                <a:cs typeface="Calibri"/>
                <a:sym typeface="Calibri"/>
              </a:rPr>
              <a:t>Identifying the point or time of change for sequential samples or data</a:t>
            </a:r>
            <a:endParaRPr sz="1800" dirty="0">
              <a:solidFill>
                <a:schemeClr val="dk1"/>
              </a:solidFill>
              <a:latin typeface="Calibri"/>
              <a:ea typeface="Calibri"/>
              <a:cs typeface="Calibri"/>
              <a:sym typeface="Calibri"/>
            </a:endParaRPr>
          </a:p>
        </p:txBody>
      </p:sp>
      <p:sp>
        <p:nvSpPr>
          <p:cNvPr id="68" name="Google Shape;68;p15"/>
          <p:cNvSpPr txBox="1"/>
          <p:nvPr/>
        </p:nvSpPr>
        <p:spPr>
          <a:xfrm>
            <a:off x="70075" y="2438500"/>
            <a:ext cx="42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9" name="Google Shape;69;p15"/>
          <p:cNvSpPr txBox="1"/>
          <p:nvPr/>
        </p:nvSpPr>
        <p:spPr>
          <a:xfrm>
            <a:off x="2799150" y="4743300"/>
            <a:ext cx="354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Yearly volume of nile river at Aswan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00" dirty="0">
                <a:highlight>
                  <a:schemeClr val="accent1"/>
                </a:highlight>
                <a:latin typeface="Times New Roman" panose="02020603050405020304" pitchFamily="18" charset="0"/>
                <a:cs typeface="Times New Roman" panose="02020603050405020304" pitchFamily="18" charset="0"/>
              </a:rPr>
              <a:t>What is the goal?</a:t>
            </a:r>
            <a:endParaRPr sz="3300" dirty="0">
              <a:highlight>
                <a:schemeClr val="accent1"/>
              </a:highlight>
              <a:latin typeface="Times New Roman" panose="02020603050405020304" pitchFamily="18" charset="0"/>
              <a:cs typeface="Times New Roman" panose="02020603050405020304" pitchFamily="18" charset="0"/>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Has the change occurred?</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If yes,where it occurred?</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What is the difference between the pre and post change data?</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How certain are we of the change point location?</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How many changes have occurred?</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dirty="0">
                <a:latin typeface="Times New Roman" panose="02020603050405020304" pitchFamily="18" charset="0"/>
                <a:cs typeface="Times New Roman" panose="02020603050405020304" pitchFamily="18" charset="0"/>
              </a:rPr>
              <a:t>Why has there been a change?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a:buSzPts val="3000"/>
            </a:pPr>
            <a:r>
              <a:rPr lang="en" sz="3000" dirty="0">
                <a:highlight>
                  <a:schemeClr val="accent1"/>
                </a:highlight>
                <a:latin typeface="Times New Roman" panose="02020603050405020304" pitchFamily="18" charset="0"/>
                <a:cs typeface="Times New Roman" panose="02020603050405020304" pitchFamily="18" charset="0"/>
              </a:rPr>
              <a:t>MOTIVATION</a:t>
            </a:r>
            <a:endParaRPr sz="3000" dirty="0">
              <a:highlight>
                <a:schemeClr val="accent1"/>
              </a:highlight>
              <a:latin typeface="Times New Roman" panose="02020603050405020304" pitchFamily="18" charset="0"/>
              <a:cs typeface="Times New Roman" panose="02020603050405020304" pitchFamily="18" charset="0"/>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latin typeface="Times New Roman" panose="02020603050405020304" pitchFamily="18" charset="0"/>
                <a:cs typeface="Times New Roman" panose="02020603050405020304" pitchFamily="18" charset="0"/>
              </a:rPr>
              <a:t>In real world applications most of the datasets are sequential, in order to detect changes as early as possible, we need have efficient model.</a:t>
            </a:r>
          </a:p>
          <a:p>
            <a:pPr marL="114300" lvl="0" indent="0" algn="l" rtl="0">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AF11-12BE-BB88-856D-875D53D5B2AF}"/>
              </a:ext>
            </a:extLst>
          </p:cNvPr>
          <p:cNvSpPr>
            <a:spLocks noGrp="1"/>
          </p:cNvSpPr>
          <p:nvPr>
            <p:ph type="title"/>
          </p:nvPr>
        </p:nvSpPr>
        <p:spPr>
          <a:xfrm>
            <a:off x="311700" y="124216"/>
            <a:ext cx="8520600" cy="572700"/>
          </a:xfrm>
        </p:spPr>
        <p:txBody>
          <a:bodyPr/>
          <a:lstStyle/>
          <a:p>
            <a:r>
              <a:rPr lang="en-US" dirty="0">
                <a:latin typeface="Times New Roman" panose="02020603050405020304" pitchFamily="18" charset="0"/>
                <a:cs typeface="Times New Roman" panose="02020603050405020304" pitchFamily="18" charset="0"/>
              </a:rPr>
              <a:t>Methodology -  Sequential CPD</a:t>
            </a:r>
          </a:p>
        </p:txBody>
      </p:sp>
      <p:sp>
        <p:nvSpPr>
          <p:cNvPr id="3" name="Slide Number Placeholder 2">
            <a:extLst>
              <a:ext uri="{FF2B5EF4-FFF2-40B4-BE49-F238E27FC236}">
                <a16:creationId xmlns:a16="http://schemas.microsoft.com/office/drawing/2014/main" id="{64B57F14-146D-425E-1E8D-C09FA039F096}"/>
              </a:ext>
            </a:extLst>
          </p:cNvPr>
          <p:cNvSpPr>
            <a:spLocks noGrp="1"/>
          </p:cNvSpPr>
          <p:nvPr>
            <p:ph type="sldNum" sz="quarter" idx="12"/>
          </p:nvPr>
        </p:nvSpPr>
        <p:spPr/>
        <p:txBody>
          <a:bodyPr/>
          <a:lstStyle/>
          <a:p>
            <a:fld id="{72ADEE1D-C5C1-497C-8754-86C421F2C086}" type="slidenum">
              <a:rPr lang="en-US" smtClean="0"/>
              <a:pPr/>
              <a:t>6</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64B87C0-6BBE-C3BB-1E57-28E8E94D3194}"/>
                  </a:ext>
                </a:extLst>
              </p:cNvPr>
              <p:cNvSpPr>
                <a:spLocks noGrp="1"/>
              </p:cNvSpPr>
              <p:nvPr>
                <p:ph idx="1"/>
              </p:nvPr>
            </p:nvSpPr>
            <p:spPr>
              <a:xfrm>
                <a:off x="311700" y="823074"/>
                <a:ext cx="8520600" cy="4045305"/>
              </a:xfrm>
            </p:spPr>
            <p:txBody>
              <a:bodyPr>
                <a:normAutofit fontScale="85000" lnSpcReduction="20000"/>
              </a:bodyPr>
              <a:lstStyle/>
              <a:p>
                <a:pPr>
                  <a:buFont typeface="Wingdings" panose="05000000000000000000" pitchFamily="2" charset="2"/>
                  <a:buChar char="Ø"/>
                </a:pPr>
                <a:r>
                  <a:rPr lang="en-US" sz="1400" b="1" u="sng" dirty="0">
                    <a:latin typeface="Times New Roman" panose="02020603050405020304" pitchFamily="18" charset="0"/>
                    <a:cs typeface="Times New Roman" panose="02020603050405020304" pitchFamily="18" charset="0"/>
                  </a:rPr>
                  <a:t>Batch change detection (Phase I) </a:t>
                </a:r>
                <a:r>
                  <a:rPr lang="en-US" sz="1200" dirty="0">
                    <a:latin typeface="Times New Roman" panose="02020603050405020304" pitchFamily="18" charset="0"/>
                    <a:cs typeface="Times New Roman" panose="02020603050405020304" pitchFamily="18" charset="0"/>
                  </a:rPr>
                  <a:t>:- </a:t>
                </a:r>
              </a:p>
              <a:p>
                <a:pPr indent="0">
                  <a:buNone/>
                </a:pPr>
                <a:endParaRPr lang="en-US" sz="1200" dirty="0">
                  <a:latin typeface="Times New Roman" panose="02020603050405020304" pitchFamily="18" charset="0"/>
                  <a:cs typeface="Times New Roman" panose="02020603050405020304" pitchFamily="18" charset="0"/>
                </a:endParaRPr>
              </a:p>
              <a:p>
                <a:pPr indent="0">
                  <a:buNone/>
                </a:pPr>
                <a:r>
                  <a:rPr lang="en-US" sz="1200" dirty="0">
                    <a:latin typeface="Times New Roman" panose="02020603050405020304" pitchFamily="18" charset="0"/>
                    <a:cs typeface="Times New Roman" panose="02020603050405020304" pitchFamily="18" charset="0"/>
                  </a:rPr>
                  <a:t>Consider fixed length sequence of ‘n’ observations x1, . . . , </a:t>
                </a:r>
                <a:r>
                  <a:rPr lang="en-US" sz="1200" dirty="0" err="1">
                    <a:latin typeface="Times New Roman" panose="02020603050405020304" pitchFamily="18" charset="0"/>
                    <a:cs typeface="Times New Roman" panose="02020603050405020304" pitchFamily="18" charset="0"/>
                  </a:rPr>
                  <a:t>xn</a:t>
                </a:r>
                <a:r>
                  <a:rPr lang="en-US" sz="1200" dirty="0">
                    <a:latin typeface="Times New Roman" panose="02020603050405020304" pitchFamily="18" charset="0"/>
                    <a:cs typeface="Times New Roman" panose="02020603050405020304" pitchFamily="18" charset="0"/>
                  </a:rPr>
                  <a:t> which may or may not contain a change point. If a change point exists at some time </a:t>
                </a:r>
                <a14:m>
                  <m:oMath xmlns:m="http://schemas.openxmlformats.org/officeDocument/2006/math">
                    <m:r>
                      <a:rPr lang="en-US" sz="1200" b="1" i="1">
                        <a:latin typeface="Cambria Math" panose="02040503050406030204" pitchFamily="18" charset="0"/>
                      </a:rPr>
                      <m:t>𝝉</m:t>
                    </m:r>
                  </m:oMath>
                </a14:m>
                <a:r>
                  <a:rPr lang="en-US" sz="1200" dirty="0">
                    <a:latin typeface="Times New Roman" panose="02020603050405020304" pitchFamily="18" charset="0"/>
                    <a:cs typeface="Times New Roman" panose="02020603050405020304" pitchFamily="18" charset="0"/>
                  </a:rPr>
                  <a:t> , then the observations have a distribution F</a:t>
                </a:r>
                <a:r>
                  <a:rPr lang="en-US" sz="1200" baseline="-25000"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prior to this point, and a distribution F</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afterwards, where F0 </a:t>
                </a:r>
                <a14:m>
                  <m:oMath xmlns:m="http://schemas.openxmlformats.org/officeDocument/2006/math">
                    <m:r>
                      <a:rPr lang="en-US" sz="1200" i="1" smtClean="0">
                        <a:latin typeface="Cambria Math" panose="02040503050406030204" pitchFamily="18" charset="0"/>
                        <a:ea typeface="Cambria Math" panose="02040503050406030204" pitchFamily="18" charset="0"/>
                      </a:rPr>
                      <m:t>≠</m:t>
                    </m:r>
                  </m:oMath>
                </a14:m>
                <a:r>
                  <a:rPr lang="en-US" sz="1200" dirty="0">
                    <a:latin typeface="Times New Roman" panose="02020603050405020304" pitchFamily="18" charset="0"/>
                    <a:cs typeface="Times New Roman" panose="02020603050405020304" pitchFamily="18" charset="0"/>
                  </a:rPr>
                  <a:t> F1. </a:t>
                </a:r>
              </a:p>
              <a:p>
                <a:pPr marL="685800" lvl="2" indent="0">
                  <a:buNone/>
                </a:pPr>
                <a:r>
                  <a:rPr lang="pt-BR" sz="1300" dirty="0">
                    <a:latin typeface="Times New Roman" panose="02020603050405020304" pitchFamily="18" charset="0"/>
                    <a:cs typeface="Times New Roman" panose="02020603050405020304" pitchFamily="18" charset="0"/>
                  </a:rPr>
                  <a:t>H</a:t>
                </a:r>
                <a:r>
                  <a:rPr lang="pt-BR" sz="1300" baseline="-25000" dirty="0">
                    <a:latin typeface="Times New Roman" panose="02020603050405020304" pitchFamily="18" charset="0"/>
                    <a:cs typeface="Times New Roman" panose="02020603050405020304" pitchFamily="18" charset="0"/>
                  </a:rPr>
                  <a:t>0</a:t>
                </a:r>
                <a:r>
                  <a:rPr lang="pt-BR" sz="1300" dirty="0">
                    <a:latin typeface="Times New Roman" panose="02020603050405020304" pitchFamily="18" charset="0"/>
                    <a:cs typeface="Times New Roman" panose="02020603050405020304" pitchFamily="18" charset="0"/>
                  </a:rPr>
                  <a:t> : X</a:t>
                </a:r>
                <a:r>
                  <a:rPr lang="pt-BR" sz="1300" baseline="-25000" dirty="0">
                    <a:latin typeface="Times New Roman" panose="02020603050405020304" pitchFamily="18" charset="0"/>
                    <a:cs typeface="Times New Roman" panose="02020603050405020304" pitchFamily="18" charset="0"/>
                  </a:rPr>
                  <a:t>i</a:t>
                </a:r>
                <a:r>
                  <a:rPr lang="pt-BR" sz="1300" dirty="0">
                    <a:latin typeface="Times New Roman" panose="02020603050405020304" pitchFamily="18" charset="0"/>
                    <a:cs typeface="Times New Roman" panose="02020603050405020304" pitchFamily="18" charset="0"/>
                  </a:rPr>
                  <a:t> ∼ F</a:t>
                </a:r>
                <a:r>
                  <a:rPr lang="pt-BR" sz="1300" baseline="-25000" dirty="0">
                    <a:latin typeface="Times New Roman" panose="02020603050405020304" pitchFamily="18" charset="0"/>
                    <a:cs typeface="Times New Roman" panose="02020603050405020304" pitchFamily="18" charset="0"/>
                  </a:rPr>
                  <a:t>0</a:t>
                </a:r>
                <a:r>
                  <a:rPr lang="pt-BR" sz="1300" dirty="0">
                    <a:latin typeface="Times New Roman" panose="02020603050405020304" pitchFamily="18" charset="0"/>
                    <a:cs typeface="Times New Roman" panose="02020603050405020304" pitchFamily="18" charset="0"/>
                  </a:rPr>
                  <a:t>(x; θ</a:t>
                </a:r>
                <a:r>
                  <a:rPr lang="pt-BR" sz="1300" baseline="-25000" dirty="0">
                    <a:latin typeface="Times New Roman" panose="02020603050405020304" pitchFamily="18" charset="0"/>
                    <a:cs typeface="Times New Roman" panose="02020603050405020304" pitchFamily="18" charset="0"/>
                  </a:rPr>
                  <a:t>0</a:t>
                </a:r>
                <a:r>
                  <a:rPr lang="pt-BR" sz="1300" dirty="0">
                    <a:latin typeface="Times New Roman" panose="02020603050405020304" pitchFamily="18" charset="0"/>
                    <a:cs typeface="Times New Roman" panose="02020603050405020304" pitchFamily="18" charset="0"/>
                  </a:rPr>
                  <a:t>), i = 1, . . . , n, </a:t>
                </a:r>
              </a:p>
              <a:p>
                <a:pPr marL="685800" lvl="2" indent="0">
                  <a:buNone/>
                </a:pPr>
                <a:r>
                  <a:rPr lang="pt-BR" sz="1300" dirty="0">
                    <a:latin typeface="Times New Roman" panose="02020603050405020304" pitchFamily="18" charset="0"/>
                    <a:cs typeface="Times New Roman" panose="02020603050405020304" pitchFamily="18" charset="0"/>
                  </a:rPr>
                  <a:t>H</a:t>
                </a:r>
                <a:r>
                  <a:rPr lang="pt-BR" sz="1300" baseline="-25000" dirty="0">
                    <a:latin typeface="Times New Roman" panose="02020603050405020304" pitchFamily="18" charset="0"/>
                    <a:cs typeface="Times New Roman" panose="02020603050405020304" pitchFamily="18" charset="0"/>
                  </a:rPr>
                  <a:t>1</a:t>
                </a:r>
                <a:r>
                  <a:rPr lang="pt-BR" sz="1300" dirty="0">
                    <a:latin typeface="Times New Roman" panose="02020603050405020304" pitchFamily="18" charset="0"/>
                    <a:cs typeface="Times New Roman" panose="02020603050405020304" pitchFamily="18" charset="0"/>
                  </a:rPr>
                  <a:t> : X</a:t>
                </a:r>
                <a:r>
                  <a:rPr lang="pt-BR" sz="1300" baseline="-25000" dirty="0">
                    <a:latin typeface="Times New Roman" panose="02020603050405020304" pitchFamily="18" charset="0"/>
                    <a:cs typeface="Times New Roman" panose="02020603050405020304" pitchFamily="18" charset="0"/>
                  </a:rPr>
                  <a:t>i</a:t>
                </a:r>
                <a:r>
                  <a:rPr lang="pt-BR" sz="13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pt-BR" sz="1300" i="1" smtClean="0">
                            <a:latin typeface="Cambria Math" panose="02040503050406030204" pitchFamily="18" charset="0"/>
                          </a:rPr>
                        </m:ctrlPr>
                      </m:dPr>
                      <m:e>
                        <m:eqArr>
                          <m:eqArrPr>
                            <m:ctrlPr>
                              <a:rPr lang="pt-BR" sz="1300" i="1" smtClean="0">
                                <a:latin typeface="Cambria Math" panose="02040503050406030204" pitchFamily="18" charset="0"/>
                              </a:rPr>
                            </m:ctrlPr>
                          </m:eqArrPr>
                          <m:e>
                            <m:r>
                              <m:rPr>
                                <m:nor/>
                              </m:rPr>
                              <a:rPr lang="pt-BR" sz="1300" dirty="0" smtClean="0">
                                <a:latin typeface="Times New Roman" panose="02020603050405020304" pitchFamily="18" charset="0"/>
                                <a:cs typeface="Times New Roman" panose="02020603050405020304" pitchFamily="18" charset="0"/>
                              </a:rPr>
                              <m:t>F</m:t>
                            </m:r>
                            <m:r>
                              <m:rPr>
                                <m:nor/>
                              </m:rPr>
                              <a:rPr lang="pt-BR" sz="1300" baseline="-25000" dirty="0" smtClean="0">
                                <a:latin typeface="Times New Roman" panose="02020603050405020304" pitchFamily="18" charset="0"/>
                                <a:cs typeface="Times New Roman" panose="02020603050405020304" pitchFamily="18" charset="0"/>
                              </a:rPr>
                              <m:t>0</m:t>
                            </m:r>
                            <m:r>
                              <m:rPr>
                                <m:nor/>
                              </m:rPr>
                              <a:rPr lang="pt-BR" sz="1300" dirty="0" smtClean="0">
                                <a:latin typeface="Times New Roman" panose="02020603050405020304" pitchFamily="18" charset="0"/>
                                <a:cs typeface="Times New Roman" panose="02020603050405020304" pitchFamily="18" charset="0"/>
                              </a:rPr>
                              <m:t>(</m:t>
                            </m:r>
                            <m:r>
                              <m:rPr>
                                <m:nor/>
                              </m:rPr>
                              <a:rPr lang="pt-BR" sz="1300" dirty="0" smtClean="0">
                                <a:latin typeface="Times New Roman" panose="02020603050405020304" pitchFamily="18" charset="0"/>
                                <a:cs typeface="Times New Roman" panose="02020603050405020304" pitchFamily="18" charset="0"/>
                              </a:rPr>
                              <m:t>x</m:t>
                            </m:r>
                            <m:r>
                              <m:rPr>
                                <m:nor/>
                              </m:rPr>
                              <a:rPr lang="pt-BR" sz="1300" dirty="0" smtClean="0">
                                <a:latin typeface="Times New Roman" panose="02020603050405020304" pitchFamily="18" charset="0"/>
                                <a:cs typeface="Times New Roman" panose="02020603050405020304" pitchFamily="18" charset="0"/>
                              </a:rPr>
                              <m:t>; </m:t>
                            </m:r>
                            <m:r>
                              <m:rPr>
                                <m:nor/>
                              </m:rPr>
                              <a:rPr lang="pt-BR" sz="1300" dirty="0" smtClean="0">
                                <a:latin typeface="Times New Roman" panose="02020603050405020304" pitchFamily="18" charset="0"/>
                                <a:cs typeface="Times New Roman" panose="02020603050405020304" pitchFamily="18" charset="0"/>
                              </a:rPr>
                              <m:t>θ</m:t>
                            </m:r>
                            <m:r>
                              <m:rPr>
                                <m:nor/>
                              </m:rPr>
                              <a:rPr lang="pt-BR" sz="1300" baseline="-25000" dirty="0" smtClean="0">
                                <a:latin typeface="Times New Roman" panose="02020603050405020304" pitchFamily="18" charset="0"/>
                                <a:cs typeface="Times New Roman" panose="02020603050405020304" pitchFamily="18" charset="0"/>
                              </a:rPr>
                              <m:t>0</m:t>
                            </m:r>
                            <m:r>
                              <m:rPr>
                                <m:nor/>
                              </m:rPr>
                              <a:rPr lang="pt-BR" sz="1300" dirty="0" smtClean="0">
                                <a:latin typeface="Times New Roman" panose="02020603050405020304" pitchFamily="18" charset="0"/>
                                <a:cs typeface="Times New Roman" panose="02020603050405020304" pitchFamily="18" charset="0"/>
                              </a:rPr>
                              <m:t>)</m:t>
                            </m:r>
                            <m:r>
                              <m:rPr>
                                <m:nor/>
                              </m:rPr>
                              <a:rPr lang="en-US" sz="1300" b="0" i="0" dirty="0" smtClean="0">
                                <a:latin typeface="Times New Roman" panose="02020603050405020304" pitchFamily="18" charset="0"/>
                                <a:cs typeface="Times New Roman" panose="02020603050405020304" pitchFamily="18" charset="0"/>
                              </a:rPr>
                              <m:t>,                     </m:t>
                            </m:r>
                            <m:r>
                              <m:rPr>
                                <m:nor/>
                              </m:rPr>
                              <a:rPr lang="pt-BR" sz="1300" dirty="0" smtClean="0">
                                <a:latin typeface="Times New Roman" panose="02020603050405020304" pitchFamily="18" charset="0"/>
                                <a:cs typeface="Times New Roman" panose="02020603050405020304" pitchFamily="18" charset="0"/>
                              </a:rPr>
                              <m:t>i</m:t>
                            </m:r>
                            <m:r>
                              <m:rPr>
                                <m:nor/>
                              </m:rPr>
                              <a:rPr lang="pt-BR" sz="1300" dirty="0" smtClean="0">
                                <a:latin typeface="Times New Roman" panose="02020603050405020304" pitchFamily="18" charset="0"/>
                                <a:cs typeface="Times New Roman" panose="02020603050405020304" pitchFamily="18" charset="0"/>
                              </a:rPr>
                              <m:t> = 1, 2, . . . , </m:t>
                            </m:r>
                            <m:r>
                              <m:rPr>
                                <m:nor/>
                              </m:rPr>
                              <a:rPr lang="pt-BR" sz="1300" dirty="0" smtClean="0">
                                <a:latin typeface="Times New Roman" panose="02020603050405020304" pitchFamily="18" charset="0"/>
                                <a:cs typeface="Times New Roman" panose="02020603050405020304" pitchFamily="18" charset="0"/>
                              </a:rPr>
                              <m:t>k</m:t>
                            </m:r>
                            <m:r>
                              <a:rPr lang="en-US" sz="1300" b="0" i="1" dirty="0" smtClean="0">
                                <a:latin typeface="Cambria Math" panose="02040503050406030204" pitchFamily="18" charset="0"/>
                              </a:rPr>
                              <m:t>,</m:t>
                            </m:r>
                          </m:e>
                          <m:e>
                            <m:r>
                              <m:rPr>
                                <m:nor/>
                              </m:rPr>
                              <a:rPr lang="pt-BR" sz="1300" dirty="0" smtClean="0">
                                <a:latin typeface="Times New Roman" panose="02020603050405020304" pitchFamily="18" charset="0"/>
                                <a:cs typeface="Times New Roman" panose="02020603050405020304" pitchFamily="18" charset="0"/>
                              </a:rPr>
                              <m:t>F</m:t>
                            </m:r>
                            <m:r>
                              <m:rPr>
                                <m:nor/>
                              </m:rPr>
                              <a:rPr lang="pt-BR" sz="1300" baseline="-25000" dirty="0" smtClean="0">
                                <a:latin typeface="Times New Roman" panose="02020603050405020304" pitchFamily="18" charset="0"/>
                                <a:cs typeface="Times New Roman" panose="02020603050405020304" pitchFamily="18" charset="0"/>
                              </a:rPr>
                              <m:t>1</m:t>
                            </m:r>
                            <m:r>
                              <m:rPr>
                                <m:nor/>
                              </m:rPr>
                              <a:rPr lang="pt-BR" sz="1300" dirty="0" smtClean="0">
                                <a:latin typeface="Times New Roman" panose="02020603050405020304" pitchFamily="18" charset="0"/>
                                <a:cs typeface="Times New Roman" panose="02020603050405020304" pitchFamily="18" charset="0"/>
                              </a:rPr>
                              <m:t>(</m:t>
                            </m:r>
                            <m:r>
                              <m:rPr>
                                <m:nor/>
                              </m:rPr>
                              <a:rPr lang="pt-BR" sz="1300" dirty="0" smtClean="0">
                                <a:latin typeface="Times New Roman" panose="02020603050405020304" pitchFamily="18" charset="0"/>
                                <a:cs typeface="Times New Roman" panose="02020603050405020304" pitchFamily="18" charset="0"/>
                              </a:rPr>
                              <m:t>x</m:t>
                            </m:r>
                            <m:r>
                              <m:rPr>
                                <m:nor/>
                              </m:rPr>
                              <a:rPr lang="pt-BR" sz="1300" dirty="0" smtClean="0">
                                <a:latin typeface="Times New Roman" panose="02020603050405020304" pitchFamily="18" charset="0"/>
                                <a:cs typeface="Times New Roman" panose="02020603050405020304" pitchFamily="18" charset="0"/>
                              </a:rPr>
                              <m:t>; </m:t>
                            </m:r>
                            <m:r>
                              <m:rPr>
                                <m:nor/>
                              </m:rPr>
                              <a:rPr lang="pt-BR" sz="1300" dirty="0" smtClean="0">
                                <a:latin typeface="Times New Roman" panose="02020603050405020304" pitchFamily="18" charset="0"/>
                                <a:cs typeface="Times New Roman" panose="02020603050405020304" pitchFamily="18" charset="0"/>
                              </a:rPr>
                              <m:t>θ</m:t>
                            </m:r>
                            <m:r>
                              <m:rPr>
                                <m:nor/>
                              </m:rPr>
                              <a:rPr lang="pt-BR" sz="1300" baseline="-25000" dirty="0" smtClean="0">
                                <a:latin typeface="Times New Roman" panose="02020603050405020304" pitchFamily="18" charset="0"/>
                                <a:cs typeface="Times New Roman" panose="02020603050405020304" pitchFamily="18" charset="0"/>
                              </a:rPr>
                              <m:t>1</m:t>
                            </m:r>
                            <m:r>
                              <m:rPr>
                                <m:nor/>
                              </m:rPr>
                              <a:rPr lang="pt-BR" sz="1300" dirty="0" smtClean="0">
                                <a:latin typeface="Times New Roman" panose="02020603050405020304" pitchFamily="18" charset="0"/>
                                <a:cs typeface="Times New Roman" panose="02020603050405020304" pitchFamily="18" charset="0"/>
                              </a:rPr>
                              <m:t>)</m:t>
                            </m:r>
                            <m:r>
                              <m:rPr>
                                <m:nor/>
                              </m:rPr>
                              <a:rPr lang="en-US" sz="1300" b="0" i="0" dirty="0" smtClean="0">
                                <a:latin typeface="Times New Roman" panose="02020603050405020304" pitchFamily="18" charset="0"/>
                                <a:cs typeface="Times New Roman" panose="02020603050405020304" pitchFamily="18" charset="0"/>
                              </a:rPr>
                              <m:t>,         </m:t>
                            </m:r>
                            <m:r>
                              <m:rPr>
                                <m:nor/>
                              </m:rPr>
                              <a:rPr lang="pt-BR" sz="1300" dirty="0" smtClean="0">
                                <a:latin typeface="Times New Roman" panose="02020603050405020304" pitchFamily="18" charset="0"/>
                                <a:cs typeface="Times New Roman" panose="02020603050405020304" pitchFamily="18" charset="0"/>
                              </a:rPr>
                              <m:t> </m:t>
                            </m:r>
                            <m:r>
                              <m:rPr>
                                <m:nor/>
                              </m:rPr>
                              <a:rPr lang="pt-BR" sz="1300" dirty="0" smtClean="0">
                                <a:latin typeface="Times New Roman" panose="02020603050405020304" pitchFamily="18" charset="0"/>
                                <a:cs typeface="Times New Roman" panose="02020603050405020304" pitchFamily="18" charset="0"/>
                              </a:rPr>
                              <m:t>i</m:t>
                            </m:r>
                            <m:r>
                              <m:rPr>
                                <m:nor/>
                              </m:rPr>
                              <a:rPr lang="pt-BR" sz="1300" dirty="0" smtClean="0">
                                <a:latin typeface="Times New Roman" panose="02020603050405020304" pitchFamily="18" charset="0"/>
                                <a:cs typeface="Times New Roman" panose="02020603050405020304" pitchFamily="18" charset="0"/>
                              </a:rPr>
                              <m:t> = </m:t>
                            </m:r>
                            <m:r>
                              <m:rPr>
                                <m:nor/>
                              </m:rPr>
                              <a:rPr lang="pt-BR" sz="1300" dirty="0" smtClean="0">
                                <a:latin typeface="Times New Roman" panose="02020603050405020304" pitchFamily="18" charset="0"/>
                                <a:cs typeface="Times New Roman" panose="02020603050405020304" pitchFamily="18" charset="0"/>
                              </a:rPr>
                              <m:t>k</m:t>
                            </m:r>
                            <m:r>
                              <m:rPr>
                                <m:nor/>
                              </m:rPr>
                              <a:rPr lang="pt-BR" sz="1300" dirty="0" smtClean="0">
                                <a:latin typeface="Times New Roman" panose="02020603050405020304" pitchFamily="18" charset="0"/>
                                <a:cs typeface="Times New Roman" panose="02020603050405020304" pitchFamily="18" charset="0"/>
                              </a:rPr>
                              <m:t> + 1, </m:t>
                            </m:r>
                            <m:r>
                              <m:rPr>
                                <m:nor/>
                              </m:rPr>
                              <a:rPr lang="pt-BR" sz="1300" dirty="0" smtClean="0">
                                <a:latin typeface="Times New Roman" panose="02020603050405020304" pitchFamily="18" charset="0"/>
                                <a:cs typeface="Times New Roman" panose="02020603050405020304" pitchFamily="18" charset="0"/>
                              </a:rPr>
                              <m:t>k</m:t>
                            </m:r>
                            <m:r>
                              <m:rPr>
                                <m:nor/>
                              </m:rPr>
                              <a:rPr lang="pt-BR" sz="1300" dirty="0" smtClean="0">
                                <a:latin typeface="Times New Roman" panose="02020603050405020304" pitchFamily="18" charset="0"/>
                                <a:cs typeface="Times New Roman" panose="02020603050405020304" pitchFamily="18" charset="0"/>
                              </a:rPr>
                              <m:t> + 2, . . . , </m:t>
                            </m:r>
                            <m:r>
                              <m:rPr>
                                <m:nor/>
                              </m:rPr>
                              <a:rPr lang="pt-BR" sz="1300" dirty="0" smtClean="0">
                                <a:latin typeface="Times New Roman" panose="02020603050405020304" pitchFamily="18" charset="0"/>
                                <a:cs typeface="Times New Roman" panose="02020603050405020304" pitchFamily="18" charset="0"/>
                              </a:rPr>
                              <m:t>n</m:t>
                            </m:r>
                            <m:r>
                              <m:rPr>
                                <m:nor/>
                              </m:rPr>
                              <a:rPr lang="pt-BR" sz="1300" dirty="0" smtClean="0">
                                <a:latin typeface="Times New Roman" panose="02020603050405020304" pitchFamily="18" charset="0"/>
                                <a:cs typeface="Times New Roman" panose="02020603050405020304" pitchFamily="18" charset="0"/>
                              </a:rPr>
                              <m:t>,</m:t>
                            </m:r>
                          </m:e>
                        </m:eqArr>
                      </m:e>
                    </m:d>
                  </m:oMath>
                </a14:m>
                <a:r>
                  <a:rPr lang="pt-BR" sz="1300" dirty="0">
                    <a:latin typeface="Times New Roman" panose="02020603050405020304" pitchFamily="18" charset="0"/>
                    <a:cs typeface="Times New Roman" panose="02020603050405020304" pitchFamily="18" charset="0"/>
                  </a:rPr>
                  <a:t> </a:t>
                </a:r>
              </a:p>
              <a:p>
                <a:pPr marL="685800" lvl="2" indent="0">
                  <a:buNone/>
                </a:pPr>
                <a:r>
                  <a:rPr lang="en-US" sz="1300" dirty="0">
                    <a:latin typeface="Times New Roman" panose="02020603050405020304" pitchFamily="18" charset="0"/>
                    <a:cs typeface="Times New Roman" panose="02020603050405020304" pitchFamily="18" charset="0"/>
                  </a:rPr>
                  <a:t>Determine  two-sample test statistic Dn. Since </a:t>
                </a:r>
                <a:r>
                  <a:rPr lang="en-US" sz="1300" dirty="0" err="1">
                    <a:latin typeface="Times New Roman" panose="02020603050405020304" pitchFamily="18" charset="0"/>
                    <a:cs typeface="Times New Roman" panose="02020603050405020304" pitchFamily="18" charset="0"/>
                  </a:rPr>
                  <a:t>x</a:t>
                </a:r>
                <a:r>
                  <a:rPr lang="en-US" sz="1300" baseline="-25000" dirty="0" err="1">
                    <a:latin typeface="Times New Roman" panose="02020603050405020304" pitchFamily="18" charset="0"/>
                    <a:cs typeface="Times New Roman" panose="02020603050405020304" pitchFamily="18" charset="0"/>
                  </a:rPr>
                  <a:t>k</a:t>
                </a:r>
                <a:r>
                  <a:rPr lang="en-US" sz="1300" dirty="0">
                    <a:latin typeface="Times New Roman" panose="02020603050405020304" pitchFamily="18" charset="0"/>
                    <a:cs typeface="Times New Roman" panose="02020603050405020304" pitchFamily="18" charset="0"/>
                  </a:rPr>
                  <a:t> = observation after which sequence changed ,  not known we can find - </a:t>
                </a:r>
              </a:p>
              <a:p>
                <a:pPr marL="685800" lvl="2" indent="0">
                  <a:buNone/>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
                </a:r>
                <a:r>
                  <a:rPr lang="en-US" sz="1300" baseline="-25000" dirty="0" err="1">
                    <a:latin typeface="Times New Roman" panose="02020603050405020304" pitchFamily="18" charset="0"/>
                    <a:cs typeface="Times New Roman" panose="02020603050405020304" pitchFamily="18" charset="0"/>
                  </a:rPr>
                  <a:t>n</a:t>
                </a:r>
                <a:r>
                  <a:rPr lang="en-US" sz="1300" dirty="0">
                    <a:latin typeface="Times New Roman" panose="02020603050405020304" pitchFamily="18" charset="0"/>
                    <a:cs typeface="Times New Roman" panose="02020603050405020304" pitchFamily="18" charset="0"/>
                  </a:rPr>
                  <a:t> = </a:t>
                </a:r>
                <a14:m>
                  <m:oMath xmlns:m="http://schemas.openxmlformats.org/officeDocument/2006/math">
                    <m:func>
                      <m:funcPr>
                        <m:ctrlPr>
                          <a:rPr lang="en-US" sz="1300" i="1" dirty="0" smtClean="0">
                            <a:latin typeface="Cambria Math" panose="02040503050406030204" pitchFamily="18" charset="0"/>
                          </a:rPr>
                        </m:ctrlPr>
                      </m:funcPr>
                      <m:fName>
                        <m:limLow>
                          <m:limLowPr>
                            <m:ctrlPr>
                              <a:rPr lang="en-US" sz="1300" i="1" dirty="0" smtClean="0">
                                <a:latin typeface="Cambria Math" panose="02040503050406030204" pitchFamily="18" charset="0"/>
                              </a:rPr>
                            </m:ctrlPr>
                          </m:limLowPr>
                          <m:e>
                            <m:r>
                              <m:rPr>
                                <m:sty m:val="p"/>
                              </m:rPr>
                              <a:rPr lang="en-US" sz="1300" i="0" dirty="0" smtClean="0">
                                <a:latin typeface="Cambria Math" panose="02040503050406030204" pitchFamily="18" charset="0"/>
                              </a:rPr>
                              <m:t>max</m:t>
                            </m:r>
                          </m:e>
                          <m:lim>
                            <m:r>
                              <a:rPr lang="en-US" sz="1300" b="0" i="1" dirty="0" smtClean="0">
                                <a:latin typeface="Cambria Math" panose="02040503050406030204" pitchFamily="18" charset="0"/>
                              </a:rPr>
                              <m:t>𝑘</m:t>
                            </m:r>
                            <m:r>
                              <a:rPr lang="en-US" sz="1300" b="0" i="1" dirty="0" smtClean="0">
                                <a:latin typeface="Cambria Math" panose="02040503050406030204" pitchFamily="18" charset="0"/>
                              </a:rPr>
                              <m:t>=2,…,</m:t>
                            </m:r>
                            <m:r>
                              <a:rPr lang="en-US" sz="1300" b="0" i="1" dirty="0" smtClean="0">
                                <a:latin typeface="Cambria Math" panose="02040503050406030204" pitchFamily="18" charset="0"/>
                              </a:rPr>
                              <m:t>𝑛</m:t>
                            </m:r>
                            <m:r>
                              <a:rPr lang="en-US" sz="1300" b="0" i="1" dirty="0" smtClean="0">
                                <a:latin typeface="Cambria Math" panose="02040503050406030204" pitchFamily="18" charset="0"/>
                              </a:rPr>
                              <m:t>−1</m:t>
                            </m:r>
                          </m:lim>
                        </m:limLow>
                      </m:fName>
                      <m:e>
                        <m:r>
                          <a:rPr lang="en-US" sz="1300" b="0" i="1" dirty="0" smtClean="0">
                            <a:latin typeface="Cambria Math" panose="02040503050406030204" pitchFamily="18" charset="0"/>
                          </a:rPr>
                          <m:t>𝐷</m:t>
                        </m:r>
                        <m:r>
                          <a:rPr lang="en-US" sz="1300" b="0" i="1" baseline="-25000" dirty="0" smtClean="0">
                            <a:latin typeface="Cambria Math" panose="02040503050406030204" pitchFamily="18" charset="0"/>
                          </a:rPr>
                          <m:t>𝑘</m:t>
                        </m:r>
                        <m:r>
                          <a:rPr lang="en-US" sz="1300" b="0" i="1" baseline="-25000" dirty="0" smtClean="0">
                            <a:latin typeface="Cambria Math" panose="02040503050406030204" pitchFamily="18" charset="0"/>
                          </a:rPr>
                          <m:t>,</m:t>
                        </m:r>
                        <m:r>
                          <a:rPr lang="en-US" sz="1300" b="0" i="1" baseline="-25000" dirty="0" smtClean="0">
                            <a:latin typeface="Cambria Math" panose="02040503050406030204" pitchFamily="18" charset="0"/>
                          </a:rPr>
                          <m:t>𝑛</m:t>
                        </m:r>
                      </m:e>
                    </m:func>
                  </m:oMath>
                </a14:m>
                <a:r>
                  <a:rPr lang="en-US" sz="1300" dirty="0">
                    <a:latin typeface="Times New Roman" panose="02020603050405020304" pitchFamily="18" charset="0"/>
                    <a:cs typeface="Times New Roman" panose="02020603050405020304" pitchFamily="18" charset="0"/>
                  </a:rPr>
                  <a:t> = </a:t>
                </a:r>
                <a14:m>
                  <m:oMath xmlns:m="http://schemas.openxmlformats.org/officeDocument/2006/math">
                    <m:func>
                      <m:funcPr>
                        <m:ctrlPr>
                          <a:rPr lang="en-US" sz="1300" i="1" smtClean="0">
                            <a:latin typeface="Cambria Math" panose="02040503050406030204" pitchFamily="18" charset="0"/>
                          </a:rPr>
                        </m:ctrlPr>
                      </m:funcPr>
                      <m:fName>
                        <m:limLow>
                          <m:limLowPr>
                            <m:ctrlPr>
                              <a:rPr lang="en-US" sz="1300" i="1" smtClean="0">
                                <a:latin typeface="Cambria Math" panose="02040503050406030204" pitchFamily="18" charset="0"/>
                              </a:rPr>
                            </m:ctrlPr>
                          </m:limLowPr>
                          <m:e>
                            <m:r>
                              <m:rPr>
                                <m:sty m:val="p"/>
                              </m:rPr>
                              <a:rPr lang="en-US" sz="1300" i="0" smtClean="0">
                                <a:latin typeface="Cambria Math" panose="02040503050406030204" pitchFamily="18" charset="0"/>
                              </a:rPr>
                              <m:t>max</m:t>
                            </m:r>
                          </m:e>
                          <m:lim>
                            <m:r>
                              <m:rPr>
                                <m:nor/>
                              </m:rPr>
                              <a:rPr lang="en-US" sz="1300">
                                <a:latin typeface="Times New Roman" panose="02020603050405020304" pitchFamily="18" charset="0"/>
                                <a:cs typeface="Times New Roman" panose="02020603050405020304" pitchFamily="18" charset="0"/>
                              </a:rPr>
                              <m:t>k</m:t>
                            </m:r>
                            <m:r>
                              <m:rPr>
                                <m:nor/>
                              </m:rPr>
                              <a:rPr lang="en-US" sz="1300">
                                <a:latin typeface="Times New Roman" panose="02020603050405020304" pitchFamily="18" charset="0"/>
                                <a:cs typeface="Times New Roman" panose="02020603050405020304" pitchFamily="18" charset="0"/>
                              </a:rPr>
                              <m:t>=2,...,</m:t>
                            </m:r>
                            <m:r>
                              <m:rPr>
                                <m:nor/>
                              </m:rPr>
                              <a:rPr lang="en-US" sz="1300">
                                <a:latin typeface="Times New Roman" panose="02020603050405020304" pitchFamily="18" charset="0"/>
                                <a:cs typeface="Times New Roman" panose="02020603050405020304" pitchFamily="18" charset="0"/>
                              </a:rPr>
                              <m:t>n</m:t>
                            </m:r>
                            <m:r>
                              <m:rPr>
                                <m:nor/>
                              </m:rPr>
                              <a:rPr lang="en-US" sz="1300">
                                <a:latin typeface="Times New Roman" panose="02020603050405020304" pitchFamily="18" charset="0"/>
                                <a:cs typeface="Times New Roman" panose="02020603050405020304" pitchFamily="18" charset="0"/>
                              </a:rPr>
                              <m:t>−1</m:t>
                            </m:r>
                          </m:lim>
                        </m:limLow>
                      </m:fName>
                      <m:e>
                        <m:d>
                          <m:dPr>
                            <m:begChr m:val="|"/>
                            <m:endChr m:val="|"/>
                            <m:ctrlPr>
                              <a:rPr lang="en-US" sz="1300" i="1">
                                <a:latin typeface="Cambria Math" panose="02040503050406030204" pitchFamily="18" charset="0"/>
                              </a:rPr>
                            </m:ctrlPr>
                          </m:dPr>
                          <m:e>
                            <m:f>
                              <m:fPr>
                                <m:ctrlPr>
                                  <a:rPr lang="en-US" sz="1300" i="1">
                                    <a:latin typeface="Cambria Math" panose="02040503050406030204" pitchFamily="18" charset="0"/>
                                  </a:rPr>
                                </m:ctrlPr>
                              </m:fPr>
                              <m:num>
                                <m:acc>
                                  <m:accPr>
                                    <m:chr m:val="̃"/>
                                    <m:ctrlPr>
                                      <a:rPr lang="en-US" sz="1300" i="1">
                                        <a:latin typeface="Cambria Math" panose="02040503050406030204" pitchFamily="18" charset="0"/>
                                      </a:rPr>
                                    </m:ctrlPr>
                                  </m:accPr>
                                  <m:e>
                                    <m:r>
                                      <a:rPr lang="en-US" sz="1300" i="1">
                                        <a:latin typeface="Cambria Math" panose="02040503050406030204" pitchFamily="18" charset="0"/>
                                      </a:rPr>
                                      <m:t>𝐷</m:t>
                                    </m:r>
                                    <m:r>
                                      <a:rPr lang="en-US" sz="1300" i="1" baseline="-25000">
                                        <a:latin typeface="Cambria Math" panose="02040503050406030204" pitchFamily="18" charset="0"/>
                                      </a:rPr>
                                      <m:t>𝑘</m:t>
                                    </m:r>
                                    <m:r>
                                      <a:rPr lang="en-US" sz="1300" i="1" baseline="-25000">
                                        <a:latin typeface="Cambria Math" panose="02040503050406030204" pitchFamily="18" charset="0"/>
                                      </a:rPr>
                                      <m:t>,</m:t>
                                    </m:r>
                                    <m:r>
                                      <a:rPr lang="en-US" sz="1300" i="1" baseline="-25000">
                                        <a:latin typeface="Cambria Math" panose="02040503050406030204" pitchFamily="18" charset="0"/>
                                      </a:rPr>
                                      <m:t>𝑛</m:t>
                                    </m:r>
                                  </m:e>
                                </m:acc>
                                <m:r>
                                  <a:rPr lang="en-US" sz="1300" i="1">
                                    <a:latin typeface="Cambria Math" panose="02040503050406030204" pitchFamily="18" charset="0"/>
                                    <a:ea typeface="Cambria Math" panose="02040503050406030204" pitchFamily="18" charset="0"/>
                                  </a:rPr>
                                  <m:t>− </m:t>
                                </m:r>
                                <m:r>
                                  <a:rPr lang="en-US" sz="1300" i="1">
                                    <a:latin typeface="Cambria Math" panose="02040503050406030204" pitchFamily="18" charset="0"/>
                                    <a:ea typeface="Cambria Math" panose="02040503050406030204" pitchFamily="18" charset="0"/>
                                  </a:rPr>
                                  <m:t>𝜇</m:t>
                                </m:r>
                                <m:acc>
                                  <m:accPr>
                                    <m:chr m:val="̃"/>
                                    <m:ctrlPr>
                                      <a:rPr lang="en-US" sz="1300" i="1" baseline="-25000">
                                        <a:latin typeface="Cambria Math" panose="02040503050406030204" pitchFamily="18" charset="0"/>
                                      </a:rPr>
                                    </m:ctrlPr>
                                  </m:accPr>
                                  <m:e>
                                    <m:r>
                                      <a:rPr lang="en-US" sz="1300" i="1" baseline="-25000">
                                        <a:latin typeface="Cambria Math" panose="02040503050406030204" pitchFamily="18" charset="0"/>
                                      </a:rPr>
                                      <m:t>𝐷𝑘</m:t>
                                    </m:r>
                                    <m:r>
                                      <a:rPr lang="en-US" sz="1300" i="1" baseline="-25000">
                                        <a:latin typeface="Cambria Math" panose="02040503050406030204" pitchFamily="18" charset="0"/>
                                      </a:rPr>
                                      <m:t>,</m:t>
                                    </m:r>
                                    <m:r>
                                      <a:rPr lang="en-US" sz="1300" i="1" baseline="-25000">
                                        <a:latin typeface="Cambria Math" panose="02040503050406030204" pitchFamily="18" charset="0"/>
                                      </a:rPr>
                                      <m:t>𝑛</m:t>
                                    </m:r>
                                  </m:e>
                                </m:acc>
                              </m:num>
                              <m:den>
                                <m:r>
                                  <a:rPr lang="en-US" sz="1300" i="1">
                                    <a:latin typeface="Cambria Math" panose="02040503050406030204" pitchFamily="18" charset="0"/>
                                    <a:ea typeface="Cambria Math" panose="02040503050406030204" pitchFamily="18" charset="0"/>
                                  </a:rPr>
                                  <m:t>𝜎</m:t>
                                </m:r>
                                <m:acc>
                                  <m:accPr>
                                    <m:chr m:val="̃"/>
                                    <m:ctrlPr>
                                      <a:rPr lang="en-US" sz="1300" i="1" baseline="-25000">
                                        <a:latin typeface="Cambria Math" panose="02040503050406030204" pitchFamily="18" charset="0"/>
                                      </a:rPr>
                                    </m:ctrlPr>
                                  </m:accPr>
                                  <m:e>
                                    <m:r>
                                      <a:rPr lang="en-US" sz="1300" i="1" baseline="-25000">
                                        <a:latin typeface="Cambria Math" panose="02040503050406030204" pitchFamily="18" charset="0"/>
                                      </a:rPr>
                                      <m:t>𝐷𝑘</m:t>
                                    </m:r>
                                    <m:r>
                                      <a:rPr lang="en-US" sz="1300" i="1" baseline="-25000">
                                        <a:latin typeface="Cambria Math" panose="02040503050406030204" pitchFamily="18" charset="0"/>
                                      </a:rPr>
                                      <m:t>,</m:t>
                                    </m:r>
                                    <m:r>
                                      <a:rPr lang="en-US" sz="1300" i="1" baseline="-25000">
                                        <a:latin typeface="Cambria Math" panose="02040503050406030204" pitchFamily="18" charset="0"/>
                                      </a:rPr>
                                      <m:t>𝑛</m:t>
                                    </m:r>
                                  </m:e>
                                </m:acc>
                              </m:den>
                            </m:f>
                          </m:e>
                        </m:d>
                      </m:e>
                    </m:func>
                  </m:oMath>
                </a14:m>
                <a:endParaRPr lang="en-US" sz="1300" dirty="0">
                  <a:latin typeface="Times New Roman" panose="02020603050405020304" pitchFamily="18" charset="0"/>
                  <a:cs typeface="Times New Roman" panose="02020603050405020304" pitchFamily="18" charset="0"/>
                </a:endParaRPr>
              </a:p>
              <a:p>
                <a:pPr lvl="2"/>
                <a:r>
                  <a:rPr lang="en-US" sz="1300" dirty="0">
                    <a:latin typeface="Times New Roman" panose="02020603050405020304" pitchFamily="18" charset="0"/>
                    <a:cs typeface="Times New Roman" panose="02020603050405020304" pitchFamily="18" charset="0"/>
                  </a:rPr>
                  <a:t>if </a:t>
                </a:r>
                <a14:m>
                  <m:oMath xmlns:m="http://schemas.openxmlformats.org/officeDocument/2006/math">
                    <m:r>
                      <a:rPr lang="en-US" sz="1300" b="0" i="1" dirty="0" smtClean="0">
                        <a:latin typeface="Cambria Math" panose="02040503050406030204" pitchFamily="18" charset="0"/>
                      </a:rPr>
                      <m:t>𝐷</m:t>
                    </m:r>
                    <m:r>
                      <a:rPr lang="en-US" sz="1300" b="0" i="1" baseline="-25000" dirty="0" smtClean="0">
                        <a:latin typeface="Cambria Math" panose="02040503050406030204" pitchFamily="18" charset="0"/>
                      </a:rPr>
                      <m:t>𝑛</m:t>
                    </m:r>
                  </m:oMath>
                </a14:m>
                <a:r>
                  <a:rPr lang="en-US" sz="1300" dirty="0">
                    <a:latin typeface="Times New Roman" panose="02020603050405020304" pitchFamily="18" charset="0"/>
                    <a:cs typeface="Times New Roman" panose="02020603050405020304" pitchFamily="18" charset="0"/>
                  </a:rPr>
                  <a:t> &gt; </a:t>
                </a:r>
                <a:r>
                  <a:rPr lang="en-US" sz="1300" dirty="0" err="1">
                    <a:latin typeface="Times New Roman" panose="02020603050405020304" pitchFamily="18" charset="0"/>
                    <a:cs typeface="Times New Roman" panose="02020603050405020304" pitchFamily="18" charset="0"/>
                  </a:rPr>
                  <a:t>h</a:t>
                </a:r>
                <a:r>
                  <a:rPr lang="en-US" sz="1300" baseline="-25000" dirty="0" err="1">
                    <a:latin typeface="Times New Roman" panose="02020603050405020304" pitchFamily="18" charset="0"/>
                    <a:cs typeface="Times New Roman" panose="02020603050405020304" pitchFamily="18" charset="0"/>
                  </a:rPr>
                  <a:t>n</a:t>
                </a:r>
                <a:r>
                  <a:rPr lang="en-US"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sym typeface="Wingdings" panose="05000000000000000000" pitchFamily="2" charset="2"/>
                  </a:rPr>
                  <a:t> </a:t>
                </a:r>
                <a:r>
                  <a:rPr lang="en-US" sz="1300" dirty="0">
                    <a:latin typeface="Times New Roman" panose="02020603050405020304" pitchFamily="18" charset="0"/>
                    <a:cs typeface="Times New Roman" panose="02020603050405020304" pitchFamily="18" charset="0"/>
                  </a:rPr>
                  <a:t> Reject Null Hypothesis (means change in sequence detected)</a:t>
                </a:r>
              </a:p>
              <a:p>
                <a:pPr lvl="2"/>
                <a:r>
                  <a:rPr lang="en-US" sz="1300" dirty="0">
                    <a:latin typeface="Times New Roman" panose="02020603050405020304" pitchFamily="18" charset="0"/>
                    <a:cs typeface="Times New Roman" panose="02020603050405020304" pitchFamily="18" charset="0"/>
                  </a:rPr>
                  <a:t>If </a:t>
                </a:r>
                <a14:m>
                  <m:oMath xmlns:m="http://schemas.openxmlformats.org/officeDocument/2006/math">
                    <m:r>
                      <a:rPr lang="en-US" sz="1300" b="0" i="1" dirty="0" smtClean="0">
                        <a:latin typeface="Cambria Math" panose="02040503050406030204" pitchFamily="18" charset="0"/>
                      </a:rPr>
                      <m:t>𝐷</m:t>
                    </m:r>
                    <m:r>
                      <a:rPr lang="en-US" sz="1300" b="0" i="1" baseline="-25000" dirty="0" smtClean="0">
                        <a:latin typeface="Cambria Math" panose="02040503050406030204" pitchFamily="18" charset="0"/>
                      </a:rPr>
                      <m:t>𝑛</m:t>
                    </m:r>
                    <m:r>
                      <a:rPr lang="en-US" sz="1300" b="0" i="1" baseline="-25000" dirty="0" smtClean="0">
                        <a:latin typeface="Cambria Math" panose="02040503050406030204" pitchFamily="18" charset="0"/>
                      </a:rPr>
                      <m:t> </m:t>
                    </m:r>
                  </m:oMath>
                </a14:m>
                <a:r>
                  <a:rPr lang="en-US" sz="1300" dirty="0">
                    <a:latin typeface="Times New Roman" panose="02020603050405020304" pitchFamily="18" charset="0"/>
                    <a:cs typeface="Times New Roman" panose="02020603050405020304" pitchFamily="18" charset="0"/>
                  </a:rPr>
                  <a:t>&lt; </a:t>
                </a:r>
                <a:r>
                  <a:rPr lang="en-US" sz="1300" dirty="0" err="1">
                    <a:latin typeface="Times New Roman" panose="02020603050405020304" pitchFamily="18" charset="0"/>
                    <a:cs typeface="Times New Roman" panose="02020603050405020304" pitchFamily="18" charset="0"/>
                  </a:rPr>
                  <a:t>h</a:t>
                </a:r>
                <a:r>
                  <a:rPr lang="en-US" sz="1300" baseline="-25000" dirty="0" err="1">
                    <a:latin typeface="Times New Roman" panose="02020603050405020304" pitchFamily="18" charset="0"/>
                    <a:cs typeface="Times New Roman" panose="02020603050405020304" pitchFamily="18" charset="0"/>
                  </a:rPr>
                  <a:t>n</a:t>
                </a:r>
                <a:r>
                  <a:rPr lang="en-US"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sym typeface="Wingdings" panose="05000000000000000000" pitchFamily="2" charset="2"/>
                  </a:rPr>
                  <a:t> </a:t>
                </a:r>
                <a:r>
                  <a:rPr lang="en-US" sz="1300" dirty="0">
                    <a:latin typeface="Times New Roman" panose="02020603050405020304" pitchFamily="18" charset="0"/>
                    <a:cs typeface="Times New Roman" panose="02020603050405020304" pitchFamily="18" charset="0"/>
                  </a:rPr>
                  <a:t> Fail to Reject Null Hypothesis (means no change in sequence)</a:t>
                </a:r>
              </a:p>
              <a:p>
                <a:pPr lvl="2"/>
                <a:r>
                  <a:rPr lang="en-US" sz="1300" dirty="0" err="1">
                    <a:latin typeface="Times New Roman" panose="02020603050405020304" pitchFamily="18" charset="0"/>
                    <a:cs typeface="Times New Roman" panose="02020603050405020304" pitchFamily="18" charset="0"/>
                  </a:rPr>
                  <a:t>h</a:t>
                </a:r>
                <a:r>
                  <a:rPr lang="en-US" sz="1300" baseline="-25000" dirty="0" err="1">
                    <a:latin typeface="Times New Roman" panose="02020603050405020304" pitchFamily="18" charset="0"/>
                    <a:cs typeface="Times New Roman" panose="02020603050405020304" pitchFamily="18" charset="0"/>
                  </a:rPr>
                  <a:t>n</a:t>
                </a:r>
                <a:r>
                  <a:rPr lang="en-US" sz="1300" dirty="0">
                    <a:latin typeface="Times New Roman" panose="02020603050405020304" pitchFamily="18" charset="0"/>
                    <a:cs typeface="Times New Roman" panose="02020603050405020304" pitchFamily="18" charset="0"/>
                  </a:rPr>
                  <a:t>= threshold value chosen to bound the Type 1 error rate.</a:t>
                </a:r>
                <a:endParaRPr lang="en-US" sz="1300" baseline="-25000" dirty="0">
                  <a:latin typeface="Times New Roman" panose="02020603050405020304" pitchFamily="18" charset="0"/>
                  <a:cs typeface="Times New Roman" panose="02020603050405020304" pitchFamily="18" charset="0"/>
                </a:endParaRPr>
              </a:p>
              <a:p>
                <a:pPr marL="685800" lvl="2" indent="0">
                  <a:buNone/>
                </a:pPr>
                <a:r>
                  <a:rPr lang="en-US" sz="1300" dirty="0">
                    <a:latin typeface="Times New Roman" panose="02020603050405020304" pitchFamily="18" charset="0"/>
                    <a:cs typeface="Times New Roman" panose="02020603050405020304" pitchFamily="18" charset="0"/>
                  </a:rPr>
                  <a:t>The best estimate of the change point location will be immediately following the value of k which maximized </a:t>
                </a:r>
                <a:r>
                  <a:rPr lang="en-US" sz="1300" dirty="0" err="1">
                    <a:latin typeface="Times New Roman" panose="02020603050405020304" pitchFamily="18" charset="0"/>
                    <a:cs typeface="Times New Roman" panose="02020603050405020304" pitchFamily="18" charset="0"/>
                  </a:rPr>
                  <a:t>D</a:t>
                </a:r>
                <a:r>
                  <a:rPr lang="en-US" sz="1300" baseline="-25000" dirty="0" err="1">
                    <a:latin typeface="Times New Roman" panose="02020603050405020304" pitchFamily="18" charset="0"/>
                    <a:cs typeface="Times New Roman" panose="02020603050405020304" pitchFamily="18" charset="0"/>
                  </a:rPr>
                  <a:t>n</a:t>
                </a:r>
                <a:r>
                  <a:rPr lang="en-US" sz="1300" dirty="0">
                    <a:latin typeface="Times New Roman" panose="02020603050405020304" pitchFamily="18" charset="0"/>
                    <a:cs typeface="Times New Roman" panose="02020603050405020304" pitchFamily="18" charset="0"/>
                  </a:rPr>
                  <a:t>: </a:t>
                </a:r>
              </a:p>
              <a:p>
                <a:pPr marL="685800" lvl="2" indent="0">
                  <a:buNone/>
                </a:pPr>
                <a:r>
                  <a:rPr lang="en-US" sz="1300" b="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300" b="1" i="1" smtClean="0">
                            <a:latin typeface="Cambria Math" panose="02040503050406030204" pitchFamily="18" charset="0"/>
                          </a:rPr>
                        </m:ctrlPr>
                      </m:accPr>
                      <m:e>
                        <m:r>
                          <a:rPr lang="en-US" b="1" i="1">
                            <a:latin typeface="Cambria Math" panose="02040503050406030204" pitchFamily="18" charset="0"/>
                          </a:rPr>
                          <m:t>𝝉</m:t>
                        </m:r>
                      </m:e>
                    </m:acc>
                  </m:oMath>
                </a14:m>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arg</a:t>
                </a:r>
                <a:r>
                  <a:rPr lang="en-US" sz="13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1300" i="1" smtClean="0">
                            <a:latin typeface="Cambria Math" panose="02040503050406030204" pitchFamily="18" charset="0"/>
                          </a:rPr>
                        </m:ctrlPr>
                      </m:funcPr>
                      <m:fName>
                        <m:limLow>
                          <m:limLowPr>
                            <m:ctrlPr>
                              <a:rPr lang="en-US" sz="1300" i="1" smtClean="0">
                                <a:latin typeface="Cambria Math" panose="02040503050406030204" pitchFamily="18" charset="0"/>
                              </a:rPr>
                            </m:ctrlPr>
                          </m:limLowPr>
                          <m:e>
                            <m:r>
                              <m:rPr>
                                <m:sty m:val="p"/>
                              </m:rPr>
                              <a:rPr lang="en-US" sz="1300" i="0" smtClean="0">
                                <a:latin typeface="Cambria Math" panose="02040503050406030204" pitchFamily="18" charset="0"/>
                              </a:rPr>
                              <m:t>max</m:t>
                            </m:r>
                          </m:e>
                          <m:lim>
                            <m:r>
                              <a:rPr lang="en-US" sz="1300" b="0" i="1" smtClean="0">
                                <a:latin typeface="Cambria Math" panose="02040503050406030204" pitchFamily="18" charset="0"/>
                              </a:rPr>
                              <m:t>𝑘</m:t>
                            </m:r>
                          </m:lim>
                        </m:limLow>
                      </m:fName>
                      <m:e>
                        <m:r>
                          <m:rPr>
                            <m:nor/>
                          </m:rPr>
                          <a:rPr lang="en-US" sz="1300" dirty="0">
                            <a:latin typeface="Times New Roman" panose="02020603050405020304" pitchFamily="18" charset="0"/>
                            <a:cs typeface="Times New Roman" panose="02020603050405020304" pitchFamily="18" charset="0"/>
                          </a:rPr>
                          <m:t>D</m:t>
                        </m:r>
                        <m:r>
                          <m:rPr>
                            <m:nor/>
                          </m:rPr>
                          <a:rPr lang="en-US" sz="1300" baseline="-25000" dirty="0">
                            <a:latin typeface="Times New Roman" panose="02020603050405020304" pitchFamily="18" charset="0"/>
                            <a:cs typeface="Times New Roman" panose="02020603050405020304" pitchFamily="18" charset="0"/>
                          </a:rPr>
                          <m:t>k</m:t>
                        </m:r>
                        <m:r>
                          <m:rPr>
                            <m:nor/>
                          </m:rPr>
                          <a:rPr lang="en-US" sz="1300" baseline="-25000" dirty="0">
                            <a:latin typeface="Times New Roman" panose="02020603050405020304" pitchFamily="18" charset="0"/>
                            <a:cs typeface="Times New Roman" panose="02020603050405020304" pitchFamily="18" charset="0"/>
                          </a:rPr>
                          <m:t>,</m:t>
                        </m:r>
                        <m:r>
                          <m:rPr>
                            <m:nor/>
                          </m:rPr>
                          <a:rPr lang="en-US" sz="1300" baseline="-25000" dirty="0">
                            <a:latin typeface="Times New Roman" panose="02020603050405020304" pitchFamily="18" charset="0"/>
                            <a:cs typeface="Times New Roman" panose="02020603050405020304" pitchFamily="18" charset="0"/>
                          </a:rPr>
                          <m:t>n</m:t>
                        </m:r>
                      </m:e>
                    </m:func>
                  </m:oMath>
                </a14:m>
                <a:r>
                  <a:rPr lang="en-US" sz="1300" dirty="0">
                    <a:latin typeface="Times New Roman" panose="02020603050405020304" pitchFamily="18" charset="0"/>
                    <a:cs typeface="Times New Roman" panose="02020603050405020304" pitchFamily="18" charset="0"/>
                  </a:rPr>
                  <a:t>.</a:t>
                </a:r>
              </a:p>
            </p:txBody>
          </p:sp>
        </mc:Choice>
        <mc:Fallback>
          <p:sp>
            <p:nvSpPr>
              <p:cNvPr id="4" name="Content Placeholder 3">
                <a:extLst>
                  <a:ext uri="{FF2B5EF4-FFF2-40B4-BE49-F238E27FC236}">
                    <a16:creationId xmlns:a16="http://schemas.microsoft.com/office/drawing/2014/main" id="{664B87C0-6BBE-C3BB-1E57-28E8E94D3194}"/>
                  </a:ext>
                </a:extLst>
              </p:cNvPr>
              <p:cNvSpPr>
                <a:spLocks noGrp="1" noRot="1" noChangeAspect="1" noMove="1" noResize="1" noEditPoints="1" noAdjustHandles="1" noChangeArrowheads="1" noChangeShapeType="1" noTextEdit="1"/>
              </p:cNvSpPr>
              <p:nvPr>
                <p:ph idx="1"/>
              </p:nvPr>
            </p:nvSpPr>
            <p:spPr>
              <a:xfrm>
                <a:off x="311700" y="823074"/>
                <a:ext cx="8520600" cy="40453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743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695009-E63B-855D-2D95-1799723207C1}"/>
              </a:ext>
            </a:extLst>
          </p:cNvPr>
          <p:cNvSpPr>
            <a:spLocks noGrp="1"/>
          </p:cNvSpPr>
          <p:nvPr>
            <p:ph type="sldNum" sz="quarter" idx="12"/>
          </p:nvPr>
        </p:nvSpPr>
        <p:spPr/>
        <p:txBody>
          <a:bodyPr/>
          <a:lstStyle/>
          <a:p>
            <a:fld id="{72ADEE1D-C5C1-497C-8754-86C421F2C086}" type="slidenum">
              <a:rPr lang="en-US" smtClean="0"/>
              <a:pPr/>
              <a:t>7</a:t>
            </a:fld>
            <a:endParaRPr lang="en-US"/>
          </a:p>
        </p:txBody>
      </p:sp>
      <p:sp>
        <p:nvSpPr>
          <p:cNvPr id="4" name="Content Placeholder 3">
            <a:extLst>
              <a:ext uri="{FF2B5EF4-FFF2-40B4-BE49-F238E27FC236}">
                <a16:creationId xmlns:a16="http://schemas.microsoft.com/office/drawing/2014/main" id="{F648C69A-3E13-0011-1A0D-4FADEFAF9D75}"/>
              </a:ext>
            </a:extLst>
          </p:cNvPr>
          <p:cNvSpPr>
            <a:spLocks noGrp="1"/>
          </p:cNvSpPr>
          <p:nvPr>
            <p:ph idx="1"/>
          </p:nvPr>
        </p:nvSpPr>
        <p:spPr>
          <a:xfrm>
            <a:off x="771525" y="138989"/>
            <a:ext cx="7498716" cy="4742048"/>
          </a:xfrm>
        </p:spPr>
        <p:txBody>
          <a:bodyPr>
            <a:normAutofit lnSpcReduction="10000"/>
          </a:bodyPr>
          <a:lstStyle/>
          <a:p>
            <a:pPr>
              <a:buFont typeface="Wingdings" panose="05000000000000000000" pitchFamily="2" charset="2"/>
              <a:buChar char="Ø"/>
            </a:pPr>
            <a:r>
              <a:rPr lang="en-US" sz="1200" b="1" u="sng" dirty="0">
                <a:latin typeface="Times New Roman" panose="02020603050405020304" pitchFamily="18" charset="0"/>
                <a:cs typeface="Times New Roman" panose="02020603050405020304" pitchFamily="18" charset="0"/>
              </a:rPr>
              <a:t>Sequential change detection (Phase II)</a:t>
            </a:r>
          </a:p>
          <a:p>
            <a:pPr>
              <a:buFont typeface="Wingdings" panose="05000000000000000000" pitchFamily="2" charset="2"/>
              <a:buChar char="Ø"/>
            </a:pPr>
            <a:endParaRPr lang="en-US" sz="1200" b="1" u="sng" dirty="0">
              <a:latin typeface="Times New Roman" panose="02020603050405020304" pitchFamily="18" charset="0"/>
              <a:cs typeface="Times New Roman" panose="02020603050405020304" pitchFamily="18" charset="0"/>
            </a:endParaRPr>
          </a:p>
          <a:p>
            <a:pPr indent="0" algn="just">
              <a:buNone/>
            </a:pPr>
            <a:endParaRPr lang="en-US" sz="1200" dirty="0">
              <a:latin typeface="Times New Roman" panose="02020603050405020304" pitchFamily="18" charset="0"/>
              <a:cs typeface="Times New Roman" panose="02020603050405020304" pitchFamily="18" charset="0"/>
            </a:endParaRPr>
          </a:p>
          <a:p>
            <a:pPr indent="0" algn="just">
              <a:buNone/>
            </a:pPr>
            <a:r>
              <a:rPr lang="en-US" sz="1200" dirty="0">
                <a:latin typeface="Times New Roman" panose="02020603050405020304" pitchFamily="18" charset="0"/>
                <a:cs typeface="Times New Roman" panose="02020603050405020304" pitchFamily="18" charset="0"/>
              </a:rPr>
              <a:t>Let </a:t>
            </a:r>
            <a:r>
              <a:rPr lang="en-US" sz="1200" dirty="0" err="1">
                <a:latin typeface="Times New Roman" panose="02020603050405020304" pitchFamily="18" charset="0"/>
                <a:cs typeface="Times New Roman" panose="02020603050405020304" pitchFamily="18" charset="0"/>
              </a:rPr>
              <a:t>x</a:t>
            </a:r>
            <a:r>
              <a:rPr lang="en-US" sz="1200" baseline="-25000" dirty="0" err="1">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 denote the </a:t>
            </a:r>
            <a:r>
              <a:rPr lang="en-US" sz="1200" dirty="0" err="1">
                <a:latin typeface="Times New Roman" panose="02020603050405020304" pitchFamily="18" charset="0"/>
                <a:cs typeface="Times New Roman" panose="02020603050405020304" pitchFamily="18" charset="0"/>
              </a:rPr>
              <a:t>t</a:t>
            </a:r>
            <a:r>
              <a:rPr lang="en-US" sz="1200" baseline="300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observation that has been received, where t ∈ {1, 2, . . .}.</a:t>
            </a:r>
          </a:p>
          <a:p>
            <a:pPr indent="0" algn="just">
              <a:buNone/>
            </a:pPr>
            <a:endParaRPr lang="en-US" sz="1200" dirty="0">
              <a:latin typeface="Times New Roman" panose="02020603050405020304" pitchFamily="18" charset="0"/>
              <a:cs typeface="Times New Roman" panose="02020603050405020304" pitchFamily="18" charset="0"/>
            </a:endParaRPr>
          </a:p>
          <a:p>
            <a:pPr indent="0" algn="just">
              <a:buNone/>
            </a:pPr>
            <a:r>
              <a:rPr lang="en-US" sz="1200" dirty="0">
                <a:latin typeface="Times New Roman" panose="02020603050405020304" pitchFamily="18" charset="0"/>
                <a:cs typeface="Times New Roman" panose="02020603050405020304" pitchFamily="18" charset="0"/>
              </a:rPr>
              <a:t>Whenever a new observation </a:t>
            </a:r>
            <a:r>
              <a:rPr lang="en-US" sz="1200" dirty="0" err="1">
                <a:latin typeface="Times New Roman" panose="02020603050405020304" pitchFamily="18" charset="0"/>
                <a:cs typeface="Times New Roman" panose="02020603050405020304" pitchFamily="18" charset="0"/>
              </a:rPr>
              <a:t>x</a:t>
            </a:r>
            <a:r>
              <a:rPr lang="en-US" sz="1200" baseline="-25000" dirty="0" err="1">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 is received, the CPM approach treats x1, . . . , </a:t>
            </a:r>
            <a:r>
              <a:rPr lang="en-US" sz="1200" dirty="0" err="1">
                <a:latin typeface="Times New Roman" panose="02020603050405020304" pitchFamily="18" charset="0"/>
                <a:cs typeface="Times New Roman" panose="02020603050405020304" pitchFamily="18" charset="0"/>
              </a:rPr>
              <a:t>xt</a:t>
            </a:r>
            <a:r>
              <a:rPr lang="en-US" sz="1200" dirty="0">
                <a:latin typeface="Times New Roman" panose="02020603050405020304" pitchFamily="18" charset="0"/>
                <a:cs typeface="Times New Roman" panose="02020603050405020304" pitchFamily="18" charset="0"/>
              </a:rPr>
              <a:t> as being a fixed length sequence and computes Dt using the previous batch methodology, where we are using the notation Dt rather than </a:t>
            </a:r>
            <a:r>
              <a:rPr lang="en-US" sz="1200" dirty="0" err="1">
                <a:latin typeface="Times New Roman" panose="02020603050405020304" pitchFamily="18" charset="0"/>
                <a:cs typeface="Times New Roman" panose="02020603050405020304" pitchFamily="18" charset="0"/>
              </a:rPr>
              <a:t>D</a:t>
            </a:r>
            <a:r>
              <a:rPr lang="en-US" sz="1200" baseline="-25000" dirty="0" err="1">
                <a:latin typeface="Times New Roman" panose="02020603050405020304" pitchFamily="18" charset="0"/>
                <a:cs typeface="Times New Roman" panose="02020603050405020304" pitchFamily="18" charset="0"/>
              </a:rPr>
              <a:t>n</a:t>
            </a:r>
            <a:r>
              <a:rPr lang="en-US" sz="1200" dirty="0">
                <a:latin typeface="Times New Roman" panose="02020603050405020304" pitchFamily="18" charset="0"/>
                <a:cs typeface="Times New Roman" panose="02020603050405020304" pitchFamily="18" charset="0"/>
              </a:rPr>
              <a:t> to highlight the sequential nature of the procedure. A change is then flagged if D</a:t>
            </a:r>
            <a:r>
              <a:rPr lang="en-US" sz="1200" baseline="-250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 &gt; </a:t>
            </a:r>
            <a:r>
              <a:rPr lang="en-US" sz="1200" dirty="0" err="1">
                <a:latin typeface="Times New Roman" panose="02020603050405020304" pitchFamily="18" charset="0"/>
                <a:cs typeface="Times New Roman" panose="02020603050405020304" pitchFamily="18" charset="0"/>
              </a:rPr>
              <a:t>h</a:t>
            </a:r>
            <a:r>
              <a:rPr lang="en-US" sz="1200" baseline="-25000" dirty="0" err="1">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 for some appropriately chosen threshold. If no change is detected, the next observation xt+1 is received, then D</a:t>
            </a:r>
            <a:r>
              <a:rPr lang="en-US" sz="1200" baseline="-25000" dirty="0">
                <a:latin typeface="Times New Roman" panose="02020603050405020304" pitchFamily="18" charset="0"/>
                <a:cs typeface="Times New Roman" panose="02020603050405020304" pitchFamily="18" charset="0"/>
              </a:rPr>
              <a:t>t+1</a:t>
            </a:r>
            <a:r>
              <a:rPr lang="en-US" sz="1200" dirty="0">
                <a:latin typeface="Times New Roman" panose="02020603050405020304" pitchFamily="18" charset="0"/>
                <a:cs typeface="Times New Roman" panose="02020603050405020304" pitchFamily="18" charset="0"/>
              </a:rPr>
              <a:t> is computed and compared to h</a:t>
            </a:r>
            <a:r>
              <a:rPr lang="en-US" sz="1200" baseline="-25000" dirty="0">
                <a:latin typeface="Times New Roman" panose="02020603050405020304" pitchFamily="18" charset="0"/>
                <a:cs typeface="Times New Roman" panose="02020603050405020304" pitchFamily="18" charset="0"/>
              </a:rPr>
              <a:t>t+1</a:t>
            </a:r>
            <a:r>
              <a:rPr lang="en-US" sz="1200" dirty="0">
                <a:latin typeface="Times New Roman" panose="02020603050405020304" pitchFamily="18" charset="0"/>
                <a:cs typeface="Times New Roman" panose="02020603050405020304" pitchFamily="18" charset="0"/>
              </a:rPr>
              <a:t>, and so on.</a:t>
            </a:r>
          </a:p>
          <a:p>
            <a:pPr indent="0" algn="just">
              <a:buNone/>
            </a:pPr>
            <a:endParaRPr lang="en-US" sz="1200" dirty="0">
              <a:latin typeface="Times New Roman" panose="02020603050405020304" pitchFamily="18" charset="0"/>
              <a:cs typeface="Times New Roman" panose="02020603050405020304" pitchFamily="18" charset="0"/>
            </a:endParaRPr>
          </a:p>
          <a:p>
            <a:pPr indent="0" algn="just">
              <a:buNone/>
            </a:pPr>
            <a:endParaRPr lang="en-US" sz="1100" dirty="0">
              <a:latin typeface="Times New Roman" panose="02020603050405020304" pitchFamily="18" charset="0"/>
              <a:cs typeface="Times New Roman" panose="02020603050405020304" pitchFamily="18" charset="0"/>
            </a:endParaRPr>
          </a:p>
          <a:p>
            <a:pPr indent="0" algn="just">
              <a:buNone/>
            </a:pPr>
            <a:r>
              <a:rPr lang="en-US" sz="1100" dirty="0">
                <a:latin typeface="Times New Roman" panose="02020603050405020304" pitchFamily="18" charset="0"/>
                <a:cs typeface="Times New Roman" panose="02020603050405020304" pitchFamily="18" charset="0"/>
              </a:rPr>
              <a:t>The procedure therefore consists of a repeated sequence of hypothesis tests. Whenever a change point is detected, the change detector is simply restarted from the following observation in the sequence.</a:t>
            </a:r>
            <a:endParaRPr lang="en-US" sz="1200" dirty="0">
              <a:latin typeface="Times New Roman" panose="02020603050405020304" pitchFamily="18" charset="0"/>
              <a:cs typeface="Times New Roman" panose="02020603050405020304" pitchFamily="18" charset="0"/>
            </a:endParaRPr>
          </a:p>
          <a:p>
            <a:pPr indent="0" algn="just">
              <a:buNone/>
            </a:pPr>
            <a:endParaRPr lang="en-US" sz="1200" dirty="0">
              <a:latin typeface="Times New Roman" panose="02020603050405020304" pitchFamily="18" charset="0"/>
              <a:cs typeface="Times New Roman" panose="02020603050405020304" pitchFamily="18" charset="0"/>
            </a:endParaRPr>
          </a:p>
          <a:p>
            <a:pPr indent="0" algn="just">
              <a:buNone/>
            </a:pPr>
            <a:endParaRPr lang="en-US" sz="1200" dirty="0">
              <a:latin typeface="Times New Roman" panose="02020603050405020304" pitchFamily="18" charset="0"/>
              <a:cs typeface="Times New Roman" panose="02020603050405020304" pitchFamily="18" charset="0"/>
            </a:endParaRPr>
          </a:p>
          <a:p>
            <a:pPr indent="0" algn="just">
              <a:buNone/>
            </a:pPr>
            <a:r>
              <a:rPr lang="en-US" sz="1200" dirty="0">
                <a:latin typeface="Times New Roman" panose="02020603050405020304" pitchFamily="18" charset="0"/>
                <a:cs typeface="Times New Roman" panose="02020603050405020304" pitchFamily="18" charset="0"/>
              </a:rPr>
              <a:t>In the sequential setting, </a:t>
            </a:r>
            <a:r>
              <a:rPr lang="en-US" sz="1200" dirty="0" err="1">
                <a:latin typeface="Times New Roman" panose="02020603050405020304" pitchFamily="18" charset="0"/>
                <a:cs typeface="Times New Roman" panose="02020603050405020304" pitchFamily="18" charset="0"/>
              </a:rPr>
              <a:t>h</a:t>
            </a:r>
            <a:r>
              <a:rPr lang="en-US" sz="1200" baseline="-25000" dirty="0" err="1">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 is chosen so that the probability of incurring a Type 1 error is constant over time, so that under the null hypothesis of no change: </a:t>
            </a:r>
          </a:p>
          <a:p>
            <a:pPr indent="0" algn="just">
              <a:buNone/>
            </a:pPr>
            <a:r>
              <a:rPr lang="en-US" sz="1200" dirty="0">
                <a:latin typeface="Times New Roman" panose="02020603050405020304" pitchFamily="18" charset="0"/>
                <a:cs typeface="Times New Roman" panose="02020603050405020304" pitchFamily="18" charset="0"/>
              </a:rPr>
              <a:t>	</a:t>
            </a:r>
          </a:p>
          <a:p>
            <a:pPr indent="0" algn="just">
              <a:buNone/>
            </a:pPr>
            <a:r>
              <a:rPr lang="en-US" sz="1200" dirty="0">
                <a:latin typeface="Times New Roman" panose="02020603050405020304" pitchFamily="18" charset="0"/>
                <a:cs typeface="Times New Roman" panose="02020603050405020304" pitchFamily="18" charset="0"/>
              </a:rPr>
              <a:t>	P(D</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&gt; h</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 α </a:t>
            </a:r>
          </a:p>
          <a:p>
            <a:pPr indent="0" algn="just">
              <a:buNone/>
            </a:pPr>
            <a:r>
              <a:rPr lang="en-US" sz="1200" dirty="0">
                <a:latin typeface="Times New Roman" panose="02020603050405020304" pitchFamily="18" charset="0"/>
                <a:cs typeface="Times New Roman" panose="02020603050405020304" pitchFamily="18" charset="0"/>
              </a:rPr>
              <a:t>	P(D</a:t>
            </a:r>
            <a:r>
              <a:rPr lang="en-US" sz="1200" baseline="-250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 &gt; </a:t>
            </a:r>
            <a:r>
              <a:rPr lang="en-US" sz="1200" dirty="0" err="1">
                <a:latin typeface="Times New Roman" panose="02020603050405020304" pitchFamily="18" charset="0"/>
                <a:cs typeface="Times New Roman" panose="02020603050405020304" pitchFamily="18" charset="0"/>
              </a:rPr>
              <a:t>ht</a:t>
            </a:r>
            <a:r>
              <a:rPr lang="en-US" sz="1200" dirty="0">
                <a:latin typeface="Times New Roman" panose="02020603050405020304" pitchFamily="18" charset="0"/>
                <a:cs typeface="Times New Roman" panose="02020603050405020304" pitchFamily="18" charset="0"/>
              </a:rPr>
              <a:t> |D</a:t>
            </a:r>
            <a:r>
              <a:rPr lang="en-US" sz="1200" baseline="-25000" dirty="0">
                <a:latin typeface="Times New Roman" panose="02020603050405020304" pitchFamily="18" charset="0"/>
                <a:cs typeface="Times New Roman" panose="02020603050405020304" pitchFamily="18" charset="0"/>
              </a:rPr>
              <a:t>t−1</a:t>
            </a:r>
            <a:r>
              <a:rPr lang="en-US" sz="1200" dirty="0">
                <a:latin typeface="Times New Roman" panose="02020603050405020304" pitchFamily="18" charset="0"/>
                <a:cs typeface="Times New Roman" panose="02020603050405020304" pitchFamily="18" charset="0"/>
              </a:rPr>
              <a:t> ≤ h</a:t>
            </a:r>
            <a:r>
              <a:rPr lang="en-US" sz="1200" baseline="-25000" dirty="0">
                <a:latin typeface="Times New Roman" panose="02020603050405020304" pitchFamily="18" charset="0"/>
                <a:cs typeface="Times New Roman" panose="02020603050405020304" pitchFamily="18" charset="0"/>
              </a:rPr>
              <a:t>t−1</a:t>
            </a:r>
            <a:r>
              <a:rPr lang="en-US" sz="1200" dirty="0">
                <a:latin typeface="Times New Roman" panose="02020603050405020304" pitchFamily="18" charset="0"/>
                <a:cs typeface="Times New Roman" panose="02020603050405020304" pitchFamily="18" charset="0"/>
              </a:rPr>
              <a:t>, . . . , D1 ≤ h1) = α, t &gt; 1</a:t>
            </a:r>
          </a:p>
          <a:p>
            <a:pPr indent="0" algn="just">
              <a:buNone/>
            </a:pPr>
            <a:endParaRPr lang="en-US" sz="1200" dirty="0">
              <a:latin typeface="Times New Roman" panose="02020603050405020304" pitchFamily="18" charset="0"/>
              <a:cs typeface="Times New Roman" panose="02020603050405020304" pitchFamily="18" charset="0"/>
            </a:endParaRPr>
          </a:p>
          <a:p>
            <a:pPr indent="0" algn="just">
              <a:buNone/>
            </a:pPr>
            <a:r>
              <a:rPr lang="en-US" sz="1200" u="sng" dirty="0">
                <a:latin typeface="Times New Roman" panose="02020603050405020304" pitchFamily="18" charset="0"/>
                <a:cs typeface="Times New Roman" panose="02020603050405020304" pitchFamily="18" charset="0"/>
              </a:rPr>
              <a:t>Goals</a:t>
            </a:r>
            <a:r>
              <a:rPr lang="en-US" sz="1200" dirty="0">
                <a:latin typeface="Times New Roman" panose="02020603050405020304" pitchFamily="18" charset="0"/>
                <a:cs typeface="Times New Roman" panose="02020603050405020304" pitchFamily="18" charset="0"/>
              </a:rPr>
              <a:t> – </a:t>
            </a:r>
          </a:p>
          <a:p>
            <a:pPr marL="171450" indent="-171450" algn="just"/>
            <a:endParaRPr lang="en-US" sz="1200" dirty="0">
              <a:latin typeface="Times New Roman" panose="02020603050405020304" pitchFamily="18" charset="0"/>
              <a:cs typeface="Times New Roman" panose="02020603050405020304" pitchFamily="18" charset="0"/>
            </a:endParaRPr>
          </a:p>
          <a:p>
            <a:pPr marL="171450" indent="-171450" algn="just"/>
            <a:r>
              <a:rPr lang="en-US" sz="1200" dirty="0">
                <a:latin typeface="Times New Roman" panose="02020603050405020304" pitchFamily="18" charset="0"/>
                <a:cs typeface="Times New Roman" panose="02020603050405020304" pitchFamily="18" charset="0"/>
              </a:rPr>
              <a:t>Low False Alarm Rate </a:t>
            </a:r>
          </a:p>
          <a:p>
            <a:pPr marL="171450" indent="-171450" algn="just"/>
            <a:r>
              <a:rPr lang="en-US" sz="1200" dirty="0">
                <a:latin typeface="Times New Roman" panose="02020603050405020304" pitchFamily="18" charset="0"/>
                <a:cs typeface="Times New Roman" panose="02020603050405020304" pitchFamily="18" charset="0"/>
              </a:rPr>
              <a:t>Quick detection of changepoint with lowest ARL1 values</a:t>
            </a:r>
          </a:p>
          <a:p>
            <a:pPr marL="171450" indent="-171450" algn="just"/>
            <a:r>
              <a:rPr lang="en-US" sz="1200" dirty="0">
                <a:latin typeface="Times New Roman" panose="02020603050405020304" pitchFamily="18" charset="0"/>
                <a:cs typeface="Times New Roman" panose="02020603050405020304" pitchFamily="18" charset="0"/>
              </a:rPr>
              <a:t>Highly computationally efficient</a:t>
            </a:r>
          </a:p>
          <a:p>
            <a:pPr indent="0" algn="just">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A9E0CC-4943-0614-2069-280FC3DEFE67}"/>
              </a:ext>
            </a:extLst>
          </p:cNvPr>
          <p:cNvSpPr>
            <a:spLocks noGrp="1"/>
          </p:cNvSpPr>
          <p:nvPr>
            <p:ph type="sldNum" sz="quarter" idx="12"/>
          </p:nvPr>
        </p:nvSpPr>
        <p:spPr/>
        <p:txBody>
          <a:bodyPr/>
          <a:lstStyle/>
          <a:p>
            <a:fld id="{72ADEE1D-C5C1-497C-8754-86C421F2C086}" type="slidenum">
              <a:rPr lang="en-US" smtClean="0"/>
              <a:pPr/>
              <a:t>8</a:t>
            </a:fld>
            <a:endParaRPr lang="en-US"/>
          </a:p>
        </p:txBody>
      </p:sp>
      <p:sp>
        <p:nvSpPr>
          <p:cNvPr id="4" name="Content Placeholder 3">
            <a:extLst>
              <a:ext uri="{FF2B5EF4-FFF2-40B4-BE49-F238E27FC236}">
                <a16:creationId xmlns:a16="http://schemas.microsoft.com/office/drawing/2014/main" id="{9F926880-B6CF-20CD-9EC9-5D6F9DF78557}"/>
              </a:ext>
            </a:extLst>
          </p:cNvPr>
          <p:cNvSpPr>
            <a:spLocks noGrp="1"/>
          </p:cNvSpPr>
          <p:nvPr>
            <p:ph idx="1"/>
          </p:nvPr>
        </p:nvSpPr>
        <p:spPr>
          <a:xfrm>
            <a:off x="771524" y="368595"/>
            <a:ext cx="7498716" cy="4512442"/>
          </a:xfrm>
        </p:spPr>
        <p:txBody>
          <a:bodyPr>
            <a:normAutofit/>
          </a:bodyPr>
          <a:lstStyle/>
          <a:p>
            <a:pPr algn="just">
              <a:buFont typeface="Wingdings" panose="05000000000000000000" pitchFamily="2" charset="2"/>
              <a:buChar char="Ø"/>
            </a:pPr>
            <a:r>
              <a:rPr lang="en-US" sz="1200" b="1" u="sng" dirty="0">
                <a:latin typeface="Times New Roman" panose="02020603050405020304" pitchFamily="18" charset="0"/>
                <a:cs typeface="Times New Roman" panose="02020603050405020304" pitchFamily="18" charset="0"/>
              </a:rPr>
              <a:t>Different CPM Packages available –</a:t>
            </a:r>
            <a:r>
              <a:rPr lang="en-US" sz="1200" dirty="0">
                <a:latin typeface="Times New Roman" panose="02020603050405020304" pitchFamily="18" charset="0"/>
                <a:cs typeface="Times New Roman" panose="02020603050405020304" pitchFamily="18" charset="0"/>
              </a:rPr>
              <a:t> </a:t>
            </a:r>
          </a:p>
          <a:p>
            <a:pPr lvl="1" algn="just"/>
            <a:r>
              <a:rPr lang="en-US" sz="1200" i="1" u="sng" dirty="0">
                <a:latin typeface="Times New Roman" panose="02020603050405020304" pitchFamily="18" charset="0"/>
                <a:cs typeface="Times New Roman" panose="02020603050405020304" pitchFamily="18" charset="0"/>
              </a:rPr>
              <a:t>The Student-t, Bartlett and GLR statistics</a:t>
            </a:r>
            <a:r>
              <a:rPr lang="en-US" sz="1200" dirty="0">
                <a:latin typeface="Times New Roman" panose="02020603050405020304" pitchFamily="18" charset="0"/>
                <a:cs typeface="Times New Roman" panose="02020603050405020304" pitchFamily="18" charset="0"/>
              </a:rPr>
              <a:t> for detecting changes in a Gaussian sequence of random variables. The first two monitor for changes in either the mean or variance respectively, while the latter can detect changes in both</a:t>
            </a:r>
          </a:p>
          <a:p>
            <a:pPr lvl="1" algn="just"/>
            <a:r>
              <a:rPr lang="en-US" sz="1200" i="1" u="sng" dirty="0">
                <a:latin typeface="Times New Roman" panose="02020603050405020304" pitchFamily="18" charset="0"/>
                <a:cs typeface="Times New Roman" panose="02020603050405020304" pitchFamily="18" charset="0"/>
              </a:rPr>
              <a:t>The Exponential statistic </a:t>
            </a:r>
            <a:r>
              <a:rPr lang="en-US" sz="1200" dirty="0">
                <a:latin typeface="Times New Roman" panose="02020603050405020304" pitchFamily="18" charset="0"/>
                <a:cs typeface="Times New Roman" panose="02020603050405020304" pitchFamily="18" charset="0"/>
              </a:rPr>
              <a:t>for detecting a parameter change in a sequence of Exponentially random variables.</a:t>
            </a:r>
          </a:p>
          <a:p>
            <a:pPr lvl="1" algn="just"/>
            <a:r>
              <a:rPr lang="en-US" sz="1200" i="1" u="sng" dirty="0">
                <a:latin typeface="Times New Roman" panose="02020603050405020304" pitchFamily="18" charset="0"/>
                <a:cs typeface="Times New Roman" panose="02020603050405020304" pitchFamily="18" charset="0"/>
              </a:rPr>
              <a:t>The GLR Adjusted and Exponential Adjusted statistics</a:t>
            </a:r>
            <a:r>
              <a:rPr lang="en-US" sz="1200" dirty="0">
                <a:latin typeface="Times New Roman" panose="02020603050405020304" pitchFamily="18" charset="0"/>
                <a:cs typeface="Times New Roman" panose="02020603050405020304" pitchFamily="18" charset="0"/>
              </a:rPr>
              <a:t> which are identical to the GLR and Exponential statistics, except for using the finite sample correction described in Ross (2014) which can lead to more powerful change detection.</a:t>
            </a:r>
          </a:p>
          <a:p>
            <a:pPr lvl="1" algn="just"/>
            <a:r>
              <a:rPr lang="en-US" sz="1200" dirty="0">
                <a:latin typeface="Times New Roman" panose="02020603050405020304" pitchFamily="18" charset="0"/>
                <a:cs typeface="Times New Roman" panose="02020603050405020304" pitchFamily="18" charset="0"/>
              </a:rPr>
              <a:t></a:t>
            </a:r>
            <a:r>
              <a:rPr lang="en-US" sz="1200" i="1" u="sng" dirty="0">
                <a:latin typeface="Times New Roman" panose="02020603050405020304" pitchFamily="18" charset="0"/>
                <a:cs typeface="Times New Roman" panose="02020603050405020304" pitchFamily="18" charset="0"/>
              </a:rPr>
              <a:t>The Fisher’s exact test (FET) statistic</a:t>
            </a:r>
            <a:r>
              <a:rPr lang="en-US" sz="1200" dirty="0">
                <a:latin typeface="Times New Roman" panose="02020603050405020304" pitchFamily="18" charset="0"/>
                <a:cs typeface="Times New Roman" panose="02020603050405020304" pitchFamily="18" charset="0"/>
              </a:rPr>
              <a:t> for detecting a change in a sequence of Bernoulli random variables.</a:t>
            </a:r>
          </a:p>
          <a:p>
            <a:pPr lvl="1" algn="just"/>
            <a:r>
              <a:rPr lang="en-US" sz="1200" i="1" u="sng" dirty="0">
                <a:latin typeface="Times New Roman" panose="02020603050405020304" pitchFamily="18" charset="0"/>
                <a:cs typeface="Times New Roman" panose="02020603050405020304" pitchFamily="18" charset="0"/>
              </a:rPr>
              <a:t>The Mann-Whitney and Mood statistics</a:t>
            </a:r>
            <a:r>
              <a:rPr lang="en-US" sz="1200" dirty="0">
                <a:latin typeface="Times New Roman" panose="02020603050405020304" pitchFamily="18" charset="0"/>
                <a:cs typeface="Times New Roman" panose="02020603050405020304" pitchFamily="18" charset="0"/>
              </a:rPr>
              <a:t> for detecting location and scale changes respectively in sequences of random variables, where no assumptions are made about the distribution.</a:t>
            </a:r>
          </a:p>
          <a:p>
            <a:pPr lvl="1" algn="just"/>
            <a:r>
              <a:rPr lang="en-US" sz="1200" i="1" u="sng" dirty="0">
                <a:latin typeface="Times New Roman" panose="02020603050405020304" pitchFamily="18" charset="0"/>
                <a:cs typeface="Times New Roman" panose="02020603050405020304" pitchFamily="18" charset="0"/>
              </a:rPr>
              <a:t>The Lepage, Kolmogorov-Smirnov, and Cramer-von-Mises statistics</a:t>
            </a:r>
            <a:r>
              <a:rPr lang="en-US" sz="1200" dirty="0">
                <a:latin typeface="Times New Roman" panose="02020603050405020304" pitchFamily="18" charset="0"/>
                <a:cs typeface="Times New Roman" panose="02020603050405020304" pitchFamily="18" charset="0"/>
              </a:rPr>
              <a:t> for detecting more general distributional changes where again no assumptions are made about the sequence distribution.</a:t>
            </a:r>
          </a:p>
        </p:txBody>
      </p:sp>
    </p:spTree>
    <p:extLst>
      <p:ext uri="{BB962C8B-B14F-4D97-AF65-F5344CB8AC3E}">
        <p14:creationId xmlns:p14="http://schemas.microsoft.com/office/powerpoint/2010/main" val="412285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51650"/>
            <a:ext cx="8520600" cy="572700"/>
          </a:xfrm>
          <a:prstGeom prst="rect">
            <a:avLst/>
          </a:prstGeom>
          <a:noFill/>
          <a:ln>
            <a:noFill/>
          </a:ln>
        </p:spPr>
        <p:txBody>
          <a:bodyPr spcFirstLastPara="1" wrap="square" lIns="91425" tIns="91425" rIns="91425" bIns="91425" anchor="t" anchorCtr="0">
            <a:noAutofit/>
          </a:bodyPr>
          <a:lstStyle/>
          <a:p>
            <a:pPr>
              <a:buSzPts val="3000"/>
            </a:pPr>
            <a:r>
              <a:rPr lang="en" sz="3000" dirty="0">
                <a:highlight>
                  <a:schemeClr val="accent1"/>
                </a:highlight>
                <a:latin typeface="Times New Roman" panose="02020603050405020304" pitchFamily="18" charset="0"/>
                <a:cs typeface="Times New Roman" panose="02020603050405020304" pitchFamily="18" charset="0"/>
              </a:rPr>
              <a:t>Application 1: Sequential CPD methods applied to Financial Time Series</a:t>
            </a:r>
            <a:endParaRPr sz="3000" dirty="0">
              <a:highlight>
                <a:schemeClr val="accent1"/>
              </a:highlight>
              <a:latin typeface="Times New Roman" panose="02020603050405020304" pitchFamily="18" charset="0"/>
              <a:cs typeface="Times New Roman" panose="02020603050405020304" pitchFamily="18" charset="0"/>
            </a:endParaRPr>
          </a:p>
        </p:txBody>
      </p:sp>
      <p:sp>
        <p:nvSpPr>
          <p:cNvPr id="87" name="Google Shape;87;p18"/>
          <p:cNvSpPr txBox="1">
            <a:spLocks noGrp="1"/>
          </p:cNvSpPr>
          <p:nvPr>
            <p:ph type="body" idx="1"/>
          </p:nvPr>
        </p:nvSpPr>
        <p:spPr>
          <a:xfrm>
            <a:off x="311700" y="1303583"/>
            <a:ext cx="8520600" cy="30351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 sz="1600" dirty="0">
                <a:solidFill>
                  <a:schemeClr val="dk1"/>
                </a:solidFill>
                <a:latin typeface="Times New Roman" panose="02020603050405020304" pitchFamily="18" charset="0"/>
                <a:cs typeface="Times New Roman" panose="02020603050405020304" pitchFamily="18" charset="0"/>
              </a:rPr>
              <a:t>•</a:t>
            </a:r>
            <a:r>
              <a:rPr lang="en" sz="1600" dirty="0">
                <a:solidFill>
                  <a:schemeClr val="dk1"/>
                </a:solidFill>
                <a:latin typeface="Times New Roman" panose="02020603050405020304" pitchFamily="18" charset="0"/>
                <a:ea typeface="Calibri"/>
                <a:cs typeface="Times New Roman" panose="02020603050405020304" pitchFamily="18" charset="0"/>
                <a:sym typeface="Calibri"/>
              </a:rPr>
              <a:t> Can be used to analyze the distributional changes and detects the change points of univariate times series of bitcoin prices in real-time  and multivariate time series considering other crypto currencies from 2014 to 2021.</a:t>
            </a:r>
            <a:endParaRPr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None/>
            </a:pPr>
            <a:r>
              <a:rPr lang="en" sz="1600" dirty="0">
                <a:solidFill>
                  <a:schemeClr val="dk1"/>
                </a:solidFill>
                <a:latin typeface="Times New Roman" panose="02020603050405020304" pitchFamily="18" charset="0"/>
                <a:cs typeface="Times New Roman" panose="02020603050405020304" pitchFamily="18" charset="0"/>
              </a:rPr>
              <a:t>•</a:t>
            </a:r>
            <a:r>
              <a:rPr lang="en" sz="1600" dirty="0">
                <a:solidFill>
                  <a:schemeClr val="dk1"/>
                </a:solidFill>
                <a:latin typeface="Times New Roman" panose="02020603050405020304" pitchFamily="18" charset="0"/>
                <a:ea typeface="Calibri"/>
                <a:cs typeface="Times New Roman" panose="02020603050405020304" pitchFamily="18" charset="0"/>
                <a:sym typeface="Calibri"/>
              </a:rPr>
              <a:t>Univariate time series of bitcoin</a:t>
            </a:r>
            <a:endParaRPr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Clr>
                <a:schemeClr val="dk1"/>
              </a:buClr>
              <a:buSzPts val="1100"/>
              <a:buFont typeface="Arial"/>
              <a:buNone/>
            </a:pPr>
            <a:r>
              <a:rPr lang="en" sz="1600" dirty="0">
                <a:solidFill>
                  <a:schemeClr val="dk1"/>
                </a:solidFill>
                <a:latin typeface="Times New Roman" panose="02020603050405020304" pitchFamily="18" charset="0"/>
                <a:ea typeface="Calibri"/>
                <a:cs typeface="Times New Roman" panose="02020603050405020304" pitchFamily="18" charset="0"/>
                <a:sym typeface="Calibri"/>
              </a:rPr>
              <a:t>    1. Batch Detection-fixed length</a:t>
            </a:r>
            <a:endParaRPr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1200"/>
              </a:spcAft>
              <a:buNone/>
            </a:pPr>
            <a:r>
              <a:rPr lang="en" sz="1600" dirty="0">
                <a:solidFill>
                  <a:schemeClr val="dk1"/>
                </a:solidFill>
                <a:latin typeface="Times New Roman" panose="02020603050405020304" pitchFamily="18" charset="0"/>
                <a:ea typeface="Calibri"/>
                <a:cs typeface="Times New Roman" panose="02020603050405020304" pitchFamily="18" charset="0"/>
                <a:sym typeface="Calibri"/>
              </a:rPr>
              <a:t>    2. Sequential Detection-no fixed length can take new values</a:t>
            </a:r>
            <a:endParaRPr sz="1600" dirty="0">
              <a:latin typeface="Times New Roman" panose="02020603050405020304" pitchFamily="18" charset="0"/>
              <a:cs typeface="Times New Roman" panose="02020603050405020304" pitchFamily="18" charset="0"/>
            </a:endParaRPr>
          </a:p>
        </p:txBody>
      </p:sp>
      <p:pic>
        <p:nvPicPr>
          <p:cNvPr id="88" name="Google Shape;88;p18"/>
          <p:cNvPicPr preferRelativeResize="0"/>
          <p:nvPr/>
        </p:nvPicPr>
        <p:blipFill>
          <a:blip r:embed="rId3">
            <a:alphaModFix/>
          </a:blip>
          <a:stretch>
            <a:fillRect/>
          </a:stretch>
        </p:blipFill>
        <p:spPr>
          <a:xfrm>
            <a:off x="1303574" y="3402025"/>
            <a:ext cx="6140477" cy="1692175"/>
          </a:xfrm>
          <a:prstGeom prst="rect">
            <a:avLst/>
          </a:prstGeom>
          <a:noFill/>
          <a:ln>
            <a:noFill/>
          </a:ln>
        </p:spPr>
      </p:pic>
    </p:spTree>
  </p:cSld>
  <p:clrMapOvr>
    <a:masterClrMapping/>
  </p:clrMapOvr>
</p:sld>
</file>

<file path=ppt/theme/theme1.xml><?xml version="1.0" encoding="utf-8"?>
<a:theme xmlns:a="http://schemas.openxmlformats.org/drawingml/2006/main" name="2020 ASU Template Master">
  <a:themeElements>
    <a:clrScheme name="ASU Pallet">
      <a:dk1>
        <a:srgbClr val="000000"/>
      </a:dk1>
      <a:lt1>
        <a:srgbClr val="FFFFFF"/>
      </a:lt1>
      <a:dk2>
        <a:srgbClr val="951D40"/>
      </a:dk2>
      <a:lt2>
        <a:srgbClr val="5C6670"/>
      </a:lt2>
      <a:accent1>
        <a:srgbClr val="FFC627"/>
      </a:accent1>
      <a:accent2>
        <a:srgbClr val="951D40"/>
      </a:accent2>
      <a:accent3>
        <a:srgbClr val="78BE20"/>
      </a:accent3>
      <a:accent4>
        <a:srgbClr val="FF7F32"/>
      </a:accent4>
      <a:accent5>
        <a:srgbClr val="00A3E0"/>
      </a:accent5>
      <a:accent6>
        <a:srgbClr val="000000"/>
      </a:accent6>
      <a:hlink>
        <a:srgbClr val="951D40"/>
      </a:hlink>
      <a:folHlink>
        <a:srgbClr val="5C66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2090</Words>
  <Application>Microsoft Office PowerPoint</Application>
  <PresentationFormat>On-screen Show (16:9)</PresentationFormat>
  <Paragraphs>161</Paragraphs>
  <Slides>22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Cambria</vt:lpstr>
      <vt:lpstr>Cambria Math</vt:lpstr>
      <vt:lpstr>MyriadPro-Bold</vt:lpstr>
      <vt:lpstr>MyriadPro-Light</vt:lpstr>
      <vt:lpstr>Times New Roman</vt:lpstr>
      <vt:lpstr>Wingdings</vt:lpstr>
      <vt:lpstr>2020 ASU Template Master</vt:lpstr>
      <vt:lpstr>SEQUENTIAL CHANGE POINT DETECTION</vt:lpstr>
      <vt:lpstr>Agenda</vt:lpstr>
      <vt:lpstr>INTRODUCTION</vt:lpstr>
      <vt:lpstr>What is the goal?</vt:lpstr>
      <vt:lpstr>MOTIVATION</vt:lpstr>
      <vt:lpstr>Methodology -  Sequential CPD</vt:lpstr>
      <vt:lpstr>PowerPoint Presentation</vt:lpstr>
      <vt:lpstr>PowerPoint Presentation</vt:lpstr>
      <vt:lpstr>Application 1: Sequential CPD methods applied to Financial Time Series</vt:lpstr>
      <vt:lpstr>PowerPoint Presentation</vt:lpstr>
      <vt:lpstr>PowerPoint Presentation</vt:lpstr>
      <vt:lpstr>PowerPoint Presentation</vt:lpstr>
      <vt:lpstr>PowerPoint Presentation</vt:lpstr>
      <vt:lpstr>PowerPoint Presentation</vt:lpstr>
      <vt:lpstr>Change points in log-returns of the closing prices of Bitcoin in the context of the Fear and Greed Index for ARL0=1000 and ARL0=4000 respectively.</vt:lpstr>
      <vt:lpstr>Application 2 – Sequential CPD on COVID‑19 time series in the United States</vt:lpstr>
      <vt:lpstr>PowerPoint Presentation</vt:lpstr>
      <vt:lpstr>Application 2 – Test Observations</vt:lpstr>
      <vt:lpstr>Application 2 - Disease Development Stage</vt:lpstr>
      <vt:lpstr>SUMMARY AND CONCLUSION</vt:lpstr>
      <vt:lpstr>FUTUREWORK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slides open up your presentation</dc:title>
  <dc:creator>Ashif Sikandar Iquebal</dc:creator>
  <cp:lastModifiedBy>Shubhvarata Dutta (Student)</cp:lastModifiedBy>
  <cp:revision>26</cp:revision>
  <dcterms:modified xsi:type="dcterms:W3CDTF">2022-11-30T12:05:57Z</dcterms:modified>
</cp:coreProperties>
</file>