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42768000" cx="3027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747775"/>
          </p15:clr>
        </p15:guide>
        <p15:guide id="2" pos="953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5607" y="685800"/>
            <a:ext cx="242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5607" y="685800"/>
            <a:ext cx="2427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2074" y="6191112"/>
            <a:ext cx="28212000" cy="17067300"/>
          </a:xfrm>
          <a:prstGeom prst="rect">
            <a:avLst/>
          </a:prstGeom>
        </p:spPr>
        <p:txBody>
          <a:bodyPr anchorCtr="0" anchor="b" bIns="455425" lIns="455425" spcFirstLastPara="1" rIns="455425" wrap="square" tIns="455425">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1" name="Google Shape;11;p2"/>
          <p:cNvSpPr txBox="1"/>
          <p:nvPr>
            <p:ph idx="1" type="subTitle"/>
          </p:nvPr>
        </p:nvSpPr>
        <p:spPr>
          <a:xfrm>
            <a:off x="1032046" y="23565638"/>
            <a:ext cx="28212000" cy="6590700"/>
          </a:xfrm>
          <a:prstGeom prst="rect">
            <a:avLst/>
          </a:prstGeom>
        </p:spPr>
        <p:txBody>
          <a:bodyPr anchorCtr="0" anchor="t" bIns="455425" lIns="455425" spcFirstLastPara="1" rIns="455425" wrap="square" tIns="455425">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2" name="Google Shape;12;p2"/>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032046" y="9197386"/>
            <a:ext cx="28212000" cy="16326300"/>
          </a:xfrm>
          <a:prstGeom prst="rect">
            <a:avLst/>
          </a:prstGeom>
        </p:spPr>
        <p:txBody>
          <a:bodyPr anchorCtr="0" anchor="b" bIns="455425" lIns="455425" spcFirstLastPara="1" rIns="455425" wrap="square" tIns="455425">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p:nvPr>
            <p:ph idx="1" type="body"/>
          </p:nvPr>
        </p:nvSpPr>
        <p:spPr>
          <a:xfrm>
            <a:off x="1032046" y="26210627"/>
            <a:ext cx="28212000" cy="10816200"/>
          </a:xfrm>
          <a:prstGeom prst="rect">
            <a:avLst/>
          </a:prstGeom>
        </p:spPr>
        <p:txBody>
          <a:bodyPr anchorCtr="0" anchor="t" bIns="455425" lIns="455425" spcFirstLastPara="1" rIns="455425" wrap="square" tIns="455425">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47" name="Google Shape;47;p11"/>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032046" y="17884233"/>
            <a:ext cx="28212000" cy="6999300"/>
          </a:xfrm>
          <a:prstGeom prst="rect">
            <a:avLst/>
          </a:prstGeom>
        </p:spPr>
        <p:txBody>
          <a:bodyPr anchorCtr="0" anchor="ctr" bIns="455425" lIns="455425" spcFirstLastPara="1" rIns="455425" wrap="square" tIns="455425">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5" name="Google Shape;15;p3"/>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032046" y="3700365"/>
            <a:ext cx="28212000" cy="4762200"/>
          </a:xfrm>
          <a:prstGeom prst="rect">
            <a:avLst/>
          </a:prstGeom>
        </p:spPr>
        <p:txBody>
          <a:bodyPr anchorCtr="0" anchor="t" bIns="455425" lIns="455425" spcFirstLastPara="1" rIns="455425" wrap="square" tIns="455425">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18" name="Google Shape;18;p4"/>
          <p:cNvSpPr txBox="1"/>
          <p:nvPr>
            <p:ph idx="1" type="body"/>
          </p:nvPr>
        </p:nvSpPr>
        <p:spPr>
          <a:xfrm>
            <a:off x="1032046" y="9582784"/>
            <a:ext cx="28212000" cy="28407000"/>
          </a:xfrm>
          <a:prstGeom prst="rect">
            <a:avLst/>
          </a:prstGeom>
        </p:spPr>
        <p:txBody>
          <a:bodyPr anchorCtr="0" anchor="t" bIns="455425" lIns="455425" spcFirstLastPara="1" rIns="455425" wrap="square" tIns="455425">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19" name="Google Shape;19;p4"/>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032046" y="3700365"/>
            <a:ext cx="28212000" cy="4762200"/>
          </a:xfrm>
          <a:prstGeom prst="rect">
            <a:avLst/>
          </a:prstGeom>
        </p:spPr>
        <p:txBody>
          <a:bodyPr anchorCtr="0" anchor="t" bIns="455425" lIns="455425" spcFirstLastPara="1" rIns="455425" wrap="square" tIns="455425">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p5"/>
          <p:cNvSpPr txBox="1"/>
          <p:nvPr>
            <p:ph idx="1" type="body"/>
          </p:nvPr>
        </p:nvSpPr>
        <p:spPr>
          <a:xfrm>
            <a:off x="1032046" y="9582784"/>
            <a:ext cx="13243800" cy="28407000"/>
          </a:xfrm>
          <a:prstGeom prst="rect">
            <a:avLst/>
          </a:prstGeom>
        </p:spPr>
        <p:txBody>
          <a:bodyPr anchorCtr="0" anchor="t" bIns="455425" lIns="455425" spcFirstLastPara="1" rIns="455425" wrap="square" tIns="455425">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3" name="Google Shape;23;p5"/>
          <p:cNvSpPr txBox="1"/>
          <p:nvPr>
            <p:ph idx="2" type="body"/>
          </p:nvPr>
        </p:nvSpPr>
        <p:spPr>
          <a:xfrm>
            <a:off x="16000191" y="9582784"/>
            <a:ext cx="13243800" cy="28407000"/>
          </a:xfrm>
          <a:prstGeom prst="rect">
            <a:avLst/>
          </a:prstGeom>
        </p:spPr>
        <p:txBody>
          <a:bodyPr anchorCtr="0" anchor="t" bIns="455425" lIns="455425" spcFirstLastPara="1" rIns="455425" wrap="square" tIns="455425">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4" name="Google Shape;24;p5"/>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2046" y="3700365"/>
            <a:ext cx="28212000" cy="4762200"/>
          </a:xfrm>
          <a:prstGeom prst="rect">
            <a:avLst/>
          </a:prstGeom>
        </p:spPr>
        <p:txBody>
          <a:bodyPr anchorCtr="0" anchor="t" bIns="455425" lIns="455425" spcFirstLastPara="1" rIns="455425" wrap="square" tIns="455425">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7" name="Google Shape;27;p6"/>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032046" y="4619792"/>
            <a:ext cx="9297300" cy="6283500"/>
          </a:xfrm>
          <a:prstGeom prst="rect">
            <a:avLst/>
          </a:prstGeom>
        </p:spPr>
        <p:txBody>
          <a:bodyPr anchorCtr="0" anchor="b" bIns="455425" lIns="455425" spcFirstLastPara="1" rIns="455425" wrap="square" tIns="455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30" name="Google Shape;30;p7"/>
          <p:cNvSpPr txBox="1"/>
          <p:nvPr>
            <p:ph idx="1" type="body"/>
          </p:nvPr>
        </p:nvSpPr>
        <p:spPr>
          <a:xfrm>
            <a:off x="1032046" y="11554469"/>
            <a:ext cx="9297300" cy="26436600"/>
          </a:xfrm>
          <a:prstGeom prst="rect">
            <a:avLst/>
          </a:prstGeom>
        </p:spPr>
        <p:txBody>
          <a:bodyPr anchorCtr="0" anchor="t" bIns="455425" lIns="455425" spcFirstLastPara="1" rIns="455425" wrap="square" tIns="455425">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1" name="Google Shape;31;p7"/>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623229" y="3742980"/>
            <a:ext cx="21084000" cy="34014900"/>
          </a:xfrm>
          <a:prstGeom prst="rect">
            <a:avLst/>
          </a:prstGeom>
        </p:spPr>
        <p:txBody>
          <a:bodyPr anchorCtr="0" anchor="ctr" bIns="455425" lIns="455425" spcFirstLastPara="1" rIns="455425" wrap="square" tIns="455425">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4" name="Google Shape;34;p8"/>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5138000" y="-1039"/>
            <a:ext cx="15138000" cy="42768000"/>
          </a:xfrm>
          <a:prstGeom prst="rect">
            <a:avLst/>
          </a:prstGeom>
          <a:solidFill>
            <a:schemeClr val="lt2"/>
          </a:solidFill>
          <a:ln>
            <a:noFill/>
          </a:ln>
        </p:spPr>
        <p:txBody>
          <a:bodyPr anchorCtr="0" anchor="ctr" bIns="455425" lIns="455425" spcFirstLastPara="1" rIns="455425" wrap="square" tIns="455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879077" y="10253802"/>
            <a:ext cx="13393800" cy="12325200"/>
          </a:xfrm>
          <a:prstGeom prst="rect">
            <a:avLst/>
          </a:prstGeom>
        </p:spPr>
        <p:txBody>
          <a:bodyPr anchorCtr="0" anchor="b" bIns="455425" lIns="455425" spcFirstLastPara="1" rIns="455425" wrap="square" tIns="455425">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38" name="Google Shape;38;p9"/>
          <p:cNvSpPr txBox="1"/>
          <p:nvPr>
            <p:ph idx="1" type="subTitle"/>
          </p:nvPr>
        </p:nvSpPr>
        <p:spPr>
          <a:xfrm>
            <a:off x="879077" y="23307458"/>
            <a:ext cx="13393800" cy="10269900"/>
          </a:xfrm>
          <a:prstGeom prst="rect">
            <a:avLst/>
          </a:prstGeom>
        </p:spPr>
        <p:txBody>
          <a:bodyPr anchorCtr="0" anchor="t" bIns="455425" lIns="455425" spcFirstLastPara="1" rIns="455425" wrap="square" tIns="4554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39" name="Google Shape;39;p9"/>
          <p:cNvSpPr txBox="1"/>
          <p:nvPr>
            <p:ph idx="2" type="body"/>
          </p:nvPr>
        </p:nvSpPr>
        <p:spPr>
          <a:xfrm>
            <a:off x="16354801" y="6020655"/>
            <a:ext cx="12704400" cy="30724800"/>
          </a:xfrm>
          <a:prstGeom prst="rect">
            <a:avLst/>
          </a:prstGeom>
        </p:spPr>
        <p:txBody>
          <a:bodyPr anchorCtr="0" anchor="ctr" bIns="455425" lIns="455425" spcFirstLastPara="1" rIns="455425" wrap="square" tIns="455425">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0" name="Google Shape;40;p9"/>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032046" y="35177065"/>
            <a:ext cx="19862100" cy="5031300"/>
          </a:xfrm>
          <a:prstGeom prst="rect">
            <a:avLst/>
          </a:prstGeom>
        </p:spPr>
        <p:txBody>
          <a:bodyPr anchorCtr="0" anchor="ctr" bIns="455425" lIns="455425" spcFirstLastPara="1" rIns="455425" wrap="square" tIns="455425">
            <a:normAutofit/>
          </a:bodyPr>
          <a:lstStyle>
            <a:lvl1pPr indent="-228600" lvl="0" marL="457200">
              <a:lnSpc>
                <a:spcPct val="100000"/>
              </a:lnSpc>
              <a:spcBef>
                <a:spcPts val="0"/>
              </a:spcBef>
              <a:spcAft>
                <a:spcPts val="0"/>
              </a:spcAft>
              <a:buSzPts val="9000"/>
              <a:buNone/>
              <a:defRPr/>
            </a:lvl1pPr>
          </a:lstStyle>
          <a:p/>
        </p:txBody>
      </p:sp>
      <p:sp>
        <p:nvSpPr>
          <p:cNvPr id="43" name="Google Shape;43;p10"/>
          <p:cNvSpPr txBox="1"/>
          <p:nvPr>
            <p:ph idx="12" type="sldNum"/>
          </p:nvPr>
        </p:nvSpPr>
        <p:spPr>
          <a:xfrm>
            <a:off x="28052508" y="38774464"/>
            <a:ext cx="1816800" cy="3272700"/>
          </a:xfrm>
          <a:prstGeom prst="rect">
            <a:avLst/>
          </a:prstGeom>
        </p:spPr>
        <p:txBody>
          <a:bodyPr anchorCtr="0" anchor="ctr" bIns="455425" lIns="455425" spcFirstLastPara="1" rIns="455425" wrap="square" tIns="455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2046" y="3700365"/>
            <a:ext cx="28212000" cy="4762200"/>
          </a:xfrm>
          <a:prstGeom prst="rect">
            <a:avLst/>
          </a:prstGeom>
          <a:noFill/>
          <a:ln>
            <a:noFill/>
          </a:ln>
        </p:spPr>
        <p:txBody>
          <a:bodyPr anchorCtr="0" anchor="t" bIns="455425" lIns="455425" spcFirstLastPara="1" rIns="455425" wrap="square" tIns="455425">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7" name="Google Shape;7;p1"/>
          <p:cNvSpPr txBox="1"/>
          <p:nvPr>
            <p:ph idx="1" type="body"/>
          </p:nvPr>
        </p:nvSpPr>
        <p:spPr>
          <a:xfrm>
            <a:off x="1032046" y="9582784"/>
            <a:ext cx="28212000" cy="28407000"/>
          </a:xfrm>
          <a:prstGeom prst="rect">
            <a:avLst/>
          </a:prstGeom>
          <a:noFill/>
          <a:ln>
            <a:noFill/>
          </a:ln>
        </p:spPr>
        <p:txBody>
          <a:bodyPr anchorCtr="0" anchor="t" bIns="455425" lIns="455425" spcFirstLastPara="1" rIns="455425" wrap="square" tIns="455425">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8" name="Google Shape;8;p1"/>
          <p:cNvSpPr txBox="1"/>
          <p:nvPr>
            <p:ph idx="12" type="sldNum"/>
          </p:nvPr>
        </p:nvSpPr>
        <p:spPr>
          <a:xfrm>
            <a:off x="28052508" y="38774464"/>
            <a:ext cx="1816800" cy="3272700"/>
          </a:xfrm>
          <a:prstGeom prst="rect">
            <a:avLst/>
          </a:prstGeom>
          <a:noFill/>
          <a:ln>
            <a:noFill/>
          </a:ln>
        </p:spPr>
        <p:txBody>
          <a:bodyPr anchorCtr="0" anchor="ctr" bIns="455425" lIns="455425" spcFirstLastPara="1" rIns="455425" wrap="square" tIns="455425">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22" Type="http://schemas.openxmlformats.org/officeDocument/2006/relationships/image" Target="../media/image4.png"/><Relationship Id="rId21" Type="http://schemas.openxmlformats.org/officeDocument/2006/relationships/image" Target="../media/image2.png"/><Relationship Id="rId24" Type="http://schemas.openxmlformats.org/officeDocument/2006/relationships/image" Target="../media/image5.png"/><Relationship Id="rId2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opscience.iop.org/article/10.1088/1741-4326/ad5a1e" TargetMode="External"/><Relationship Id="rId4" Type="http://schemas.openxmlformats.org/officeDocument/2006/relationships/hyperlink" Target="https://www.researchgate.net/publication/264136196_Aditya_The_first_Indian_Tokamak#fullTextFileContent" TargetMode="External"/><Relationship Id="rId9" Type="http://schemas.openxmlformats.org/officeDocument/2006/relationships/image" Target="../media/image15.jpg"/><Relationship Id="rId26" Type="http://schemas.openxmlformats.org/officeDocument/2006/relationships/image" Target="../media/image12.png"/><Relationship Id="rId25" Type="http://schemas.openxmlformats.org/officeDocument/2006/relationships/image" Target="../media/image9.png"/><Relationship Id="rId5" Type="http://schemas.openxmlformats.org/officeDocument/2006/relationships/hyperlink" Target="https://iopscience.iop.org/article/10.1088/2058-6272/ab2947/meta" TargetMode="External"/><Relationship Id="rId6" Type="http://schemas.openxmlformats.org/officeDocument/2006/relationships/hyperlink" Target="https://www.tandfonline.com/doi/full/10.1080/05698190490279056" TargetMode="External"/><Relationship Id="rId7" Type="http://schemas.openxmlformats.org/officeDocument/2006/relationships/hyperlink" Target="https://doi.ieeecomputersociety.org/10.1109/HiPCW57629.2022.00010" TargetMode="External"/><Relationship Id="rId8" Type="http://schemas.openxmlformats.org/officeDocument/2006/relationships/hyperlink" Target="https://github.com/sduttaipr/RSECON2024" TargetMode="External"/><Relationship Id="rId11" Type="http://schemas.openxmlformats.org/officeDocument/2006/relationships/image" Target="../media/image11.png"/><Relationship Id="rId10" Type="http://schemas.openxmlformats.org/officeDocument/2006/relationships/image" Target="../media/image16.jpg"/><Relationship Id="rId13" Type="http://schemas.openxmlformats.org/officeDocument/2006/relationships/hyperlink" Target="http://linkedin.com/in/someswar-dutta-a161774a" TargetMode="External"/><Relationship Id="rId12" Type="http://schemas.openxmlformats.org/officeDocument/2006/relationships/image" Target="../media/image10.png"/><Relationship Id="rId15" Type="http://schemas.openxmlformats.org/officeDocument/2006/relationships/image" Target="../media/image3.png"/><Relationship Id="rId14" Type="http://schemas.openxmlformats.org/officeDocument/2006/relationships/hyperlink" Target="https://www.linkedin.com/in/deepak-aggarwal-668218245/overlay/contact-info/" TargetMode="External"/><Relationship Id="rId17" Type="http://schemas.openxmlformats.org/officeDocument/2006/relationships/image" Target="../media/image7.png"/><Relationship Id="rId16"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910075" y="2131925"/>
            <a:ext cx="27453300" cy="262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Clr>
                <a:schemeClr val="dk1"/>
              </a:buClr>
              <a:buSzPts val="1100"/>
              <a:buFont typeface="Arial"/>
              <a:buNone/>
            </a:pPr>
            <a:r>
              <a:rPr b="1" lang="en-GB" sz="6200">
                <a:solidFill>
                  <a:srgbClr val="0000FF"/>
                </a:solidFill>
                <a:highlight>
                  <a:srgbClr val="FFFFFF"/>
                </a:highlight>
                <a:latin typeface="Times New Roman"/>
                <a:ea typeface="Times New Roman"/>
                <a:cs typeface="Times New Roman"/>
                <a:sym typeface="Times New Roman"/>
              </a:rPr>
              <a:t>Impact of Using A Modern Compiler and Optimized Workflow on the Performance of a Complex Nuclear Fusion Application for ITER</a:t>
            </a:r>
            <a:endParaRPr b="1" sz="6200">
              <a:solidFill>
                <a:srgbClr val="0000FF"/>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b="1" sz="6500">
              <a:solidFill>
                <a:schemeClr val="dk2"/>
              </a:solidFill>
              <a:latin typeface="Times New Roman"/>
              <a:ea typeface="Times New Roman"/>
              <a:cs typeface="Times New Roman"/>
              <a:sym typeface="Times New Roman"/>
            </a:endParaRPr>
          </a:p>
        </p:txBody>
      </p:sp>
      <p:sp>
        <p:nvSpPr>
          <p:cNvPr id="55" name="Google Shape;55;p13"/>
          <p:cNvSpPr txBox="1"/>
          <p:nvPr/>
        </p:nvSpPr>
        <p:spPr>
          <a:xfrm>
            <a:off x="5361225" y="4203150"/>
            <a:ext cx="20198400" cy="324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4200">
                <a:solidFill>
                  <a:schemeClr val="dk1"/>
                </a:solidFill>
                <a:latin typeface="Times New Roman"/>
                <a:ea typeface="Times New Roman"/>
                <a:cs typeface="Times New Roman"/>
                <a:sym typeface="Times New Roman"/>
              </a:rPr>
              <a:t>Someswar Dutta</a:t>
            </a:r>
            <a:r>
              <a:rPr baseline="30000" lang="en-GB" sz="4200">
                <a:solidFill>
                  <a:schemeClr val="dk1"/>
                </a:solidFill>
                <a:latin typeface="Times New Roman"/>
                <a:ea typeface="Times New Roman"/>
                <a:cs typeface="Times New Roman"/>
                <a:sym typeface="Times New Roman"/>
              </a:rPr>
              <a:t>1</a:t>
            </a:r>
            <a:r>
              <a:rPr lang="en-GB" sz="4200">
                <a:solidFill>
                  <a:schemeClr val="dk1"/>
                </a:solidFill>
                <a:latin typeface="Times New Roman"/>
                <a:ea typeface="Times New Roman"/>
                <a:cs typeface="Times New Roman"/>
                <a:sym typeface="Times New Roman"/>
              </a:rPr>
              <a:t>, </a:t>
            </a:r>
            <a:r>
              <a:rPr lang="en-GB" sz="4200">
                <a:solidFill>
                  <a:schemeClr val="dk1"/>
                </a:solidFill>
                <a:latin typeface="Times New Roman"/>
                <a:ea typeface="Times New Roman"/>
                <a:cs typeface="Times New Roman"/>
                <a:sym typeface="Times New Roman"/>
              </a:rPr>
              <a:t>Deepak Aggarwal</a:t>
            </a:r>
            <a:r>
              <a:rPr baseline="30000" lang="en-GB" sz="4200">
                <a:solidFill>
                  <a:schemeClr val="dk1"/>
                </a:solidFill>
                <a:latin typeface="Times New Roman"/>
                <a:ea typeface="Times New Roman"/>
                <a:cs typeface="Times New Roman"/>
                <a:sym typeface="Times New Roman"/>
              </a:rPr>
              <a:t>2 </a:t>
            </a:r>
            <a:endParaRPr sz="42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aseline="30000" lang="en-GB" sz="3500">
                <a:solidFill>
                  <a:schemeClr val="dk1"/>
                </a:solidFill>
                <a:latin typeface="Times New Roman"/>
                <a:ea typeface="Times New Roman"/>
                <a:cs typeface="Times New Roman"/>
                <a:sym typeface="Times New Roman"/>
              </a:rPr>
              <a:t>1</a:t>
            </a:r>
            <a:r>
              <a:rPr lang="en-GB" sz="3500">
                <a:solidFill>
                  <a:schemeClr val="dk1"/>
                </a:solidFill>
                <a:latin typeface="Times New Roman"/>
                <a:ea typeface="Times New Roman"/>
                <a:cs typeface="Times New Roman"/>
                <a:sym typeface="Times New Roman"/>
              </a:rPr>
              <a:t>SST-1 Operations Division, Institute For Plasma Research, Gandhinagar, India </a:t>
            </a:r>
            <a:endParaRPr sz="35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aseline="30000" lang="en-GB" sz="3500">
                <a:solidFill>
                  <a:schemeClr val="dk1"/>
                </a:solidFill>
                <a:latin typeface="Times New Roman"/>
                <a:ea typeface="Times New Roman"/>
                <a:cs typeface="Times New Roman"/>
                <a:sym typeface="Times New Roman"/>
              </a:rPr>
              <a:t>2</a:t>
            </a:r>
            <a:r>
              <a:rPr lang="en-GB" sz="3500">
                <a:solidFill>
                  <a:schemeClr val="dk1"/>
                </a:solidFill>
                <a:latin typeface="Times New Roman"/>
                <a:ea typeface="Times New Roman"/>
                <a:cs typeface="Times New Roman"/>
                <a:sym typeface="Times New Roman"/>
              </a:rPr>
              <a:t>University Information Services, University of Cambridge, Cambridge, </a:t>
            </a:r>
            <a:r>
              <a:rPr lang="en-GB" sz="3500">
                <a:solidFill>
                  <a:schemeClr val="dk1"/>
                </a:solidFill>
                <a:highlight>
                  <a:srgbClr val="FFFFFF"/>
                </a:highlight>
                <a:latin typeface="Times New Roman"/>
                <a:ea typeface="Times New Roman"/>
                <a:cs typeface="Times New Roman"/>
                <a:sym typeface="Times New Roman"/>
              </a:rPr>
              <a:t>United Kingdom</a:t>
            </a:r>
            <a:r>
              <a:rPr lang="en-GB" sz="4000">
                <a:solidFill>
                  <a:schemeClr val="dk1"/>
                </a:solidFill>
                <a:highlight>
                  <a:srgbClr val="FFFFFF"/>
                </a:highlight>
                <a:latin typeface="Times New Roman"/>
                <a:ea typeface="Times New Roman"/>
                <a:cs typeface="Times New Roman"/>
                <a:sym typeface="Times New Roman"/>
              </a:rPr>
              <a:t> </a:t>
            </a:r>
            <a:endParaRPr sz="4000">
              <a:solidFill>
                <a:schemeClr val="dk1"/>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3500">
                <a:solidFill>
                  <a:srgbClr val="0000CC"/>
                </a:solidFill>
                <a:latin typeface="Times New Roman"/>
                <a:ea typeface="Times New Roman"/>
                <a:cs typeface="Times New Roman"/>
                <a:sym typeface="Times New Roman"/>
              </a:rPr>
              <a:t>Email: someswarduttabhu@gmail.com; da616@cam.ac.uk  </a:t>
            </a:r>
            <a:endParaRPr sz="3500">
              <a:solidFill>
                <a:srgbClr val="0000CC"/>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3500">
                <a:solidFill>
                  <a:srgbClr val="9900FF"/>
                </a:solidFill>
                <a:latin typeface="Times New Roman"/>
                <a:ea typeface="Times New Roman"/>
                <a:cs typeface="Times New Roman"/>
                <a:sym typeface="Times New Roman"/>
              </a:rPr>
              <a:t>Presented at Research Software Engineering Conference Sept 3 - 5, 2024, Newcastle, United Kingdom </a:t>
            </a:r>
            <a:endParaRPr sz="5000">
              <a:solidFill>
                <a:schemeClr val="dk1"/>
              </a:solidFill>
              <a:highlight>
                <a:srgbClr val="FFFFFF"/>
              </a:highlight>
              <a:latin typeface="Times New Roman"/>
              <a:ea typeface="Times New Roman"/>
              <a:cs typeface="Times New Roman"/>
              <a:sym typeface="Times New Roman"/>
            </a:endParaRPr>
          </a:p>
        </p:txBody>
      </p:sp>
      <p:sp>
        <p:nvSpPr>
          <p:cNvPr id="56" name="Google Shape;56;p13"/>
          <p:cNvSpPr txBox="1"/>
          <p:nvPr/>
        </p:nvSpPr>
        <p:spPr>
          <a:xfrm>
            <a:off x="152650" y="7455575"/>
            <a:ext cx="29904900" cy="4567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GB" sz="3500" u="sng">
                <a:solidFill>
                  <a:schemeClr val="dk1"/>
                </a:solidFill>
                <a:highlight>
                  <a:srgbClr val="FFFFFF"/>
                </a:highlight>
                <a:latin typeface="Times New Roman"/>
                <a:ea typeface="Times New Roman"/>
                <a:cs typeface="Times New Roman"/>
                <a:sym typeface="Times New Roman"/>
              </a:rPr>
              <a:t>Abstract</a:t>
            </a:r>
            <a:endParaRPr b="1" sz="3500" u="sng">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100"/>
              </a:spcBef>
              <a:spcAft>
                <a:spcPts val="1100"/>
              </a:spcAft>
              <a:buNone/>
            </a:pPr>
            <a:r>
              <a:rPr lang="en-GB" sz="2600">
                <a:solidFill>
                  <a:schemeClr val="dk1"/>
                </a:solidFill>
                <a:highlight>
                  <a:srgbClr val="FFFFFF"/>
                </a:highlight>
                <a:latin typeface="Times New Roman"/>
                <a:ea typeface="Times New Roman"/>
                <a:cs typeface="Times New Roman"/>
                <a:sym typeface="Times New Roman"/>
              </a:rPr>
              <a:t>Optimizing scientific applications to fully exploit the </a:t>
            </a:r>
            <a:r>
              <a:rPr lang="en-GB" sz="2600">
                <a:solidFill>
                  <a:schemeClr val="dk1"/>
                </a:solidFill>
                <a:highlight>
                  <a:schemeClr val="lt1"/>
                </a:highlight>
                <a:latin typeface="Times New Roman"/>
                <a:ea typeface="Times New Roman"/>
                <a:cs typeface="Times New Roman"/>
                <a:sym typeface="Times New Roman"/>
              </a:rPr>
              <a:t>vast computational power of HPC systems </a:t>
            </a:r>
            <a:r>
              <a:rPr lang="en-GB" sz="2600">
                <a:solidFill>
                  <a:schemeClr val="dk1"/>
                </a:solidFill>
                <a:highlight>
                  <a:srgbClr val="FFFFFF"/>
                </a:highlight>
                <a:latin typeface="Times New Roman"/>
                <a:ea typeface="Times New Roman"/>
                <a:cs typeface="Times New Roman"/>
                <a:sym typeface="Times New Roman"/>
              </a:rPr>
              <a:t>necessitates substantial expertise</a:t>
            </a:r>
            <a:r>
              <a:rPr lang="en-GB" sz="2600">
                <a:solidFill>
                  <a:schemeClr val="dk1"/>
                </a:solidFill>
                <a:highlight>
                  <a:srgbClr val="FFFFFF"/>
                </a:highlight>
                <a:latin typeface="Times New Roman"/>
                <a:ea typeface="Times New Roman"/>
                <a:cs typeface="Times New Roman"/>
                <a:sym typeface="Times New Roman"/>
              </a:rPr>
              <a:t> and long-term dedication to code optimization</a:t>
            </a:r>
            <a:r>
              <a:rPr lang="en-GB" sz="2600">
                <a:solidFill>
                  <a:schemeClr val="dk1"/>
                </a:solidFill>
                <a:highlight>
                  <a:srgbClr val="FFFFFF"/>
                </a:highlight>
                <a:latin typeface="Times New Roman"/>
                <a:ea typeface="Times New Roman"/>
                <a:cs typeface="Times New Roman"/>
                <a:sym typeface="Times New Roman"/>
              </a:rPr>
              <a:t>. This work presents a pragmatic approach tailored to enhance the performance of PARTICLE-3D (P3D), a nuclear fusion application code crucial for simulating runaway electron dynamics - a critical aspect impacting the operational lifespan of nuclear fusion machines like ITER. Transitioning from a legacy compiler dependency, the authors identified performance bottlenecks within the serial version of the code, particularly pertaining to I/O communication between subroutine calls. By meticulously restructuring the code and refining inter-subroutine communication, the work highlights the process adopted by the authors to unlock embarrassingly parallel computation workflow on the HPC cluster. The optimized version of P3D exhibits a performance improvement of several orders of magnitude compared to its base version. These optimizations not only elevated the performance but also improved the code portability, ensuring seamless integration with diverse HPC architectures equipped with modern compilers. The methodology described here can serve as a valuable case study for early researchers and code developers to enhance the performance of any such code designed for problems characterised by the similar algorithmic topologies. This work was completed within a month and underscores the importance of effective communication between users and administrators.</a:t>
            </a:r>
            <a:endParaRPr b="1" baseline="30000" sz="3100">
              <a:solidFill>
                <a:schemeClr val="dk2"/>
              </a:solidFill>
              <a:latin typeface="Times New Roman"/>
              <a:ea typeface="Times New Roman"/>
              <a:cs typeface="Times New Roman"/>
              <a:sym typeface="Times New Roman"/>
            </a:endParaRPr>
          </a:p>
        </p:txBody>
      </p:sp>
      <p:cxnSp>
        <p:nvCxnSpPr>
          <p:cNvPr id="57" name="Google Shape;57;p13"/>
          <p:cNvCxnSpPr/>
          <p:nvPr/>
        </p:nvCxnSpPr>
        <p:spPr>
          <a:xfrm flipH="1" rot="10800000">
            <a:off x="669475" y="7347003"/>
            <a:ext cx="28874400" cy="54300"/>
          </a:xfrm>
          <a:prstGeom prst="straightConnector1">
            <a:avLst/>
          </a:prstGeom>
          <a:noFill/>
          <a:ln cap="flat" cmpd="sng" w="19050">
            <a:solidFill>
              <a:srgbClr val="9900FF"/>
            </a:solidFill>
            <a:prstDash val="solid"/>
            <a:round/>
            <a:headEnd len="med" w="med" type="none"/>
            <a:tailEnd len="med" w="med" type="none"/>
          </a:ln>
        </p:spPr>
      </p:cxnSp>
      <p:sp>
        <p:nvSpPr>
          <p:cNvPr id="58" name="Google Shape;58;p13"/>
          <p:cNvSpPr txBox="1"/>
          <p:nvPr/>
        </p:nvSpPr>
        <p:spPr>
          <a:xfrm>
            <a:off x="26935800" y="5786201"/>
            <a:ext cx="3000000" cy="110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6000" u="sng">
                <a:solidFill>
                  <a:schemeClr val="dk1"/>
                </a:solidFill>
                <a:latin typeface="Times New Roman"/>
                <a:ea typeface="Times New Roman"/>
                <a:cs typeface="Times New Roman"/>
                <a:sym typeface="Times New Roman"/>
              </a:rPr>
              <a:t>P-165</a:t>
            </a:r>
            <a:endParaRPr b="1" u="sng"/>
          </a:p>
        </p:txBody>
      </p:sp>
      <p:sp>
        <p:nvSpPr>
          <p:cNvPr id="59" name="Google Shape;59;p13"/>
          <p:cNvSpPr txBox="1"/>
          <p:nvPr/>
        </p:nvSpPr>
        <p:spPr>
          <a:xfrm>
            <a:off x="152400" y="12866975"/>
            <a:ext cx="14581500" cy="7934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GB" sz="3000">
                <a:latin typeface="Times New Roman"/>
                <a:ea typeface="Times New Roman"/>
                <a:cs typeface="Times New Roman"/>
                <a:sym typeface="Times New Roman"/>
              </a:rPr>
              <a:t>            </a:t>
            </a:r>
            <a:r>
              <a:rPr b="1" lang="en-GB" sz="3400" u="sng">
                <a:latin typeface="Times New Roman"/>
                <a:ea typeface="Times New Roman"/>
                <a:cs typeface="Times New Roman"/>
                <a:sym typeface="Times New Roman"/>
              </a:rPr>
              <a:t>PARTICLE-3D (P3D) Code : A Nuclear Fusion Application for ITER</a:t>
            </a:r>
            <a:endParaRPr sz="34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GB" sz="3000">
                <a:latin typeface="Times New Roman"/>
                <a:ea typeface="Times New Roman"/>
                <a:cs typeface="Times New Roman"/>
                <a:sym typeface="Times New Roman"/>
              </a:rPr>
              <a:t>Runaway electrons (REs), highly energetic (several MeV) electrons that occur in all tokamaks, can significantly impact plasma operation and damage machine components, making their study and subsequent mitigation crucial to nuclear fusion research [1].</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GB" sz="3000">
                <a:latin typeface="Times New Roman"/>
                <a:ea typeface="Times New Roman"/>
                <a:cs typeface="Times New Roman"/>
                <a:sym typeface="Times New Roman"/>
              </a:rPr>
              <a:t>Recently local vertical field (LVF) technique experimentally demonstrated REs mitigation in ADITYA tokamak [2], with numerical modelling conducted with P3D code [1, 3]. </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GB" sz="3000">
                <a:solidFill>
                  <a:schemeClr val="dk1"/>
                </a:solidFill>
                <a:latin typeface="Times New Roman"/>
                <a:ea typeface="Times New Roman"/>
                <a:cs typeface="Times New Roman"/>
                <a:sym typeface="Times New Roman"/>
              </a:rPr>
              <a:t>P3D is a relativistic full orbit following code for studying such energetic particles in any tokamak including ITER.</a:t>
            </a:r>
            <a:endParaRPr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GB" sz="3500" u="sng">
                <a:solidFill>
                  <a:schemeClr val="dk1"/>
                </a:solidFill>
                <a:latin typeface="Times New Roman"/>
                <a:ea typeface="Times New Roman"/>
                <a:cs typeface="Times New Roman"/>
                <a:sym typeface="Times New Roman"/>
              </a:rPr>
              <a:t>Test Cases To Asses P3D Code Performance</a:t>
            </a:r>
            <a:endParaRPr b="1" sz="3500" u="sng">
              <a:solidFill>
                <a:schemeClr val="dk1"/>
              </a:solidFill>
              <a:latin typeface="Times New Roman"/>
              <a:ea typeface="Times New Roman"/>
              <a:cs typeface="Times New Roman"/>
              <a:sym typeface="Times New Roman"/>
            </a:endParaRPr>
          </a:p>
          <a:p>
            <a:pPr indent="-415925" lvl="0" marL="457200" rtl="0" algn="l">
              <a:spcBef>
                <a:spcPts val="0"/>
              </a:spcBef>
              <a:spcAft>
                <a:spcPts val="0"/>
              </a:spcAft>
              <a:buClr>
                <a:schemeClr val="dk1"/>
              </a:buClr>
              <a:buSzPts val="2950"/>
              <a:buFont typeface="Times New Roman"/>
              <a:buChar char="●"/>
            </a:pPr>
            <a:r>
              <a:rPr lang="en-GB" sz="2950">
                <a:solidFill>
                  <a:schemeClr val="dk1"/>
                </a:solidFill>
                <a:latin typeface="Times New Roman"/>
                <a:ea typeface="Times New Roman"/>
                <a:cs typeface="Times New Roman"/>
                <a:sym typeface="Times New Roman"/>
              </a:rPr>
              <a:t>Test-1: Banana Orbit of a 1 MeV RE with 1 poloidal transit, pitch angle 75</a:t>
            </a:r>
            <a:r>
              <a:rPr baseline="30000" lang="en-GB" sz="2950">
                <a:solidFill>
                  <a:schemeClr val="dk1"/>
                </a:solidFill>
                <a:latin typeface="Times New Roman"/>
                <a:ea typeface="Times New Roman"/>
                <a:cs typeface="Times New Roman"/>
                <a:sym typeface="Times New Roman"/>
              </a:rPr>
              <a:t>o</a:t>
            </a:r>
            <a:r>
              <a:rPr lang="en-GB" sz="2950">
                <a:solidFill>
                  <a:schemeClr val="dk1"/>
                </a:solidFill>
                <a:latin typeface="Times New Roman"/>
                <a:ea typeface="Times New Roman"/>
                <a:cs typeface="Times New Roman"/>
                <a:sym typeface="Times New Roman"/>
              </a:rPr>
              <a:t>.</a:t>
            </a:r>
            <a:endParaRPr sz="2950">
              <a:solidFill>
                <a:schemeClr val="dk1"/>
              </a:solidFill>
              <a:latin typeface="Times New Roman"/>
              <a:ea typeface="Times New Roman"/>
              <a:cs typeface="Times New Roman"/>
              <a:sym typeface="Times New Roman"/>
            </a:endParaRPr>
          </a:p>
          <a:p>
            <a:pPr indent="-415925" lvl="0" marL="457200" rtl="0" algn="l">
              <a:spcBef>
                <a:spcPts val="0"/>
              </a:spcBef>
              <a:spcAft>
                <a:spcPts val="0"/>
              </a:spcAft>
              <a:buClr>
                <a:schemeClr val="dk1"/>
              </a:buClr>
              <a:buSzPts val="2950"/>
              <a:buFont typeface="Times New Roman"/>
              <a:buChar char="●"/>
            </a:pPr>
            <a:r>
              <a:rPr lang="en-GB" sz="2950">
                <a:solidFill>
                  <a:schemeClr val="dk1"/>
                </a:solidFill>
                <a:latin typeface="Times New Roman"/>
                <a:ea typeface="Times New Roman"/>
                <a:cs typeface="Times New Roman"/>
                <a:sym typeface="Times New Roman"/>
              </a:rPr>
              <a:t>Test-2: Banana Orbit of a 3 MeV RE with 1 poloidal transit, pitch angle 75</a:t>
            </a:r>
            <a:r>
              <a:rPr baseline="30000" lang="en-GB" sz="2950">
                <a:solidFill>
                  <a:schemeClr val="dk1"/>
                </a:solidFill>
                <a:latin typeface="Times New Roman"/>
                <a:ea typeface="Times New Roman"/>
                <a:cs typeface="Times New Roman"/>
                <a:sym typeface="Times New Roman"/>
              </a:rPr>
              <a:t>o</a:t>
            </a:r>
            <a:r>
              <a:rPr lang="en-GB" sz="2950">
                <a:solidFill>
                  <a:schemeClr val="dk1"/>
                </a:solidFill>
                <a:latin typeface="Times New Roman"/>
                <a:ea typeface="Times New Roman"/>
                <a:cs typeface="Times New Roman"/>
                <a:sym typeface="Times New Roman"/>
              </a:rPr>
              <a:t>.</a:t>
            </a:r>
            <a:endParaRPr sz="2950">
              <a:solidFill>
                <a:schemeClr val="dk1"/>
              </a:solidFill>
              <a:latin typeface="Times New Roman"/>
              <a:ea typeface="Times New Roman"/>
              <a:cs typeface="Times New Roman"/>
              <a:sym typeface="Times New Roman"/>
            </a:endParaRPr>
          </a:p>
          <a:p>
            <a:pPr indent="-415925" lvl="0" marL="457200" rtl="0" algn="l">
              <a:spcBef>
                <a:spcPts val="0"/>
              </a:spcBef>
              <a:spcAft>
                <a:spcPts val="0"/>
              </a:spcAft>
              <a:buClr>
                <a:schemeClr val="dk1"/>
              </a:buClr>
              <a:buSzPts val="2950"/>
              <a:buFont typeface="Times New Roman"/>
              <a:buChar char="●"/>
            </a:pPr>
            <a:r>
              <a:rPr lang="en-GB" sz="2950">
                <a:solidFill>
                  <a:schemeClr val="dk1"/>
                </a:solidFill>
                <a:latin typeface="Times New Roman"/>
                <a:ea typeface="Times New Roman"/>
                <a:cs typeface="Times New Roman"/>
                <a:sym typeface="Times New Roman"/>
              </a:rPr>
              <a:t>Test-3: Poinceré section plot for 20 REs of 1 MeV, 60 poloidal transits.</a:t>
            </a:r>
            <a:endParaRPr sz="2950">
              <a:solidFill>
                <a:schemeClr val="dk1"/>
              </a:solidFill>
              <a:latin typeface="Times New Roman"/>
              <a:ea typeface="Times New Roman"/>
              <a:cs typeface="Times New Roman"/>
              <a:sym typeface="Times New Roman"/>
            </a:endParaRPr>
          </a:p>
          <a:p>
            <a:pPr indent="-415925" lvl="0" marL="457200" rtl="0" algn="l">
              <a:spcBef>
                <a:spcPts val="0"/>
              </a:spcBef>
              <a:spcAft>
                <a:spcPts val="0"/>
              </a:spcAft>
              <a:buClr>
                <a:schemeClr val="dk1"/>
              </a:buClr>
              <a:buSzPts val="2950"/>
              <a:buFont typeface="Times New Roman"/>
              <a:buChar char="●"/>
            </a:pPr>
            <a:r>
              <a:rPr lang="en-GB" sz="2950">
                <a:solidFill>
                  <a:schemeClr val="dk1"/>
                </a:solidFill>
                <a:latin typeface="Times New Roman"/>
                <a:ea typeface="Times New Roman"/>
                <a:cs typeface="Times New Roman"/>
                <a:sym typeface="Times New Roman"/>
              </a:rPr>
              <a:t>Test-4: Poinceré section plot for 20 REs of 3 MeV, 60 poloidal transits.</a:t>
            </a:r>
            <a:endParaRPr sz="295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2950">
                <a:solidFill>
                  <a:schemeClr val="dk1"/>
                </a:solidFill>
                <a:highlight>
                  <a:srgbClr val="F4CCCC"/>
                </a:highlight>
                <a:latin typeface="Times New Roman"/>
                <a:ea typeface="Times New Roman"/>
                <a:cs typeface="Times New Roman"/>
                <a:sym typeface="Times New Roman"/>
              </a:rPr>
              <a:t>Test-1 and 2 assess performance optimization related to compiler selection (LF95 and IFORT), refactoring and I/O on a single core for single RE. Test-3 and 4 evaluate the overall performance of the P3D code with parallelization.</a:t>
            </a:r>
            <a:endParaRPr sz="2950">
              <a:solidFill>
                <a:schemeClr val="dk1"/>
              </a:solidFill>
              <a:highlight>
                <a:srgbClr val="F4CCCC"/>
              </a:highlight>
              <a:latin typeface="Times New Roman"/>
              <a:ea typeface="Times New Roman"/>
              <a:cs typeface="Times New Roman"/>
              <a:sym typeface="Times New Roman"/>
            </a:endParaRPr>
          </a:p>
        </p:txBody>
      </p:sp>
      <p:cxnSp>
        <p:nvCxnSpPr>
          <p:cNvPr id="60" name="Google Shape;60;p13"/>
          <p:cNvCxnSpPr/>
          <p:nvPr/>
        </p:nvCxnSpPr>
        <p:spPr>
          <a:xfrm flipH="1" rot="10800000">
            <a:off x="669475" y="39933045"/>
            <a:ext cx="28874400" cy="54300"/>
          </a:xfrm>
          <a:prstGeom prst="straightConnector1">
            <a:avLst/>
          </a:prstGeom>
          <a:noFill/>
          <a:ln cap="flat" cmpd="sng" w="19050">
            <a:solidFill>
              <a:srgbClr val="9900FF"/>
            </a:solidFill>
            <a:prstDash val="solid"/>
            <a:round/>
            <a:headEnd len="med" w="med" type="none"/>
            <a:tailEnd len="med" w="med" type="none"/>
          </a:ln>
        </p:spPr>
      </p:cxnSp>
      <p:sp>
        <p:nvSpPr>
          <p:cNvPr id="61" name="Google Shape;61;p13"/>
          <p:cNvSpPr txBox="1"/>
          <p:nvPr/>
        </p:nvSpPr>
        <p:spPr>
          <a:xfrm>
            <a:off x="681475" y="39912941"/>
            <a:ext cx="14443800" cy="2955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u="sng">
                <a:solidFill>
                  <a:schemeClr val="dk1"/>
                </a:solidFill>
              </a:rPr>
              <a:t>References:</a:t>
            </a:r>
            <a:endParaRPr b="1" sz="3000" u="sng">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Someswar Dutta et al 2024 Nucl. Fusion </a:t>
            </a:r>
            <a:r>
              <a:rPr lang="en-GB" sz="2500" u="sng">
                <a:solidFill>
                  <a:schemeClr val="hlink"/>
                </a:solidFill>
                <a:hlinkClick r:id="rId3"/>
              </a:rPr>
              <a:t>64 096027</a:t>
            </a:r>
            <a:endParaRPr sz="2500">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Bhatt S.B. et al 1989 ADITYA: the first Indian tokamak Indian J. Pure Appl. Phys. </a:t>
            </a:r>
            <a:r>
              <a:rPr lang="en-GB" sz="2500" u="sng">
                <a:solidFill>
                  <a:schemeClr val="hlink"/>
                </a:solidFill>
                <a:hlinkClick r:id="rId4"/>
              </a:rPr>
              <a:t>27 710</a:t>
            </a:r>
            <a:endParaRPr sz="2500">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Someswar DUTTA et al 2019 Plasma Sci. Technol. </a:t>
            </a:r>
            <a:r>
              <a:rPr lang="en-GB" sz="2500" u="sng">
                <a:solidFill>
                  <a:schemeClr val="hlink"/>
                </a:solidFill>
                <a:hlinkClick r:id="rId5"/>
              </a:rPr>
              <a:t>21 105101</a:t>
            </a:r>
            <a:endParaRPr sz="2500">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N. Wang et al 2004 tribology transactions, vol. 47, no. 1, pp. </a:t>
            </a:r>
            <a:r>
              <a:rPr lang="en-GB" sz="2500" u="sng">
                <a:solidFill>
                  <a:schemeClr val="hlink"/>
                </a:solidFill>
                <a:hlinkClick r:id="rId6"/>
              </a:rPr>
              <a:t>34–42</a:t>
            </a:r>
            <a:endParaRPr sz="2500">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D. Aggarwal et al 2022 IEEE 29th HIPCW pp. </a:t>
            </a:r>
            <a:r>
              <a:rPr lang="en-GB" sz="2500" u="sng">
                <a:solidFill>
                  <a:schemeClr val="hlink"/>
                </a:solidFill>
                <a:hlinkClick r:id="rId7"/>
              </a:rPr>
              <a:t>36-43</a:t>
            </a:r>
            <a:endParaRPr sz="2500">
              <a:solidFill>
                <a:schemeClr val="dk1"/>
              </a:solidFill>
            </a:endParaRPr>
          </a:p>
          <a:p>
            <a:pPr indent="-387350" lvl="0" marL="457200" rtl="0" algn="l">
              <a:spcBef>
                <a:spcPts val="0"/>
              </a:spcBef>
              <a:spcAft>
                <a:spcPts val="0"/>
              </a:spcAft>
              <a:buClr>
                <a:schemeClr val="dk1"/>
              </a:buClr>
              <a:buSzPts val="2500"/>
              <a:buAutoNum type="arabicPeriod"/>
            </a:pPr>
            <a:r>
              <a:rPr lang="en-GB" sz="2500">
                <a:solidFill>
                  <a:schemeClr val="dk1"/>
                </a:solidFill>
              </a:rPr>
              <a:t>Results: </a:t>
            </a:r>
            <a:r>
              <a:rPr lang="en-GB" sz="2500">
                <a:solidFill>
                  <a:schemeClr val="dk1"/>
                </a:solidFill>
              </a:rPr>
              <a:t> </a:t>
            </a:r>
            <a:r>
              <a:rPr lang="en-GB" sz="2500" u="sng">
                <a:solidFill>
                  <a:schemeClr val="hlink"/>
                </a:solidFill>
                <a:hlinkClick r:id="rId8"/>
              </a:rPr>
              <a:t>GitHub</a:t>
            </a:r>
            <a:r>
              <a:rPr lang="en-GB" sz="2500">
                <a:solidFill>
                  <a:schemeClr val="dk1"/>
                </a:solidFill>
              </a:rPr>
              <a:t> Repository</a:t>
            </a:r>
            <a:endParaRPr sz="2500">
              <a:solidFill>
                <a:schemeClr val="dk1"/>
              </a:solidFill>
            </a:endParaRPr>
          </a:p>
        </p:txBody>
      </p:sp>
      <p:sp>
        <p:nvSpPr>
          <p:cNvPr id="62" name="Google Shape;62;p13"/>
          <p:cNvSpPr txBox="1"/>
          <p:nvPr/>
        </p:nvSpPr>
        <p:spPr>
          <a:xfrm>
            <a:off x="152400" y="12105750"/>
            <a:ext cx="29904900" cy="7233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3500" u="sng">
                <a:latin typeface="Times New Roman"/>
                <a:ea typeface="Times New Roman"/>
                <a:cs typeface="Times New Roman"/>
                <a:sym typeface="Times New Roman"/>
              </a:rPr>
              <a:t>Challenges Addressed</a:t>
            </a:r>
            <a:r>
              <a:rPr b="1" lang="en-GB" sz="3500">
                <a:latin typeface="Times New Roman"/>
                <a:ea typeface="Times New Roman"/>
                <a:cs typeface="Times New Roman"/>
                <a:sym typeface="Times New Roman"/>
              </a:rPr>
              <a:t>:</a:t>
            </a:r>
            <a:r>
              <a:rPr lang="en-GB" sz="3000">
                <a:latin typeface="Times New Roman"/>
                <a:ea typeface="Times New Roman"/>
                <a:cs typeface="Times New Roman"/>
                <a:sym typeface="Times New Roman"/>
              </a:rPr>
              <a:t> </a:t>
            </a:r>
            <a:r>
              <a:rPr b="1" lang="en-GB" sz="3000">
                <a:latin typeface="Times New Roman"/>
                <a:ea typeface="Times New Roman"/>
                <a:cs typeface="Times New Roman"/>
                <a:sym typeface="Times New Roman"/>
              </a:rPr>
              <a:t>Code portability, Selection of compiler, Role of code profilers, Optimization</a:t>
            </a:r>
            <a:endParaRPr b="1" sz="3000">
              <a:latin typeface="Times New Roman"/>
              <a:ea typeface="Times New Roman"/>
              <a:cs typeface="Times New Roman"/>
              <a:sym typeface="Times New Roman"/>
            </a:endParaRPr>
          </a:p>
        </p:txBody>
      </p:sp>
      <p:grpSp>
        <p:nvGrpSpPr>
          <p:cNvPr id="63" name="Google Shape;63;p13"/>
          <p:cNvGrpSpPr/>
          <p:nvPr/>
        </p:nvGrpSpPr>
        <p:grpSpPr>
          <a:xfrm>
            <a:off x="14948519" y="12886852"/>
            <a:ext cx="15109969" cy="7907256"/>
            <a:chOff x="15087606" y="14722915"/>
            <a:chExt cx="15076800" cy="6492000"/>
          </a:xfrm>
        </p:grpSpPr>
        <p:sp>
          <p:nvSpPr>
            <p:cNvPr id="64" name="Google Shape;64;p13"/>
            <p:cNvSpPr/>
            <p:nvPr/>
          </p:nvSpPr>
          <p:spPr>
            <a:xfrm>
              <a:off x="15087606" y="14722915"/>
              <a:ext cx="15076800" cy="6492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5" name="Google Shape;65;p13"/>
            <p:cNvGrpSpPr/>
            <p:nvPr/>
          </p:nvGrpSpPr>
          <p:grpSpPr>
            <a:xfrm>
              <a:off x="15272555" y="14769144"/>
              <a:ext cx="14673557" cy="5959744"/>
              <a:chOff x="15096574" y="14769152"/>
              <a:chExt cx="14979131" cy="5959744"/>
            </a:xfrm>
          </p:grpSpPr>
          <p:grpSp>
            <p:nvGrpSpPr>
              <p:cNvPr id="66" name="Google Shape;66;p13"/>
              <p:cNvGrpSpPr/>
              <p:nvPr/>
            </p:nvGrpSpPr>
            <p:grpSpPr>
              <a:xfrm>
                <a:off x="15096574" y="15530783"/>
                <a:ext cx="14638198" cy="5198114"/>
                <a:chOff x="14848407" y="14768784"/>
                <a:chExt cx="14877730" cy="5198114"/>
              </a:xfrm>
            </p:grpSpPr>
            <p:grpSp>
              <p:nvGrpSpPr>
                <p:cNvPr id="67" name="Google Shape;67;p13"/>
                <p:cNvGrpSpPr/>
                <p:nvPr/>
              </p:nvGrpSpPr>
              <p:grpSpPr>
                <a:xfrm>
                  <a:off x="14848407" y="14768784"/>
                  <a:ext cx="14877730" cy="5198114"/>
                  <a:chOff x="14848407" y="13625784"/>
                  <a:chExt cx="14877730" cy="5198114"/>
                </a:xfrm>
              </p:grpSpPr>
              <p:pic>
                <p:nvPicPr>
                  <p:cNvPr id="68" name="Google Shape;68;p13" title="fig2(a).tif"/>
                  <p:cNvPicPr preferRelativeResize="0"/>
                  <p:nvPr/>
                </p:nvPicPr>
                <p:blipFill rotWithShape="1">
                  <a:blip r:embed="rId9">
                    <a:alphaModFix/>
                  </a:blip>
                  <a:srcRect b="0" l="0" r="4425" t="0"/>
                  <a:stretch/>
                </p:blipFill>
                <p:spPr>
                  <a:xfrm>
                    <a:off x="14848407" y="13625784"/>
                    <a:ext cx="7519703" cy="5189164"/>
                  </a:xfrm>
                  <a:prstGeom prst="rect">
                    <a:avLst/>
                  </a:prstGeom>
                  <a:noFill/>
                  <a:ln>
                    <a:noFill/>
                  </a:ln>
                </p:spPr>
              </p:pic>
              <p:pic>
                <p:nvPicPr>
                  <p:cNvPr id="69" name="Google Shape;69;p13" title="fig2(b).tif"/>
                  <p:cNvPicPr preferRelativeResize="0"/>
                  <p:nvPr/>
                </p:nvPicPr>
                <p:blipFill rotWithShape="1">
                  <a:blip r:embed="rId10">
                    <a:alphaModFix/>
                  </a:blip>
                  <a:srcRect b="0" l="0" r="8130" t="5829"/>
                  <a:stretch/>
                </p:blipFill>
                <p:spPr>
                  <a:xfrm>
                    <a:off x="22502513" y="13634734"/>
                    <a:ext cx="7223624" cy="5189164"/>
                  </a:xfrm>
                  <a:prstGeom prst="rect">
                    <a:avLst/>
                  </a:prstGeom>
                  <a:noFill/>
                  <a:ln>
                    <a:noFill/>
                  </a:ln>
                </p:spPr>
              </p:pic>
            </p:grpSp>
            <p:sp>
              <p:nvSpPr>
                <p:cNvPr id="70" name="Google Shape;70;p13"/>
                <p:cNvSpPr txBox="1"/>
                <p:nvPr/>
              </p:nvSpPr>
              <p:spPr>
                <a:xfrm>
                  <a:off x="17628416" y="15034510"/>
                  <a:ext cx="2109300" cy="53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u="sng">
                      <a:solidFill>
                        <a:schemeClr val="dk1"/>
                      </a:solidFill>
                      <a:latin typeface="Times New Roman"/>
                      <a:ea typeface="Times New Roman"/>
                      <a:cs typeface="Times New Roman"/>
                      <a:sym typeface="Times New Roman"/>
                    </a:rPr>
                    <a:t>Test- 1 &amp; 2</a:t>
                  </a:r>
                  <a:endParaRPr b="1" u="sng"/>
                </a:p>
              </p:txBody>
            </p:sp>
            <p:sp>
              <p:nvSpPr>
                <p:cNvPr id="71" name="Google Shape;71;p13"/>
                <p:cNvSpPr txBox="1"/>
                <p:nvPr/>
              </p:nvSpPr>
              <p:spPr>
                <a:xfrm>
                  <a:off x="25934229" y="15034510"/>
                  <a:ext cx="2109300" cy="53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u="sng">
                      <a:solidFill>
                        <a:schemeClr val="dk1"/>
                      </a:solidFill>
                      <a:latin typeface="Times New Roman"/>
                      <a:ea typeface="Times New Roman"/>
                      <a:cs typeface="Times New Roman"/>
                      <a:sym typeface="Times New Roman"/>
                    </a:rPr>
                    <a:t>Test- 3 &amp; 4</a:t>
                  </a:r>
                  <a:endParaRPr b="1" u="sng"/>
                </a:p>
              </p:txBody>
            </p:sp>
          </p:grpSp>
          <p:sp>
            <p:nvSpPr>
              <p:cNvPr id="72" name="Google Shape;72;p13"/>
              <p:cNvSpPr txBox="1"/>
              <p:nvPr/>
            </p:nvSpPr>
            <p:spPr>
              <a:xfrm>
                <a:off x="15916605" y="14769152"/>
                <a:ext cx="14159100" cy="562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250" u="sng">
                    <a:solidFill>
                      <a:schemeClr val="dk1"/>
                    </a:solidFill>
                    <a:latin typeface="Times New Roman"/>
                    <a:ea typeface="Times New Roman"/>
                    <a:cs typeface="Times New Roman"/>
                    <a:sym typeface="Times New Roman"/>
                  </a:rPr>
                  <a:t>PARTICLE-3D (P3D) Code: Banana Orbits and Poinceré Section Plot of REs </a:t>
                </a:r>
                <a:endParaRPr b="1" sz="3250" u="sng">
                  <a:latin typeface="Times New Roman"/>
                  <a:ea typeface="Times New Roman"/>
                  <a:cs typeface="Times New Roman"/>
                  <a:sym typeface="Times New Roman"/>
                </a:endParaRPr>
              </a:p>
            </p:txBody>
          </p:sp>
        </p:grpSp>
      </p:grpSp>
      <p:grpSp>
        <p:nvGrpSpPr>
          <p:cNvPr id="73" name="Google Shape;73;p13"/>
          <p:cNvGrpSpPr/>
          <p:nvPr/>
        </p:nvGrpSpPr>
        <p:grpSpPr>
          <a:xfrm>
            <a:off x="14948250" y="20889565"/>
            <a:ext cx="15110550" cy="7907374"/>
            <a:chOff x="14857304" y="19776945"/>
            <a:chExt cx="15498000" cy="9275512"/>
          </a:xfrm>
        </p:grpSpPr>
        <p:sp>
          <p:nvSpPr>
            <p:cNvPr id="74" name="Google Shape;74;p13"/>
            <p:cNvSpPr/>
            <p:nvPr/>
          </p:nvSpPr>
          <p:spPr>
            <a:xfrm>
              <a:off x="14857304" y="19789357"/>
              <a:ext cx="15498000" cy="9263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5" name="Google Shape;75;p13"/>
            <p:cNvGrpSpPr/>
            <p:nvPr/>
          </p:nvGrpSpPr>
          <p:grpSpPr>
            <a:xfrm>
              <a:off x="14947101" y="19776945"/>
              <a:ext cx="15004200" cy="9050572"/>
              <a:chOff x="14947100" y="19777471"/>
              <a:chExt cx="15004200" cy="9174427"/>
            </a:xfrm>
          </p:grpSpPr>
          <p:grpSp>
            <p:nvGrpSpPr>
              <p:cNvPr id="76" name="Google Shape;76;p13"/>
              <p:cNvGrpSpPr/>
              <p:nvPr/>
            </p:nvGrpSpPr>
            <p:grpSpPr>
              <a:xfrm>
                <a:off x="15435765" y="22812622"/>
                <a:ext cx="14155410" cy="6139277"/>
                <a:chOff x="15724915" y="21870781"/>
                <a:chExt cx="14155410" cy="6360626"/>
              </a:xfrm>
            </p:grpSpPr>
            <p:pic>
              <p:nvPicPr>
                <p:cNvPr id="77" name="Google Shape;77;p13" title="fig5.png"/>
                <p:cNvPicPr preferRelativeResize="0"/>
                <p:nvPr/>
              </p:nvPicPr>
              <p:blipFill>
                <a:blip r:embed="rId11">
                  <a:alphaModFix/>
                </a:blip>
                <a:stretch>
                  <a:fillRect/>
                </a:stretch>
              </p:blipFill>
              <p:spPr>
                <a:xfrm>
                  <a:off x="15724915" y="22058687"/>
                  <a:ext cx="6260282" cy="6171941"/>
                </a:xfrm>
                <a:prstGeom prst="rect">
                  <a:avLst/>
                </a:prstGeom>
                <a:noFill/>
                <a:ln>
                  <a:noFill/>
                </a:ln>
              </p:spPr>
            </p:pic>
            <p:pic>
              <p:nvPicPr>
                <p:cNvPr id="78" name="Google Shape;78;p13" title="fig6.png"/>
                <p:cNvPicPr preferRelativeResize="0"/>
                <p:nvPr/>
              </p:nvPicPr>
              <p:blipFill>
                <a:blip r:embed="rId12">
                  <a:alphaModFix/>
                </a:blip>
                <a:stretch>
                  <a:fillRect/>
                </a:stretch>
              </p:blipFill>
              <p:spPr>
                <a:xfrm>
                  <a:off x="23380812" y="21870781"/>
                  <a:ext cx="6499512" cy="6360626"/>
                </a:xfrm>
                <a:prstGeom prst="rect">
                  <a:avLst/>
                </a:prstGeom>
                <a:noFill/>
                <a:ln>
                  <a:noFill/>
                </a:ln>
              </p:spPr>
            </p:pic>
          </p:grpSp>
          <p:sp>
            <p:nvSpPr>
              <p:cNvPr id="79" name="Google Shape;79;p13"/>
              <p:cNvSpPr txBox="1"/>
              <p:nvPr/>
            </p:nvSpPr>
            <p:spPr>
              <a:xfrm>
                <a:off x="15884278" y="19777471"/>
                <a:ext cx="13568400" cy="86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u="sng">
                    <a:solidFill>
                      <a:schemeClr val="dk1"/>
                    </a:solidFill>
                    <a:latin typeface="Times New Roman"/>
                    <a:ea typeface="Times New Roman"/>
                    <a:cs typeface="Times New Roman"/>
                    <a:sym typeface="Times New Roman"/>
                  </a:rPr>
                  <a:t>Profiling of P3D Code Versions Using Intel Vtune Profiler</a:t>
                </a:r>
                <a:endParaRPr b="1" sz="3500" u="sng">
                  <a:solidFill>
                    <a:schemeClr val="dk1"/>
                  </a:solidFill>
                  <a:latin typeface="Times New Roman"/>
                  <a:ea typeface="Times New Roman"/>
                  <a:cs typeface="Times New Roman"/>
                  <a:sym typeface="Times New Roman"/>
                </a:endParaRPr>
              </a:p>
            </p:txBody>
          </p:sp>
          <p:sp>
            <p:nvSpPr>
              <p:cNvPr id="80" name="Google Shape;80;p13"/>
              <p:cNvSpPr txBox="1"/>
              <p:nvPr/>
            </p:nvSpPr>
            <p:spPr>
              <a:xfrm>
                <a:off x="14947100" y="20657141"/>
                <a:ext cx="7308000" cy="2415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000" u="sng">
                    <a:solidFill>
                      <a:schemeClr val="dk1"/>
                    </a:solidFill>
                    <a:latin typeface="Times New Roman"/>
                    <a:ea typeface="Times New Roman"/>
                    <a:cs typeface="Times New Roman"/>
                    <a:sym typeface="Times New Roman"/>
                  </a:rPr>
                  <a:t>Modular version:</a:t>
                </a:r>
                <a:r>
                  <a:rPr lang="en-GB" sz="3000">
                    <a:solidFill>
                      <a:schemeClr val="dk1"/>
                    </a:solidFill>
                    <a:latin typeface="Times New Roman"/>
                    <a:ea typeface="Times New Roman"/>
                    <a:cs typeface="Times New Roman"/>
                    <a:sym typeface="Times New Roman"/>
                  </a:rPr>
                  <a:t> For a test run, this version took large amount of time reading an input file through a runtime library file libpathread.so.0.</a:t>
                </a:r>
                <a:endParaRPr sz="3000">
                  <a:solidFill>
                    <a:schemeClr val="dk1"/>
                  </a:solidFill>
                  <a:latin typeface="Times New Roman"/>
                  <a:ea typeface="Times New Roman"/>
                  <a:cs typeface="Times New Roman"/>
                  <a:sym typeface="Times New Roman"/>
                </a:endParaRPr>
              </a:p>
            </p:txBody>
          </p:sp>
          <p:sp>
            <p:nvSpPr>
              <p:cNvPr id="81" name="Google Shape;81;p13"/>
              <p:cNvSpPr txBox="1"/>
              <p:nvPr/>
            </p:nvSpPr>
            <p:spPr>
              <a:xfrm>
                <a:off x="22643300" y="20657141"/>
                <a:ext cx="7308000" cy="1866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000" u="sng">
                    <a:solidFill>
                      <a:schemeClr val="dk1"/>
                    </a:solidFill>
                    <a:latin typeface="Times New Roman"/>
                    <a:ea typeface="Times New Roman"/>
                    <a:cs typeface="Times New Roman"/>
                    <a:sym typeface="Times New Roman"/>
                  </a:rPr>
                  <a:t>I/O Optimized version:</a:t>
                </a:r>
                <a:r>
                  <a:rPr lang="en-GB" sz="3000">
                    <a:solidFill>
                      <a:schemeClr val="dk1"/>
                    </a:solidFill>
                    <a:latin typeface="Times New Roman"/>
                    <a:ea typeface="Times New Roman"/>
                    <a:cs typeface="Times New Roman"/>
                    <a:sym typeface="Times New Roman"/>
                  </a:rPr>
                  <a:t> Modular version is modified for reading that particular input file, leading to much improved performance.</a:t>
                </a:r>
                <a:endParaRPr sz="3000">
                  <a:solidFill>
                    <a:schemeClr val="dk1"/>
                  </a:solidFill>
                  <a:latin typeface="Times New Roman"/>
                  <a:ea typeface="Times New Roman"/>
                  <a:cs typeface="Times New Roman"/>
                  <a:sym typeface="Times New Roman"/>
                </a:endParaRPr>
              </a:p>
            </p:txBody>
          </p:sp>
        </p:grpSp>
      </p:grpSp>
      <p:sp>
        <p:nvSpPr>
          <p:cNvPr id="82" name="Google Shape;82;p13"/>
          <p:cNvSpPr txBox="1"/>
          <p:nvPr/>
        </p:nvSpPr>
        <p:spPr>
          <a:xfrm>
            <a:off x="185550" y="28917300"/>
            <a:ext cx="14581500" cy="31554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u="sng">
                <a:solidFill>
                  <a:schemeClr val="dk1"/>
                </a:solidFill>
                <a:latin typeface="Times New Roman"/>
                <a:ea typeface="Times New Roman"/>
                <a:cs typeface="Times New Roman"/>
                <a:sym typeface="Times New Roman"/>
              </a:rPr>
              <a:t>Performance Enhancement Using Parallelization</a:t>
            </a:r>
            <a:endParaRPr b="1" sz="35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u="sng">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GB" sz="3000">
                <a:solidFill>
                  <a:schemeClr val="dk1"/>
                </a:solidFill>
                <a:latin typeface="Times New Roman"/>
                <a:ea typeface="Times New Roman"/>
                <a:cs typeface="Times New Roman"/>
                <a:sym typeface="Times New Roman"/>
              </a:rPr>
              <a:t>Parallel threads trace individual REs with no inter-thread communication required.</a:t>
            </a:r>
            <a:endParaRPr sz="3000">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GB" sz="3000">
                <a:solidFill>
                  <a:schemeClr val="dk1"/>
                </a:solidFill>
                <a:latin typeface="Times New Roman"/>
                <a:ea typeface="Times New Roman"/>
                <a:cs typeface="Times New Roman"/>
                <a:sym typeface="Times New Roman"/>
              </a:rPr>
              <a:t>The Embarrassingly Parallel topology [4] is used to parallelize the P3D code.</a:t>
            </a:r>
            <a:endParaRPr sz="3000">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GB" sz="3000">
                <a:solidFill>
                  <a:schemeClr val="dk1"/>
                </a:solidFill>
                <a:latin typeface="Times New Roman"/>
                <a:ea typeface="Times New Roman"/>
                <a:cs typeface="Times New Roman"/>
                <a:sym typeface="Times New Roman"/>
              </a:rPr>
              <a:t>Implementation is done via Array Job deployment using the PBS Job Scheduler.</a:t>
            </a:r>
            <a:endParaRPr sz="3000">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GB" sz="3000">
                <a:solidFill>
                  <a:schemeClr val="dk1"/>
                </a:solidFill>
                <a:latin typeface="Times New Roman"/>
                <a:ea typeface="Times New Roman"/>
                <a:cs typeface="Times New Roman"/>
                <a:sym typeface="Times New Roman"/>
              </a:rPr>
              <a:t>Tests 3 and 4 demonstrate the parallel performance [5].</a:t>
            </a:r>
            <a:endParaRPr sz="3000">
              <a:solidFill>
                <a:schemeClr val="dk1"/>
              </a:solidFill>
              <a:latin typeface="Times New Roman"/>
              <a:ea typeface="Times New Roman"/>
              <a:cs typeface="Times New Roman"/>
              <a:sym typeface="Times New Roman"/>
            </a:endParaRPr>
          </a:p>
        </p:txBody>
      </p:sp>
      <p:sp>
        <p:nvSpPr>
          <p:cNvPr id="83" name="Google Shape;83;p13"/>
          <p:cNvSpPr txBox="1"/>
          <p:nvPr/>
        </p:nvSpPr>
        <p:spPr>
          <a:xfrm>
            <a:off x="185550" y="32215025"/>
            <a:ext cx="14581500" cy="7673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u="sng">
                <a:solidFill>
                  <a:schemeClr val="dk1"/>
                </a:solidFill>
                <a:latin typeface="Times New Roman"/>
                <a:ea typeface="Times New Roman"/>
                <a:cs typeface="Times New Roman"/>
                <a:sym typeface="Times New Roman"/>
              </a:rPr>
              <a:t>Discussion and Conclusions</a:t>
            </a:r>
            <a:endParaRPr b="1" sz="35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200" u="sng">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The dynamics of REs are highly nonlinear, with each simulation differing from the others. Four distinct cases were assessed to evaluate code performance.</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The legacy LF95 compiled code showed limited </a:t>
            </a:r>
            <a:endParaRPr sz="3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3000">
                <a:solidFill>
                  <a:schemeClr val="dk1"/>
                </a:solidFill>
                <a:latin typeface="Times New Roman"/>
                <a:ea typeface="Times New Roman"/>
                <a:cs typeface="Times New Roman"/>
                <a:sym typeface="Times New Roman"/>
              </a:rPr>
              <a:t>improvement, while the IFORT compilation significantly </a:t>
            </a:r>
            <a:endParaRPr sz="3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3000">
                <a:solidFill>
                  <a:schemeClr val="dk1"/>
                </a:solidFill>
                <a:latin typeface="Times New Roman"/>
                <a:ea typeface="Times New Roman"/>
                <a:cs typeface="Times New Roman"/>
                <a:sym typeface="Times New Roman"/>
              </a:rPr>
              <a:t>boosted performance and enhanced code portability.</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Code refactorization and I/O optimization, guided by the </a:t>
            </a:r>
            <a:endParaRPr sz="3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3000">
                <a:solidFill>
                  <a:schemeClr val="dk1"/>
                </a:solidFill>
                <a:latin typeface="Times New Roman"/>
                <a:ea typeface="Times New Roman"/>
                <a:cs typeface="Times New Roman"/>
                <a:sym typeface="Times New Roman"/>
              </a:rPr>
              <a:t>Intel VTune profiler, played a crucial role in identifying </a:t>
            </a:r>
            <a:endParaRPr sz="3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3000">
                <a:solidFill>
                  <a:schemeClr val="dk1"/>
                </a:solidFill>
                <a:latin typeface="Times New Roman"/>
                <a:ea typeface="Times New Roman"/>
                <a:cs typeface="Times New Roman"/>
                <a:sym typeface="Times New Roman"/>
              </a:rPr>
              <a:t>and rectifying performance hotspots.</a:t>
            </a:r>
            <a:endParaRPr sz="3000">
              <a:solidFill>
                <a:schemeClr val="dk1"/>
              </a:solidFill>
              <a:latin typeface="Times New Roman"/>
              <a:ea typeface="Times New Roman"/>
              <a:cs typeface="Times New Roman"/>
              <a:sym typeface="Times New Roman"/>
            </a:endParaRPr>
          </a:p>
          <a:p>
            <a:pPr indent="-419100" lvl="0" marL="457200" rtl="0" algn="just">
              <a:spcBef>
                <a:spcPts val="0"/>
              </a:spcBef>
              <a:spcAft>
                <a:spcPts val="0"/>
              </a:spcAft>
              <a:buClr>
                <a:schemeClr val="dk1"/>
              </a:buClr>
              <a:buSzPts val="3000"/>
              <a:buFont typeface="Times New Roman"/>
              <a:buChar char="●"/>
            </a:pPr>
            <a:r>
              <a:rPr lang="en-GB" sz="3000">
                <a:solidFill>
                  <a:schemeClr val="dk1"/>
                </a:solidFill>
                <a:latin typeface="Times New Roman"/>
                <a:ea typeface="Times New Roman"/>
                <a:cs typeface="Times New Roman"/>
                <a:sym typeface="Times New Roman"/>
              </a:rPr>
              <a:t>Understanding the algorithmic topology enabled the </a:t>
            </a:r>
            <a:endParaRPr sz="30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implementation of an embarrassingly parallel approach, resulting in substantial performance improvements.</a:t>
            </a:r>
            <a:endParaRPr sz="3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GB" sz="3050">
                <a:solidFill>
                  <a:schemeClr val="dk1"/>
                </a:solidFill>
                <a:highlight>
                  <a:srgbClr val="F4CCCC"/>
                </a:highlight>
                <a:latin typeface="Times New Roman"/>
                <a:ea typeface="Times New Roman"/>
                <a:cs typeface="Times New Roman"/>
                <a:sym typeface="Times New Roman"/>
              </a:rPr>
              <a:t>Speedup values are specific to the simulations and cannot be linearly scaled for comparison. For 20 REs, a 48.53x performance boost was achieved relative to the base version.</a:t>
            </a:r>
            <a:endParaRPr b="1" sz="3100">
              <a:solidFill>
                <a:schemeClr val="dk1"/>
              </a:solidFill>
              <a:latin typeface="Times New Roman"/>
              <a:ea typeface="Times New Roman"/>
              <a:cs typeface="Times New Roman"/>
              <a:sym typeface="Times New Roman"/>
            </a:endParaRPr>
          </a:p>
        </p:txBody>
      </p:sp>
      <p:sp>
        <p:nvSpPr>
          <p:cNvPr id="84" name="Google Shape;84;p13"/>
          <p:cNvSpPr txBox="1"/>
          <p:nvPr/>
        </p:nvSpPr>
        <p:spPr>
          <a:xfrm>
            <a:off x="15138000" y="40011477"/>
            <a:ext cx="14443800" cy="2647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b="1" lang="en-GB" sz="3000" u="sng">
                <a:solidFill>
                  <a:schemeClr val="dk1"/>
                </a:solidFill>
              </a:rPr>
              <a:t>Contacts</a:t>
            </a:r>
            <a:endParaRPr b="1" sz="3000" u="sng">
              <a:solidFill>
                <a:schemeClr val="dk1"/>
              </a:solidFill>
            </a:endParaRPr>
          </a:p>
          <a:p>
            <a:pPr indent="0" lvl="0" marL="457200" rtl="0" algn="r">
              <a:spcBef>
                <a:spcPts val="0"/>
              </a:spcBef>
              <a:spcAft>
                <a:spcPts val="0"/>
              </a:spcAft>
              <a:buNone/>
            </a:pPr>
            <a:r>
              <a:rPr b="1" lang="en-GB" sz="2500">
                <a:solidFill>
                  <a:schemeClr val="dk1"/>
                </a:solidFill>
              </a:rPr>
              <a:t>Someswar Dutta</a:t>
            </a:r>
            <a:r>
              <a:rPr lang="en-GB" sz="2500">
                <a:solidFill>
                  <a:schemeClr val="dk1"/>
                </a:solidFill>
              </a:rPr>
              <a:t> </a:t>
            </a:r>
            <a:r>
              <a:rPr lang="en-GB" sz="2500" u="sng">
                <a:solidFill>
                  <a:schemeClr val="hlink"/>
                </a:solidFill>
                <a:hlinkClick r:id="rId13"/>
              </a:rPr>
              <a:t>LinkdIn</a:t>
            </a:r>
            <a:r>
              <a:rPr lang="en-GB" sz="2500">
                <a:solidFill>
                  <a:schemeClr val="dk1"/>
                </a:solidFill>
              </a:rPr>
              <a:t> </a:t>
            </a:r>
            <a:endParaRPr sz="2500">
              <a:solidFill>
                <a:schemeClr val="dk1"/>
              </a:solidFill>
            </a:endParaRPr>
          </a:p>
          <a:p>
            <a:pPr indent="0" lvl="0" marL="457200" rtl="0" algn="r">
              <a:spcBef>
                <a:spcPts val="0"/>
              </a:spcBef>
              <a:spcAft>
                <a:spcPts val="0"/>
              </a:spcAft>
              <a:buNone/>
            </a:pPr>
            <a:r>
              <a:rPr b="1" lang="en-GB" sz="2500">
                <a:solidFill>
                  <a:schemeClr val="dk1"/>
                </a:solidFill>
              </a:rPr>
              <a:t>Deepak Aggarwal</a:t>
            </a:r>
            <a:r>
              <a:rPr lang="en-GB" sz="2500">
                <a:solidFill>
                  <a:schemeClr val="dk1"/>
                </a:solidFill>
              </a:rPr>
              <a:t> </a:t>
            </a:r>
            <a:r>
              <a:rPr lang="en-GB" sz="2500" u="sng">
                <a:solidFill>
                  <a:schemeClr val="hlink"/>
                </a:solidFill>
                <a:hlinkClick r:id="rId14"/>
              </a:rPr>
              <a:t>LinkdIn</a:t>
            </a:r>
            <a:endParaRPr sz="2500">
              <a:solidFill>
                <a:schemeClr val="dk1"/>
              </a:solidFill>
            </a:endParaRPr>
          </a:p>
          <a:p>
            <a:pPr indent="0" lvl="0" marL="0" rtl="0" algn="r">
              <a:spcBef>
                <a:spcPts val="0"/>
              </a:spcBef>
              <a:spcAft>
                <a:spcPts val="0"/>
              </a:spcAft>
              <a:buNone/>
            </a:pPr>
            <a:r>
              <a:t/>
            </a:r>
            <a:endParaRPr sz="2500">
              <a:solidFill>
                <a:schemeClr val="dk1"/>
              </a:solidFill>
            </a:endParaRPr>
          </a:p>
          <a:p>
            <a:pPr indent="0" lvl="0" marL="0" rtl="0" algn="r">
              <a:spcBef>
                <a:spcPts val="0"/>
              </a:spcBef>
              <a:spcAft>
                <a:spcPts val="0"/>
              </a:spcAft>
              <a:buNone/>
            </a:pPr>
            <a:r>
              <a:t/>
            </a:r>
            <a:endParaRPr b="1" sz="3000" u="sng">
              <a:solidFill>
                <a:schemeClr val="dk1"/>
              </a:solidFill>
            </a:endParaRPr>
          </a:p>
          <a:p>
            <a:pPr indent="0" lvl="0" marL="0" rtl="0" algn="r">
              <a:spcBef>
                <a:spcPts val="0"/>
              </a:spcBef>
              <a:spcAft>
                <a:spcPts val="0"/>
              </a:spcAft>
              <a:buNone/>
            </a:pPr>
            <a:r>
              <a:t/>
            </a:r>
            <a:endParaRPr sz="2500">
              <a:solidFill>
                <a:schemeClr val="dk1"/>
              </a:solidFill>
            </a:endParaRPr>
          </a:p>
        </p:txBody>
      </p:sp>
      <p:pic>
        <p:nvPicPr>
          <p:cNvPr id="85" name="Google Shape;85;p13"/>
          <p:cNvPicPr preferRelativeResize="0"/>
          <p:nvPr/>
        </p:nvPicPr>
        <p:blipFill>
          <a:blip r:embed="rId15">
            <a:alphaModFix/>
          </a:blip>
          <a:stretch>
            <a:fillRect/>
          </a:stretch>
        </p:blipFill>
        <p:spPr>
          <a:xfrm>
            <a:off x="26953025" y="3317200"/>
            <a:ext cx="2829000" cy="2621400"/>
          </a:xfrm>
          <a:prstGeom prst="rect">
            <a:avLst/>
          </a:prstGeom>
          <a:noFill/>
          <a:ln>
            <a:noFill/>
          </a:ln>
        </p:spPr>
      </p:pic>
      <p:grpSp>
        <p:nvGrpSpPr>
          <p:cNvPr id="86" name="Google Shape;86;p13"/>
          <p:cNvGrpSpPr/>
          <p:nvPr/>
        </p:nvGrpSpPr>
        <p:grpSpPr>
          <a:xfrm>
            <a:off x="137400" y="20819791"/>
            <a:ext cx="14611512" cy="7977879"/>
            <a:chOff x="122650" y="20506070"/>
            <a:chExt cx="14611512" cy="8517005"/>
          </a:xfrm>
        </p:grpSpPr>
        <p:sp>
          <p:nvSpPr>
            <p:cNvPr id="87" name="Google Shape;87;p13"/>
            <p:cNvSpPr/>
            <p:nvPr/>
          </p:nvSpPr>
          <p:spPr>
            <a:xfrm>
              <a:off x="152400" y="20582275"/>
              <a:ext cx="14581500" cy="8440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8" name="Google Shape;88;p13"/>
            <p:cNvGrpSpPr/>
            <p:nvPr/>
          </p:nvGrpSpPr>
          <p:grpSpPr>
            <a:xfrm>
              <a:off x="122650" y="20506070"/>
              <a:ext cx="14611512" cy="8367032"/>
              <a:chOff x="14855911" y="19820263"/>
              <a:chExt cx="14800964" cy="8367032"/>
            </a:xfrm>
          </p:grpSpPr>
          <p:grpSp>
            <p:nvGrpSpPr>
              <p:cNvPr id="89" name="Google Shape;89;p13"/>
              <p:cNvGrpSpPr/>
              <p:nvPr/>
            </p:nvGrpSpPr>
            <p:grpSpPr>
              <a:xfrm>
                <a:off x="14887490" y="21695739"/>
                <a:ext cx="14599169" cy="6491555"/>
                <a:chOff x="100129" y="20876972"/>
                <a:chExt cx="12753708" cy="8418565"/>
              </a:xfrm>
            </p:grpSpPr>
            <p:pic>
              <p:nvPicPr>
                <p:cNvPr id="90" name="Google Shape;90;p13" title="fig3a.png"/>
                <p:cNvPicPr preferRelativeResize="0"/>
                <p:nvPr/>
              </p:nvPicPr>
              <p:blipFill rotWithShape="1">
                <a:blip r:embed="rId16">
                  <a:alphaModFix/>
                </a:blip>
                <a:srcRect b="0" l="-826" r="0" t="0"/>
                <a:stretch/>
              </p:blipFill>
              <p:spPr>
                <a:xfrm>
                  <a:off x="100129" y="20876972"/>
                  <a:ext cx="5888534" cy="8229997"/>
                </a:xfrm>
                <a:prstGeom prst="rect">
                  <a:avLst/>
                </a:prstGeom>
                <a:noFill/>
                <a:ln>
                  <a:noFill/>
                </a:ln>
              </p:spPr>
            </p:pic>
            <p:grpSp>
              <p:nvGrpSpPr>
                <p:cNvPr id="91" name="Google Shape;91;p13"/>
                <p:cNvGrpSpPr/>
                <p:nvPr/>
              </p:nvGrpSpPr>
              <p:grpSpPr>
                <a:xfrm>
                  <a:off x="7227393" y="20892152"/>
                  <a:ext cx="5626443" cy="8403385"/>
                  <a:chOff x="24334268" y="20680252"/>
                  <a:chExt cx="5626443" cy="8403385"/>
                </a:xfrm>
              </p:grpSpPr>
              <p:pic>
                <p:nvPicPr>
                  <p:cNvPr id="92" name="Google Shape;92;p13" title="fig4(a).png"/>
                  <p:cNvPicPr preferRelativeResize="0"/>
                  <p:nvPr/>
                </p:nvPicPr>
                <p:blipFill>
                  <a:blip r:embed="rId17">
                    <a:alphaModFix/>
                  </a:blip>
                  <a:stretch>
                    <a:fillRect/>
                  </a:stretch>
                </p:blipFill>
                <p:spPr>
                  <a:xfrm>
                    <a:off x="24334268" y="20680252"/>
                    <a:ext cx="5559012" cy="4926807"/>
                  </a:xfrm>
                  <a:prstGeom prst="rect">
                    <a:avLst/>
                  </a:prstGeom>
                  <a:noFill/>
                  <a:ln>
                    <a:noFill/>
                  </a:ln>
                </p:spPr>
              </p:pic>
              <p:pic>
                <p:nvPicPr>
                  <p:cNvPr id="93" name="Google Shape;93;p13" title="fig4(b).png"/>
                  <p:cNvPicPr preferRelativeResize="0"/>
                  <p:nvPr/>
                </p:nvPicPr>
                <p:blipFill>
                  <a:blip r:embed="rId18">
                    <a:alphaModFix/>
                  </a:blip>
                  <a:stretch>
                    <a:fillRect/>
                  </a:stretch>
                </p:blipFill>
                <p:spPr>
                  <a:xfrm>
                    <a:off x="24471873" y="25798657"/>
                    <a:ext cx="5488838" cy="3284980"/>
                  </a:xfrm>
                  <a:prstGeom prst="rect">
                    <a:avLst/>
                  </a:prstGeom>
                  <a:noFill/>
                  <a:ln>
                    <a:noFill/>
                  </a:ln>
                </p:spPr>
              </p:pic>
            </p:grpSp>
          </p:grpSp>
          <p:sp>
            <p:nvSpPr>
              <p:cNvPr id="94" name="Google Shape;94;p13"/>
              <p:cNvSpPr txBox="1"/>
              <p:nvPr/>
            </p:nvSpPr>
            <p:spPr>
              <a:xfrm>
                <a:off x="15010275" y="19820263"/>
                <a:ext cx="14646600" cy="77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500">
                    <a:solidFill>
                      <a:schemeClr val="dk1"/>
                    </a:solidFill>
                    <a:latin typeface="Times New Roman"/>
                    <a:ea typeface="Times New Roman"/>
                    <a:cs typeface="Times New Roman"/>
                    <a:sym typeface="Times New Roman"/>
                  </a:rPr>
                  <a:t>                 </a:t>
                </a:r>
                <a:r>
                  <a:rPr b="1" lang="en-GB" sz="3500" u="sng">
                    <a:solidFill>
                      <a:schemeClr val="dk1"/>
                    </a:solidFill>
                    <a:latin typeface="Times New Roman"/>
                    <a:ea typeface="Times New Roman"/>
                    <a:cs typeface="Times New Roman"/>
                    <a:sym typeface="Times New Roman"/>
                  </a:rPr>
                  <a:t>Flow Chart of the P3D code Versions (Refactorization)</a:t>
                </a:r>
                <a:endParaRPr b="1" sz="3500" u="sng">
                  <a:solidFill>
                    <a:schemeClr val="dk1"/>
                  </a:solidFill>
                  <a:latin typeface="Times New Roman"/>
                  <a:ea typeface="Times New Roman"/>
                  <a:cs typeface="Times New Roman"/>
                  <a:sym typeface="Times New Roman"/>
                </a:endParaRPr>
              </a:p>
            </p:txBody>
          </p:sp>
          <p:sp>
            <p:nvSpPr>
              <p:cNvPr id="95" name="Google Shape;95;p13"/>
              <p:cNvSpPr txBox="1"/>
              <p:nvPr/>
            </p:nvSpPr>
            <p:spPr>
              <a:xfrm>
                <a:off x="14855911" y="20649584"/>
                <a:ext cx="7402800" cy="118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000" u="sng">
                    <a:solidFill>
                      <a:schemeClr val="dk1"/>
                    </a:solidFill>
                    <a:latin typeface="Times New Roman"/>
                    <a:ea typeface="Times New Roman"/>
                    <a:cs typeface="Times New Roman"/>
                    <a:sym typeface="Times New Roman"/>
                  </a:rPr>
                  <a:t>Base version:</a:t>
                </a:r>
                <a:r>
                  <a:rPr lang="en-GB" sz="3000">
                    <a:solidFill>
                      <a:schemeClr val="dk1"/>
                    </a:solidFill>
                    <a:latin typeface="Times New Roman"/>
                    <a:ea typeface="Times New Roman"/>
                    <a:cs typeface="Times New Roman"/>
                    <a:sym typeface="Times New Roman"/>
                  </a:rPr>
                  <a:t> Here P3D code is run by a main program TOK-3D:</a:t>
                </a:r>
                <a:endParaRPr sz="3000">
                  <a:solidFill>
                    <a:schemeClr val="dk1"/>
                  </a:solidFill>
                  <a:latin typeface="Times New Roman"/>
                  <a:ea typeface="Times New Roman"/>
                  <a:cs typeface="Times New Roman"/>
                  <a:sym typeface="Times New Roman"/>
                </a:endParaRPr>
              </a:p>
            </p:txBody>
          </p:sp>
          <p:sp>
            <p:nvSpPr>
              <p:cNvPr id="96" name="Google Shape;96;p13"/>
              <p:cNvSpPr txBox="1"/>
              <p:nvPr/>
            </p:nvSpPr>
            <p:spPr>
              <a:xfrm>
                <a:off x="22477875" y="20649591"/>
                <a:ext cx="7013400" cy="118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000" u="sng">
                    <a:solidFill>
                      <a:schemeClr val="dk1"/>
                    </a:solidFill>
                    <a:latin typeface="Times New Roman"/>
                    <a:ea typeface="Times New Roman"/>
                    <a:cs typeface="Times New Roman"/>
                    <a:sym typeface="Times New Roman"/>
                  </a:rPr>
                  <a:t>Modular version:</a:t>
                </a:r>
                <a:r>
                  <a:rPr lang="en-GB" sz="3000">
                    <a:solidFill>
                      <a:schemeClr val="dk1"/>
                    </a:solidFill>
                    <a:latin typeface="Times New Roman"/>
                    <a:ea typeface="Times New Roman"/>
                    <a:cs typeface="Times New Roman"/>
                    <a:sym typeface="Times New Roman"/>
                  </a:rPr>
                  <a:t> P3D code separated from the main program TOK-3D </a:t>
                </a:r>
                <a:endParaRPr sz="3000">
                  <a:solidFill>
                    <a:schemeClr val="dk1"/>
                  </a:solidFill>
                  <a:latin typeface="Times New Roman"/>
                  <a:ea typeface="Times New Roman"/>
                  <a:cs typeface="Times New Roman"/>
                  <a:sym typeface="Times New Roman"/>
                </a:endParaRPr>
              </a:p>
            </p:txBody>
          </p:sp>
        </p:grpSp>
      </p:grpSp>
      <p:sp>
        <p:nvSpPr>
          <p:cNvPr id="97" name="Google Shape;97;p13"/>
          <p:cNvSpPr txBox="1"/>
          <p:nvPr/>
        </p:nvSpPr>
        <p:spPr>
          <a:xfrm>
            <a:off x="259075" y="1293767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1</a:t>
            </a:r>
            <a:endParaRPr b="1" sz="3000">
              <a:solidFill>
                <a:schemeClr val="dk1"/>
              </a:solidFill>
              <a:latin typeface="Times New Roman"/>
              <a:ea typeface="Times New Roman"/>
              <a:cs typeface="Times New Roman"/>
              <a:sym typeface="Times New Roman"/>
            </a:endParaRPr>
          </a:p>
        </p:txBody>
      </p:sp>
      <p:pic>
        <p:nvPicPr>
          <p:cNvPr descr="A black text on a black background&#10;&#10;Description automatically generated" id="98" name="Google Shape;98;p13"/>
          <p:cNvPicPr preferRelativeResize="0"/>
          <p:nvPr/>
        </p:nvPicPr>
        <p:blipFill>
          <a:blip r:embed="rId19">
            <a:alphaModFix/>
          </a:blip>
          <a:stretch>
            <a:fillRect/>
          </a:stretch>
        </p:blipFill>
        <p:spPr>
          <a:xfrm>
            <a:off x="22184825" y="396550"/>
            <a:ext cx="7469676" cy="1553750"/>
          </a:xfrm>
          <a:prstGeom prst="rect">
            <a:avLst/>
          </a:prstGeom>
          <a:noFill/>
          <a:ln>
            <a:noFill/>
          </a:ln>
        </p:spPr>
      </p:pic>
      <p:pic>
        <p:nvPicPr>
          <p:cNvPr id="99" name="Google Shape;99;p13"/>
          <p:cNvPicPr preferRelativeResize="0"/>
          <p:nvPr/>
        </p:nvPicPr>
        <p:blipFill>
          <a:blip r:embed="rId20">
            <a:alphaModFix/>
          </a:blip>
          <a:stretch>
            <a:fillRect/>
          </a:stretch>
        </p:blipFill>
        <p:spPr>
          <a:xfrm>
            <a:off x="152400" y="211675"/>
            <a:ext cx="8954350" cy="1923500"/>
          </a:xfrm>
          <a:prstGeom prst="rect">
            <a:avLst/>
          </a:prstGeom>
          <a:noFill/>
          <a:ln>
            <a:noFill/>
          </a:ln>
        </p:spPr>
      </p:pic>
      <p:grpSp>
        <p:nvGrpSpPr>
          <p:cNvPr id="100" name="Google Shape;100;p13"/>
          <p:cNvGrpSpPr/>
          <p:nvPr/>
        </p:nvGrpSpPr>
        <p:grpSpPr>
          <a:xfrm>
            <a:off x="14947481" y="28912405"/>
            <a:ext cx="15109621" cy="10957427"/>
            <a:chOff x="29449857" y="27412815"/>
            <a:chExt cx="15567300" cy="10966200"/>
          </a:xfrm>
        </p:grpSpPr>
        <p:sp>
          <p:nvSpPr>
            <p:cNvPr id="101" name="Google Shape;101;p13"/>
            <p:cNvSpPr/>
            <p:nvPr/>
          </p:nvSpPr>
          <p:spPr>
            <a:xfrm>
              <a:off x="29449857" y="27412815"/>
              <a:ext cx="15567300" cy="10966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2" name="Google Shape;102;p13"/>
            <p:cNvGrpSpPr/>
            <p:nvPr/>
          </p:nvGrpSpPr>
          <p:grpSpPr>
            <a:xfrm>
              <a:off x="29722095" y="28004705"/>
              <a:ext cx="14985351" cy="10224754"/>
              <a:chOff x="29715808" y="27239990"/>
              <a:chExt cx="15175039" cy="10959007"/>
            </a:xfrm>
          </p:grpSpPr>
          <p:grpSp>
            <p:nvGrpSpPr>
              <p:cNvPr id="103" name="Google Shape;103;p13"/>
              <p:cNvGrpSpPr/>
              <p:nvPr/>
            </p:nvGrpSpPr>
            <p:grpSpPr>
              <a:xfrm>
                <a:off x="29715808" y="27239990"/>
                <a:ext cx="15175028" cy="5484091"/>
                <a:chOff x="29513664" y="10992193"/>
                <a:chExt cx="15923429" cy="5060525"/>
              </a:xfrm>
            </p:grpSpPr>
            <p:pic>
              <p:nvPicPr>
                <p:cNvPr id="104" name="Google Shape;104;p13" title="Chart"/>
                <p:cNvPicPr preferRelativeResize="0"/>
                <p:nvPr/>
              </p:nvPicPr>
              <p:blipFill>
                <a:blip r:embed="rId21">
                  <a:alphaModFix/>
                </a:blip>
                <a:stretch>
                  <a:fillRect/>
                </a:stretch>
              </p:blipFill>
              <p:spPr>
                <a:xfrm>
                  <a:off x="29513664" y="10992200"/>
                  <a:ext cx="7939507" cy="5060510"/>
                </a:xfrm>
                <a:prstGeom prst="rect">
                  <a:avLst/>
                </a:prstGeom>
                <a:noFill/>
                <a:ln>
                  <a:noFill/>
                </a:ln>
              </p:spPr>
            </p:pic>
            <p:pic>
              <p:nvPicPr>
                <p:cNvPr id="105" name="Google Shape;105;p13" title="Chart"/>
                <p:cNvPicPr preferRelativeResize="0"/>
                <p:nvPr/>
              </p:nvPicPr>
              <p:blipFill>
                <a:blip r:embed="rId22">
                  <a:alphaModFix/>
                </a:blip>
                <a:stretch>
                  <a:fillRect/>
                </a:stretch>
              </p:blipFill>
              <p:spPr>
                <a:xfrm>
                  <a:off x="37453170" y="10992193"/>
                  <a:ext cx="7983924" cy="5060525"/>
                </a:xfrm>
                <a:prstGeom prst="rect">
                  <a:avLst/>
                </a:prstGeom>
                <a:noFill/>
                <a:ln>
                  <a:noFill/>
                </a:ln>
              </p:spPr>
            </p:pic>
          </p:grpSp>
          <p:grpSp>
            <p:nvGrpSpPr>
              <p:cNvPr id="106" name="Google Shape;106;p13"/>
              <p:cNvGrpSpPr/>
              <p:nvPr/>
            </p:nvGrpSpPr>
            <p:grpSpPr>
              <a:xfrm>
                <a:off x="29817097" y="32857797"/>
                <a:ext cx="15073750" cy="5341200"/>
                <a:chOff x="29729381" y="16065488"/>
                <a:chExt cx="15905613" cy="4928670"/>
              </a:xfrm>
            </p:grpSpPr>
            <p:pic>
              <p:nvPicPr>
                <p:cNvPr id="107" name="Google Shape;107;p13" title="Chart"/>
                <p:cNvPicPr preferRelativeResize="0"/>
                <p:nvPr/>
              </p:nvPicPr>
              <p:blipFill>
                <a:blip r:embed="rId23">
                  <a:alphaModFix/>
                </a:blip>
                <a:stretch>
                  <a:fillRect/>
                </a:stretch>
              </p:blipFill>
              <p:spPr>
                <a:xfrm>
                  <a:off x="29729381" y="16065488"/>
                  <a:ext cx="7859499" cy="4928670"/>
                </a:xfrm>
                <a:prstGeom prst="rect">
                  <a:avLst/>
                </a:prstGeom>
                <a:noFill/>
                <a:ln>
                  <a:noFill/>
                </a:ln>
              </p:spPr>
            </p:pic>
            <p:pic>
              <p:nvPicPr>
                <p:cNvPr id="108" name="Google Shape;108;p13" title="Chart"/>
                <p:cNvPicPr preferRelativeResize="0"/>
                <p:nvPr/>
              </p:nvPicPr>
              <p:blipFill>
                <a:blip r:embed="rId24">
                  <a:alphaModFix/>
                </a:blip>
                <a:stretch>
                  <a:fillRect/>
                </a:stretch>
              </p:blipFill>
              <p:spPr>
                <a:xfrm>
                  <a:off x="37651094" y="16076347"/>
                  <a:ext cx="7983901" cy="4843596"/>
                </a:xfrm>
                <a:prstGeom prst="rect">
                  <a:avLst/>
                </a:prstGeom>
                <a:noFill/>
                <a:ln>
                  <a:noFill/>
                </a:ln>
              </p:spPr>
            </p:pic>
          </p:grpSp>
        </p:grpSp>
        <p:sp>
          <p:nvSpPr>
            <p:cNvPr id="109" name="Google Shape;109;p13"/>
            <p:cNvSpPr txBox="1"/>
            <p:nvPr/>
          </p:nvSpPr>
          <p:spPr>
            <a:xfrm>
              <a:off x="31349008" y="27435543"/>
              <a:ext cx="12018000" cy="72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u="sng">
                  <a:solidFill>
                    <a:schemeClr val="dk1"/>
                  </a:solidFill>
                  <a:latin typeface="Times New Roman"/>
                  <a:ea typeface="Times New Roman"/>
                  <a:cs typeface="Times New Roman"/>
                  <a:sym typeface="Times New Roman"/>
                </a:rPr>
                <a:t>Results [6]: </a:t>
              </a:r>
              <a:r>
                <a:rPr b="1" lang="en-GB" sz="3500" u="sng">
                  <a:solidFill>
                    <a:schemeClr val="dk1"/>
                  </a:solidFill>
                  <a:latin typeface="Times New Roman"/>
                  <a:ea typeface="Times New Roman"/>
                  <a:cs typeface="Times New Roman"/>
                  <a:sym typeface="Times New Roman"/>
                </a:rPr>
                <a:t>Performance Comparison of P3D Code </a:t>
              </a:r>
              <a:endParaRPr/>
            </a:p>
          </p:txBody>
        </p:sp>
      </p:grpSp>
      <p:pic>
        <p:nvPicPr>
          <p:cNvPr id="110" name="Google Shape;110;p13"/>
          <p:cNvPicPr preferRelativeResize="0"/>
          <p:nvPr/>
        </p:nvPicPr>
        <p:blipFill>
          <a:blip r:embed="rId25">
            <a:alphaModFix/>
          </a:blip>
          <a:stretch>
            <a:fillRect/>
          </a:stretch>
        </p:blipFill>
        <p:spPr>
          <a:xfrm>
            <a:off x="12904925" y="196775"/>
            <a:ext cx="5067008" cy="1553751"/>
          </a:xfrm>
          <a:prstGeom prst="rect">
            <a:avLst/>
          </a:prstGeom>
          <a:noFill/>
          <a:ln>
            <a:noFill/>
          </a:ln>
        </p:spPr>
      </p:pic>
      <p:sp>
        <p:nvSpPr>
          <p:cNvPr id="111" name="Google Shape;111;p13"/>
          <p:cNvSpPr txBox="1"/>
          <p:nvPr/>
        </p:nvSpPr>
        <p:spPr>
          <a:xfrm>
            <a:off x="15023300" y="1298822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2</a:t>
            </a:r>
            <a:endParaRPr b="1" sz="3000">
              <a:solidFill>
                <a:schemeClr val="dk1"/>
              </a:solidFill>
              <a:latin typeface="Times New Roman"/>
              <a:ea typeface="Times New Roman"/>
              <a:cs typeface="Times New Roman"/>
              <a:sym typeface="Times New Roman"/>
            </a:endParaRPr>
          </a:p>
        </p:txBody>
      </p:sp>
      <p:sp>
        <p:nvSpPr>
          <p:cNvPr id="112" name="Google Shape;112;p13"/>
          <p:cNvSpPr txBox="1"/>
          <p:nvPr/>
        </p:nvSpPr>
        <p:spPr>
          <a:xfrm>
            <a:off x="259075" y="20979913"/>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3</a:t>
            </a:r>
            <a:endParaRPr b="1" sz="3000">
              <a:solidFill>
                <a:schemeClr val="dk1"/>
              </a:solidFill>
              <a:latin typeface="Times New Roman"/>
              <a:ea typeface="Times New Roman"/>
              <a:cs typeface="Times New Roman"/>
              <a:sym typeface="Times New Roman"/>
            </a:endParaRPr>
          </a:p>
        </p:txBody>
      </p:sp>
      <p:sp>
        <p:nvSpPr>
          <p:cNvPr id="113" name="Google Shape;113;p13"/>
          <p:cNvSpPr txBox="1"/>
          <p:nvPr/>
        </p:nvSpPr>
        <p:spPr>
          <a:xfrm>
            <a:off x="15023300" y="2100712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4</a:t>
            </a:r>
            <a:endParaRPr b="1" sz="3000">
              <a:solidFill>
                <a:schemeClr val="dk1"/>
              </a:solidFill>
              <a:latin typeface="Times New Roman"/>
              <a:ea typeface="Times New Roman"/>
              <a:cs typeface="Times New Roman"/>
              <a:sym typeface="Times New Roman"/>
            </a:endParaRPr>
          </a:p>
        </p:txBody>
      </p:sp>
      <p:sp>
        <p:nvSpPr>
          <p:cNvPr id="114" name="Google Shape;114;p13"/>
          <p:cNvSpPr/>
          <p:nvPr/>
        </p:nvSpPr>
        <p:spPr>
          <a:xfrm>
            <a:off x="6999625" y="25461700"/>
            <a:ext cx="1511700" cy="85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5" name="Google Shape;115;p13"/>
          <p:cNvSpPr txBox="1"/>
          <p:nvPr/>
        </p:nvSpPr>
        <p:spPr>
          <a:xfrm>
            <a:off x="259075" y="2899467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5</a:t>
            </a:r>
            <a:endParaRPr b="1" sz="3000">
              <a:solidFill>
                <a:schemeClr val="dk1"/>
              </a:solidFill>
              <a:latin typeface="Times New Roman"/>
              <a:ea typeface="Times New Roman"/>
              <a:cs typeface="Times New Roman"/>
              <a:sym typeface="Times New Roman"/>
            </a:endParaRPr>
          </a:p>
        </p:txBody>
      </p:sp>
      <p:sp>
        <p:nvSpPr>
          <p:cNvPr id="116" name="Google Shape;116;p13"/>
          <p:cNvSpPr txBox="1"/>
          <p:nvPr/>
        </p:nvSpPr>
        <p:spPr>
          <a:xfrm>
            <a:off x="15023300" y="2898252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6</a:t>
            </a:r>
            <a:endParaRPr b="1" sz="3000">
              <a:solidFill>
                <a:schemeClr val="dk1"/>
              </a:solidFill>
              <a:latin typeface="Times New Roman"/>
              <a:ea typeface="Times New Roman"/>
              <a:cs typeface="Times New Roman"/>
              <a:sym typeface="Times New Roman"/>
            </a:endParaRPr>
          </a:p>
        </p:txBody>
      </p:sp>
      <p:sp>
        <p:nvSpPr>
          <p:cNvPr id="117" name="Google Shape;117;p13"/>
          <p:cNvSpPr txBox="1"/>
          <p:nvPr/>
        </p:nvSpPr>
        <p:spPr>
          <a:xfrm>
            <a:off x="259075" y="32291225"/>
            <a:ext cx="651000" cy="646500"/>
          </a:xfrm>
          <a:prstGeom prst="rect">
            <a:avLst/>
          </a:prstGeom>
          <a:solidFill>
            <a:srgbClr val="D5A6B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latin typeface="Times New Roman"/>
                <a:ea typeface="Times New Roman"/>
                <a:cs typeface="Times New Roman"/>
                <a:sym typeface="Times New Roman"/>
              </a:rPr>
              <a:t>7</a:t>
            </a:r>
            <a:endParaRPr b="1" sz="3000">
              <a:solidFill>
                <a:schemeClr val="dk1"/>
              </a:solidFill>
              <a:latin typeface="Times New Roman"/>
              <a:ea typeface="Times New Roman"/>
              <a:cs typeface="Times New Roman"/>
              <a:sym typeface="Times New Roman"/>
            </a:endParaRPr>
          </a:p>
        </p:txBody>
      </p:sp>
      <p:pic>
        <p:nvPicPr>
          <p:cNvPr id="118" name="Google Shape;118;p13"/>
          <p:cNvPicPr preferRelativeResize="0"/>
          <p:nvPr/>
        </p:nvPicPr>
        <p:blipFill>
          <a:blip r:embed="rId26">
            <a:alphaModFix/>
          </a:blip>
          <a:stretch>
            <a:fillRect/>
          </a:stretch>
        </p:blipFill>
        <p:spPr>
          <a:xfrm>
            <a:off x="10441825" y="34952675"/>
            <a:ext cx="4007675" cy="2316150"/>
          </a:xfrm>
          <a:prstGeom prst="rect">
            <a:avLst/>
          </a:prstGeom>
          <a:noFill/>
          <a:ln>
            <a:noFill/>
          </a:ln>
        </p:spPr>
      </p:pic>
      <p:sp>
        <p:nvSpPr>
          <p:cNvPr id="119" name="Google Shape;119;p13"/>
          <p:cNvSpPr txBox="1"/>
          <p:nvPr/>
        </p:nvSpPr>
        <p:spPr>
          <a:xfrm>
            <a:off x="10153513" y="33991000"/>
            <a:ext cx="4431900" cy="985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dk1"/>
                </a:solidFill>
              </a:rPr>
              <a:t>Speedup of optimized P3D over the base version</a:t>
            </a:r>
            <a:endParaRPr b="1"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