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988" r:id="rId3"/>
    <p:sldId id="990" r:id="rId4"/>
    <p:sldId id="989" r:id="rId5"/>
    <p:sldId id="991" r:id="rId6"/>
    <p:sldId id="992" r:id="rId7"/>
    <p:sldId id="993" r:id="rId8"/>
    <p:sldId id="994" r:id="rId9"/>
    <p:sldId id="995" r:id="rId10"/>
    <p:sldId id="996" r:id="rId11"/>
    <p:sldId id="997" r:id="rId12"/>
    <p:sldId id="998" r:id="rId13"/>
    <p:sldId id="999" r:id="rId14"/>
    <p:sldId id="1000" r:id="rId15"/>
    <p:sldId id="1003" r:id="rId16"/>
    <p:sldId id="1004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33" r:id="rId33"/>
    <p:sldId id="1021" r:id="rId34"/>
    <p:sldId id="1022" r:id="rId35"/>
    <p:sldId id="1023" r:id="rId36"/>
    <p:sldId id="1025" r:id="rId37"/>
    <p:sldId id="1041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6" r:id="rId46"/>
    <p:sldId id="1037" r:id="rId47"/>
    <p:sldId id="1038" r:id="rId48"/>
    <p:sldId id="1039" r:id="rId49"/>
    <p:sldId id="1040" r:id="rId50"/>
    <p:sldId id="98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54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00491241209861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1B2E6-E7D3-40A3-AED5-0B7876FC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7D07E-2AC8-43D6-81FE-46F9AB38A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2671569"/>
            <a:ext cx="4093464" cy="109841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Mediation and Moderation Analysis in ERGM using </a:t>
            </a:r>
            <a:r>
              <a:rPr lang="en-US" sz="4800" dirty="0" err="1"/>
              <a:t>ergMargins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816D5-4F16-4D76-8010-9C08CE1A3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599" y="4583496"/>
            <a:ext cx="4269419" cy="1968224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Scott Duxbury</a:t>
            </a:r>
          </a:p>
          <a:p>
            <a:r>
              <a:rPr lang="en-US" sz="2000" dirty="0"/>
              <a:t>Assistant Professor</a:t>
            </a:r>
          </a:p>
          <a:p>
            <a:r>
              <a:rPr lang="en-US" sz="2000" dirty="0"/>
              <a:t>University of North Carolina, Chapel Hill</a:t>
            </a:r>
          </a:p>
          <a:p>
            <a:r>
              <a:rPr lang="en-US" sz="2000" dirty="0"/>
              <a:t>Department of Sociology</a:t>
            </a:r>
          </a:p>
          <a:p>
            <a:r>
              <a:rPr lang="en-US" sz="2000" dirty="0"/>
              <a:t>duxbury@email.unc.edu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binary tie variable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is a mapping function that computes the </a:t>
                </a:r>
                <a:r>
                  <a:rPr lang="en-US" i="1" dirty="0"/>
                  <a:t>change </a:t>
                </a:r>
                <a:r>
                  <a:rPr lang="en-US" dirty="0"/>
                  <a:t>in sufficient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changes from 0 to 1 when the rest of the network is held constant (indicated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illustrate this, we’ll take a latent modeling approach, though we’ll also describe why this approach isn’t necessary to represent the problems we encounter.</a:t>
            </a:r>
          </a:p>
        </p:txBody>
      </p:sp>
    </p:spTree>
    <p:extLst>
      <p:ext uri="{BB962C8B-B14F-4D97-AF65-F5344CB8AC3E}">
        <p14:creationId xmlns:p14="http://schemas.microsoft.com/office/powerpoint/2010/main" val="27509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/>
                  <a:t>continuous </a:t>
                </a:r>
                <a:r>
                  <a:rPr lang="en-US" dirty="0"/>
                  <a:t>variable that reflects the strength of a relationship. It is related to </a:t>
                </a:r>
                <a:r>
                  <a:rPr lang="en-US" i="1" dirty="0"/>
                  <a:t>y </a:t>
                </a:r>
                <a:r>
                  <a:rPr lang="en-US" dirty="0"/>
                  <a:t>in that </a:t>
                </a:r>
                <a:r>
                  <a:rPr lang="en-US" i="1" dirty="0"/>
                  <a:t>y = </a:t>
                </a:r>
                <a:r>
                  <a:rPr lang="en-US" dirty="0"/>
                  <a:t>1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above 0 and is equal to 0 otherwise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vector of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is an identity function that maps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onto </a:t>
                </a:r>
                <a:r>
                  <a:rPr lang="en-US" i="1" dirty="0"/>
                  <a:t>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e </a:t>
                </a:r>
                <a:r>
                  <a:rPr lang="en-US" dirty="0"/>
                  <a:t>is an error term assumed to be a logistic random variable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begin, we write a latent linear model for ERGM</a:t>
            </a:r>
          </a:p>
        </p:txBody>
      </p:sp>
    </p:spTree>
    <p:extLst>
      <p:ext uri="{BB962C8B-B14F-4D97-AF65-F5344CB8AC3E}">
        <p14:creationId xmlns:p14="http://schemas.microsoft.com/office/powerpoint/2010/main" val="292407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/>
                  <a:t>continuous </a:t>
                </a:r>
                <a:r>
                  <a:rPr lang="en-US" dirty="0"/>
                  <a:t>variable that reflects the strength of a relationship. It is related to </a:t>
                </a:r>
                <a:r>
                  <a:rPr lang="en-US" i="1" dirty="0"/>
                  <a:t>y </a:t>
                </a:r>
                <a:r>
                  <a:rPr lang="en-US" dirty="0"/>
                  <a:t>in that </a:t>
                </a:r>
                <a:r>
                  <a:rPr lang="en-US" i="1" dirty="0"/>
                  <a:t>y = </a:t>
                </a:r>
                <a:r>
                  <a:rPr lang="en-US" dirty="0"/>
                  <a:t>1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above 0 and is equal to 0 otherwise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vector of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is an identity function that maps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onto </a:t>
                </a:r>
                <a:r>
                  <a:rPr lang="en-US" i="1" dirty="0"/>
                  <a:t>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e </a:t>
                </a:r>
                <a:r>
                  <a:rPr lang="en-US" dirty="0"/>
                  <a:t>is an error term assumed to be a logistic random variable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>
            <a:cxnSpLocks/>
          </p:cNvCxnSpPr>
          <p:nvPr/>
        </p:nvCxnSpPr>
        <p:spPr>
          <a:xfrm flipH="1">
            <a:off x="8078680" y="1890944"/>
            <a:ext cx="612559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323862"/>
            <a:ext cx="3473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unique aspect of this model is that now we get an error term. </a:t>
            </a:r>
          </a:p>
          <a:p>
            <a:endParaRPr lang="en-US" dirty="0"/>
          </a:p>
          <a:p>
            <a:r>
              <a:rPr lang="en-US" dirty="0"/>
              <a:t>Like other generalized linear models, we assume the error has mean 0. When violated, we get omitted variable bias</a:t>
            </a:r>
          </a:p>
        </p:txBody>
      </p:sp>
    </p:spTree>
    <p:extLst>
      <p:ext uri="{BB962C8B-B14F-4D97-AF65-F5344CB8AC3E}">
        <p14:creationId xmlns:p14="http://schemas.microsoft.com/office/powerpoint/2010/main" val="341936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/>
                  <a:t>continuous </a:t>
                </a:r>
                <a:r>
                  <a:rPr lang="en-US" dirty="0"/>
                  <a:t>variable that reflects the strength </a:t>
                </a:r>
              </a:p>
              <a:p>
                <a:pPr marL="0" indent="0">
                  <a:buNone/>
                </a:pPr>
                <a:r>
                  <a:rPr lang="en-US" dirty="0"/>
                  <a:t>of a relationship.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vector of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is an identity function that maps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onto </a:t>
                </a:r>
                <a:r>
                  <a:rPr lang="en-US" i="1" dirty="0"/>
                  <a:t>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e </a:t>
                </a:r>
                <a:r>
                  <a:rPr lang="en-US" dirty="0"/>
                  <a:t>is an error term assumed to be a logistic random variable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>
            <a:cxnSpLocks/>
          </p:cNvCxnSpPr>
          <p:nvPr/>
        </p:nvCxnSpPr>
        <p:spPr>
          <a:xfrm flipH="1">
            <a:off x="8078680" y="1890944"/>
            <a:ext cx="612559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/>
              <p:nvPr/>
            </p:nvSpPr>
            <p:spPr>
              <a:xfrm>
                <a:off x="8718955" y="1323862"/>
                <a:ext cx="3473045" cy="331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Unlike other GLMs, however, now we also require an assumption on the variance because the error is unobserved.</a:t>
                </a:r>
              </a:p>
              <a:p>
                <a:endParaRPr lang="en-US" dirty="0"/>
              </a:p>
              <a:p>
                <a:r>
                  <a:rPr lang="en-US" dirty="0"/>
                  <a:t>Because we are assuming a logistic functional form, the error is assumed to be a logistic random variable with mean 0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955" y="1323862"/>
                <a:ext cx="3473045" cy="3316677"/>
              </a:xfrm>
              <a:prstGeom prst="rect">
                <a:avLst/>
              </a:prstGeom>
              <a:blipFill>
                <a:blip r:embed="rId3"/>
                <a:stretch>
                  <a:fillRect l="-1404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83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/>
                  <a:t>continuous </a:t>
                </a:r>
                <a:r>
                  <a:rPr lang="en-US" dirty="0"/>
                  <a:t>variable that reflects the strength </a:t>
                </a:r>
              </a:p>
              <a:p>
                <a:pPr marL="0" indent="0">
                  <a:buNone/>
                </a:pPr>
                <a:r>
                  <a:rPr lang="en-US" dirty="0"/>
                  <a:t>of a relationship.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vector of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is an identity function that maps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onto </a:t>
                </a:r>
                <a:r>
                  <a:rPr lang="en-US" i="1" dirty="0"/>
                  <a:t>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e </a:t>
                </a:r>
                <a:r>
                  <a:rPr lang="en-US" dirty="0"/>
                  <a:t>is an error term assumed to be a logistic random variable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>
            <a:cxnSpLocks/>
          </p:cNvCxnSpPr>
          <p:nvPr/>
        </p:nvCxnSpPr>
        <p:spPr>
          <a:xfrm flipH="1">
            <a:off x="8078680" y="1890944"/>
            <a:ext cx="612559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/>
              <p:nvPr/>
            </p:nvSpPr>
            <p:spPr>
              <a:xfrm>
                <a:off x="8718955" y="1323862"/>
                <a:ext cx="34730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this assumption is correct, the latent coefficients are equal to the observed coefficients, e.g.: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955" y="1323862"/>
                <a:ext cx="3473045" cy="1477328"/>
              </a:xfrm>
              <a:prstGeom prst="rect">
                <a:avLst/>
              </a:prstGeom>
              <a:blipFill>
                <a:blip r:embed="rId3"/>
                <a:stretch>
                  <a:fillRect l="-1404"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1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Assumption on error variance is met: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Assumption on error variance is violated: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>
            <a:cxnSpLocks/>
          </p:cNvCxnSpPr>
          <p:nvPr/>
        </p:nvCxnSpPr>
        <p:spPr>
          <a:xfrm flipH="1">
            <a:off x="8078680" y="1890944"/>
            <a:ext cx="612559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/>
              <p:nvPr/>
            </p:nvSpPr>
            <p:spPr>
              <a:xfrm>
                <a:off x="9339910" y="1323862"/>
                <a:ext cx="2778110" cy="257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However, when </a:t>
                </a:r>
                <a:r>
                  <a:rPr lang="en-US" i="1" dirty="0"/>
                  <a:t>e </a:t>
                </a:r>
                <a:r>
                  <a:rPr lang="en-US" dirty="0"/>
                  <a:t>is NOT a logistic random variable, this equality is violated. </a:t>
                </a:r>
              </a:p>
              <a:p>
                <a:endParaRPr lang="en-US" dirty="0"/>
              </a:p>
              <a:p>
                <a:r>
                  <a:rPr lang="en-US" dirty="0"/>
                  <a:t>It can be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rescales, such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4CDB1-5F1B-65F3-6D02-9DBC5EE7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10" y="1323862"/>
                <a:ext cx="2778110" cy="2573782"/>
              </a:xfrm>
              <a:prstGeom prst="rect">
                <a:avLst/>
              </a:prstGeom>
              <a:blipFill>
                <a:blip r:embed="rId3"/>
                <a:stretch>
                  <a:fillRect l="-1754" t="-948"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3F43B-26DD-DFCF-2A0E-FFEB8EE98CF1}"/>
              </a:ext>
            </a:extLst>
          </p:cNvPr>
          <p:cNvCxnSpPr>
            <a:cxnSpLocks/>
          </p:cNvCxnSpPr>
          <p:nvPr/>
        </p:nvCxnSpPr>
        <p:spPr>
          <a:xfrm>
            <a:off x="2432482" y="5468645"/>
            <a:ext cx="665825" cy="3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F01AD5-7B48-F77F-3160-8DB6683E1561}"/>
                  </a:ext>
                </a:extLst>
              </p:cNvPr>
              <p:cNvSpPr txBox="1"/>
              <p:nvPr/>
            </p:nvSpPr>
            <p:spPr>
              <a:xfrm>
                <a:off x="281244" y="5188817"/>
                <a:ext cx="2221224" cy="135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ratio of the </a:t>
                </a:r>
                <a:r>
                  <a:rPr lang="en-US" i="1" dirty="0"/>
                  <a:t>assumed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error variance to the </a:t>
                </a:r>
                <a:r>
                  <a:rPr lang="en-US" i="1" dirty="0"/>
                  <a:t>true </a:t>
                </a:r>
                <a:r>
                  <a:rPr lang="en-US" dirty="0"/>
                  <a:t>error variance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F01AD5-7B48-F77F-3160-8DB6683E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4" y="5188817"/>
                <a:ext cx="2221224" cy="1355115"/>
              </a:xfrm>
              <a:prstGeom prst="rect">
                <a:avLst/>
              </a:prstGeom>
              <a:blipFill>
                <a:blip r:embed="rId4"/>
                <a:stretch>
                  <a:fillRect l="-2192" t="-1802" r="-3288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4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latent linear modeling perspective on ERGM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Assumption on error variance is met: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Assumption on error variance is violated: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807250" y="1706278"/>
            <a:ext cx="27781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succinctly, we can express the equalities in terms of coefficients alone</a:t>
            </a:r>
          </a:p>
          <a:p>
            <a:endParaRPr lang="en-US" dirty="0"/>
          </a:p>
          <a:p>
            <a:r>
              <a:rPr lang="en-US" dirty="0"/>
              <a:t>This is known as the problem of “scaling” in the social sciences, “</a:t>
            </a:r>
            <a:r>
              <a:rPr lang="en-US" dirty="0" err="1"/>
              <a:t>noncollapsability</a:t>
            </a:r>
            <a:r>
              <a:rPr lang="en-US" dirty="0"/>
              <a:t>” in demography and medical sciences, and sometimes as “unobserved heterogeneity” or “latent heteroskedasticity” in econometrics and psychology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3F43B-26DD-DFCF-2A0E-FFEB8EE98CF1}"/>
              </a:ext>
            </a:extLst>
          </p:cNvPr>
          <p:cNvCxnSpPr>
            <a:cxnSpLocks/>
          </p:cNvCxnSpPr>
          <p:nvPr/>
        </p:nvCxnSpPr>
        <p:spPr>
          <a:xfrm flipV="1">
            <a:off x="2432482" y="4744357"/>
            <a:ext cx="3178205" cy="7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F01AD5-7B48-F77F-3160-8DB6683E1561}"/>
                  </a:ext>
                </a:extLst>
              </p:cNvPr>
              <p:cNvSpPr txBox="1"/>
              <p:nvPr/>
            </p:nvSpPr>
            <p:spPr>
              <a:xfrm>
                <a:off x="281244" y="5188817"/>
                <a:ext cx="2221224" cy="135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ratio of the </a:t>
                </a:r>
                <a:r>
                  <a:rPr lang="en-US" i="1" dirty="0"/>
                  <a:t>assumed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error variance to the </a:t>
                </a:r>
                <a:r>
                  <a:rPr lang="en-US" i="1" dirty="0"/>
                  <a:t>true </a:t>
                </a:r>
                <a:r>
                  <a:rPr lang="en-US" dirty="0"/>
                  <a:t>error variance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F01AD5-7B48-F77F-3160-8DB6683E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4" y="5188817"/>
                <a:ext cx="2221224" cy="1355115"/>
              </a:xfrm>
              <a:prstGeom prst="rect">
                <a:avLst/>
              </a:prstGeom>
              <a:blipFill>
                <a:blip r:embed="rId3"/>
                <a:stretch>
                  <a:fillRect l="-2192" t="-1802" r="-3288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4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981B-D2F0-B18A-AA14-21A195EF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scaling in ERGM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22F9-6548-669D-FC97-03CDBF8E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omitted variable </a:t>
            </a:r>
            <a:r>
              <a:rPr lang="en-US" b="1" dirty="0"/>
              <a:t>even those that are not correlated with other predictors</a:t>
            </a:r>
          </a:p>
          <a:p>
            <a:r>
              <a:rPr lang="en-US" dirty="0"/>
              <a:t>An incorrect functional form</a:t>
            </a:r>
          </a:p>
          <a:p>
            <a:r>
              <a:rPr lang="en-US" dirty="0"/>
              <a:t>Measurement error</a:t>
            </a:r>
          </a:p>
          <a:p>
            <a:endParaRPr lang="en-US" dirty="0"/>
          </a:p>
          <a:p>
            <a:r>
              <a:rPr lang="en-US" b="1" dirty="0"/>
              <a:t>Scaling is usually present in applied research and is impossible to test—we must assume that we have it in our models</a:t>
            </a:r>
          </a:p>
        </p:txBody>
      </p:sp>
    </p:spTree>
    <p:extLst>
      <p:ext uri="{BB962C8B-B14F-4D97-AF65-F5344CB8AC3E}">
        <p14:creationId xmlns:p14="http://schemas.microsoft.com/office/powerpoint/2010/main" val="227655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9181-9CC1-B01A-4AEE-9B280E9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primary consequences of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32C-2C7D-9C38-944D-D59E3BD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Biased effect size estimates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Comparisons of coefficients between groups are biased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Comparisons of coefficients between models are biased</a:t>
            </a:r>
          </a:p>
        </p:txBody>
      </p:sp>
    </p:spTree>
    <p:extLst>
      <p:ext uri="{BB962C8B-B14F-4D97-AF65-F5344CB8AC3E}">
        <p14:creationId xmlns:p14="http://schemas.microsoft.com/office/powerpoint/2010/main" val="66977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364-C7DA-5C49-B8FA-3F46996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effect size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6B62B-57E2-4272-E2AE-3B21B55B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true generative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Our coefficients satisfy the equality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However, in practice, we estimate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the </a:t>
                </a:r>
                <a:r>
                  <a:rPr lang="en-US" i="1" dirty="0"/>
                  <a:t>magnitude</a:t>
                </a:r>
                <a:r>
                  <a:rPr lang="en-US" dirty="0"/>
                  <a:t> of the coefficients are inaccurate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6B62B-57E2-4272-E2AE-3B21B55B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5CEA-CA92-3387-7747-603173A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C05A-334E-8964-876F-557F4EF0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Discuss why special procedures are necessary to conduct mediation and moderation analysis in ERGM</a:t>
            </a:r>
          </a:p>
          <a:p>
            <a:pPr marL="514350" indent="-514350">
              <a:buAutoNum type="arabicPeriod"/>
            </a:pPr>
            <a:r>
              <a:rPr lang="en-US" dirty="0"/>
              <a:t>Overview procedures for testing indirect effects and interaction effects</a:t>
            </a:r>
          </a:p>
          <a:p>
            <a:pPr marL="457200" lvl="1" indent="0">
              <a:buNone/>
            </a:pPr>
            <a:r>
              <a:rPr lang="en-US" dirty="0"/>
              <a:t>	a. Single mediator models, multiple mediator models, 	moderated mediation, and mediated moderation</a:t>
            </a:r>
          </a:p>
          <a:p>
            <a:pPr marL="514350" indent="-514350">
              <a:buAutoNum type="arabicPeriod"/>
            </a:pPr>
            <a:r>
              <a:rPr lang="en-US" dirty="0"/>
              <a:t>Introduce </a:t>
            </a:r>
            <a:r>
              <a:rPr lang="en-US" dirty="0" err="1"/>
              <a:t>ergMargins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5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364-C7DA-5C49-B8FA-3F46996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effect size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B62B-57E2-4272-E2AE-3B21B55B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magnitude</a:t>
            </a:r>
            <a:r>
              <a:rPr lang="en-US" dirty="0"/>
              <a:t> of the coefficients are inaccurate in the presence of scaling</a:t>
            </a:r>
          </a:p>
          <a:p>
            <a:pPr marL="0" indent="0">
              <a:buNone/>
            </a:pPr>
            <a:r>
              <a:rPr lang="en-US" dirty="0"/>
              <a:t>However, the </a:t>
            </a:r>
            <a:r>
              <a:rPr lang="en-US" i="1" dirty="0"/>
              <a:t>significance </a:t>
            </a:r>
            <a:r>
              <a:rPr lang="en-US" dirty="0"/>
              <a:t>and </a:t>
            </a:r>
            <a:r>
              <a:rPr lang="en-US" i="1" dirty="0"/>
              <a:t>direction </a:t>
            </a:r>
            <a:r>
              <a:rPr lang="en-US" dirty="0"/>
              <a:t>of the coefficients are accurate*</a:t>
            </a:r>
          </a:p>
          <a:p>
            <a:pPr marL="0" indent="0">
              <a:buNone/>
            </a:pPr>
            <a:r>
              <a:rPr lang="en-US" dirty="0"/>
              <a:t>Further, the </a:t>
            </a:r>
            <a:r>
              <a:rPr lang="en-US" i="1" dirty="0"/>
              <a:t>ranking </a:t>
            </a:r>
            <a:r>
              <a:rPr lang="en-US" dirty="0"/>
              <a:t>of coefficients </a:t>
            </a:r>
            <a:r>
              <a:rPr lang="en-US" i="1" dirty="0"/>
              <a:t>within </a:t>
            </a:r>
            <a:r>
              <a:rPr lang="en-US" dirty="0"/>
              <a:t>a model are accurate*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*does not apply to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2269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5571-F425-E444-E988-277420A6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second consequence is biased interactions—</a:t>
            </a:r>
            <a:r>
              <a:rPr lang="en-US" b="1" dirty="0"/>
              <a:t>including homophily (same race, absolute difference in income) and heterophily coefficients </a:t>
            </a:r>
            <a:endParaRPr lang="en-US" dirty="0"/>
          </a:p>
          <a:p>
            <a:r>
              <a:rPr lang="en-US" dirty="0"/>
              <a:t>Interaction coefficients may be the incorrect sign, incorrect level of significance, and incorrect size</a:t>
            </a:r>
          </a:p>
          <a:p>
            <a:r>
              <a:rPr lang="en-US" dirty="0"/>
              <a:t>We may conclude no moderation when moderation is present, conclude moderation in the incorrect direction, or conclude moderation spuriously</a:t>
            </a:r>
          </a:p>
        </p:txBody>
      </p:sp>
    </p:spTree>
    <p:extLst>
      <p:ext uri="{BB962C8B-B14F-4D97-AF65-F5344CB8AC3E}">
        <p14:creationId xmlns:p14="http://schemas.microsoft.com/office/powerpoint/2010/main" val="334866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To see why, write the group-specific latent models for a case of 2 groups: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𝐺𝑟𝑜𝑢𝑝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homophily coefficient for a “same characteristic” variable when assumptions are met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5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To see why, write the group-specific latent models for a case of 2 groups: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𝐺𝑟𝑜𝑢𝑝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practice, we have scaling. Thus, we have to account for unobserved error variance. Because the true error variance will differ between models, we get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0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To see why, write the group-specific latent models for a case of 2 groups: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𝐺𝑟𝑜𝑢𝑝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practice, we have scaling. Thus, we have to account for unobserved error variance. Because the true error variance will differ between models, we get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10C21E-F672-A664-FD4B-86920DC3BCCA}"/>
              </a:ext>
            </a:extLst>
          </p:cNvPr>
          <p:cNvSpPr txBox="1"/>
          <p:nvPr/>
        </p:nvSpPr>
        <p:spPr>
          <a:xfrm>
            <a:off x="7750206" y="316468"/>
            <a:ext cx="4441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interactions are biased.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lang="en-US" b="1" dirty="0"/>
              <a:t>a positive homophily coefficient may not be evidence of homophily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coefficient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5571-F425-E444-E988-277420A6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third consequence is that we cannot compared coefficients between nested models.</a:t>
            </a:r>
          </a:p>
          <a:p>
            <a:pPr lvl="1"/>
            <a:r>
              <a:rPr lang="en-US" dirty="0"/>
              <a:t>For example, if we want to see if including a GWESP parameter attenuates a homophily parameter or want to conduct mediation analysis</a:t>
            </a:r>
          </a:p>
          <a:p>
            <a:r>
              <a:rPr lang="en-US" dirty="0"/>
              <a:t>Differences in coefficients may be the incorrect sign, incorrect level of significance, or incorrect size</a:t>
            </a:r>
          </a:p>
          <a:p>
            <a:r>
              <a:rPr lang="en-US" dirty="0"/>
              <a:t>We may conclude no mediation when mediation is present, conclude mediation in the incorrect direction, or conclude mediation spuriously</a:t>
            </a:r>
          </a:p>
        </p:txBody>
      </p:sp>
    </p:spTree>
    <p:extLst>
      <p:ext uri="{BB962C8B-B14F-4D97-AF65-F5344CB8AC3E}">
        <p14:creationId xmlns:p14="http://schemas.microsoft.com/office/powerpoint/2010/main" val="259579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coefficient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To see why, write the latent models for a case of 2 nested models that only differ by including or excluding a single variable: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assumptions are met, the change in coefficients between two nested models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96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coefficient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To see why, write the latent models for a case of 2 nested models that only differ by including or excluding a single variable: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practice, we have scaling. Thus, we have to account for unobserved error variance. Because the true error variance will differ when a variable is included or excluded, we get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6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86F-62E8-6D8A-E02B-33FB80C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coefficient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To see why, write the latent models for a case of 2 nested models that only differ by including or excluding a single variable: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practice, we have scaling. Thus, we have to account for unobserved error variance. Because the true error variance will differ when a variable is included or excluded, we get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15571-F425-E444-E988-277420A6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149628-3204-6E79-FF77-4ABADE5F9732}"/>
              </a:ext>
            </a:extLst>
          </p:cNvPr>
          <p:cNvSpPr txBox="1"/>
          <p:nvPr/>
        </p:nvSpPr>
        <p:spPr>
          <a:xfrm>
            <a:off x="8925077" y="815262"/>
            <a:ext cx="3082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Thus, we cannot compare coefficients between multiple ERGMs fit to the same data</a:t>
            </a:r>
          </a:p>
        </p:txBody>
      </p:sp>
    </p:spTree>
    <p:extLst>
      <p:ext uri="{BB962C8B-B14F-4D97-AF65-F5344CB8AC3E}">
        <p14:creationId xmlns:p14="http://schemas.microsoft.com/office/powerpoint/2010/main" val="362376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33A-E3FE-7B85-33DD-3EF7BF0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B4CA-2BF2-3B0D-5A1A-3A32EDFC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increasingly common for some scholars to argue that scaling is only relevant when we are interested in the </a:t>
            </a:r>
            <a:r>
              <a:rPr lang="en-US" i="1" dirty="0"/>
              <a:t>latent </a:t>
            </a:r>
            <a:r>
              <a:rPr lang="en-US" dirty="0"/>
              <a:t>coefficients and NOT the observed coefficients</a:t>
            </a:r>
          </a:p>
          <a:p>
            <a:endParaRPr lang="en-US" dirty="0"/>
          </a:p>
          <a:p>
            <a:r>
              <a:rPr lang="en-US" dirty="0"/>
              <a:t>This argument should be treated with extreme skepticism</a:t>
            </a:r>
          </a:p>
        </p:txBody>
      </p:sp>
    </p:spTree>
    <p:extLst>
      <p:ext uri="{BB962C8B-B14F-4D97-AF65-F5344CB8AC3E}">
        <p14:creationId xmlns:p14="http://schemas.microsoft.com/office/powerpoint/2010/main" val="1178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881-2F83-B6BD-BF08-BBAA9928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citations for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ACF-863F-5196-A0CF-58BD30EE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Duxbury, Scott W. 2021. “The Problem of Scaling in Exponential Random Graph Models.” </a:t>
            </a:r>
            <a:r>
              <a:rPr lang="en-US" i="1" dirty="0"/>
              <a:t>Sociological Methods &amp; Research. </a:t>
            </a:r>
            <a:r>
              <a:rPr lang="en-US" dirty="0"/>
              <a:t>DOI: </a:t>
            </a:r>
            <a:r>
              <a:rPr lang="en-US" b="0" i="0" u="none" strike="noStrike" dirty="0">
                <a:solidFill>
                  <a:srgbClr val="006ACC"/>
                </a:solidFill>
                <a:effectLst/>
                <a:latin typeface="arial" panose="020B0604020202020204" pitchFamily="34" charset="0"/>
                <a:hlinkClick r:id="rId2"/>
              </a:rPr>
              <a:t>https://doi.org/10.1177/0049124120986178</a:t>
            </a:r>
            <a:endParaRPr lang="en-US" b="0" u="none" strike="noStrike" dirty="0">
              <a:solidFill>
                <a:srgbClr val="006ACC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6ACC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Duxbury, Scott W. 2019. “</a:t>
            </a:r>
            <a:r>
              <a:rPr lang="en-US" dirty="0" err="1"/>
              <a:t>ergMargins</a:t>
            </a:r>
            <a:r>
              <a:rPr lang="en-US" dirty="0"/>
              <a:t>: Process Analysis for ERGM.” </a:t>
            </a:r>
            <a:r>
              <a:rPr lang="en-US" i="1" dirty="0"/>
              <a:t>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8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33A-E3FE-7B85-33DD-3EF7BF0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be concerned with scaling if the interest is in observed coefficients for a binary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B4CA-2BF2-3B0D-5A1A-3A32EDFC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We often measure networks with latent constructs in mind.</a:t>
            </a:r>
          </a:p>
          <a:p>
            <a:pPr marL="457200" lvl="1" indent="0">
              <a:buNone/>
            </a:pPr>
            <a:r>
              <a:rPr lang="en-US" dirty="0"/>
              <a:t>a. Think about common social network measures: friendship indicators, perceptions of status and power, or measures of affiliation. These are often measured as binary but reflect continuous latent measures. If the coefficients for a binary measure can provide us with a completely different conclusion than the coefficients for a latent variable, then we have a big problem in our inference.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08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33A-E3FE-7B85-33DD-3EF7BF0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be concerned with scaling if the interest is in observed coefficients for a binary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B4CA-2BF2-3B0D-5A1A-3A32EDFC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We often measure networks with latent constructs in mind.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It can be shown that the ERGM coefficients rescale even without reference to a latent linear model. </a:t>
            </a:r>
          </a:p>
          <a:p>
            <a:pPr marL="914400" lvl="1" indent="-457200">
              <a:buAutoNum type="alphaLcPeriod"/>
            </a:pPr>
            <a:r>
              <a:rPr lang="en-US" dirty="0"/>
              <a:t>In other words, the bias persists whether we are interested in observed coefficients or latent coefficients. </a:t>
            </a:r>
          </a:p>
          <a:p>
            <a:pPr marL="914400" lvl="1" indent="-457200">
              <a:buAutoNum type="alphaLcPeriod"/>
            </a:pPr>
            <a:r>
              <a:rPr lang="en-US" dirty="0"/>
              <a:t>See Allison (1999) or Gail (1984) for derivations in the case of logistic regression.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9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33A-E3FE-7B85-33DD-3EF7BF0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to be concerned with scaling if the interest is in observed coefficients for a binary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B4CA-2BF2-3B0D-5A1A-3A32EDFC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We often measure networks with latent constructs in mind.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It can be shown that the ERGM coefficients rescale even without reference to a latent linear model.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 quick illustration in R</a:t>
            </a:r>
          </a:p>
        </p:txBody>
      </p:sp>
    </p:spTree>
    <p:extLst>
      <p:ext uri="{BB962C8B-B14F-4D97-AF65-F5344CB8AC3E}">
        <p14:creationId xmlns:p14="http://schemas.microsoft.com/office/powerpoint/2010/main" val="1404339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5CEA-CA92-3387-7747-603173A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C05A-334E-8964-876F-557F4EF0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trike="sngStrike" dirty="0"/>
              <a:t>Discuss why special procedures are necessary to conduct mediation and moderation analysis in ERGM</a:t>
            </a:r>
          </a:p>
          <a:p>
            <a:pPr marL="514350" indent="-514350">
              <a:buAutoNum type="arabicPeriod"/>
            </a:pPr>
            <a:r>
              <a:rPr lang="en-US" dirty="0"/>
              <a:t>Overview procedures for testing indirect effects and interaction effects</a:t>
            </a:r>
          </a:p>
          <a:p>
            <a:pPr marL="457200" lvl="1" indent="0">
              <a:buNone/>
            </a:pPr>
            <a:r>
              <a:rPr lang="en-US" dirty="0"/>
              <a:t>	a. Single mediator models, multiple mediator models, 	moderated mediation, and mediated moderation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ergMargins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A411-D6EF-9272-573D-E2CD17E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95E4-C644-CA84-28A3-F52ADBD8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Effect size estimates</a:t>
            </a:r>
          </a:p>
          <a:p>
            <a:pPr marL="514350" indent="-514350">
              <a:buAutoNum type="arabicPeriod"/>
            </a:pPr>
            <a:r>
              <a:rPr lang="en-US" dirty="0"/>
              <a:t>Interaction effects in moderation analysis</a:t>
            </a:r>
          </a:p>
          <a:p>
            <a:pPr marL="514350" indent="-514350">
              <a:buAutoNum type="arabicPeriod"/>
            </a:pPr>
            <a:r>
              <a:rPr lang="en-US" dirty="0"/>
              <a:t>Indirect effects in mediation analysis</a:t>
            </a:r>
          </a:p>
          <a:p>
            <a:pPr marL="514350" indent="-514350">
              <a:buAutoNum type="arabicPeriod"/>
            </a:pPr>
            <a:r>
              <a:rPr lang="en-US" dirty="0"/>
              <a:t>Extended cases: Moderated mediation and mediated moderation</a:t>
            </a:r>
          </a:p>
        </p:txBody>
      </p:sp>
    </p:spTree>
    <p:extLst>
      <p:ext uri="{BB962C8B-B14F-4D97-AF65-F5344CB8AC3E}">
        <p14:creationId xmlns:p14="http://schemas.microsoft.com/office/powerpoint/2010/main" val="50695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A1E8-076E-C7B8-769D-EF80B3EE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property of scaling is that the </a:t>
            </a:r>
            <a:r>
              <a:rPr lang="en-US" i="1" dirty="0"/>
              <a:t>predictions </a:t>
            </a:r>
            <a:r>
              <a:rPr lang="en-US" dirty="0"/>
              <a:t>from ERGM are not affected by scaling even though scaling biases coefficients.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3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see why, recall the ERGM: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When scaling is introduced, all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rescale by a </a:t>
                </a:r>
                <a:r>
                  <a:rPr lang="en-US" dirty="0" err="1"/>
                  <a:t>mulitiplicative</a:t>
                </a:r>
                <a:r>
                  <a:rPr lang="en-US" dirty="0"/>
                  <a:t> factor—this includes the intercept, negative coefficients, and positive coefficients.</a:t>
                </a:r>
              </a:p>
              <a:p>
                <a:r>
                  <a:rPr lang="en-US" dirty="0"/>
                  <a:t>Hence, the scaling within a model cancels itself out when it comes to predictions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24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see why, recall the ERGM: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ergMargins</a:t>
                </a:r>
                <a:r>
                  <a:rPr lang="en-US" dirty="0"/>
                  <a:t> handles scaling using the </a:t>
                </a:r>
                <a:r>
                  <a:rPr lang="en-US" i="1" dirty="0"/>
                  <a:t>predicted </a:t>
                </a:r>
                <a:r>
                  <a:rPr lang="en-US" dirty="0"/>
                  <a:t>probability to get an effect size estimate. </a:t>
                </a:r>
              </a:p>
              <a:p>
                <a:endParaRPr lang="en-US" dirty="0"/>
              </a:p>
              <a:p>
                <a:r>
                  <a:rPr lang="en-US" dirty="0"/>
                  <a:t>Rather than focus on coefficients, we’ll change our focus to </a:t>
                </a:r>
                <a:r>
                  <a:rPr lang="en-US" i="1" dirty="0"/>
                  <a:t>marginal effects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b="-3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4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provides us with the </a:t>
                </a:r>
                <a:r>
                  <a:rPr lang="en-US" i="1" dirty="0"/>
                  <a:t>increase in the probability of observing a tie associated with a one unit increase in x at a focal observation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65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practice, we often want a summary statistic that incorporates information on all marginal effects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50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5CEA-CA92-3387-7747-603173A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C05A-334E-8964-876F-557F4EF0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Discuss why special procedures are necessary to conduct mediation and moderation analysis in ERGM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procedures for testing indirect effects and interaction effects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a. Single mediator models, multiple mediator models, 	moderated mediation, and mediated moderation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ergMargins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4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calculate the </a:t>
                </a:r>
                <a:r>
                  <a:rPr lang="en-US" i="1" dirty="0"/>
                  <a:t>average marginal effect </a:t>
                </a:r>
                <a:r>
                  <a:rPr lang="en-US" dirty="0"/>
                  <a:t>(AME) by averaging over all observations.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r="-540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76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AME is the </a:t>
                </a:r>
                <a:r>
                  <a:rPr lang="en-US" i="1" dirty="0"/>
                  <a:t>average change in probability of observing a tie associated with a one-unit increase in x.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47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Asymptotic standard errors are obtained with the Delta method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436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E13-CEAE-0ED1-F36D-E4AE0B80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represent the probability of an </a:t>
                </a:r>
                <a:r>
                  <a:rPr lang="en-US" i="1" dirty="0" err="1"/>
                  <a:t>ij</a:t>
                </a:r>
                <a:r>
                  <a:rPr lang="en-US" i="1" dirty="0"/>
                  <a:t> </a:t>
                </a:r>
                <a:r>
                  <a:rPr lang="en-US" dirty="0"/>
                  <a:t>tie. The marginal effect can be calculated at each dyad by taking the partial derivative for each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we can use the AME to get an unbiased interpretation of effect size.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A1E8-076E-C7B8-769D-EF80B3EE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507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1AC-AA12-477E-328C-D5EDC9C2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essence of moderation analysis is to estimate the </a:t>
            </a:r>
            <a:r>
              <a:rPr lang="en-US" i="1" dirty="0"/>
              <a:t>change </a:t>
            </a:r>
            <a:r>
              <a:rPr lang="en-US" dirty="0"/>
              <a:t>in AME when a moderating variable is increased by 1. </a:t>
            </a:r>
          </a:p>
          <a:p>
            <a:endParaRPr lang="en-US" dirty="0"/>
          </a:p>
          <a:p>
            <a:r>
              <a:rPr lang="en-US" dirty="0"/>
              <a:t>Then we test the </a:t>
            </a:r>
            <a:r>
              <a:rPr lang="en-US" i="1" dirty="0"/>
              <a:t>change </a:t>
            </a:r>
            <a:r>
              <a:rPr lang="en-US" dirty="0"/>
              <a:t>in AME under the null hypothesis that no moderation = no change.</a:t>
            </a:r>
          </a:p>
        </p:txBody>
      </p:sp>
    </p:spTree>
    <p:extLst>
      <p:ext uri="{BB962C8B-B14F-4D97-AF65-F5344CB8AC3E}">
        <p14:creationId xmlns:p14="http://schemas.microsoft.com/office/powerpoint/2010/main" val="2523389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g </a:t>
                </a:r>
                <a:r>
                  <a:rPr lang="en-US" dirty="0"/>
                  <a:t>indicate the value of the moderating variable. Then the “second difference” or </a:t>
                </a:r>
                <a:r>
                  <a:rPr lang="en-US" i="1" dirty="0"/>
                  <a:t>change </a:t>
                </a:r>
                <a:r>
                  <a:rPr lang="en-US" dirty="0"/>
                  <a:t>in AME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𝐴𝑀𝐸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𝐴𝑀𝐸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𝐴𝑀𝐸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59E428-EAFF-A06E-2BAF-83B12ECF1CEE}"/>
              </a:ext>
            </a:extLst>
          </p:cNvPr>
          <p:cNvSpPr txBox="1"/>
          <p:nvPr/>
        </p:nvSpPr>
        <p:spPr>
          <a:xfrm>
            <a:off x="8141000" y="87427"/>
            <a:ext cx="3142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words, we calculate the AME when a moderator is equal to 0, then calculate a second AME when the moderator is equal to 1. If there is no moderation, the change in AME should be insignificant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C3F2F-3A26-6F41-040A-443A12AC11AF}"/>
              </a:ext>
            </a:extLst>
          </p:cNvPr>
          <p:cNvSpPr txBox="1"/>
          <p:nvPr/>
        </p:nvSpPr>
        <p:spPr>
          <a:xfrm>
            <a:off x="8470954" y="5248870"/>
            <a:ext cx="314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 tests are completed using Delta method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1049941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1AC-AA12-477E-328C-D5EDC9C2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essence of mediation </a:t>
            </a:r>
            <a:r>
              <a:rPr lang="en-US"/>
              <a:t>analysis is similar </a:t>
            </a:r>
            <a:r>
              <a:rPr lang="en-US" dirty="0"/>
              <a:t>to moderation analysis.</a:t>
            </a:r>
          </a:p>
          <a:p>
            <a:endParaRPr lang="en-US" dirty="0"/>
          </a:p>
          <a:p>
            <a:r>
              <a:rPr lang="en-US" dirty="0"/>
              <a:t>We fit two models: one without the confounding variable, one with the confounding variable </a:t>
            </a:r>
          </a:p>
          <a:p>
            <a:endParaRPr lang="en-US" dirty="0"/>
          </a:p>
          <a:p>
            <a:r>
              <a:rPr lang="en-US" dirty="0"/>
              <a:t>Then we test the </a:t>
            </a:r>
            <a:r>
              <a:rPr lang="en-US" i="1" dirty="0"/>
              <a:t>change </a:t>
            </a:r>
            <a:r>
              <a:rPr lang="en-US" dirty="0"/>
              <a:t>in AME under the null hypothesis that no moderation = no change.</a:t>
            </a:r>
          </a:p>
        </p:txBody>
      </p:sp>
    </p:spTree>
    <p:extLst>
      <p:ext uri="{BB962C8B-B14F-4D97-AF65-F5344CB8AC3E}">
        <p14:creationId xmlns:p14="http://schemas.microsoft.com/office/powerpoint/2010/main" val="305174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m </a:t>
                </a:r>
                <a:r>
                  <a:rPr lang="en-US" dirty="0"/>
                  <a:t>indicate the model used to calculate the AME. Then the indirect effect (change in AME)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𝐴𝑀𝐸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U is a new variable (either exogenous or endogenous) and </a:t>
                </a:r>
                <a:r>
                  <a:rPr lang="en-US" i="1" dirty="0"/>
                  <a:t>b </a:t>
                </a:r>
                <a:r>
                  <a:rPr lang="en-US" dirty="0"/>
                  <a:t>is a coefficient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86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m </a:t>
                </a:r>
                <a:r>
                  <a:rPr lang="en-US" dirty="0"/>
                  <a:t>indicate the model used to calculate the AME. Then the indirect effect (change in AME)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𝐴𝑀𝐸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U is a new variable (either exogenous or endogenous) and </a:t>
                </a:r>
                <a:r>
                  <a:rPr lang="en-US" i="1" dirty="0"/>
                  <a:t>b </a:t>
                </a:r>
                <a:r>
                  <a:rPr lang="en-US" dirty="0"/>
                  <a:t>is a coefficient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2AF819-4393-BAE4-2C06-783DE3337A48}"/>
              </a:ext>
            </a:extLst>
          </p:cNvPr>
          <p:cNvSpPr txBox="1"/>
          <p:nvPr/>
        </p:nvSpPr>
        <p:spPr>
          <a:xfrm>
            <a:off x="7581530" y="316468"/>
            <a:ext cx="378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indirect effect can be interpreted as </a:t>
            </a:r>
            <a:r>
              <a:rPr lang="en-US" i="1" dirty="0"/>
              <a:t>the change in probability of an </a:t>
            </a:r>
            <a:r>
              <a:rPr lang="en-US" i="1" dirty="0" err="1"/>
              <a:t>ij</a:t>
            </a:r>
            <a:r>
              <a:rPr lang="en-US" i="1" dirty="0"/>
              <a:t> tie when x increases by one unit that can be attributed to a confounding variable, 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380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3C35-316D-D400-DF93-BF4BEB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m </a:t>
                </a:r>
                <a:r>
                  <a:rPr lang="en-US" dirty="0"/>
                  <a:t>indicate the model used to calculate the AME. Then the indirect effect (change in AME)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𝐴𝑀𝐸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𝐴𝑀𝐸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U is a new variable (either exogenous or endogenous) and </a:t>
                </a:r>
                <a:r>
                  <a:rPr lang="en-US" i="1" dirty="0"/>
                  <a:t>b </a:t>
                </a:r>
                <a:r>
                  <a:rPr lang="en-US" dirty="0"/>
                  <a:t>is a coefficient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FE1AC-AA12-477E-328C-D5EDC9C28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2AF819-4393-BAE4-2C06-783DE3337A48}"/>
              </a:ext>
            </a:extLst>
          </p:cNvPr>
          <p:cNvSpPr txBox="1"/>
          <p:nvPr/>
        </p:nvSpPr>
        <p:spPr>
          <a:xfrm>
            <a:off x="7581530" y="316468"/>
            <a:ext cx="378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errors are estimated using the Delta method and seemingly unrelated regression</a:t>
            </a:r>
          </a:p>
        </p:txBody>
      </p:sp>
    </p:spTree>
    <p:extLst>
      <p:ext uri="{BB962C8B-B14F-4D97-AF65-F5344CB8AC3E}">
        <p14:creationId xmlns:p14="http://schemas.microsoft.com/office/powerpoint/2010/main" val="33254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is the binary network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:r>
                  <a:rPr lang="en-US" dirty="0"/>
                  <a:t>z() is a mapping function that computes sufficient statistics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is a normalizing constant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42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E9D-825F-4418-8779-46B0CF29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let’s implement the methods in R using </a:t>
            </a:r>
            <a:r>
              <a:rPr lang="en-US" dirty="0" err="1"/>
              <a:t>ergMargins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EEBF-D5AA-459A-870C-B1DC6598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is the binary network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:r>
                  <a:rPr lang="en-US" dirty="0"/>
                  <a:t>z() is a mapping function that computes sufficient statistics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is a normalizing constant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re-express the model to relate only to tie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216288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binary tie variable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is a mapping function that computes the </a:t>
                </a:r>
                <a:r>
                  <a:rPr lang="en-US" i="1" dirty="0"/>
                  <a:t>change </a:t>
                </a:r>
                <a:r>
                  <a:rPr lang="en-US" dirty="0"/>
                  <a:t>in sufficient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changes from 0 to 1 when the rest of the network is held constant (indicated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re-express the model to relate only to tie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326613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binary tie variable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is a mapping function that computes the </a:t>
                </a:r>
                <a:r>
                  <a:rPr lang="en-US" i="1" dirty="0"/>
                  <a:t>change </a:t>
                </a:r>
                <a:r>
                  <a:rPr lang="en-US" dirty="0"/>
                  <a:t>in sufficient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changes from 0 to 1 when the rest of the network is held constant (indicated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micro-model gives us a functional form that is equivalent to logistic regression</a:t>
            </a:r>
          </a:p>
          <a:p>
            <a:endParaRPr lang="en-US" dirty="0"/>
          </a:p>
          <a:p>
            <a:r>
              <a:rPr lang="en-US" dirty="0"/>
              <a:t>The only difference between the micro-model and logistic regression occurs in dyad dependent ERGM when endogenous sufficient statistics are included as predictors</a:t>
            </a:r>
          </a:p>
        </p:txBody>
      </p:sp>
    </p:spTree>
    <p:extLst>
      <p:ext uri="{BB962C8B-B14F-4D97-AF65-F5344CB8AC3E}">
        <p14:creationId xmlns:p14="http://schemas.microsoft.com/office/powerpoint/2010/main" val="252209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81F-1E1A-1E2C-F69C-6C44F4D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special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binary tie variable</a:t>
                </a:r>
              </a:p>
              <a:p>
                <a:pPr marL="0" indent="0">
                  <a:buNone/>
                </a:pPr>
                <a:r>
                  <a:rPr lang="en-US" dirty="0"/>
                  <a:t>x contains exogenous actor attributes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is a mapping function that computes the </a:t>
                </a:r>
                <a:r>
                  <a:rPr lang="en-US" i="1" dirty="0"/>
                  <a:t>change </a:t>
                </a:r>
                <a:r>
                  <a:rPr lang="en-US" dirty="0"/>
                  <a:t>in sufficient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changes from 0 to 1 when the rest of the network is held constant (indicated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774EF-3BFA-477F-905C-0E1C41990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25868-C4A0-B19F-C3AF-7B0BB19062AB}"/>
              </a:ext>
            </a:extLst>
          </p:cNvPr>
          <p:cNvCxnSpPr/>
          <p:nvPr/>
        </p:nvCxnSpPr>
        <p:spPr>
          <a:xfrm flipH="1">
            <a:off x="7395099" y="1890944"/>
            <a:ext cx="129614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4CDB1-5F1B-65F3-6D02-9DBC5EE704B6}"/>
              </a:ext>
            </a:extLst>
          </p:cNvPr>
          <p:cNvSpPr txBox="1"/>
          <p:nvPr/>
        </p:nvSpPr>
        <p:spPr>
          <a:xfrm>
            <a:off x="8718955" y="1521612"/>
            <a:ext cx="3473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problems we discuss today inherit from this functional form. In fact, the problem of “scaling” in ERGM is identical to the problem of scaling in other nonlinear probability models.</a:t>
            </a:r>
          </a:p>
        </p:txBody>
      </p:sp>
    </p:spTree>
    <p:extLst>
      <p:ext uri="{BB962C8B-B14F-4D97-AF65-F5344CB8AC3E}">
        <p14:creationId xmlns:p14="http://schemas.microsoft.com/office/powerpoint/2010/main" val="30000760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3201</Words>
  <Application>Microsoft Office PowerPoint</Application>
  <PresentationFormat>Widescreen</PresentationFormat>
  <Paragraphs>318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</vt:lpstr>
      <vt:lpstr>Avenir Next LT Pro</vt:lpstr>
      <vt:lpstr>Calibri</vt:lpstr>
      <vt:lpstr>Cambria Math</vt:lpstr>
      <vt:lpstr>AccentBoxVTI</vt:lpstr>
      <vt:lpstr>Mediation and Moderation Analysis in ERGM using ergMargins</vt:lpstr>
      <vt:lpstr>Workshop overview</vt:lpstr>
      <vt:lpstr>Key citations for this workshop</vt:lpstr>
      <vt:lpstr>Workshop overview</vt:lpstr>
      <vt:lpstr>Why we need special procedures</vt:lpstr>
      <vt:lpstr>Why we need special procedures</vt:lpstr>
      <vt:lpstr>Why we need special procedures</vt:lpstr>
      <vt:lpstr>Why we need special procedures</vt:lpstr>
      <vt:lpstr>Why we need special procedures</vt:lpstr>
      <vt:lpstr>Why we need special procedures</vt:lpstr>
      <vt:lpstr>A latent linear modeling perspective on ERGM</vt:lpstr>
      <vt:lpstr>A latent linear modeling perspective on ERGM</vt:lpstr>
      <vt:lpstr>A latent linear modeling perspective on ERGM</vt:lpstr>
      <vt:lpstr>A latent linear modeling perspective on ERGM</vt:lpstr>
      <vt:lpstr>A latent linear modeling perspective on ERGM</vt:lpstr>
      <vt:lpstr>A latent linear modeling perspective on ERGM</vt:lpstr>
      <vt:lpstr>Causes of scaling in ERGM</vt:lpstr>
      <vt:lpstr>Three primary consequences of scaling</vt:lpstr>
      <vt:lpstr>Biased effect size estimates</vt:lpstr>
      <vt:lpstr>Biased effect size estimates</vt:lpstr>
      <vt:lpstr>Biased interactions</vt:lpstr>
      <vt:lpstr>Biased interactions</vt:lpstr>
      <vt:lpstr>Biased interactions</vt:lpstr>
      <vt:lpstr>Biased interactions</vt:lpstr>
      <vt:lpstr>Biased coefficient comparisons</vt:lpstr>
      <vt:lpstr>Biased coefficient comparisons</vt:lpstr>
      <vt:lpstr>Biased coefficient comparisons</vt:lpstr>
      <vt:lpstr>Biased coefficient comparisons</vt:lpstr>
      <vt:lpstr>Several remarks</vt:lpstr>
      <vt:lpstr>Reasons to be concerned with scaling if the interest is in observed coefficients for a binary outcome</vt:lpstr>
      <vt:lpstr>Reasons to be concerned with scaling if the interest is in observed coefficients for a binary outcome</vt:lpstr>
      <vt:lpstr>Reasons to be concerned with scaling if the interest is in observed coefficients for a binary outcome</vt:lpstr>
      <vt:lpstr>Workshop overview</vt:lpstr>
      <vt:lpstr>How to handle scaling</vt:lpstr>
      <vt:lpstr>Effect size interpretations</vt:lpstr>
      <vt:lpstr>Effect size interpretations</vt:lpstr>
      <vt:lpstr>Effect size interpretations</vt:lpstr>
      <vt:lpstr>Effect size interpretations</vt:lpstr>
      <vt:lpstr>Effect size interpretations</vt:lpstr>
      <vt:lpstr>Effect size interpretations</vt:lpstr>
      <vt:lpstr>Effect size interpretations</vt:lpstr>
      <vt:lpstr>Effect size interpretations</vt:lpstr>
      <vt:lpstr>Effect size interpretations</vt:lpstr>
      <vt:lpstr>Moderation analysis</vt:lpstr>
      <vt:lpstr>Moderation analysis</vt:lpstr>
      <vt:lpstr>Mediation analysis</vt:lpstr>
      <vt:lpstr>Moderation analysis</vt:lpstr>
      <vt:lpstr>Moderation analysis</vt:lpstr>
      <vt:lpstr>Moderation analysis</vt:lpstr>
      <vt:lpstr>Now let’s implement the methods in R using ergMargins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through computational social science</dc:title>
  <dc:creator>Scott</dc:creator>
  <cp:lastModifiedBy>Duxbury, Scott</cp:lastModifiedBy>
  <cp:revision>1111</cp:revision>
  <dcterms:created xsi:type="dcterms:W3CDTF">2020-07-28T18:20:55Z</dcterms:created>
  <dcterms:modified xsi:type="dcterms:W3CDTF">2022-07-04T18:52:58Z</dcterms:modified>
</cp:coreProperties>
</file>