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7" d="100"/>
          <a:sy n="87" d="100"/>
        </p:scale>
        <p:origin x="-1328"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E30E2307-1E40-4E12-8716-25BFDA8E7013}" type="datetime1">
              <a:rPr lang="en-US" smtClean="0"/>
              <a:pPr/>
              <a:t>13-5-26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Date Placeholder 3"/>
          <p:cNvSpPr>
            <a:spLocks noGrp="1"/>
          </p:cNvSpPr>
          <p:nvPr>
            <p:ph type="dt" sz="half" idx="10"/>
          </p:nvPr>
        </p:nvSpPr>
        <p:spPr/>
        <p:txBody>
          <a:bodyPr/>
          <a:lstStyle/>
          <a:p>
            <a:fld id="{E5CFCF5A-EA79-452C-A52C-1A2668C2E7DF}" type="datetime1">
              <a:rPr lang="en-US" smtClean="0"/>
              <a:pPr/>
              <a:t>13-5-26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2E5C4C28-BD4B-4892-9A2D-6E19BD753A9A}" type="datetime1">
              <a:rPr lang="en-US" smtClean="0"/>
              <a:pPr/>
              <a:t>13-5-26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Date Placeholder 3"/>
          <p:cNvSpPr>
            <a:spLocks noGrp="1"/>
          </p:cNvSpPr>
          <p:nvPr>
            <p:ph type="dt" sz="half" idx="10"/>
          </p:nvPr>
        </p:nvSpPr>
        <p:spPr/>
        <p:txBody>
          <a:bodyPr/>
          <a:lstStyle/>
          <a:p>
            <a:fld id="{61FD9D02-426E-46C9-9EE9-0DE1EF8B2838}" type="datetime1">
              <a:rPr lang="en-US" smtClean="0"/>
              <a:pPr/>
              <a:t>13-5-26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B8AEBBE-F8B2-42CF-9895-E86A608384EB}" type="datetime1">
              <a:rPr lang="en-US" smtClean="0"/>
              <a:pPr/>
              <a:t>13-5-26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E1FAA6B6-10E5-4810-BC9F-DA72D8452E73}" type="datetime1">
              <a:rPr lang="en-US" smtClean="0"/>
              <a:pPr/>
              <a:t>13-5-26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6D18D072-EF12-4AA2-BD71-ABC68B06D0E2}" type="datetime1">
              <a:rPr lang="en-US" smtClean="0"/>
              <a:pPr/>
              <a:t>13-5-26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B8CDBF60-6CC3-4B74-A60D-3486985E4346}" type="datetime1">
              <a:rPr lang="en-US" smtClean="0"/>
              <a:pPr/>
              <a:t>13-5-26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22714818-984F-4759-BF72-A33BDC1963BD}" type="datetime1">
              <a:rPr lang="en-US" smtClean="0"/>
              <a:pPr/>
              <a:t>13-5-26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9EA7E191-5F94-4FC1-B823-BD7CABF7FA06}" type="datetime1">
              <a:rPr lang="en-US" smtClean="0"/>
              <a:pPr/>
              <a:t>13-5-26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8856D55-EFBE-4F9B-8A5F-09D42CA22A9B}" type="datetime1">
              <a:rPr lang="en-US" smtClean="0"/>
              <a:pPr/>
              <a:t>13-5-26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9D1D110F-3F4E-48D9-B8AA-5D0E825AFDBA}" type="datetime1">
              <a:rPr lang="en-US" smtClean="0"/>
              <a:pPr/>
              <a:t>13-5-26</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687D7A59-36E2-48B9-B146-C1E59501F63F}"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hyperlink" Target="https://github.com/sdujq/GraduationDesign" TargetMode="External"/><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10.emf"/><Relationship Id="rId1" Type="http://schemas.openxmlformats.org/officeDocument/2006/relationships/slideLayout" Target="../slideLayouts/slideLayout2.xml"/><Relationship Id="rId2" Type="http://schemas.openxmlformats.org/officeDocument/2006/relationships/image" Target="../media/image8.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 y="1121136"/>
            <a:ext cx="9143999" cy="1320086"/>
          </a:xfrm>
        </p:spPr>
        <p:txBody>
          <a:bodyPr>
            <a:noAutofit/>
          </a:bodyPr>
          <a:lstStyle/>
          <a:p>
            <a:r>
              <a:rPr kumimoji="1" lang="zh-CN" altLang="en-US" sz="4000" dirty="0" smtClean="0"/>
              <a:t>移动应用后端服务框架的设计和实现</a:t>
            </a:r>
            <a:endParaRPr kumimoji="1" lang="zh-CN" altLang="en-US" sz="4000" dirty="0"/>
          </a:p>
        </p:txBody>
      </p:sp>
      <p:sp>
        <p:nvSpPr>
          <p:cNvPr id="3" name="副标题 2"/>
          <p:cNvSpPr>
            <a:spLocks noGrp="1"/>
          </p:cNvSpPr>
          <p:nvPr>
            <p:ph type="subTitle" idx="1"/>
          </p:nvPr>
        </p:nvSpPr>
        <p:spPr>
          <a:xfrm>
            <a:off x="1371600" y="3810001"/>
            <a:ext cx="6400800" cy="945443"/>
          </a:xfrm>
        </p:spPr>
        <p:txBody>
          <a:bodyPr/>
          <a:lstStyle/>
          <a:p>
            <a:r>
              <a:rPr kumimoji="1" lang="zh-CN" altLang="en-US" dirty="0" smtClean="0"/>
              <a:t>指导老师</a:t>
            </a:r>
            <a:r>
              <a:rPr kumimoji="1" lang="en-US" altLang="zh-CN" dirty="0" smtClean="0"/>
              <a:t> </a:t>
            </a:r>
            <a:r>
              <a:rPr kumimoji="1" lang="zh-CN" altLang="en-US" dirty="0" smtClean="0"/>
              <a:t>闫中敏</a:t>
            </a:r>
            <a:endParaRPr kumimoji="1" lang="en-US" altLang="zh-CN" dirty="0" smtClean="0"/>
          </a:p>
          <a:p>
            <a:r>
              <a:rPr kumimoji="1" lang="zh-CN" altLang="en-US" dirty="0" smtClean="0"/>
              <a:t>软件学院</a:t>
            </a:r>
            <a:r>
              <a:rPr kumimoji="1" lang="en-US" altLang="zh-CN" dirty="0" smtClean="0"/>
              <a:t> </a:t>
            </a:r>
            <a:r>
              <a:rPr kumimoji="1" lang="zh-CN" altLang="en-US" dirty="0" smtClean="0"/>
              <a:t>鞠强</a:t>
            </a:r>
            <a:r>
              <a:rPr kumimoji="1" lang="en-US" altLang="zh-CN" dirty="0" smtClean="0"/>
              <a:t> 200900301084</a:t>
            </a:r>
            <a:endParaRPr kumimoji="1" lang="zh-CN" altLang="en-US" dirty="0"/>
          </a:p>
        </p:txBody>
      </p:sp>
    </p:spTree>
    <p:extLst>
      <p:ext uri="{BB962C8B-B14F-4D97-AF65-F5344CB8AC3E}">
        <p14:creationId xmlns:p14="http://schemas.microsoft.com/office/powerpoint/2010/main" val="187107021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smtClean="0"/>
              <a:t>四个问题</a:t>
            </a:r>
            <a:endParaRPr kumimoji="1" lang="zh-CN" altLang="en-US" dirty="0"/>
          </a:p>
        </p:txBody>
      </p:sp>
      <p:sp>
        <p:nvSpPr>
          <p:cNvPr id="4" name="文本框 3"/>
          <p:cNvSpPr txBox="1"/>
          <p:nvPr/>
        </p:nvSpPr>
        <p:spPr>
          <a:xfrm>
            <a:off x="1213554" y="2796443"/>
            <a:ext cx="4840111"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kumimoji="1" lang="zh-CN" altLang="en-US" dirty="0" smtClean="0"/>
              <a:t>一、为什么要做？</a:t>
            </a:r>
            <a:endParaRPr kumimoji="1" lang="zh-CN" altLang="en-US" dirty="0"/>
          </a:p>
        </p:txBody>
      </p:sp>
      <p:sp>
        <p:nvSpPr>
          <p:cNvPr id="5" name="文本框 4"/>
          <p:cNvSpPr txBox="1"/>
          <p:nvPr/>
        </p:nvSpPr>
        <p:spPr>
          <a:xfrm>
            <a:off x="1213554" y="3467191"/>
            <a:ext cx="4840111"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kumimoji="1" lang="zh-CN" altLang="en-US" dirty="0" smtClean="0"/>
              <a:t>二、想做什么？</a:t>
            </a:r>
            <a:endParaRPr kumimoji="1" lang="zh-CN" altLang="en-US" dirty="0"/>
          </a:p>
        </p:txBody>
      </p:sp>
      <p:sp>
        <p:nvSpPr>
          <p:cNvPr id="7" name="文本框 6"/>
          <p:cNvSpPr txBox="1"/>
          <p:nvPr/>
        </p:nvSpPr>
        <p:spPr>
          <a:xfrm>
            <a:off x="1213554" y="4137939"/>
            <a:ext cx="4840111"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kumimoji="1" lang="zh-CN" altLang="en-US" dirty="0" smtClean="0"/>
              <a:t>三、做了什么？</a:t>
            </a:r>
            <a:endParaRPr kumimoji="1" lang="zh-CN" altLang="en-US" dirty="0"/>
          </a:p>
        </p:txBody>
      </p:sp>
      <p:sp>
        <p:nvSpPr>
          <p:cNvPr id="8" name="文本框 7"/>
          <p:cNvSpPr txBox="1"/>
          <p:nvPr/>
        </p:nvSpPr>
        <p:spPr>
          <a:xfrm>
            <a:off x="1213554" y="4808687"/>
            <a:ext cx="4840111"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kumimoji="1" lang="zh-CN" altLang="en-US" dirty="0" smtClean="0"/>
              <a:t>四、我的工作有意义吗？</a:t>
            </a:r>
            <a:endParaRPr kumimoji="1" lang="zh-CN" altLang="en-US" dirty="0"/>
          </a:p>
        </p:txBody>
      </p:sp>
    </p:spTree>
    <p:extLst>
      <p:ext uri="{BB962C8B-B14F-4D97-AF65-F5344CB8AC3E}">
        <p14:creationId xmlns:p14="http://schemas.microsoft.com/office/powerpoint/2010/main" val="21186902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smtClean="0"/>
              <a:t>为什么要做</a:t>
            </a:r>
            <a:endParaRPr kumimoji="1" lang="zh-CN" altLang="en-US" dirty="0"/>
          </a:p>
        </p:txBody>
      </p:sp>
      <p:sp>
        <p:nvSpPr>
          <p:cNvPr id="4" name="文本框 3"/>
          <p:cNvSpPr txBox="1"/>
          <p:nvPr/>
        </p:nvSpPr>
        <p:spPr>
          <a:xfrm>
            <a:off x="573132" y="2638777"/>
            <a:ext cx="4563312" cy="369331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kumimoji="1" lang="en-US" altLang="zh-CN" dirty="0" smtClean="0"/>
              <a:t>1</a:t>
            </a:r>
            <a:r>
              <a:rPr kumimoji="1" lang="zh-CN" altLang="en-US" dirty="0" smtClean="0"/>
              <a:t>、原生的移动应用开发者出现，移动应用开发者面临后端技术相关的共同问题</a:t>
            </a:r>
            <a:endParaRPr kumimoji="1" lang="en-US" altLang="zh-CN" dirty="0" smtClean="0"/>
          </a:p>
          <a:p>
            <a:endParaRPr kumimoji="1" lang="en-US" altLang="zh-CN" dirty="0"/>
          </a:p>
          <a:p>
            <a:r>
              <a:rPr kumimoji="1" lang="en-US" altLang="zh-CN" dirty="0" smtClean="0"/>
              <a:t>2</a:t>
            </a:r>
            <a:r>
              <a:rPr kumimoji="1" lang="zh-CN" altLang="en-US" dirty="0" smtClean="0"/>
              <a:t>、作为一个解决方案</a:t>
            </a:r>
            <a:r>
              <a:rPr kumimoji="1" lang="en-US" altLang="zh-CN" dirty="0" err="1" smtClean="0"/>
              <a:t>BaaS</a:t>
            </a:r>
            <a:r>
              <a:rPr lang="zh-CN" altLang="zh-CN" dirty="0" smtClean="0"/>
              <a:t>生态系统正从一个小众垂直领域迅速成为</a:t>
            </a:r>
            <a:r>
              <a:rPr lang="zh-CN" altLang="zh-CN" dirty="0"/>
              <a:t>非常重要的行业环节</a:t>
            </a:r>
            <a:r>
              <a:rPr lang="zh-CN" altLang="zh-CN" dirty="0"/>
              <a:t> </a:t>
            </a:r>
            <a:endParaRPr lang="en-US" altLang="zh-CN" dirty="0" smtClean="0"/>
          </a:p>
          <a:p>
            <a:endParaRPr kumimoji="1" lang="en-US" altLang="zh-CN" dirty="0"/>
          </a:p>
          <a:p>
            <a:r>
              <a:rPr kumimoji="1" lang="en-US" altLang="zh-CN" dirty="0" smtClean="0"/>
              <a:t>3</a:t>
            </a:r>
            <a:r>
              <a:rPr kumimoji="1" lang="zh-CN" altLang="en-US" dirty="0" smtClean="0"/>
              <a:t>、</a:t>
            </a:r>
            <a:r>
              <a:rPr kumimoji="1" lang="zh-CN" altLang="en-US" dirty="0"/>
              <a:t>设计和实现涉及移动应用研发的纵向过程，能丰富我的相关知识</a:t>
            </a:r>
          </a:p>
          <a:p>
            <a:endParaRPr kumimoji="1" lang="en-US" altLang="zh-CN" dirty="0"/>
          </a:p>
          <a:p>
            <a:r>
              <a:rPr kumimoji="1" lang="en-US" altLang="zh-CN" dirty="0" smtClean="0"/>
              <a:t>4</a:t>
            </a:r>
            <a:r>
              <a:rPr kumimoji="1" lang="zh-CN" altLang="en-US" dirty="0" smtClean="0"/>
              <a:t>、</a:t>
            </a:r>
            <a:r>
              <a:rPr kumimoji="1" lang="zh-CN" altLang="en-US" dirty="0"/>
              <a:t>国外有</a:t>
            </a:r>
            <a:r>
              <a:rPr kumimoji="1" lang="en-US" altLang="zh-CN" dirty="0" err="1"/>
              <a:t>StackMob</a:t>
            </a:r>
            <a:r>
              <a:rPr kumimoji="1" lang="zh-CN" altLang="en-US" dirty="0"/>
              <a:t>与</a:t>
            </a:r>
            <a:r>
              <a:rPr kumimoji="1" lang="en-US" altLang="zh-CN" dirty="0"/>
              <a:t>Parse</a:t>
            </a:r>
            <a:r>
              <a:rPr kumimoji="1" lang="zh-CN" altLang="en-US" dirty="0"/>
              <a:t>等先驱公司为移动应用</a:t>
            </a:r>
            <a:r>
              <a:rPr kumimoji="1" lang="en-US" altLang="zh-CN" dirty="0" err="1"/>
              <a:t>BaaS</a:t>
            </a:r>
            <a:r>
              <a:rPr kumimoji="1" lang="zh-CN" altLang="en-US" dirty="0"/>
              <a:t>下定义，而国内尚少有专注于此的组织，</a:t>
            </a:r>
            <a:r>
              <a:rPr kumimoji="1" lang="zh-CN" altLang="en-US" dirty="0" smtClean="0"/>
              <a:t>课题有研究价值和实际意义</a:t>
            </a:r>
            <a:endParaRPr kumimoji="1" lang="en-US" altLang="zh-CN" dirty="0"/>
          </a:p>
        </p:txBody>
      </p:sp>
      <p:pic>
        <p:nvPicPr>
          <p:cNvPr id="10" name="图片 9"/>
          <p:cNvPicPr>
            <a:picLocks noChangeAspect="1"/>
          </p:cNvPicPr>
          <p:nvPr/>
        </p:nvPicPr>
        <p:blipFill>
          <a:blip r:embed="rId2"/>
          <a:stretch>
            <a:fillRect/>
          </a:stretch>
        </p:blipFill>
        <p:spPr>
          <a:xfrm>
            <a:off x="5602111" y="3091302"/>
            <a:ext cx="3282244" cy="651051"/>
          </a:xfrm>
          <a:prstGeom prst="rect">
            <a:avLst/>
          </a:prstGeom>
        </p:spPr>
      </p:pic>
      <p:pic>
        <p:nvPicPr>
          <p:cNvPr id="11" name="图片 10"/>
          <p:cNvPicPr>
            <a:picLocks noChangeAspect="1"/>
          </p:cNvPicPr>
          <p:nvPr/>
        </p:nvPicPr>
        <p:blipFill>
          <a:blip r:embed="rId3"/>
          <a:stretch>
            <a:fillRect/>
          </a:stretch>
        </p:blipFill>
        <p:spPr>
          <a:xfrm>
            <a:off x="5376332" y="4488132"/>
            <a:ext cx="3767667" cy="1492506"/>
          </a:xfrm>
          <a:prstGeom prst="rect">
            <a:avLst/>
          </a:prstGeom>
        </p:spPr>
      </p:pic>
    </p:spTree>
    <p:extLst>
      <p:ext uri="{BB962C8B-B14F-4D97-AF65-F5344CB8AC3E}">
        <p14:creationId xmlns:p14="http://schemas.microsoft.com/office/powerpoint/2010/main" val="71877269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smtClean="0"/>
              <a:t>想做什么</a:t>
            </a:r>
            <a:endParaRPr kumimoji="1" lang="zh-CN" altLang="en-US" dirty="0"/>
          </a:p>
        </p:txBody>
      </p:sp>
      <p:sp>
        <p:nvSpPr>
          <p:cNvPr id="6" name="文本框 5"/>
          <p:cNvSpPr txBox="1"/>
          <p:nvPr/>
        </p:nvSpPr>
        <p:spPr>
          <a:xfrm>
            <a:off x="573132" y="2638777"/>
            <a:ext cx="4563312" cy="341632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kumimoji="1" lang="en-US" altLang="zh-CN" dirty="0" smtClean="0"/>
              <a:t>1</a:t>
            </a:r>
            <a:r>
              <a:rPr kumimoji="1" lang="zh-CN" altLang="en-US" dirty="0" smtClean="0"/>
              <a:t>、移动应用开发中遇到的共同问题进行归纳总结</a:t>
            </a:r>
            <a:endParaRPr kumimoji="1" lang="en-US" altLang="zh-CN" dirty="0" smtClean="0"/>
          </a:p>
          <a:p>
            <a:endParaRPr kumimoji="1" lang="en-US" altLang="zh-CN" dirty="0"/>
          </a:p>
          <a:p>
            <a:r>
              <a:rPr kumimoji="1" lang="en-US" altLang="zh-CN" dirty="0" smtClean="0"/>
              <a:t>2</a:t>
            </a:r>
            <a:r>
              <a:rPr kumimoji="1" lang="zh-CN" altLang="en-US" dirty="0" smtClean="0"/>
              <a:t>、对移动应用后端即服务国内外发展现状进行研究</a:t>
            </a:r>
            <a:endParaRPr kumimoji="1" lang="en-US" altLang="zh-CN" dirty="0" smtClean="0"/>
          </a:p>
          <a:p>
            <a:endParaRPr kumimoji="1" lang="en-US" altLang="zh-CN" dirty="0"/>
          </a:p>
          <a:p>
            <a:r>
              <a:rPr kumimoji="1" lang="en-US" altLang="zh-CN" dirty="0" smtClean="0"/>
              <a:t>3</a:t>
            </a:r>
            <a:r>
              <a:rPr kumimoji="1" lang="zh-CN" altLang="en-US" dirty="0" smtClean="0"/>
              <a:t>、学习移动应用开发相关的前后端知识（数据库、后端语言、服务器知识、</a:t>
            </a:r>
            <a:r>
              <a:rPr kumimoji="1" lang="en-US" altLang="zh-CN" dirty="0" smtClean="0"/>
              <a:t>Android</a:t>
            </a:r>
            <a:r>
              <a:rPr kumimoji="1" lang="zh-CN" altLang="en-US" dirty="0" smtClean="0"/>
              <a:t>、</a:t>
            </a:r>
            <a:r>
              <a:rPr kumimoji="1" lang="en-US" altLang="zh-CN" dirty="0" smtClean="0"/>
              <a:t>IOS</a:t>
            </a:r>
            <a:r>
              <a:rPr kumimoji="1" lang="zh-CN" altLang="en-US" dirty="0" smtClean="0"/>
              <a:t>开发知识）</a:t>
            </a:r>
            <a:endParaRPr kumimoji="1" lang="en-US" altLang="zh-CN" dirty="0" smtClean="0"/>
          </a:p>
          <a:p>
            <a:endParaRPr kumimoji="1" lang="en-US" altLang="zh-CN" dirty="0"/>
          </a:p>
          <a:p>
            <a:r>
              <a:rPr kumimoji="1" lang="en-US" altLang="zh-CN" dirty="0" smtClean="0"/>
              <a:t>4</a:t>
            </a:r>
            <a:r>
              <a:rPr kumimoji="1" lang="zh-CN" altLang="en-US" dirty="0" smtClean="0"/>
              <a:t>、先体验后总结再仿照</a:t>
            </a:r>
            <a:r>
              <a:rPr kumimoji="1" lang="en-US" altLang="zh-CN" dirty="0" err="1" smtClean="0"/>
              <a:t>StackMob</a:t>
            </a:r>
            <a:r>
              <a:rPr kumimoji="1" lang="zh-CN" altLang="en-US" dirty="0" smtClean="0"/>
              <a:t>、</a:t>
            </a:r>
            <a:r>
              <a:rPr kumimoji="1" lang="en-US" altLang="zh-CN" dirty="0" smtClean="0"/>
              <a:t>Parse</a:t>
            </a:r>
            <a:r>
              <a:rPr kumimoji="1" lang="zh-CN" altLang="en-US" dirty="0" smtClean="0"/>
              <a:t>等</a:t>
            </a:r>
            <a:r>
              <a:rPr kumimoji="1" lang="zh-CN" altLang="en-US" dirty="0" smtClean="0"/>
              <a:t>实现一个简单的后端服务框架</a:t>
            </a:r>
            <a:endParaRPr kumimoji="1" lang="en-US" altLang="zh-CN" dirty="0"/>
          </a:p>
        </p:txBody>
      </p:sp>
      <p:pic>
        <p:nvPicPr>
          <p:cNvPr id="7" name="图片 6"/>
          <p:cNvPicPr>
            <a:picLocks noChangeAspect="1"/>
          </p:cNvPicPr>
          <p:nvPr/>
        </p:nvPicPr>
        <p:blipFill>
          <a:blip r:embed="rId2"/>
          <a:stretch>
            <a:fillRect/>
          </a:stretch>
        </p:blipFill>
        <p:spPr>
          <a:xfrm>
            <a:off x="5454038" y="1382182"/>
            <a:ext cx="3274260" cy="242781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cxnSp>
        <p:nvCxnSpPr>
          <p:cNvPr id="9" name="肘形连接符 8"/>
          <p:cNvCxnSpPr>
            <a:stCxn id="7" idx="2"/>
          </p:cNvCxnSpPr>
          <p:nvPr/>
        </p:nvCxnSpPr>
        <p:spPr>
          <a:xfrm rot="5400000">
            <a:off x="5483808" y="3462638"/>
            <a:ext cx="1259999" cy="1954723"/>
          </a:xfrm>
          <a:prstGeom prst="bentConnector2">
            <a:avLst/>
          </a:prstGeom>
          <a:ln w="76200" cmpd="sng">
            <a:tailEnd type="arrow"/>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69524418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l"/>
            <a:r>
              <a:rPr kumimoji="1" lang="zh-CN" altLang="en-US" dirty="0" smtClean="0"/>
              <a:t>做了什么：数据</a:t>
            </a:r>
            <a:r>
              <a:rPr kumimoji="1" lang="en-US" altLang="zh-CN" dirty="0" smtClean="0"/>
              <a:t>&amp;</a:t>
            </a:r>
            <a:r>
              <a:rPr kumimoji="1" lang="zh-CN" altLang="en-US" dirty="0" smtClean="0"/>
              <a:t>统计</a:t>
            </a:r>
            <a:endParaRPr kumimoji="1" lang="zh-CN" altLang="en-US" dirty="0"/>
          </a:p>
        </p:txBody>
      </p:sp>
      <p:pic>
        <p:nvPicPr>
          <p:cNvPr id="4" name="图片 3"/>
          <p:cNvPicPr>
            <a:picLocks noChangeAspect="1"/>
          </p:cNvPicPr>
          <p:nvPr/>
        </p:nvPicPr>
        <p:blipFill>
          <a:blip r:embed="rId2"/>
          <a:stretch>
            <a:fillRect/>
          </a:stretch>
        </p:blipFill>
        <p:spPr>
          <a:xfrm>
            <a:off x="457200" y="1591056"/>
            <a:ext cx="3430859" cy="50884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矩形 4"/>
          <p:cNvSpPr/>
          <p:nvPr/>
        </p:nvSpPr>
        <p:spPr>
          <a:xfrm>
            <a:off x="457199" y="2949222"/>
            <a:ext cx="3430859" cy="705556"/>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zh-CN" altLang="en-US"/>
          </a:p>
        </p:txBody>
      </p:sp>
      <p:sp>
        <p:nvSpPr>
          <p:cNvPr id="6" name="矩形 5"/>
          <p:cNvSpPr/>
          <p:nvPr/>
        </p:nvSpPr>
        <p:spPr>
          <a:xfrm>
            <a:off x="457199" y="3654777"/>
            <a:ext cx="3430859" cy="832555"/>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zh-CN" altLang="en-US"/>
          </a:p>
        </p:txBody>
      </p:sp>
      <p:sp>
        <p:nvSpPr>
          <p:cNvPr id="7" name="矩形 6"/>
          <p:cNvSpPr/>
          <p:nvPr/>
        </p:nvSpPr>
        <p:spPr>
          <a:xfrm>
            <a:off x="457199" y="4487332"/>
            <a:ext cx="3430859" cy="1467557"/>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zh-CN" altLang="en-US"/>
          </a:p>
        </p:txBody>
      </p:sp>
      <p:cxnSp>
        <p:nvCxnSpPr>
          <p:cNvPr id="9" name="直线箭头连接符 8"/>
          <p:cNvCxnSpPr/>
          <p:nvPr/>
        </p:nvCxnSpPr>
        <p:spPr>
          <a:xfrm>
            <a:off x="3888059" y="3287889"/>
            <a:ext cx="1022608" cy="1411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直线箭头连接符 9"/>
          <p:cNvCxnSpPr/>
          <p:nvPr/>
        </p:nvCxnSpPr>
        <p:spPr>
          <a:xfrm>
            <a:off x="3888058" y="5190067"/>
            <a:ext cx="1022608" cy="1411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直线箭头连接符 10"/>
          <p:cNvCxnSpPr/>
          <p:nvPr/>
        </p:nvCxnSpPr>
        <p:spPr>
          <a:xfrm>
            <a:off x="3888059" y="4086578"/>
            <a:ext cx="1022608" cy="1411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圆角矩形 11"/>
          <p:cNvSpPr/>
          <p:nvPr/>
        </p:nvSpPr>
        <p:spPr>
          <a:xfrm>
            <a:off x="4910666" y="2935110"/>
            <a:ext cx="3776134" cy="81844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技术选择</a:t>
            </a:r>
            <a:r>
              <a:rPr kumimoji="1" lang="en-US" altLang="zh-CN" dirty="0" smtClean="0"/>
              <a:t>&amp;</a:t>
            </a:r>
            <a:r>
              <a:rPr kumimoji="1" lang="zh-CN" altLang="en-US" dirty="0" smtClean="0"/>
              <a:t>技术学习（</a:t>
            </a:r>
            <a:r>
              <a:rPr kumimoji="1" lang="en-US" altLang="zh-CN" dirty="0" err="1" smtClean="0"/>
              <a:t>Mongodb</a:t>
            </a:r>
            <a:r>
              <a:rPr kumimoji="1" lang="zh-CN" altLang="zh-CN" dirty="0" smtClean="0"/>
              <a:t>、</a:t>
            </a:r>
            <a:r>
              <a:rPr kumimoji="1" lang="en-US" altLang="zh-CN" dirty="0" smtClean="0"/>
              <a:t>Ruby</a:t>
            </a:r>
            <a:r>
              <a:rPr kumimoji="1" lang="zh-CN" altLang="en-US" dirty="0" smtClean="0"/>
              <a:t>、</a:t>
            </a:r>
            <a:r>
              <a:rPr kumimoji="1" lang="en-US" altLang="zh-CN" dirty="0" err="1" smtClean="0"/>
              <a:t>Nginx</a:t>
            </a:r>
            <a:r>
              <a:rPr kumimoji="1" lang="zh-CN" altLang="en-US" dirty="0" smtClean="0"/>
              <a:t>、</a:t>
            </a:r>
            <a:r>
              <a:rPr kumimoji="1" lang="en-US" altLang="zh-CN" dirty="0" smtClean="0"/>
              <a:t>Android</a:t>
            </a:r>
            <a:r>
              <a:rPr kumimoji="1" lang="zh-CN" altLang="en-US" dirty="0" smtClean="0"/>
              <a:t>、</a:t>
            </a:r>
            <a:r>
              <a:rPr kumimoji="1" lang="en-US" altLang="zh-CN" dirty="0" smtClean="0"/>
              <a:t>IOS</a:t>
            </a:r>
            <a:r>
              <a:rPr kumimoji="1" lang="zh-CN" altLang="en-US" dirty="0" smtClean="0"/>
              <a:t>）</a:t>
            </a:r>
            <a:endParaRPr kumimoji="1" lang="en-US" altLang="zh-CN" dirty="0" smtClean="0"/>
          </a:p>
        </p:txBody>
      </p:sp>
      <p:sp>
        <p:nvSpPr>
          <p:cNvPr id="13" name="圆角矩形 12"/>
          <p:cNvSpPr/>
          <p:nvPr/>
        </p:nvSpPr>
        <p:spPr>
          <a:xfrm>
            <a:off x="4910666" y="3920066"/>
            <a:ext cx="3776134" cy="81844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现有服务、现状分析</a:t>
            </a:r>
            <a:endParaRPr kumimoji="1" lang="en-US" altLang="zh-CN" dirty="0" smtClean="0"/>
          </a:p>
        </p:txBody>
      </p:sp>
      <p:sp>
        <p:nvSpPr>
          <p:cNvPr id="14" name="圆角矩形 13"/>
          <p:cNvSpPr/>
          <p:nvPr/>
        </p:nvSpPr>
        <p:spPr>
          <a:xfrm>
            <a:off x="4910666" y="4921955"/>
            <a:ext cx="3776134" cy="165382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dirty="0" smtClean="0"/>
              <a:t>分布式</a:t>
            </a:r>
            <a:r>
              <a:rPr kumimoji="1" lang="en-US" altLang="zh-CN" dirty="0" err="1" smtClean="0"/>
              <a:t>Mongodb</a:t>
            </a:r>
            <a:r>
              <a:rPr kumimoji="1" lang="zh-CN" altLang="en-US" dirty="0" smtClean="0"/>
              <a:t>数据库群</a:t>
            </a:r>
            <a:endParaRPr kumimoji="1" lang="en-US" altLang="zh-CN" dirty="0" smtClean="0"/>
          </a:p>
          <a:p>
            <a:r>
              <a:rPr kumimoji="1" lang="en-US" altLang="zh-CN" dirty="0" smtClean="0"/>
              <a:t>Ruby</a:t>
            </a:r>
            <a:r>
              <a:rPr kumimoji="1" lang="zh-CN" altLang="en-US" dirty="0" smtClean="0"/>
              <a:t>实现的</a:t>
            </a:r>
            <a:r>
              <a:rPr kumimoji="1" lang="en-US" altLang="zh-CN" dirty="0" err="1" smtClean="0"/>
              <a:t>RESTFul</a:t>
            </a:r>
            <a:r>
              <a:rPr kumimoji="1" lang="zh-CN" altLang="en-US" dirty="0" smtClean="0"/>
              <a:t>数据接口</a:t>
            </a:r>
            <a:endParaRPr kumimoji="1" lang="en-US" altLang="zh-CN" dirty="0" smtClean="0"/>
          </a:p>
          <a:p>
            <a:r>
              <a:rPr kumimoji="1" lang="en-US" altLang="zh-CN" dirty="0" err="1" smtClean="0"/>
              <a:t>Nginx+passenger</a:t>
            </a:r>
            <a:r>
              <a:rPr kumimoji="1" lang="zh-CN" altLang="en-US" dirty="0" smtClean="0"/>
              <a:t>的服务器部署</a:t>
            </a:r>
            <a:endParaRPr kumimoji="1" lang="en-US" altLang="zh-CN" dirty="0" smtClean="0"/>
          </a:p>
          <a:p>
            <a:r>
              <a:rPr kumimoji="1" lang="en-US" altLang="zh-CN" dirty="0" err="1" smtClean="0"/>
              <a:t>Countly+Mongdb</a:t>
            </a:r>
            <a:r>
              <a:rPr kumimoji="1" lang="zh-CN" altLang="en-US" dirty="0" smtClean="0"/>
              <a:t>数据库群的统计服务器</a:t>
            </a:r>
            <a:endParaRPr kumimoji="1" lang="en-US" altLang="zh-CN" dirty="0" smtClean="0"/>
          </a:p>
          <a:p>
            <a:r>
              <a:rPr kumimoji="1" lang="en-US" altLang="zh-CN" dirty="0" smtClean="0"/>
              <a:t>Android/IOS</a:t>
            </a:r>
            <a:r>
              <a:rPr kumimoji="1" lang="zh-CN" altLang="en-US" dirty="0" smtClean="0"/>
              <a:t>端开发者工具包</a:t>
            </a:r>
            <a:endParaRPr lang="en-US" altLang="zh-CN" dirty="0"/>
          </a:p>
        </p:txBody>
      </p:sp>
      <p:pic>
        <p:nvPicPr>
          <p:cNvPr id="15" name="图片 14"/>
          <p:cNvPicPr>
            <a:picLocks noChangeAspect="1"/>
          </p:cNvPicPr>
          <p:nvPr/>
        </p:nvPicPr>
        <p:blipFill>
          <a:blip r:embed="rId3"/>
          <a:stretch>
            <a:fillRect/>
          </a:stretch>
        </p:blipFill>
        <p:spPr>
          <a:xfrm>
            <a:off x="6358467" y="1238208"/>
            <a:ext cx="2328333" cy="101544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6" name="文本框 15"/>
          <p:cNvSpPr txBox="1"/>
          <p:nvPr/>
        </p:nvSpPr>
        <p:spPr>
          <a:xfrm>
            <a:off x="4445000" y="2253648"/>
            <a:ext cx="4398710" cy="369332"/>
          </a:xfrm>
          <a:prstGeom prst="rect">
            <a:avLst/>
          </a:prstGeom>
          <a:noFill/>
        </p:spPr>
        <p:txBody>
          <a:bodyPr wrap="none" rtlCol="0">
            <a:spAutoFit/>
          </a:bodyPr>
          <a:lstStyle/>
          <a:p>
            <a:r>
              <a:rPr kumimoji="1" lang="en-US" altLang="zh-CN" dirty="0">
                <a:hlinkClick r:id="rId4"/>
              </a:rPr>
              <a:t>https://</a:t>
            </a:r>
            <a:r>
              <a:rPr kumimoji="1" lang="en-US" altLang="zh-CN" dirty="0" err="1">
                <a:hlinkClick r:id="rId4"/>
              </a:rPr>
              <a:t>github.com</a:t>
            </a:r>
            <a:r>
              <a:rPr kumimoji="1" lang="en-US" altLang="zh-CN" dirty="0">
                <a:hlinkClick r:id="rId4"/>
              </a:rPr>
              <a:t>/</a:t>
            </a:r>
            <a:r>
              <a:rPr kumimoji="1" lang="en-US" altLang="zh-CN" dirty="0" err="1">
                <a:hlinkClick r:id="rId4"/>
              </a:rPr>
              <a:t>sdujq</a:t>
            </a:r>
            <a:r>
              <a:rPr kumimoji="1" lang="en-US" altLang="zh-CN" dirty="0">
                <a:hlinkClick r:id="rId4"/>
              </a:rPr>
              <a:t>/</a:t>
            </a:r>
            <a:r>
              <a:rPr kumimoji="1" lang="en-US" altLang="zh-CN" dirty="0" err="1">
                <a:hlinkClick r:id="rId4"/>
              </a:rPr>
              <a:t>GraduationDesign</a:t>
            </a:r>
            <a:endParaRPr kumimoji="1" lang="zh-CN" altLang="en-US" dirty="0"/>
          </a:p>
        </p:txBody>
      </p:sp>
      <p:pic>
        <p:nvPicPr>
          <p:cNvPr id="17" name="图片 16"/>
          <p:cNvPicPr>
            <a:picLocks noChangeAspect="1"/>
          </p:cNvPicPr>
          <p:nvPr/>
        </p:nvPicPr>
        <p:blipFill>
          <a:blip r:embed="rId5"/>
          <a:stretch>
            <a:fillRect/>
          </a:stretch>
        </p:blipFill>
        <p:spPr>
          <a:xfrm>
            <a:off x="4849652" y="1459663"/>
            <a:ext cx="1095784" cy="662592"/>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361587871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38308" y="2511072"/>
            <a:ext cx="4287241" cy="3615091"/>
          </a:xfrm>
        </p:spPr>
        <p:txBody>
          <a:bodyPr>
            <a:normAutofit lnSpcReduction="10000"/>
          </a:bodyPr>
          <a:lstStyle/>
          <a:p>
            <a:r>
              <a:rPr kumimoji="1" lang="zh-CN" altLang="en-US" sz="1600" dirty="0" smtClean="0"/>
              <a:t>使我在熟悉的领域、面对不熟悉的方面、以乐在其中的方式完成了毕设</a:t>
            </a:r>
            <a:endParaRPr kumimoji="1" lang="en-US" altLang="zh-CN" sz="1600" dirty="0" smtClean="0"/>
          </a:p>
          <a:p>
            <a:r>
              <a:rPr kumimoji="1" lang="zh-CN" altLang="en-US" sz="1600" dirty="0" smtClean="0"/>
              <a:t>系统可为移动应用前端开发者屏蔽后端技术，提供数据服务、统计分析服务和简单易用的前端开发工具包</a:t>
            </a:r>
            <a:endParaRPr kumimoji="1" lang="en-US" altLang="zh-CN" sz="1600" dirty="0"/>
          </a:p>
          <a:p>
            <a:r>
              <a:rPr kumimoji="1" lang="zh-CN" altLang="en-US" sz="1600" dirty="0" smtClean="0"/>
              <a:t>如第五章所述，系统在数据和传输的思考层面以不涉及业务逻辑的方式用无表结构的方法处理移动应用开发中面对的问题，具有通用性</a:t>
            </a:r>
            <a:endParaRPr kumimoji="1" lang="en-US" altLang="zh-CN" sz="1600" dirty="0" smtClean="0"/>
          </a:p>
          <a:p>
            <a:r>
              <a:rPr kumimoji="1" lang="zh-CN" altLang="en-US" sz="1600" dirty="0" smtClean="0"/>
              <a:t>如第五章所述，系统使用分布式部署提高安全与性能，使用动态语言编写服务端便于扩展，以现有成熟服务器技术进行部署提高运行效率，编写移动优先的</a:t>
            </a:r>
            <a:r>
              <a:rPr kumimoji="1" lang="en-US" altLang="zh-CN" sz="1600" dirty="0" smtClean="0"/>
              <a:t>Android</a:t>
            </a:r>
            <a:r>
              <a:rPr kumimoji="1" lang="en-US" altLang="zh-CN" sz="1600" dirty="0"/>
              <a:t>/</a:t>
            </a:r>
            <a:r>
              <a:rPr kumimoji="1" lang="en-US" altLang="zh-CN" sz="1600" dirty="0" smtClean="0"/>
              <a:t>IOS SDK</a:t>
            </a:r>
            <a:r>
              <a:rPr kumimoji="1" lang="zh-CN" altLang="en-US" sz="1600" dirty="0" smtClean="0"/>
              <a:t>方便开发者。数据存储查询方便，统计服务全面直观，具有可用性</a:t>
            </a:r>
            <a:endParaRPr kumimoji="1" lang="en-US" altLang="zh-CN" sz="1600" dirty="0" smtClean="0"/>
          </a:p>
        </p:txBody>
      </p:sp>
      <p:sp>
        <p:nvSpPr>
          <p:cNvPr id="3" name="标题 2"/>
          <p:cNvSpPr>
            <a:spLocks noGrp="1"/>
          </p:cNvSpPr>
          <p:nvPr>
            <p:ph type="title"/>
          </p:nvPr>
        </p:nvSpPr>
        <p:spPr/>
        <p:txBody>
          <a:bodyPr/>
          <a:lstStyle/>
          <a:p>
            <a:r>
              <a:rPr kumimoji="1" lang="zh-CN" altLang="en-US" dirty="0" smtClean="0"/>
              <a:t>上述工作的意义</a:t>
            </a:r>
            <a:endParaRPr kumimoji="1" lang="zh-CN" altLang="en-US" dirty="0"/>
          </a:p>
        </p:txBody>
      </p:sp>
      <p:pic>
        <p:nvPicPr>
          <p:cNvPr id="4" name="图片 3"/>
          <p:cNvPicPr>
            <a:picLocks noChangeAspect="1"/>
          </p:cNvPicPr>
          <p:nvPr/>
        </p:nvPicPr>
        <p:blipFill>
          <a:blip r:embed="rId2"/>
          <a:stretch>
            <a:fillRect/>
          </a:stretch>
        </p:blipFill>
        <p:spPr>
          <a:xfrm>
            <a:off x="4744442" y="4835096"/>
            <a:ext cx="4348481" cy="1603175"/>
          </a:xfrm>
          <a:prstGeom prst="rect">
            <a:avLst/>
          </a:prstGeom>
        </p:spPr>
      </p:pic>
      <p:pic>
        <p:nvPicPr>
          <p:cNvPr id="5" name="图片 4"/>
          <p:cNvPicPr>
            <a:picLocks noChangeAspect="1"/>
          </p:cNvPicPr>
          <p:nvPr/>
        </p:nvPicPr>
        <p:blipFill>
          <a:blip r:embed="rId3"/>
          <a:stretch>
            <a:fillRect/>
          </a:stretch>
        </p:blipFill>
        <p:spPr>
          <a:xfrm>
            <a:off x="4625549" y="2675466"/>
            <a:ext cx="4467374" cy="753533"/>
          </a:xfrm>
          <a:prstGeom prst="rect">
            <a:avLst/>
          </a:prstGeom>
        </p:spPr>
      </p:pic>
      <p:pic>
        <p:nvPicPr>
          <p:cNvPr id="6" name="图片 5"/>
          <p:cNvPicPr>
            <a:picLocks noChangeAspect="1"/>
          </p:cNvPicPr>
          <p:nvPr/>
        </p:nvPicPr>
        <p:blipFill>
          <a:blip r:embed="rId4"/>
          <a:stretch>
            <a:fillRect/>
          </a:stretch>
        </p:blipFill>
        <p:spPr>
          <a:xfrm>
            <a:off x="4744442" y="3777681"/>
            <a:ext cx="4295842" cy="579680"/>
          </a:xfrm>
          <a:prstGeom prst="rect">
            <a:avLst/>
          </a:prstGeom>
        </p:spPr>
      </p:pic>
    </p:spTree>
    <p:extLst>
      <p:ext uri="{BB962C8B-B14F-4D97-AF65-F5344CB8AC3E}">
        <p14:creationId xmlns:p14="http://schemas.microsoft.com/office/powerpoint/2010/main" val="32551155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2893197"/>
            <a:ext cx="8229600" cy="1252728"/>
          </a:xfrm>
        </p:spPr>
        <p:txBody>
          <a:bodyPr>
            <a:noAutofit/>
          </a:bodyPr>
          <a:lstStyle/>
          <a:p>
            <a:r>
              <a:rPr kumimoji="1" lang="en-US" altLang="en-US" sz="9600"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Thanks</a:t>
            </a:r>
            <a:endParaRPr kumimoji="1" lang="zh-CN" altLang="en-US" sz="9600" b="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Tree>
    <p:extLst>
      <p:ext uri="{BB962C8B-B14F-4D97-AF65-F5344CB8AC3E}">
        <p14:creationId xmlns:p14="http://schemas.microsoft.com/office/powerpoint/2010/main" val="13145869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波形.thmx</Template>
  <TotalTime>129</TotalTime>
  <Words>226</Words>
  <Application>Microsoft Macintosh PowerPoint</Application>
  <PresentationFormat>全屏显示(4:3)</PresentationFormat>
  <Paragraphs>39</Paragraphs>
  <Slides>7</Slides>
  <Notes>0</Notes>
  <HiddenSlides>0</HiddenSlides>
  <MMClips>0</MMClips>
  <ScaleCrop>false</ScaleCrop>
  <HeadingPairs>
    <vt:vector size="4" baseType="variant">
      <vt:variant>
        <vt:lpstr>主题</vt:lpstr>
      </vt:variant>
      <vt:variant>
        <vt:i4>1</vt:i4>
      </vt:variant>
      <vt:variant>
        <vt:lpstr>幻灯片标题</vt:lpstr>
      </vt:variant>
      <vt:variant>
        <vt:i4>7</vt:i4>
      </vt:variant>
    </vt:vector>
  </HeadingPairs>
  <TitlesOfParts>
    <vt:vector size="8" baseType="lpstr">
      <vt:lpstr>波形</vt:lpstr>
      <vt:lpstr>移动应用后端服务框架的设计和实现</vt:lpstr>
      <vt:lpstr>四个问题</vt:lpstr>
      <vt:lpstr>为什么要做</vt:lpstr>
      <vt:lpstr>想做什么</vt:lpstr>
      <vt:lpstr>做了什么：数据&amp;统计</vt:lpstr>
      <vt:lpstr>上述工作的意义</vt:lpstr>
      <vt:lpstr>Thanks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移动应用后端服务框架的设计和实现</dc:title>
  <dc:creator>qiang ju</dc:creator>
  <cp:lastModifiedBy>qiang ju</cp:lastModifiedBy>
  <cp:revision>15</cp:revision>
  <dcterms:created xsi:type="dcterms:W3CDTF">2013-05-26T15:24:06Z</dcterms:created>
  <dcterms:modified xsi:type="dcterms:W3CDTF">2013-05-26T17:33:39Z</dcterms:modified>
</cp:coreProperties>
</file>