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7"/>
  </p:notesMasterIdLst>
  <p:handoutMasterIdLst>
    <p:handoutMasterId r:id="rId38"/>
  </p:handoutMasterIdLst>
  <p:sldIdLst>
    <p:sldId id="367" r:id="rId2"/>
    <p:sldId id="401" r:id="rId3"/>
    <p:sldId id="415" r:id="rId4"/>
    <p:sldId id="414" r:id="rId5"/>
    <p:sldId id="419" r:id="rId6"/>
    <p:sldId id="421" r:id="rId7"/>
    <p:sldId id="420" r:id="rId8"/>
    <p:sldId id="422" r:id="rId9"/>
    <p:sldId id="416" r:id="rId10"/>
    <p:sldId id="423" r:id="rId11"/>
    <p:sldId id="424" r:id="rId12"/>
    <p:sldId id="417" r:id="rId13"/>
    <p:sldId id="426" r:id="rId14"/>
    <p:sldId id="444" r:id="rId15"/>
    <p:sldId id="445" r:id="rId16"/>
    <p:sldId id="446" r:id="rId17"/>
    <p:sldId id="447" r:id="rId18"/>
    <p:sldId id="448" r:id="rId19"/>
    <p:sldId id="443" r:id="rId20"/>
    <p:sldId id="427" r:id="rId21"/>
    <p:sldId id="428" r:id="rId22"/>
    <p:sldId id="429" r:id="rId23"/>
    <p:sldId id="430" r:id="rId24"/>
    <p:sldId id="432" r:id="rId25"/>
    <p:sldId id="433" r:id="rId26"/>
    <p:sldId id="434" r:id="rId27"/>
    <p:sldId id="436" r:id="rId28"/>
    <p:sldId id="437" r:id="rId29"/>
    <p:sldId id="438" r:id="rId30"/>
    <p:sldId id="439" r:id="rId31"/>
    <p:sldId id="440" r:id="rId32"/>
    <p:sldId id="441" r:id="rId33"/>
    <p:sldId id="431" r:id="rId34"/>
    <p:sldId id="442" r:id="rId35"/>
    <p:sldId id="449" r:id="rId36"/>
  </p:sldIdLst>
  <p:sldSz cx="9144000" cy="6858000" type="screen4x3"/>
  <p:notesSz cx="6985000" cy="9271000"/>
  <p:defaultTextStyle>
    <a:defPPr>
      <a:defRPr lang="en-US"/>
    </a:defPPr>
    <a:lvl1pPr algn="l" rtl="0" eaLnBrk="0" fontAlgn="base" hangingPunct="0">
      <a:spcBef>
        <a:spcPct val="0"/>
      </a:spcBef>
      <a:spcAft>
        <a:spcPct val="0"/>
      </a:spcAft>
      <a:defRPr kumimoji="1"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umimoji="1"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umimoji="1"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umimoji="1"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umimoji="1" sz="2800" kern="1200">
        <a:solidFill>
          <a:schemeClr val="tx1"/>
        </a:solidFill>
        <a:latin typeface="Arial" panose="020B0604020202020204" pitchFamily="34" charset="0"/>
        <a:ea typeface="+mn-ea"/>
        <a:cs typeface="+mn-cs"/>
      </a:defRPr>
    </a:lvl5pPr>
    <a:lvl6pPr marL="2286000" algn="l" defTabSz="914400" rtl="0" eaLnBrk="1" latinLnBrk="0" hangingPunct="1">
      <a:defRPr kumimoji="1" sz="2800" kern="1200">
        <a:solidFill>
          <a:schemeClr val="tx1"/>
        </a:solidFill>
        <a:latin typeface="Arial" panose="020B0604020202020204" pitchFamily="34" charset="0"/>
        <a:ea typeface="+mn-ea"/>
        <a:cs typeface="+mn-cs"/>
      </a:defRPr>
    </a:lvl6pPr>
    <a:lvl7pPr marL="2743200" algn="l" defTabSz="914400" rtl="0" eaLnBrk="1" latinLnBrk="0" hangingPunct="1">
      <a:defRPr kumimoji="1" sz="2800" kern="1200">
        <a:solidFill>
          <a:schemeClr val="tx1"/>
        </a:solidFill>
        <a:latin typeface="Arial" panose="020B0604020202020204" pitchFamily="34" charset="0"/>
        <a:ea typeface="+mn-ea"/>
        <a:cs typeface="+mn-cs"/>
      </a:defRPr>
    </a:lvl7pPr>
    <a:lvl8pPr marL="3200400" algn="l" defTabSz="914400" rtl="0" eaLnBrk="1" latinLnBrk="0" hangingPunct="1">
      <a:defRPr kumimoji="1" sz="2800" kern="1200">
        <a:solidFill>
          <a:schemeClr val="tx1"/>
        </a:solidFill>
        <a:latin typeface="Arial" panose="020B0604020202020204" pitchFamily="34" charset="0"/>
        <a:ea typeface="+mn-ea"/>
        <a:cs typeface="+mn-cs"/>
      </a:defRPr>
    </a:lvl8pPr>
    <a:lvl9pPr marL="3657600" algn="l" defTabSz="914400" rtl="0" eaLnBrk="1" latinLnBrk="0" hangingPunct="1">
      <a:defRPr kumimoji="1"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60"/>
    <a:srgbClr val="990033"/>
    <a:srgbClr val="00467A"/>
    <a:srgbClr val="3333FF"/>
    <a:srgbClr val="DADDD9"/>
    <a:srgbClr val="FFAC33"/>
    <a:srgbClr val="66FF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96" autoAdjust="0"/>
    <p:restoredTop sz="94624" autoAdjust="0"/>
  </p:normalViewPr>
  <p:slideViewPr>
    <p:cSldViewPr>
      <p:cViewPr varScale="1">
        <p:scale>
          <a:sx n="79" d="100"/>
          <a:sy n="79" d="100"/>
        </p:scale>
        <p:origin x="148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1326" y="-90"/>
      </p:cViewPr>
      <p:guideLst>
        <p:guide orient="horz" pos="2920"/>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554C1708-F2E3-4D29-8D9D-8C70076430A4}"/>
              </a:ext>
            </a:extLst>
          </p:cNvPr>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115715" name="Rectangle 3">
            <a:extLst>
              <a:ext uri="{FF2B5EF4-FFF2-40B4-BE49-F238E27FC236}">
                <a16:creationId xmlns:a16="http://schemas.microsoft.com/office/drawing/2014/main" id="{D99A6561-BA47-496C-8FC4-1D2A01E0F2CC}"/>
              </a:ext>
            </a:extLst>
          </p:cNvPr>
          <p:cNvSpPr>
            <a:spLocks noGrp="1" noChangeArrowheads="1"/>
          </p:cNvSpPr>
          <p:nvPr>
            <p:ph type="dt" sz="quarter" idx="1"/>
          </p:nvPr>
        </p:nvSpPr>
        <p:spPr bwMode="auto">
          <a:xfrm>
            <a:off x="395605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115716" name="Rectangle 4">
            <a:extLst>
              <a:ext uri="{FF2B5EF4-FFF2-40B4-BE49-F238E27FC236}">
                <a16:creationId xmlns:a16="http://schemas.microsoft.com/office/drawing/2014/main" id="{67F5BA7D-0466-4139-8F22-1E66C9EAAC47}"/>
              </a:ext>
            </a:extLst>
          </p:cNvPr>
          <p:cNvSpPr>
            <a:spLocks noGrp="1" noChangeArrowheads="1"/>
          </p:cNvSpPr>
          <p:nvPr>
            <p:ph type="ftr" sz="quarter" idx="2"/>
          </p:nvPr>
        </p:nvSpPr>
        <p:spPr bwMode="auto">
          <a:xfrm>
            <a:off x="0" y="8805863"/>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115717" name="Rectangle 5">
            <a:extLst>
              <a:ext uri="{FF2B5EF4-FFF2-40B4-BE49-F238E27FC236}">
                <a16:creationId xmlns:a16="http://schemas.microsoft.com/office/drawing/2014/main" id="{76975AF0-F3B5-4386-86A9-5299792D4811}"/>
              </a:ext>
            </a:extLst>
          </p:cNvPr>
          <p:cNvSpPr>
            <a:spLocks noGrp="1" noChangeArrowheads="1"/>
          </p:cNvSpPr>
          <p:nvPr>
            <p:ph type="sldNum" sz="quarter" idx="3"/>
          </p:nvPr>
        </p:nvSpPr>
        <p:spPr bwMode="auto">
          <a:xfrm>
            <a:off x="3956050" y="8805863"/>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eaLnBrk="1" hangingPunct="1">
              <a:spcBef>
                <a:spcPct val="0"/>
              </a:spcBef>
              <a:buClrTx/>
              <a:buSzTx/>
              <a:buFontTx/>
              <a:buNone/>
              <a:defRPr kumimoji="0" sz="1200">
                <a:latin typeface="Times New Roman" panose="02020603050405020304" pitchFamily="18" charset="0"/>
              </a:defRPr>
            </a:lvl1pPr>
          </a:lstStyle>
          <a:p>
            <a:pPr>
              <a:defRPr/>
            </a:pPr>
            <a:fld id="{F01C96D7-E4AC-48CE-B95D-E003D97D758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9BAE289-D952-458E-ADDB-DF9E6241CCDE}"/>
              </a:ext>
            </a:extLst>
          </p:cNvPr>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4099" name="Rectangle 3">
            <a:extLst>
              <a:ext uri="{FF2B5EF4-FFF2-40B4-BE49-F238E27FC236}">
                <a16:creationId xmlns:a16="http://schemas.microsoft.com/office/drawing/2014/main" id="{15F5E208-FEC6-455C-AB97-8927E6E0B9B2}"/>
              </a:ext>
            </a:extLst>
          </p:cNvPr>
          <p:cNvSpPr>
            <a:spLocks noGrp="1" noChangeArrowheads="1"/>
          </p:cNvSpPr>
          <p:nvPr>
            <p:ph type="dt" idx="1"/>
          </p:nvPr>
        </p:nvSpPr>
        <p:spPr bwMode="auto">
          <a:xfrm>
            <a:off x="3957638" y="0"/>
            <a:ext cx="3027362"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5124" name="Rectangle 4">
            <a:extLst>
              <a:ext uri="{FF2B5EF4-FFF2-40B4-BE49-F238E27FC236}">
                <a16:creationId xmlns:a16="http://schemas.microsoft.com/office/drawing/2014/main" id="{662156D2-5F54-48AA-9B8F-64273FF3C58C}"/>
              </a:ext>
            </a:extLst>
          </p:cNvPr>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9CAC8586-3E68-4C4B-AD15-26FC99E4C07F}"/>
              </a:ext>
            </a:extLst>
          </p:cNvPr>
          <p:cNvSpPr>
            <a:spLocks noGrp="1" noChangeArrowheads="1"/>
          </p:cNvSpPr>
          <p:nvPr>
            <p:ph type="body" sz="quarter" idx="3"/>
          </p:nvPr>
        </p:nvSpPr>
        <p:spPr bwMode="auto">
          <a:xfrm>
            <a:off x="931863" y="4403725"/>
            <a:ext cx="5121275" cy="41719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3B6E0785-773B-4F27-8804-0CECFF1FB05C}"/>
              </a:ext>
            </a:extLst>
          </p:cNvPr>
          <p:cNvSpPr>
            <a:spLocks noGrp="1" noChangeArrowheads="1"/>
          </p:cNvSpPr>
          <p:nvPr>
            <p:ph type="ftr" sz="quarter" idx="4"/>
          </p:nvPr>
        </p:nvSpPr>
        <p:spPr bwMode="auto">
          <a:xfrm>
            <a:off x="0" y="8807450"/>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defTabSz="928688" eaLnBrk="1" hangingPunct="1">
              <a:spcBef>
                <a:spcPct val="0"/>
              </a:spcBef>
              <a:buClrTx/>
              <a:buSzTx/>
              <a:buFontTx/>
              <a:buNone/>
              <a:defRPr kumimoji="0" sz="1200">
                <a:latin typeface="Times New Roman" pitchFamily="18" charset="0"/>
              </a:defRPr>
            </a:lvl1pPr>
          </a:lstStyle>
          <a:p>
            <a:pPr>
              <a:defRPr/>
            </a:pPr>
            <a:endParaRPr lang="en-US"/>
          </a:p>
        </p:txBody>
      </p:sp>
      <p:sp>
        <p:nvSpPr>
          <p:cNvPr id="4103" name="Rectangle 7">
            <a:extLst>
              <a:ext uri="{FF2B5EF4-FFF2-40B4-BE49-F238E27FC236}">
                <a16:creationId xmlns:a16="http://schemas.microsoft.com/office/drawing/2014/main" id="{D20430AB-53E0-4AE8-8297-314E80415B9D}"/>
              </a:ext>
            </a:extLst>
          </p:cNvPr>
          <p:cNvSpPr>
            <a:spLocks noGrp="1" noChangeArrowheads="1"/>
          </p:cNvSpPr>
          <p:nvPr>
            <p:ph type="sldNum" sz="quarter" idx="5"/>
          </p:nvPr>
        </p:nvSpPr>
        <p:spPr bwMode="auto">
          <a:xfrm>
            <a:off x="3957638" y="8807450"/>
            <a:ext cx="3027362"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eaLnBrk="1" hangingPunct="1">
              <a:spcBef>
                <a:spcPct val="0"/>
              </a:spcBef>
              <a:buClrTx/>
              <a:buSzTx/>
              <a:buFontTx/>
              <a:buNone/>
              <a:defRPr kumimoji="0" sz="1200">
                <a:latin typeface="Times New Roman" panose="02020603050405020304" pitchFamily="18" charset="0"/>
              </a:defRPr>
            </a:lvl1pPr>
          </a:lstStyle>
          <a:p>
            <a:pPr>
              <a:defRPr/>
            </a:pPr>
            <a:fld id="{BEB91331-354E-4A11-8D8E-431D4ED015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3DDD042F-7215-44A5-98EB-0184E3C35D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0676C3DF-5CCE-436E-B309-A5C31358089C}" type="slidenum">
              <a:rPr kumimoji="0" lang="en-US" altLang="en-US" sz="1200" smtClean="0">
                <a:latin typeface="Times New Roman" panose="02020603050405020304" pitchFamily="18" charset="0"/>
              </a:rPr>
              <a:pPr/>
              <a:t>1</a:t>
            </a:fld>
            <a:endParaRPr kumimoji="0" lang="en-US" altLang="en-US" sz="1200" dirty="0">
              <a:latin typeface="Times New Roman" panose="02020603050405020304" pitchFamily="18" charset="0"/>
            </a:endParaRPr>
          </a:p>
        </p:txBody>
      </p:sp>
      <p:sp>
        <p:nvSpPr>
          <p:cNvPr id="8195" name="Rectangle 2">
            <a:extLst>
              <a:ext uri="{FF2B5EF4-FFF2-40B4-BE49-F238E27FC236}">
                <a16:creationId xmlns:a16="http://schemas.microsoft.com/office/drawing/2014/main" id="{31B9D2C8-D088-473F-9D45-91430A86F746}"/>
              </a:ext>
            </a:extLst>
          </p:cNvPr>
          <p:cNvSpPr>
            <a:spLocks noGrp="1" noRot="1" noChangeAspect="1" noChangeArrowheads="1" noTextEdit="1"/>
          </p:cNvSpPr>
          <p:nvPr>
            <p:ph type="sldImg"/>
          </p:nvPr>
        </p:nvSpPr>
        <p:spPr>
          <a:xfrm>
            <a:off x="1373188" y="927100"/>
            <a:ext cx="4237037" cy="3178175"/>
          </a:xfrm>
          <a:solidFill>
            <a:srgbClr val="FFFFFF"/>
          </a:solidFill>
          <a:ln/>
        </p:spPr>
      </p:sp>
      <p:sp>
        <p:nvSpPr>
          <p:cNvPr id="8196" name="Rectangle 3">
            <a:extLst>
              <a:ext uri="{FF2B5EF4-FFF2-40B4-BE49-F238E27FC236}">
                <a16:creationId xmlns:a16="http://schemas.microsoft.com/office/drawing/2014/main" id="{BBD195A8-FE62-4B1F-B0F1-1DF7A4046C45}"/>
              </a:ext>
            </a:extLst>
          </p:cNvPr>
          <p:cNvSpPr>
            <a:spLocks noGrp="1" noChangeArrowheads="1"/>
          </p:cNvSpPr>
          <p:nvPr>
            <p:ph type="body" idx="1"/>
          </p:nvPr>
        </p:nvSpPr>
        <p:spPr>
          <a:xfrm>
            <a:off x="1065213" y="4413250"/>
            <a:ext cx="4859337" cy="3527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DDE1597E-0259-4A26-9E39-AB77E54C94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79184763-FE97-4B3B-87BF-EBAB2EBD7773}" type="slidenum">
              <a:rPr kumimoji="0" lang="en-US" altLang="en-US" sz="1200" smtClean="0">
                <a:latin typeface="Times New Roman" panose="02020603050405020304" pitchFamily="18" charset="0"/>
              </a:rPr>
              <a:pPr/>
              <a:t>10</a:t>
            </a:fld>
            <a:endParaRPr kumimoji="0" lang="en-US" altLang="en-US" sz="1200" dirty="0">
              <a:latin typeface="Times New Roman" panose="02020603050405020304" pitchFamily="18" charset="0"/>
            </a:endParaRPr>
          </a:p>
        </p:txBody>
      </p:sp>
      <p:sp>
        <p:nvSpPr>
          <p:cNvPr id="26627" name="Rectangle 2">
            <a:extLst>
              <a:ext uri="{FF2B5EF4-FFF2-40B4-BE49-F238E27FC236}">
                <a16:creationId xmlns:a16="http://schemas.microsoft.com/office/drawing/2014/main" id="{04A8C03E-CE8C-4E4F-9E38-A033AB263AF8}"/>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83F0AAA-617B-46D1-93B4-C31BC0E517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E9DDBFB6-A31F-414A-8A5A-619B1A4A70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52BD75D7-8014-49CD-AB95-0FA38F79ABA7}" type="slidenum">
              <a:rPr kumimoji="0" lang="en-US" altLang="en-US" sz="1200" smtClean="0">
                <a:latin typeface="Times New Roman" panose="02020603050405020304" pitchFamily="18" charset="0"/>
              </a:rPr>
              <a:pPr/>
              <a:t>11</a:t>
            </a:fld>
            <a:endParaRPr kumimoji="0" lang="en-US" altLang="en-US" sz="1200" dirty="0">
              <a:latin typeface="Times New Roman" panose="02020603050405020304" pitchFamily="18" charset="0"/>
            </a:endParaRPr>
          </a:p>
        </p:txBody>
      </p:sp>
      <p:sp>
        <p:nvSpPr>
          <p:cNvPr id="28675" name="Rectangle 2">
            <a:extLst>
              <a:ext uri="{FF2B5EF4-FFF2-40B4-BE49-F238E27FC236}">
                <a16:creationId xmlns:a16="http://schemas.microsoft.com/office/drawing/2014/main" id="{5AD985AF-369E-484D-B695-4001193BCE8B}"/>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3BDB5F10-D641-484F-BC14-98E771EBD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DA2FCAB9-514F-4483-B902-C31A02E07C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78613716-F2B5-4056-B0E0-825C5D98CF18}" type="slidenum">
              <a:rPr kumimoji="0" lang="en-US" altLang="en-US" sz="1200" smtClean="0">
                <a:latin typeface="Times New Roman" panose="02020603050405020304" pitchFamily="18" charset="0"/>
              </a:rPr>
              <a:pPr/>
              <a:t>12</a:t>
            </a:fld>
            <a:endParaRPr kumimoji="0" lang="en-US" altLang="en-US" sz="1200" dirty="0">
              <a:latin typeface="Times New Roman" panose="02020603050405020304" pitchFamily="18" charset="0"/>
            </a:endParaRPr>
          </a:p>
        </p:txBody>
      </p:sp>
      <p:sp>
        <p:nvSpPr>
          <p:cNvPr id="32771" name="Rectangle 2">
            <a:extLst>
              <a:ext uri="{FF2B5EF4-FFF2-40B4-BE49-F238E27FC236}">
                <a16:creationId xmlns:a16="http://schemas.microsoft.com/office/drawing/2014/main" id="{055074CF-6A32-46B4-9E85-8E49ED9AC1AA}"/>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445D1455-0EB6-4303-8122-2E2AC92C90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34D23FA0-A15C-48EF-B4C9-C70FFD8EE5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D1670628-3190-44B0-84A2-C50050F2A11D}" type="slidenum">
              <a:rPr kumimoji="0" lang="en-US" altLang="en-US" sz="1200" smtClean="0">
                <a:latin typeface="Times New Roman" panose="02020603050405020304" pitchFamily="18" charset="0"/>
              </a:rPr>
              <a:pPr/>
              <a:t>2</a:t>
            </a:fld>
            <a:endParaRPr kumimoji="0" lang="en-US" altLang="en-US" sz="1200" dirty="0">
              <a:latin typeface="Times New Roman" panose="02020603050405020304" pitchFamily="18" charset="0"/>
            </a:endParaRPr>
          </a:p>
        </p:txBody>
      </p:sp>
      <p:sp>
        <p:nvSpPr>
          <p:cNvPr id="10243" name="Rectangle 2">
            <a:extLst>
              <a:ext uri="{FF2B5EF4-FFF2-40B4-BE49-F238E27FC236}">
                <a16:creationId xmlns:a16="http://schemas.microsoft.com/office/drawing/2014/main" id="{014A3F6E-DD15-4B55-BA4F-943CA6871C19}"/>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5C557199-58E1-4454-9017-A54466B372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A34B948A-E91F-4667-B3DF-DBBC125844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445ED85E-4B34-497C-8DF6-E0DD06E181AD}" type="slidenum">
              <a:rPr kumimoji="0" lang="en-US" altLang="en-US" sz="1200" smtClean="0">
                <a:latin typeface="Times New Roman" panose="02020603050405020304" pitchFamily="18" charset="0"/>
              </a:rPr>
              <a:pPr/>
              <a:t>3</a:t>
            </a:fld>
            <a:endParaRPr kumimoji="0" lang="en-US" altLang="en-US" sz="1200" dirty="0">
              <a:latin typeface="Times New Roman" panose="02020603050405020304" pitchFamily="18" charset="0"/>
            </a:endParaRPr>
          </a:p>
        </p:txBody>
      </p:sp>
      <p:sp>
        <p:nvSpPr>
          <p:cNvPr id="12291" name="Rectangle 2">
            <a:extLst>
              <a:ext uri="{FF2B5EF4-FFF2-40B4-BE49-F238E27FC236}">
                <a16:creationId xmlns:a16="http://schemas.microsoft.com/office/drawing/2014/main" id="{AF84FB13-99B1-4FA7-B042-3274E02206FA}"/>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630558C7-1405-4AAB-9C79-EA46309BED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503B324E-4F0F-4E52-8703-160282888A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2E79FD87-68F2-4199-8F64-DDC5ED428633}" type="slidenum">
              <a:rPr kumimoji="0" lang="en-US" altLang="en-US" sz="1200" smtClean="0">
                <a:latin typeface="Times New Roman" panose="02020603050405020304" pitchFamily="18" charset="0"/>
              </a:rPr>
              <a:pPr/>
              <a:t>4</a:t>
            </a:fld>
            <a:endParaRPr kumimoji="0" lang="en-US" altLang="en-US" sz="1200" dirty="0">
              <a:latin typeface="Times New Roman" panose="02020603050405020304" pitchFamily="18" charset="0"/>
            </a:endParaRPr>
          </a:p>
        </p:txBody>
      </p:sp>
      <p:sp>
        <p:nvSpPr>
          <p:cNvPr id="14339" name="Rectangle 2">
            <a:extLst>
              <a:ext uri="{FF2B5EF4-FFF2-40B4-BE49-F238E27FC236}">
                <a16:creationId xmlns:a16="http://schemas.microsoft.com/office/drawing/2014/main" id="{CEECED2D-9259-494A-82FE-655586894532}"/>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712B48C5-C290-45B4-91EC-9CA6B0464F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A50AC181-8612-4C61-93A2-010B8D0300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F7C09387-F938-475C-9D74-050892DFC069}" type="slidenum">
              <a:rPr kumimoji="0" lang="en-US" altLang="en-US" sz="1200" smtClean="0">
                <a:latin typeface="Times New Roman" panose="02020603050405020304" pitchFamily="18" charset="0"/>
              </a:rPr>
              <a:pPr/>
              <a:t>5</a:t>
            </a:fld>
            <a:endParaRPr kumimoji="0" lang="en-US" altLang="en-US" sz="1200" dirty="0">
              <a:latin typeface="Times New Roman" panose="02020603050405020304" pitchFamily="18" charset="0"/>
            </a:endParaRPr>
          </a:p>
        </p:txBody>
      </p:sp>
      <p:sp>
        <p:nvSpPr>
          <p:cNvPr id="16387" name="Rectangle 2">
            <a:extLst>
              <a:ext uri="{FF2B5EF4-FFF2-40B4-BE49-F238E27FC236}">
                <a16:creationId xmlns:a16="http://schemas.microsoft.com/office/drawing/2014/main" id="{6F120B8A-DA94-43BD-B546-242E916F5B1B}"/>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7F6AF889-6D20-4D25-9DB4-860BDC895A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F77E2C61-5E24-426C-B280-CDE6DA3519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B8F91E99-BCB0-46CB-9166-101BCA08E56F}" type="slidenum">
              <a:rPr kumimoji="0" lang="en-US" altLang="en-US" sz="1200" smtClean="0">
                <a:latin typeface="Times New Roman" panose="02020603050405020304" pitchFamily="18" charset="0"/>
              </a:rPr>
              <a:pPr/>
              <a:t>6</a:t>
            </a:fld>
            <a:endParaRPr kumimoji="0" lang="en-US" altLang="en-US" sz="1200" dirty="0">
              <a:latin typeface="Times New Roman" panose="02020603050405020304" pitchFamily="18" charset="0"/>
            </a:endParaRPr>
          </a:p>
        </p:txBody>
      </p:sp>
      <p:sp>
        <p:nvSpPr>
          <p:cNvPr id="18435" name="Rectangle 2">
            <a:extLst>
              <a:ext uri="{FF2B5EF4-FFF2-40B4-BE49-F238E27FC236}">
                <a16:creationId xmlns:a16="http://schemas.microsoft.com/office/drawing/2014/main" id="{545FEDA1-9CAF-4867-BFA9-5937306E2666}"/>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9F8976BA-D9AF-4128-82D7-F7BAAE3B7D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7A4B4347-46CC-4D84-95C1-DEF37461EB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69EB9E28-C125-4F37-984C-A269156E4DD7}" type="slidenum">
              <a:rPr kumimoji="0" lang="en-US" altLang="en-US" sz="1200" smtClean="0">
                <a:latin typeface="Times New Roman" panose="02020603050405020304" pitchFamily="18" charset="0"/>
              </a:rPr>
              <a:pPr/>
              <a:t>7</a:t>
            </a:fld>
            <a:endParaRPr kumimoji="0" lang="en-US" altLang="en-US" sz="1200" dirty="0">
              <a:latin typeface="Times New Roman" panose="02020603050405020304" pitchFamily="18" charset="0"/>
            </a:endParaRPr>
          </a:p>
        </p:txBody>
      </p:sp>
      <p:sp>
        <p:nvSpPr>
          <p:cNvPr id="20483" name="Rectangle 2">
            <a:extLst>
              <a:ext uri="{FF2B5EF4-FFF2-40B4-BE49-F238E27FC236}">
                <a16:creationId xmlns:a16="http://schemas.microsoft.com/office/drawing/2014/main" id="{41E37A33-25CA-4C6A-B9AD-8907EC87C791}"/>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D31A61B8-1172-4DCC-BF06-73B23C8C2E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38441031-651C-4C2F-B918-E0A1A19940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DE46E912-094C-4865-B991-1B092364E62A}" type="slidenum">
              <a:rPr kumimoji="0" lang="en-US" altLang="en-US" sz="1200" smtClean="0">
                <a:latin typeface="Times New Roman" panose="02020603050405020304" pitchFamily="18" charset="0"/>
              </a:rPr>
              <a:pPr/>
              <a:t>8</a:t>
            </a:fld>
            <a:endParaRPr kumimoji="0" lang="en-US" altLang="en-US" sz="1200" dirty="0">
              <a:latin typeface="Times New Roman" panose="02020603050405020304" pitchFamily="18" charset="0"/>
            </a:endParaRPr>
          </a:p>
        </p:txBody>
      </p:sp>
      <p:sp>
        <p:nvSpPr>
          <p:cNvPr id="22531" name="Rectangle 2">
            <a:extLst>
              <a:ext uri="{FF2B5EF4-FFF2-40B4-BE49-F238E27FC236}">
                <a16:creationId xmlns:a16="http://schemas.microsoft.com/office/drawing/2014/main" id="{6589DAC0-4245-4E9E-B42B-7A742E3C470A}"/>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D7D39C2-C9D3-42A6-91A5-F0FF45DBE8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24A0F391-8154-484B-B548-6352D937D6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kumimoji="1" sz="2800">
                <a:solidFill>
                  <a:schemeClr val="tx1"/>
                </a:solidFill>
                <a:latin typeface="Arial" panose="020B0604020202020204" pitchFamily="34" charset="0"/>
              </a:defRPr>
            </a:lvl1pPr>
            <a:lvl2pPr marL="742950" indent="-285750" defTabSz="928688">
              <a:defRPr kumimoji="1" sz="2800">
                <a:solidFill>
                  <a:schemeClr val="tx1"/>
                </a:solidFill>
                <a:latin typeface="Arial" panose="020B0604020202020204" pitchFamily="34" charset="0"/>
              </a:defRPr>
            </a:lvl2pPr>
            <a:lvl3pPr marL="1143000" indent="-228600" defTabSz="928688">
              <a:defRPr kumimoji="1" sz="2800">
                <a:solidFill>
                  <a:schemeClr val="tx1"/>
                </a:solidFill>
                <a:latin typeface="Arial" panose="020B0604020202020204" pitchFamily="34" charset="0"/>
              </a:defRPr>
            </a:lvl3pPr>
            <a:lvl4pPr marL="1600200" indent="-228600" defTabSz="928688">
              <a:defRPr kumimoji="1" sz="2800">
                <a:solidFill>
                  <a:schemeClr val="tx1"/>
                </a:solidFill>
                <a:latin typeface="Arial" panose="020B0604020202020204" pitchFamily="34" charset="0"/>
              </a:defRPr>
            </a:lvl4pPr>
            <a:lvl5pPr marL="2057400" indent="-228600" defTabSz="928688">
              <a:defRPr kumimoji="1" sz="28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kumimoji="1" sz="2800">
                <a:solidFill>
                  <a:schemeClr val="tx1"/>
                </a:solidFill>
                <a:latin typeface="Arial" panose="020B0604020202020204" pitchFamily="34" charset="0"/>
              </a:defRPr>
            </a:lvl9pPr>
          </a:lstStyle>
          <a:p>
            <a:fld id="{FE905A08-B5E7-433E-BB48-52CEFE871DDB}" type="slidenum">
              <a:rPr kumimoji="0" lang="en-US" altLang="en-US" sz="1200" smtClean="0">
                <a:latin typeface="Times New Roman" panose="02020603050405020304" pitchFamily="18" charset="0"/>
              </a:rPr>
              <a:pPr/>
              <a:t>9</a:t>
            </a:fld>
            <a:endParaRPr kumimoji="0" lang="en-US" altLang="en-US" sz="1200" dirty="0">
              <a:latin typeface="Times New Roman" panose="02020603050405020304" pitchFamily="18" charset="0"/>
            </a:endParaRPr>
          </a:p>
        </p:txBody>
      </p:sp>
      <p:sp>
        <p:nvSpPr>
          <p:cNvPr id="24579" name="Rectangle 2">
            <a:extLst>
              <a:ext uri="{FF2B5EF4-FFF2-40B4-BE49-F238E27FC236}">
                <a16:creationId xmlns:a16="http://schemas.microsoft.com/office/drawing/2014/main" id="{14EB8379-B2C1-47D9-8394-8E7D5AAF050D}"/>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CA17DB70-BD9F-4E71-BA9D-5CBCE4E28A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rc 3">
            <a:extLst>
              <a:ext uri="{FF2B5EF4-FFF2-40B4-BE49-F238E27FC236}">
                <a16:creationId xmlns:a16="http://schemas.microsoft.com/office/drawing/2014/main" id="{456032E8-4529-4441-90DE-225D26FBBB4C}"/>
              </a:ext>
            </a:extLst>
          </p:cNvPr>
          <p:cNvSpPr>
            <a:spLocks/>
          </p:cNvSpPr>
          <p:nvPr/>
        </p:nvSpPr>
        <p:spPr bwMode="auto">
          <a:xfrm>
            <a:off x="0" y="842963"/>
            <a:ext cx="2895600" cy="601821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sp>
        <p:nvSpPr>
          <p:cNvPr id="5" name="Rectangle 10">
            <a:extLst>
              <a:ext uri="{FF2B5EF4-FFF2-40B4-BE49-F238E27FC236}">
                <a16:creationId xmlns:a16="http://schemas.microsoft.com/office/drawing/2014/main" id="{4EAF19FF-0190-4892-8557-9F31E8CF6F05}"/>
              </a:ext>
            </a:extLst>
          </p:cNvPr>
          <p:cNvSpPr txBox="1">
            <a:spLocks noChangeArrowheads="1"/>
          </p:cNvSpPr>
          <p:nvPr userDrawn="1"/>
        </p:nvSpPr>
        <p:spPr bwMode="auto">
          <a:xfrm>
            <a:off x="7848600" y="6324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kumimoji="1" sz="2800">
                <a:solidFill>
                  <a:schemeClr val="tx1"/>
                </a:solidFill>
                <a:latin typeface="Arial" charset="0"/>
              </a:defRPr>
            </a:lvl1pPr>
            <a:lvl2pPr marL="742950" indent="-285750">
              <a:defRPr kumimoji="1" sz="2800">
                <a:solidFill>
                  <a:schemeClr val="tx1"/>
                </a:solidFill>
                <a:latin typeface="Arial" charset="0"/>
              </a:defRPr>
            </a:lvl2pPr>
            <a:lvl3pPr marL="1143000" indent="-228600">
              <a:defRPr kumimoji="1" sz="2800">
                <a:solidFill>
                  <a:schemeClr val="tx1"/>
                </a:solidFill>
                <a:latin typeface="Arial" charset="0"/>
              </a:defRPr>
            </a:lvl3pPr>
            <a:lvl4pPr marL="1600200" indent="-228600">
              <a:defRPr kumimoji="1" sz="2800">
                <a:solidFill>
                  <a:schemeClr val="tx1"/>
                </a:solidFill>
                <a:latin typeface="Arial" charset="0"/>
              </a:defRPr>
            </a:lvl4pPr>
            <a:lvl5pPr marL="2057400" indent="-22860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9pPr>
          </a:lstStyle>
          <a:p>
            <a:pPr>
              <a:lnSpc>
                <a:spcPct val="70000"/>
              </a:lnSpc>
              <a:spcBef>
                <a:spcPct val="20000"/>
              </a:spcBef>
              <a:buClr>
                <a:schemeClr val="hlink"/>
              </a:buClr>
              <a:buSzPct val="50000"/>
              <a:buFont typeface="Monotype Sorts" pitchFamily="2" charset="2"/>
              <a:buNone/>
              <a:defRPr/>
            </a:pPr>
            <a:r>
              <a:rPr lang="en-GB" sz="1200" b="1" dirty="0">
                <a:solidFill>
                  <a:srgbClr val="002060"/>
                </a:solidFill>
                <a:latin typeface="Nimbus Roman No9 L" pitchFamily="16" charset="0"/>
              </a:rPr>
              <a:t>COMP 7612         </a:t>
            </a:r>
          </a:p>
          <a:p>
            <a:pPr>
              <a:lnSpc>
                <a:spcPct val="70000"/>
              </a:lnSpc>
              <a:spcBef>
                <a:spcPct val="20000"/>
              </a:spcBef>
              <a:buClr>
                <a:schemeClr val="hlink"/>
              </a:buClr>
              <a:buSzPct val="50000"/>
              <a:buFont typeface="Monotype Sorts" pitchFamily="2" charset="2"/>
              <a:buNone/>
              <a:defRPr/>
            </a:pPr>
            <a:r>
              <a:rPr lang="en-GB" sz="1200" b="1" dirty="0">
                <a:solidFill>
                  <a:srgbClr val="002060"/>
                </a:solidFill>
                <a:latin typeface="Nimbus Roman No9 L" pitchFamily="16" charset="0"/>
                <a:ea typeface="Batang" pitchFamily="18" charset="-127"/>
              </a:rPr>
              <a:t>Foundations</a:t>
            </a:r>
            <a:endParaRPr lang="en-US" sz="1200" b="1" dirty="0">
              <a:solidFill>
                <a:srgbClr val="002060"/>
              </a:solidFill>
              <a:ea typeface="Batang" pitchFamily="18" charset="-127"/>
            </a:endParaRPr>
          </a:p>
        </p:txBody>
      </p:sp>
      <p:graphicFrame>
        <p:nvGraphicFramePr>
          <p:cNvPr id="6" name="Object 3">
            <a:extLst>
              <a:ext uri="{FF2B5EF4-FFF2-40B4-BE49-F238E27FC236}">
                <a16:creationId xmlns:a16="http://schemas.microsoft.com/office/drawing/2014/main" id="{1B64E23F-2C33-415E-AAC7-D12F3430FE96}"/>
              </a:ext>
            </a:extLst>
          </p:cNvPr>
          <p:cNvGraphicFramePr>
            <a:graphicFrameLocks noChangeAspect="1"/>
          </p:cNvGraphicFramePr>
          <p:nvPr userDrawn="1"/>
        </p:nvGraphicFramePr>
        <p:xfrm>
          <a:off x="0" y="6327775"/>
          <a:ext cx="1447800" cy="530225"/>
        </p:xfrm>
        <a:graphic>
          <a:graphicData uri="http://schemas.openxmlformats.org/presentationml/2006/ole">
            <mc:AlternateContent xmlns:mc="http://schemas.openxmlformats.org/markup-compatibility/2006">
              <mc:Choice xmlns:v="urn:schemas-microsoft-com:vml" Requires="v">
                <p:oleObj spid="_x0000_s59411" name="Bitmap Image" r:id="rId3" imgW="1771429" imgH="704948" progId="Paint.Picture">
                  <p:embed/>
                </p:oleObj>
              </mc:Choice>
              <mc:Fallback>
                <p:oleObj name="Bitmap Image" r:id="rId3" imgW="1771429" imgH="704948" progId="Paint.Picture">
                  <p:embed/>
                  <p:pic>
                    <p:nvPicPr>
                      <p:cNvPr id="2052" name="Object 3">
                        <a:extLst>
                          <a:ext uri="{FF2B5EF4-FFF2-40B4-BE49-F238E27FC236}">
                            <a16:creationId xmlns:a16="http://schemas.microsoft.com/office/drawing/2014/main" id="{EFE3A352-217A-4C13-B4FA-20AEE0F6A0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7775"/>
                        <a:ext cx="14478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Rectangle 4"/>
          <p:cNvSpPr>
            <a:spLocks noGrp="1" noChangeArrowheads="1"/>
          </p:cNvSpPr>
          <p:nvPr>
            <p:ph type="ctrTitle" sz="quarter"/>
          </p:nvPr>
        </p:nvSpPr>
        <p:spPr>
          <a:xfrm>
            <a:off x="2590800" y="781050"/>
            <a:ext cx="6248400" cy="1143000"/>
          </a:xfrm>
        </p:spPr>
        <p:txBody>
          <a:bodyPr anchor="b"/>
          <a:lstStyle>
            <a:lvl1pPr>
              <a:defRPr sz="6600"/>
            </a:lvl1pPr>
          </a:lstStyle>
          <a:p>
            <a:r>
              <a:rPr lang="en-US"/>
              <a:t>Click to edit Master title style</a:t>
            </a:r>
          </a:p>
        </p:txBody>
      </p:sp>
      <p:sp>
        <p:nvSpPr>
          <p:cNvPr id="12293" name="Rectangle 5"/>
          <p:cNvSpPr>
            <a:spLocks noGrp="1" noChangeArrowheads="1"/>
          </p:cNvSpPr>
          <p:nvPr>
            <p:ph type="subTitle" sz="quarter" idx="1"/>
          </p:nvPr>
        </p:nvSpPr>
        <p:spPr>
          <a:xfrm>
            <a:off x="4191000" y="1752600"/>
            <a:ext cx="4572000" cy="1752600"/>
          </a:xfrm>
        </p:spPr>
        <p:txBody>
          <a:bodyPr/>
          <a:lstStyle>
            <a:lvl1pPr marL="0" indent="0">
              <a:buFont typeface="Monotype Sorts" pitchFamily="2" charset="2"/>
              <a:buNone/>
              <a:defRPr sz="2400"/>
            </a:lvl1pPr>
          </a:lstStyle>
          <a:p>
            <a:r>
              <a:rPr lang="en-US"/>
              <a:t>Click to edit Master subtitle style</a:t>
            </a:r>
          </a:p>
        </p:txBody>
      </p:sp>
      <p:sp>
        <p:nvSpPr>
          <p:cNvPr id="7" name="Rectangle 9">
            <a:extLst>
              <a:ext uri="{FF2B5EF4-FFF2-40B4-BE49-F238E27FC236}">
                <a16:creationId xmlns:a16="http://schemas.microsoft.com/office/drawing/2014/main" id="{6922B82A-8DA3-4897-B555-D4F45AD39B84}"/>
              </a:ext>
            </a:extLst>
          </p:cNvPr>
          <p:cNvSpPr>
            <a:spLocks noGrp="1" noChangeArrowheads="1"/>
          </p:cNvSpPr>
          <p:nvPr>
            <p:ph type="dt" sz="quarter" idx="10"/>
          </p:nvPr>
        </p:nvSpPr>
        <p:spPr>
          <a:xfrm>
            <a:off x="152400" y="5486400"/>
            <a:ext cx="1905000" cy="304800"/>
          </a:xfrm>
        </p:spPr>
        <p:txBody>
          <a:bodyPr/>
          <a:lstStyle>
            <a:lvl1pPr>
              <a:defRPr/>
            </a:lvl1pPr>
          </a:lstStyle>
          <a:p>
            <a:pPr>
              <a:defRPr/>
            </a:pPr>
            <a:endParaRPr lang="en-US"/>
          </a:p>
        </p:txBody>
      </p:sp>
      <p:sp>
        <p:nvSpPr>
          <p:cNvPr id="8" name="Rectangle 10">
            <a:extLst>
              <a:ext uri="{FF2B5EF4-FFF2-40B4-BE49-F238E27FC236}">
                <a16:creationId xmlns:a16="http://schemas.microsoft.com/office/drawing/2014/main" id="{240F78EB-EFF5-42C1-822F-CFB47250DE6C}"/>
              </a:ext>
            </a:extLst>
          </p:cNvPr>
          <p:cNvSpPr>
            <a:spLocks noGrp="1" noChangeArrowheads="1"/>
          </p:cNvSpPr>
          <p:nvPr>
            <p:ph type="ftr" sz="quarter" idx="11"/>
          </p:nvPr>
        </p:nvSpPr>
        <p:spPr>
          <a:xfrm>
            <a:off x="152400" y="5791200"/>
            <a:ext cx="2667000" cy="304800"/>
          </a:xfrm>
        </p:spPr>
        <p:txBody>
          <a:bodyPr/>
          <a:lstStyle>
            <a:lvl1pPr>
              <a:defRPr/>
            </a:lvl1pPr>
          </a:lstStyle>
          <a:p>
            <a:pPr>
              <a:defRPr/>
            </a:pPr>
            <a:endParaRPr lang="en-US"/>
          </a:p>
        </p:txBody>
      </p:sp>
      <p:sp>
        <p:nvSpPr>
          <p:cNvPr id="9" name="Rectangle 11">
            <a:extLst>
              <a:ext uri="{FF2B5EF4-FFF2-40B4-BE49-F238E27FC236}">
                <a16:creationId xmlns:a16="http://schemas.microsoft.com/office/drawing/2014/main" id="{E2DEA6D4-B379-4679-82DB-29A34DF71D54}"/>
              </a:ext>
            </a:extLst>
          </p:cNvPr>
          <p:cNvSpPr>
            <a:spLocks noGrp="1" noChangeArrowheads="1"/>
          </p:cNvSpPr>
          <p:nvPr>
            <p:ph type="sldNum" sz="quarter" idx="12"/>
          </p:nvPr>
        </p:nvSpPr>
        <p:spPr/>
        <p:txBody>
          <a:bodyPr/>
          <a:lstStyle>
            <a:lvl1pPr>
              <a:defRPr/>
            </a:lvl1pPr>
          </a:lstStyle>
          <a:p>
            <a:pPr>
              <a:defRPr/>
            </a:pPr>
            <a:fld id="{F0755F1D-3701-44A6-9ACF-139563AE90E7}" type="slidenum">
              <a:rPr lang="ar-EG" altLang="en-US"/>
              <a:pPr>
                <a:defRPr/>
              </a:pPr>
              <a:t>‹#›</a:t>
            </a:fld>
            <a:endParaRPr lang="en-US" altLang="en-US"/>
          </a:p>
        </p:txBody>
      </p:sp>
    </p:spTree>
    <p:extLst>
      <p:ext uri="{BB962C8B-B14F-4D97-AF65-F5344CB8AC3E}">
        <p14:creationId xmlns:p14="http://schemas.microsoft.com/office/powerpoint/2010/main" val="1405833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7">
            <a:extLst>
              <a:ext uri="{FF2B5EF4-FFF2-40B4-BE49-F238E27FC236}">
                <a16:creationId xmlns:a16="http://schemas.microsoft.com/office/drawing/2014/main" id="{E3806510-EDC2-4752-A274-5F6E0BE3C79F}"/>
              </a:ext>
            </a:extLst>
          </p:cNvPr>
          <p:cNvGraphicFramePr>
            <a:graphicFrameLocks noChangeAspect="1"/>
          </p:cNvGraphicFramePr>
          <p:nvPr userDrawn="1"/>
        </p:nvGraphicFramePr>
        <p:xfrm>
          <a:off x="0" y="6327775"/>
          <a:ext cx="1447800" cy="530225"/>
        </p:xfrm>
        <a:graphic>
          <a:graphicData uri="http://schemas.openxmlformats.org/presentationml/2006/ole">
            <mc:AlternateContent xmlns:mc="http://schemas.openxmlformats.org/markup-compatibility/2006">
              <mc:Choice xmlns:v="urn:schemas-microsoft-com:vml" Requires="v">
                <p:oleObj spid="_x0000_s60435" name="Bitmap Image" r:id="rId3" imgW="1771429" imgH="704948" progId="Paint.Picture">
                  <p:embed/>
                </p:oleObj>
              </mc:Choice>
              <mc:Fallback>
                <p:oleObj name="Bitmap Image" r:id="rId3" imgW="1771429" imgH="704948" progId="Paint.Picture">
                  <p:embed/>
                  <p:pic>
                    <p:nvPicPr>
                      <p:cNvPr id="3075" name="Object 7">
                        <a:extLst>
                          <a:ext uri="{FF2B5EF4-FFF2-40B4-BE49-F238E27FC236}">
                            <a16:creationId xmlns:a16="http://schemas.microsoft.com/office/drawing/2014/main" id="{44F4E7A2-4EA2-4041-AB75-06D6AF5DDC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7775"/>
                        <a:ext cx="14478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10">
            <a:extLst>
              <a:ext uri="{FF2B5EF4-FFF2-40B4-BE49-F238E27FC236}">
                <a16:creationId xmlns:a16="http://schemas.microsoft.com/office/drawing/2014/main" id="{8DC970E1-F98C-4252-8C50-A5C9188CAE79}"/>
              </a:ext>
            </a:extLst>
          </p:cNvPr>
          <p:cNvSpPr txBox="1">
            <a:spLocks noChangeArrowheads="1"/>
          </p:cNvSpPr>
          <p:nvPr userDrawn="1"/>
        </p:nvSpPr>
        <p:spPr bwMode="auto">
          <a:xfrm>
            <a:off x="7848600" y="6324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kumimoji="1" sz="2800">
                <a:solidFill>
                  <a:schemeClr val="tx1"/>
                </a:solidFill>
                <a:latin typeface="Arial" charset="0"/>
              </a:defRPr>
            </a:lvl1pPr>
            <a:lvl2pPr marL="742950" indent="-285750">
              <a:defRPr kumimoji="1" sz="2800">
                <a:solidFill>
                  <a:schemeClr val="tx1"/>
                </a:solidFill>
                <a:latin typeface="Arial" charset="0"/>
              </a:defRPr>
            </a:lvl2pPr>
            <a:lvl3pPr marL="1143000" indent="-228600">
              <a:defRPr kumimoji="1" sz="2800">
                <a:solidFill>
                  <a:schemeClr val="tx1"/>
                </a:solidFill>
                <a:latin typeface="Arial" charset="0"/>
              </a:defRPr>
            </a:lvl3pPr>
            <a:lvl4pPr marL="1600200" indent="-228600">
              <a:defRPr kumimoji="1" sz="2800">
                <a:solidFill>
                  <a:schemeClr val="tx1"/>
                </a:solidFill>
                <a:latin typeface="Arial" charset="0"/>
              </a:defRPr>
            </a:lvl4pPr>
            <a:lvl5pPr marL="2057400" indent="-22860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9pPr>
          </a:lstStyle>
          <a:p>
            <a:pPr>
              <a:lnSpc>
                <a:spcPct val="70000"/>
              </a:lnSpc>
              <a:spcBef>
                <a:spcPct val="20000"/>
              </a:spcBef>
              <a:buClr>
                <a:schemeClr val="hlink"/>
              </a:buClr>
              <a:buSzPct val="50000"/>
              <a:buFont typeface="Monotype Sorts" pitchFamily="2" charset="2"/>
              <a:buNone/>
              <a:defRPr/>
            </a:pPr>
            <a:r>
              <a:rPr lang="en-GB" sz="1200" b="1" dirty="0">
                <a:solidFill>
                  <a:srgbClr val="002060"/>
                </a:solidFill>
                <a:latin typeface="Nimbus Roman No9 L" pitchFamily="16" charset="0"/>
              </a:rPr>
              <a:t>COMP 7612         </a:t>
            </a:r>
          </a:p>
          <a:p>
            <a:pPr>
              <a:lnSpc>
                <a:spcPct val="70000"/>
              </a:lnSpc>
              <a:spcBef>
                <a:spcPct val="20000"/>
              </a:spcBef>
              <a:buClr>
                <a:schemeClr val="hlink"/>
              </a:buClr>
              <a:buSzPct val="50000"/>
              <a:buFont typeface="Monotype Sorts" pitchFamily="2" charset="2"/>
              <a:buNone/>
              <a:defRPr/>
            </a:pPr>
            <a:r>
              <a:rPr lang="en-GB" sz="1200" b="1" dirty="0">
                <a:solidFill>
                  <a:srgbClr val="002060"/>
                </a:solidFill>
                <a:latin typeface="Nimbus Roman No9 L" pitchFamily="16" charset="0"/>
                <a:ea typeface="Batang" pitchFamily="18" charset="-127"/>
              </a:rPr>
              <a:t>Foundations</a:t>
            </a:r>
            <a:endParaRPr lang="en-US" sz="1200" b="1" dirty="0">
              <a:solidFill>
                <a:srgbClr val="002060"/>
              </a:solidFill>
              <a:ea typeface="Batang" pitchFamily="18" charset="-127"/>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a:extLst>
              <a:ext uri="{FF2B5EF4-FFF2-40B4-BE49-F238E27FC236}">
                <a16:creationId xmlns:a16="http://schemas.microsoft.com/office/drawing/2014/main" id="{DA54674A-59F4-4ADB-90B5-48D2D5864087}"/>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9">
            <a:extLst>
              <a:ext uri="{FF2B5EF4-FFF2-40B4-BE49-F238E27FC236}">
                <a16:creationId xmlns:a16="http://schemas.microsoft.com/office/drawing/2014/main" id="{30CEB7F1-B918-481C-89E4-40CE77128165}"/>
              </a:ext>
            </a:extLst>
          </p:cNvPr>
          <p:cNvSpPr>
            <a:spLocks noGrp="1" noChangeArrowheads="1"/>
          </p:cNvSpPr>
          <p:nvPr>
            <p:ph type="ftr" sz="quarter" idx="11"/>
          </p:nvPr>
        </p:nvSpPr>
        <p:spPr/>
        <p:txBody>
          <a:bodyPr/>
          <a:lstStyle>
            <a:lvl1pPr>
              <a:defRPr/>
            </a:lvl1pPr>
          </a:lstStyle>
          <a:p>
            <a:pPr>
              <a:defRPr/>
            </a:pPr>
            <a:endParaRPr lang="en-US"/>
          </a:p>
        </p:txBody>
      </p:sp>
      <p:sp>
        <p:nvSpPr>
          <p:cNvPr id="8" name="Rectangle 10">
            <a:extLst>
              <a:ext uri="{FF2B5EF4-FFF2-40B4-BE49-F238E27FC236}">
                <a16:creationId xmlns:a16="http://schemas.microsoft.com/office/drawing/2014/main" id="{443C113E-C86C-4E2E-B5AD-5E41C039D0CE}"/>
              </a:ext>
            </a:extLst>
          </p:cNvPr>
          <p:cNvSpPr>
            <a:spLocks noGrp="1" noChangeArrowheads="1"/>
          </p:cNvSpPr>
          <p:nvPr>
            <p:ph type="sldNum" sz="quarter" idx="12"/>
          </p:nvPr>
        </p:nvSpPr>
        <p:spPr/>
        <p:txBody>
          <a:bodyPr/>
          <a:lstStyle>
            <a:lvl1pPr>
              <a:defRPr/>
            </a:lvl1pPr>
          </a:lstStyle>
          <a:p>
            <a:pPr>
              <a:defRPr/>
            </a:pPr>
            <a:fld id="{A2A3F2C0-9980-4143-9E58-AFE4E14DC01D}" type="slidenum">
              <a:rPr lang="ar-EG" altLang="en-US"/>
              <a:pPr>
                <a:defRPr/>
              </a:pPr>
              <a:t>‹#›</a:t>
            </a:fld>
            <a:endParaRPr lang="en-US" altLang="en-US"/>
          </a:p>
        </p:txBody>
      </p:sp>
    </p:spTree>
    <p:extLst>
      <p:ext uri="{BB962C8B-B14F-4D97-AF65-F5344CB8AC3E}">
        <p14:creationId xmlns:p14="http://schemas.microsoft.com/office/powerpoint/2010/main" val="3038921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Arc 3">
            <a:extLst>
              <a:ext uri="{FF2B5EF4-FFF2-40B4-BE49-F238E27FC236}">
                <a16:creationId xmlns:a16="http://schemas.microsoft.com/office/drawing/2014/main" id="{4AC0FA49-ECE2-4E65-9D67-2E5FA0BCA45B}"/>
              </a:ext>
            </a:extLst>
          </p:cNvPr>
          <p:cNvSpPr>
            <a:spLocks/>
          </p:cNvSpPr>
          <p:nvPr userDrawn="1"/>
        </p:nvSpPr>
        <p:spPr bwMode="auto">
          <a:xfrm>
            <a:off x="0" y="842963"/>
            <a:ext cx="2895600" cy="601821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graphicFrame>
        <p:nvGraphicFramePr>
          <p:cNvPr id="3" name="Object 21">
            <a:extLst>
              <a:ext uri="{FF2B5EF4-FFF2-40B4-BE49-F238E27FC236}">
                <a16:creationId xmlns:a16="http://schemas.microsoft.com/office/drawing/2014/main" id="{EBD4E08A-46BE-4216-A685-DE7288EFE726}"/>
              </a:ext>
            </a:extLst>
          </p:cNvPr>
          <p:cNvGraphicFramePr>
            <a:graphicFrameLocks noChangeAspect="1"/>
          </p:cNvGraphicFramePr>
          <p:nvPr userDrawn="1"/>
        </p:nvGraphicFramePr>
        <p:xfrm>
          <a:off x="0" y="6327775"/>
          <a:ext cx="1447800" cy="530225"/>
        </p:xfrm>
        <a:graphic>
          <a:graphicData uri="http://schemas.openxmlformats.org/presentationml/2006/ole">
            <mc:AlternateContent xmlns:mc="http://schemas.openxmlformats.org/markup-compatibility/2006">
              <mc:Choice xmlns:v="urn:schemas-microsoft-com:vml" Requires="v">
                <p:oleObj spid="_x0000_s61476" name="Bitmap Image" r:id="rId3" imgW="1771429" imgH="704948" progId="Paint.Picture">
                  <p:embed/>
                </p:oleObj>
              </mc:Choice>
              <mc:Fallback>
                <p:oleObj name="Bitmap Image" r:id="rId3" imgW="1771429" imgH="704948" progId="Paint.Picture">
                  <p:embed/>
                  <p:pic>
                    <p:nvPicPr>
                      <p:cNvPr id="4099" name="Object 21">
                        <a:extLst>
                          <a:ext uri="{FF2B5EF4-FFF2-40B4-BE49-F238E27FC236}">
                            <a16:creationId xmlns:a16="http://schemas.microsoft.com/office/drawing/2014/main" id="{636B6CA1-FE12-4488-9286-99F88D6EB9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7775"/>
                        <a:ext cx="14478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Arc 3">
            <a:extLst>
              <a:ext uri="{FF2B5EF4-FFF2-40B4-BE49-F238E27FC236}">
                <a16:creationId xmlns:a16="http://schemas.microsoft.com/office/drawing/2014/main" id="{72DB0420-F3EC-4B0C-BB39-4F284B495114}"/>
              </a:ext>
            </a:extLst>
          </p:cNvPr>
          <p:cNvSpPr>
            <a:spLocks/>
          </p:cNvSpPr>
          <p:nvPr userDrawn="1"/>
        </p:nvSpPr>
        <p:spPr bwMode="auto">
          <a:xfrm>
            <a:off x="0" y="842963"/>
            <a:ext cx="2895600" cy="601821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graphicFrame>
        <p:nvGraphicFramePr>
          <p:cNvPr id="5" name="Object 3">
            <a:extLst>
              <a:ext uri="{FF2B5EF4-FFF2-40B4-BE49-F238E27FC236}">
                <a16:creationId xmlns:a16="http://schemas.microsoft.com/office/drawing/2014/main" id="{320AE925-F71F-4D8B-951A-9B752424B77D}"/>
              </a:ext>
            </a:extLst>
          </p:cNvPr>
          <p:cNvGraphicFramePr>
            <a:graphicFrameLocks noChangeAspect="1"/>
          </p:cNvGraphicFramePr>
          <p:nvPr userDrawn="1"/>
        </p:nvGraphicFramePr>
        <p:xfrm>
          <a:off x="0" y="6327775"/>
          <a:ext cx="1447800" cy="530225"/>
        </p:xfrm>
        <a:graphic>
          <a:graphicData uri="http://schemas.openxmlformats.org/presentationml/2006/ole">
            <mc:AlternateContent xmlns:mc="http://schemas.openxmlformats.org/markup-compatibility/2006">
              <mc:Choice xmlns:v="urn:schemas-microsoft-com:vml" Requires="v">
                <p:oleObj spid="_x0000_s61477" name="Bitmap Image" r:id="rId5" imgW="1771429" imgH="704948" progId="Paint.Picture">
                  <p:embed/>
                </p:oleObj>
              </mc:Choice>
              <mc:Fallback>
                <p:oleObj name="Bitmap Image" r:id="rId5" imgW="1771429" imgH="704948" progId="Paint.Picture">
                  <p:embed/>
                  <p:pic>
                    <p:nvPicPr>
                      <p:cNvPr id="4101" name="Object 3">
                        <a:extLst>
                          <a:ext uri="{FF2B5EF4-FFF2-40B4-BE49-F238E27FC236}">
                            <a16:creationId xmlns:a16="http://schemas.microsoft.com/office/drawing/2014/main" id="{54263C68-5060-418B-BDE1-C42A36A471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27775"/>
                        <a:ext cx="14478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10">
            <a:extLst>
              <a:ext uri="{FF2B5EF4-FFF2-40B4-BE49-F238E27FC236}">
                <a16:creationId xmlns:a16="http://schemas.microsoft.com/office/drawing/2014/main" id="{8E70D0E6-3C22-4C13-A15A-8DC58949D703}"/>
              </a:ext>
            </a:extLst>
          </p:cNvPr>
          <p:cNvSpPr txBox="1">
            <a:spLocks noChangeArrowheads="1"/>
          </p:cNvSpPr>
          <p:nvPr userDrawn="1"/>
        </p:nvSpPr>
        <p:spPr bwMode="auto">
          <a:xfrm>
            <a:off x="7848600" y="6324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kumimoji="1" sz="2800">
                <a:solidFill>
                  <a:schemeClr val="tx1"/>
                </a:solidFill>
                <a:latin typeface="Arial" charset="0"/>
              </a:defRPr>
            </a:lvl1pPr>
            <a:lvl2pPr marL="742950" indent="-285750">
              <a:defRPr kumimoji="1" sz="2800">
                <a:solidFill>
                  <a:schemeClr val="tx1"/>
                </a:solidFill>
                <a:latin typeface="Arial" charset="0"/>
              </a:defRPr>
            </a:lvl2pPr>
            <a:lvl3pPr marL="1143000" indent="-228600">
              <a:defRPr kumimoji="1" sz="2800">
                <a:solidFill>
                  <a:schemeClr val="tx1"/>
                </a:solidFill>
                <a:latin typeface="Arial" charset="0"/>
              </a:defRPr>
            </a:lvl3pPr>
            <a:lvl4pPr marL="1600200" indent="-228600">
              <a:defRPr kumimoji="1" sz="2800">
                <a:solidFill>
                  <a:schemeClr val="tx1"/>
                </a:solidFill>
                <a:latin typeface="Arial" charset="0"/>
              </a:defRPr>
            </a:lvl4pPr>
            <a:lvl5pPr marL="2057400" indent="-22860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Arial" charset="0"/>
              </a:defRPr>
            </a:lvl9pPr>
          </a:lstStyle>
          <a:p>
            <a:pPr>
              <a:lnSpc>
                <a:spcPct val="70000"/>
              </a:lnSpc>
              <a:spcBef>
                <a:spcPct val="20000"/>
              </a:spcBef>
              <a:buClr>
                <a:schemeClr val="hlink"/>
              </a:buClr>
              <a:buSzPct val="50000"/>
              <a:buFont typeface="Monotype Sorts" pitchFamily="2" charset="2"/>
              <a:buNone/>
              <a:defRPr/>
            </a:pPr>
            <a:r>
              <a:rPr lang="en-GB" sz="1200" b="1" dirty="0">
                <a:solidFill>
                  <a:srgbClr val="002060"/>
                </a:solidFill>
                <a:latin typeface="Nimbus Roman No9 L" pitchFamily="16" charset="0"/>
              </a:rPr>
              <a:t>COMP 7612         </a:t>
            </a:r>
          </a:p>
          <a:p>
            <a:pPr>
              <a:lnSpc>
                <a:spcPct val="70000"/>
              </a:lnSpc>
              <a:spcBef>
                <a:spcPct val="20000"/>
              </a:spcBef>
              <a:buClr>
                <a:schemeClr val="hlink"/>
              </a:buClr>
              <a:buSzPct val="50000"/>
              <a:buFont typeface="Monotype Sorts" pitchFamily="2" charset="2"/>
              <a:buNone/>
              <a:defRPr/>
            </a:pPr>
            <a:r>
              <a:rPr lang="en-GB" sz="1200" b="1" dirty="0">
                <a:solidFill>
                  <a:srgbClr val="002060"/>
                </a:solidFill>
                <a:latin typeface="Nimbus Roman No9 L" pitchFamily="16" charset="0"/>
                <a:ea typeface="Batang" pitchFamily="18" charset="-127"/>
              </a:rPr>
              <a:t>Foundations</a:t>
            </a:r>
            <a:endParaRPr lang="en-US" sz="1200" b="1" dirty="0">
              <a:solidFill>
                <a:srgbClr val="002060"/>
              </a:solidFill>
              <a:ea typeface="Batang" pitchFamily="18" charset="-127"/>
            </a:endParaRPr>
          </a:p>
        </p:txBody>
      </p:sp>
    </p:spTree>
    <p:extLst>
      <p:ext uri="{BB962C8B-B14F-4D97-AF65-F5344CB8AC3E}">
        <p14:creationId xmlns:p14="http://schemas.microsoft.com/office/powerpoint/2010/main" val="36825341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Arc 2">
            <a:extLst>
              <a:ext uri="{FF2B5EF4-FFF2-40B4-BE49-F238E27FC236}">
                <a16:creationId xmlns:a16="http://schemas.microsoft.com/office/drawing/2014/main" id="{0E010B4B-2126-4598-9B5B-2B7B33FE0E16}"/>
              </a:ext>
            </a:extLst>
          </p:cNvPr>
          <p:cNvSpPr>
            <a:spLocks/>
          </p:cNvSpPr>
          <p:nvPr/>
        </p:nvSpPr>
        <p:spPr bwMode="auto">
          <a:xfrm>
            <a:off x="0" y="842963"/>
            <a:ext cx="2895600" cy="601821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n-US"/>
          </a:p>
        </p:txBody>
      </p:sp>
      <p:sp>
        <p:nvSpPr>
          <p:cNvPr id="1027" name="Rectangle 3">
            <a:extLst>
              <a:ext uri="{FF2B5EF4-FFF2-40B4-BE49-F238E27FC236}">
                <a16:creationId xmlns:a16="http://schemas.microsoft.com/office/drawing/2014/main" id="{BE701717-A6E2-4912-A56F-D53AF5552AE9}"/>
              </a:ext>
            </a:extLst>
          </p:cNvPr>
          <p:cNvSpPr>
            <a:spLocks noGrp="1" noChangeArrowheads="1"/>
          </p:cNvSpPr>
          <p:nvPr>
            <p:ph type="title"/>
          </p:nvPr>
        </p:nvSpPr>
        <p:spPr bwMode="auto">
          <a:xfrm>
            <a:off x="2819400" y="609600"/>
            <a:ext cx="6096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2DBC49E7-98EC-4E38-9019-85D7FADDBBBB}"/>
              </a:ext>
            </a:extLst>
          </p:cNvPr>
          <p:cNvSpPr>
            <a:spLocks noGrp="1" noChangeArrowheads="1"/>
          </p:cNvSpPr>
          <p:nvPr>
            <p:ph type="body" idx="1"/>
          </p:nvPr>
        </p:nvSpPr>
        <p:spPr bwMode="auto">
          <a:xfrm>
            <a:off x="2819400" y="1981200"/>
            <a:ext cx="6096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272" name="Rectangle 8">
            <a:extLst>
              <a:ext uri="{FF2B5EF4-FFF2-40B4-BE49-F238E27FC236}">
                <a16:creationId xmlns:a16="http://schemas.microsoft.com/office/drawing/2014/main" id="{DB53BC18-706C-416F-9F62-2DED03F48701}"/>
              </a:ext>
            </a:extLst>
          </p:cNvPr>
          <p:cNvSpPr>
            <a:spLocks noGrp="1" noChangeArrowheads="1"/>
          </p:cNvSpPr>
          <p:nvPr>
            <p:ph type="dt" sz="half" idx="2"/>
          </p:nvPr>
        </p:nvSpPr>
        <p:spPr bwMode="auto">
          <a:xfrm>
            <a:off x="152400" y="55626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spcBef>
                <a:spcPct val="20000"/>
              </a:spcBef>
              <a:buClr>
                <a:schemeClr val="hlink"/>
              </a:buClr>
              <a:buSzPct val="50000"/>
              <a:buFont typeface="Monotype Sorts" pitchFamily="2" charset="2"/>
              <a:buChar char="n"/>
              <a:defRPr kumimoji="0" sz="1400">
                <a:solidFill>
                  <a:schemeClr val="folHlink"/>
                </a:solidFill>
                <a:latin typeface="+mn-lt"/>
              </a:defRPr>
            </a:lvl1pPr>
          </a:lstStyle>
          <a:p>
            <a:pPr>
              <a:defRPr/>
            </a:pPr>
            <a:endParaRPr lang="en-US"/>
          </a:p>
        </p:txBody>
      </p:sp>
      <p:sp>
        <p:nvSpPr>
          <p:cNvPr id="11273" name="Rectangle 9">
            <a:extLst>
              <a:ext uri="{FF2B5EF4-FFF2-40B4-BE49-F238E27FC236}">
                <a16:creationId xmlns:a16="http://schemas.microsoft.com/office/drawing/2014/main" id="{5DDCFFA3-EAF9-45AB-99DF-917A00E062B2}"/>
              </a:ext>
            </a:extLst>
          </p:cNvPr>
          <p:cNvSpPr>
            <a:spLocks noGrp="1" noChangeArrowheads="1"/>
          </p:cNvSpPr>
          <p:nvPr>
            <p:ph type="ftr" sz="quarter" idx="3"/>
          </p:nvPr>
        </p:nvSpPr>
        <p:spPr bwMode="auto">
          <a:xfrm>
            <a:off x="152400" y="5867400"/>
            <a:ext cx="25908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spcBef>
                <a:spcPct val="20000"/>
              </a:spcBef>
              <a:buClr>
                <a:schemeClr val="hlink"/>
              </a:buClr>
              <a:buSzPct val="50000"/>
              <a:buFont typeface="Monotype Sorts" pitchFamily="2" charset="2"/>
              <a:buChar char="n"/>
              <a:defRPr kumimoji="0" sz="1400">
                <a:solidFill>
                  <a:schemeClr val="folHlink"/>
                </a:solidFill>
                <a:latin typeface="+mn-lt"/>
              </a:defRPr>
            </a:lvl1pPr>
          </a:lstStyle>
          <a:p>
            <a:pPr>
              <a:defRPr/>
            </a:pPr>
            <a:endParaRPr lang="en-US"/>
          </a:p>
        </p:txBody>
      </p:sp>
      <p:sp>
        <p:nvSpPr>
          <p:cNvPr id="11274" name="Rectangle 10">
            <a:extLst>
              <a:ext uri="{FF2B5EF4-FFF2-40B4-BE49-F238E27FC236}">
                <a16:creationId xmlns:a16="http://schemas.microsoft.com/office/drawing/2014/main" id="{C307AEEF-3C82-4D3C-A9D9-57DA401A4985}"/>
              </a:ext>
            </a:extLst>
          </p:cNvPr>
          <p:cNvSpPr>
            <a:spLocks noGrp="1" noChangeArrowheads="1"/>
          </p:cNvSpPr>
          <p:nvPr>
            <p:ph type="sldNum" sz="quarter" idx="4"/>
          </p:nvPr>
        </p:nvSpPr>
        <p:spPr bwMode="auto">
          <a:xfrm>
            <a:off x="152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20000"/>
              </a:spcBef>
              <a:buClr>
                <a:schemeClr val="hlink"/>
              </a:buClr>
              <a:buSzPct val="50000"/>
              <a:buFont typeface="Monotype Sorts" pitchFamily="2" charset="2"/>
              <a:buChar char="n"/>
              <a:defRPr kumimoji="0" sz="1400">
                <a:solidFill>
                  <a:schemeClr val="folHlink"/>
                </a:solidFill>
              </a:defRPr>
            </a:lvl1pPr>
          </a:lstStyle>
          <a:p>
            <a:pPr>
              <a:defRPr/>
            </a:pPr>
            <a:fld id="{62D45E0B-72C6-4BF7-9E0C-744D9CB8F207}" type="slidenum">
              <a:rPr lang="ar-EG"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Lst>
  <p:txStyles>
    <p:titleStyle>
      <a:lvl1pPr algn="l" rtl="0" eaLnBrk="0" fontAlgn="base" hangingPunct="0">
        <a:lnSpc>
          <a:spcPct val="70000"/>
        </a:lnSpc>
        <a:spcBef>
          <a:spcPct val="0"/>
        </a:spcBef>
        <a:spcAft>
          <a:spcPct val="0"/>
        </a:spcAft>
        <a:defRPr kumimoji="1" sz="4800" b="1">
          <a:solidFill>
            <a:schemeClr val="tx2"/>
          </a:solidFill>
          <a:latin typeface="+mj-lt"/>
          <a:ea typeface="+mj-ea"/>
          <a:cs typeface="+mj-cs"/>
        </a:defRPr>
      </a:lvl1pPr>
      <a:lvl2pPr algn="l" rtl="0" eaLnBrk="0" fontAlgn="base" hangingPunct="0">
        <a:lnSpc>
          <a:spcPct val="70000"/>
        </a:lnSpc>
        <a:spcBef>
          <a:spcPct val="0"/>
        </a:spcBef>
        <a:spcAft>
          <a:spcPct val="0"/>
        </a:spcAft>
        <a:defRPr kumimoji="1" sz="4800" b="1">
          <a:solidFill>
            <a:schemeClr val="tx2"/>
          </a:solidFill>
          <a:latin typeface="Arial Narrow" pitchFamily="34" charset="0"/>
        </a:defRPr>
      </a:lvl2pPr>
      <a:lvl3pPr algn="l" rtl="0" eaLnBrk="0" fontAlgn="base" hangingPunct="0">
        <a:lnSpc>
          <a:spcPct val="70000"/>
        </a:lnSpc>
        <a:spcBef>
          <a:spcPct val="0"/>
        </a:spcBef>
        <a:spcAft>
          <a:spcPct val="0"/>
        </a:spcAft>
        <a:defRPr kumimoji="1" sz="4800" b="1">
          <a:solidFill>
            <a:schemeClr val="tx2"/>
          </a:solidFill>
          <a:latin typeface="Arial Narrow" pitchFamily="34" charset="0"/>
        </a:defRPr>
      </a:lvl3pPr>
      <a:lvl4pPr algn="l" rtl="0" eaLnBrk="0" fontAlgn="base" hangingPunct="0">
        <a:lnSpc>
          <a:spcPct val="70000"/>
        </a:lnSpc>
        <a:spcBef>
          <a:spcPct val="0"/>
        </a:spcBef>
        <a:spcAft>
          <a:spcPct val="0"/>
        </a:spcAft>
        <a:defRPr kumimoji="1" sz="4800" b="1">
          <a:solidFill>
            <a:schemeClr val="tx2"/>
          </a:solidFill>
          <a:latin typeface="Arial Narrow" pitchFamily="34" charset="0"/>
        </a:defRPr>
      </a:lvl4pPr>
      <a:lvl5pPr algn="l" rtl="0" eaLnBrk="0" fontAlgn="base" hangingPunct="0">
        <a:lnSpc>
          <a:spcPct val="70000"/>
        </a:lnSpc>
        <a:spcBef>
          <a:spcPct val="0"/>
        </a:spcBef>
        <a:spcAft>
          <a:spcPct val="0"/>
        </a:spcAft>
        <a:defRPr kumimoji="1" sz="4800" b="1">
          <a:solidFill>
            <a:schemeClr val="tx2"/>
          </a:solidFill>
          <a:latin typeface="Arial Narrow" pitchFamily="34" charset="0"/>
        </a:defRPr>
      </a:lvl5pPr>
      <a:lvl6pPr marL="457200" algn="l" rtl="0" eaLnBrk="1" fontAlgn="base" hangingPunct="1">
        <a:lnSpc>
          <a:spcPct val="70000"/>
        </a:lnSpc>
        <a:spcBef>
          <a:spcPct val="0"/>
        </a:spcBef>
        <a:spcAft>
          <a:spcPct val="0"/>
        </a:spcAft>
        <a:defRPr kumimoji="1" sz="4800" b="1">
          <a:solidFill>
            <a:schemeClr val="tx2"/>
          </a:solidFill>
          <a:latin typeface="Arial Narrow" pitchFamily="34" charset="0"/>
        </a:defRPr>
      </a:lvl6pPr>
      <a:lvl7pPr marL="914400" algn="l" rtl="0" eaLnBrk="1" fontAlgn="base" hangingPunct="1">
        <a:lnSpc>
          <a:spcPct val="70000"/>
        </a:lnSpc>
        <a:spcBef>
          <a:spcPct val="0"/>
        </a:spcBef>
        <a:spcAft>
          <a:spcPct val="0"/>
        </a:spcAft>
        <a:defRPr kumimoji="1" sz="4800" b="1">
          <a:solidFill>
            <a:schemeClr val="tx2"/>
          </a:solidFill>
          <a:latin typeface="Arial Narrow" pitchFamily="34" charset="0"/>
        </a:defRPr>
      </a:lvl7pPr>
      <a:lvl8pPr marL="1371600" algn="l" rtl="0" eaLnBrk="1" fontAlgn="base" hangingPunct="1">
        <a:lnSpc>
          <a:spcPct val="70000"/>
        </a:lnSpc>
        <a:spcBef>
          <a:spcPct val="0"/>
        </a:spcBef>
        <a:spcAft>
          <a:spcPct val="0"/>
        </a:spcAft>
        <a:defRPr kumimoji="1" sz="4800" b="1">
          <a:solidFill>
            <a:schemeClr val="tx2"/>
          </a:solidFill>
          <a:latin typeface="Arial Narrow" pitchFamily="34" charset="0"/>
        </a:defRPr>
      </a:lvl8pPr>
      <a:lvl9pPr marL="1828800" algn="l" rtl="0" eaLnBrk="1" fontAlgn="base" hangingPunct="1">
        <a:lnSpc>
          <a:spcPct val="70000"/>
        </a:lnSpc>
        <a:spcBef>
          <a:spcPct val="0"/>
        </a:spcBef>
        <a:spcAft>
          <a:spcPct val="0"/>
        </a:spcAft>
        <a:defRPr kumimoji="1" sz="4800" b="1">
          <a:solidFill>
            <a:schemeClr val="tx2"/>
          </a:solidFill>
          <a:latin typeface="Arial Narrow" pitchFamily="34" charset="0"/>
        </a:defRPr>
      </a:lvl9pPr>
    </p:titleStyle>
    <p:body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a:solidFill>
            <a:schemeClr val="tx1"/>
          </a:solidFill>
          <a:latin typeface="+mn-lt"/>
        </a:defRPr>
      </a:lvl3pPr>
      <a:lvl4pPr marL="1600200" indent="-228600" algn="l" rtl="0" eaLnBrk="0" fontAlgn="base" hangingPunct="0">
        <a:spcBef>
          <a:spcPct val="20000"/>
        </a:spcBef>
        <a:spcAft>
          <a:spcPct val="0"/>
        </a:spcAft>
        <a:buClr>
          <a:schemeClr val="tx2"/>
        </a:buClr>
        <a:buSzPct val="10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hlink"/>
        </a:buClr>
        <a:buSzPct val="100000"/>
        <a:buChar char="–"/>
        <a:defRPr kumimoji="1" sz="2000">
          <a:solidFill>
            <a:schemeClr val="tx1"/>
          </a:solidFill>
          <a:latin typeface="+mn-lt"/>
        </a:defRPr>
      </a:lvl5pPr>
      <a:lvl6pPr marL="25146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6pPr>
      <a:lvl7pPr marL="29718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7pPr>
      <a:lvl8pPr marL="34290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8pPr>
      <a:lvl9pPr marL="3886200" indent="-228600" algn="l" rtl="0" eaLnBrk="1" fontAlgn="base" hangingPunct="1">
        <a:spcBef>
          <a:spcPct val="20000"/>
        </a:spcBef>
        <a:spcAft>
          <a:spcPct val="0"/>
        </a:spcAft>
        <a:buClr>
          <a:schemeClr val="hlink"/>
        </a:buClr>
        <a:buSzPct val="100000"/>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
            <a:extLst>
              <a:ext uri="{FF2B5EF4-FFF2-40B4-BE49-F238E27FC236}">
                <a16:creationId xmlns:a16="http://schemas.microsoft.com/office/drawing/2014/main" id="{ED0E73A0-E1BF-4E9B-B695-64C1AD4019E8}"/>
              </a:ext>
            </a:extLst>
          </p:cNvPr>
          <p:cNvSpPr>
            <a:spLocks noGrp="1" noChangeArrowheads="1"/>
          </p:cNvSpPr>
          <p:nvPr>
            <p:ph type="ctrTitle" sz="quarter"/>
          </p:nvPr>
        </p:nvSpPr>
        <p:spPr>
          <a:xfrm>
            <a:off x="7086600" y="382588"/>
            <a:ext cx="1905000" cy="701675"/>
          </a:xfrm>
        </p:spPr>
        <p:txBody>
          <a:bodyPr/>
          <a:lstStyle/>
          <a:p>
            <a:pPr>
              <a:defRPr/>
            </a:pPr>
            <a:r>
              <a:rPr lang="en-GB" sz="2000" dirty="0">
                <a:latin typeface="+mn-lt"/>
                <a:ea typeface="MingLiU_HKSCS" panose="02020500000000000000" pitchFamily="18" charset="-120"/>
              </a:rPr>
              <a:t>COMP 7612</a:t>
            </a:r>
            <a:r>
              <a:rPr lang="en-GB" sz="2400" dirty="0">
                <a:latin typeface="Nimbus Roman No9 L" pitchFamily="16" charset="0"/>
              </a:rPr>
              <a:t> </a:t>
            </a:r>
            <a:br>
              <a:rPr lang="en-GB" sz="2400" dirty="0">
                <a:latin typeface="Nimbus Roman No9 L" pitchFamily="16" charset="0"/>
              </a:rPr>
            </a:br>
            <a:r>
              <a:rPr lang="en-GB" sz="1800" dirty="0">
                <a:latin typeface="+mn-lt"/>
              </a:rPr>
              <a:t>Foundations</a:t>
            </a:r>
            <a:endParaRPr lang="en-US" sz="1800" dirty="0">
              <a:latin typeface="+mn-lt"/>
              <a:ea typeface="Batang" pitchFamily="18" charset="-127"/>
            </a:endParaRPr>
          </a:p>
        </p:txBody>
      </p:sp>
      <p:sp>
        <p:nvSpPr>
          <p:cNvPr id="7171" name="Rectangle 2">
            <a:extLst>
              <a:ext uri="{FF2B5EF4-FFF2-40B4-BE49-F238E27FC236}">
                <a16:creationId xmlns:a16="http://schemas.microsoft.com/office/drawing/2014/main" id="{68570BBA-36A5-4E21-A07B-101BBB93CC34}"/>
              </a:ext>
            </a:extLst>
          </p:cNvPr>
          <p:cNvSpPr>
            <a:spLocks noGrp="1" noChangeArrowheads="1"/>
          </p:cNvSpPr>
          <p:nvPr>
            <p:ph type="subTitle" sz="quarter" idx="1"/>
          </p:nvPr>
        </p:nvSpPr>
        <p:spPr>
          <a:xfrm>
            <a:off x="1219200" y="1828800"/>
            <a:ext cx="6629400" cy="4321175"/>
          </a:xfrm>
        </p:spPr>
        <p:txBody>
          <a:bodyPr lIns="0" tIns="0" rIns="0" bIns="0" anchor="ctr"/>
          <a:lstStyle/>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en-GB" altLang="en-US" sz="3200" b="1" dirty="0">
                <a:latin typeface="Nimbus Roman No9 L" pitchFamily="16" charset="0"/>
              </a:rPr>
              <a:t>		</a:t>
            </a:r>
            <a:r>
              <a:rPr lang="en-US" altLang="en-US" sz="3200" b="1" dirty="0">
                <a:solidFill>
                  <a:schemeClr val="bg2"/>
                </a:solidFill>
                <a:latin typeface="Nimbus Roman No9 L" pitchFamily="16" charset="0"/>
              </a:rPr>
              <a:t>CODEWORD DESIGN</a:t>
            </a:r>
            <a:br>
              <a:rPr lang="en-US" altLang="en-US" sz="3200" b="1" dirty="0">
                <a:solidFill>
                  <a:schemeClr val="bg2"/>
                </a:solidFill>
                <a:latin typeface="Nimbus Roman No9 L" pitchFamily="16" charset="0"/>
              </a:rPr>
            </a:br>
            <a:endParaRPr lang="en-GB" altLang="en-US" sz="3200" b="1" dirty="0">
              <a:solidFill>
                <a:schemeClr val="bg2"/>
              </a:solidFill>
              <a:latin typeface="Nimbus Roman No9 L" pitchFamily="16" charset="0"/>
            </a:endParaRPr>
          </a:p>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endParaRPr lang="en-GB" altLang="en-US" sz="3200" b="1" dirty="0">
              <a:latin typeface="Nimbus Roman No9 L" pitchFamily="16" charset="0"/>
            </a:endParaRPr>
          </a:p>
          <a:p>
            <a:pPr algn="ctr" defTabSz="457200">
              <a:spcBef>
                <a:spcPct val="0"/>
              </a:spcBef>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en-GB" altLang="en-US" b="1" dirty="0">
                <a:latin typeface="Nimbus Roman No9 L" pitchFamily="16" charset="0"/>
              </a:rPr>
              <a:t>		Senjuti Dutta</a:t>
            </a:r>
            <a:br>
              <a:rPr lang="en-GB" altLang="en-US" b="1" dirty="0">
                <a:latin typeface="Nimbus Roman No9 L" pitchFamily="16" charset="0"/>
              </a:rPr>
            </a:br>
            <a:r>
              <a:rPr lang="en-GB" altLang="en-US" b="1" dirty="0">
                <a:latin typeface="Nimbus Roman No9 L" pitchFamily="16" charset="0"/>
              </a:rPr>
              <a:t>						</a:t>
            </a:r>
            <a:endParaRPr lang="en-GB" altLang="en-US" b="1" i="1" dirty="0">
              <a:latin typeface="Nimbus Roman No9 L" pitchFamily="16" charset="0"/>
            </a:endParaRPr>
          </a:p>
        </p:txBody>
      </p:sp>
      <p:sp>
        <p:nvSpPr>
          <p:cNvPr id="7172" name="Rectangle 3">
            <a:extLst>
              <a:ext uri="{FF2B5EF4-FFF2-40B4-BE49-F238E27FC236}">
                <a16:creationId xmlns:a16="http://schemas.microsoft.com/office/drawing/2014/main" id="{ED5081E9-67CA-4F0A-A35E-1E76E30E997F}"/>
              </a:ext>
            </a:extLst>
          </p:cNvPr>
          <p:cNvSpPr>
            <a:spLocks noChangeArrowheads="1"/>
          </p:cNvSpPr>
          <p:nvPr/>
        </p:nvSpPr>
        <p:spPr bwMode="auto">
          <a:xfrm>
            <a:off x="3262313" y="201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endParaRPr lang="en-US" altLang="en-US" dirty="0"/>
          </a:p>
        </p:txBody>
      </p:sp>
      <p:sp>
        <p:nvSpPr>
          <p:cNvPr id="7173" name="Rectangle 5">
            <a:extLst>
              <a:ext uri="{FF2B5EF4-FFF2-40B4-BE49-F238E27FC236}">
                <a16:creationId xmlns:a16="http://schemas.microsoft.com/office/drawing/2014/main" id="{9E3BA264-9BE3-4575-8103-D53316E29A85}"/>
              </a:ext>
            </a:extLst>
          </p:cNvPr>
          <p:cNvSpPr>
            <a:spLocks noChangeArrowheads="1"/>
          </p:cNvSpPr>
          <p:nvPr/>
        </p:nvSpPr>
        <p:spPr bwMode="auto">
          <a:xfrm>
            <a:off x="914400" y="12192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buFont typeface="Monotype Sorts" pitchFamily="2" charset="2"/>
              <a:buNone/>
            </a:pPr>
            <a:endParaRPr lang="en-GB" altLang="en-US" i="1" dirty="0"/>
          </a:p>
        </p:txBody>
      </p:sp>
      <p:sp>
        <p:nvSpPr>
          <p:cNvPr id="3077" name="Text Box 7">
            <a:extLst>
              <a:ext uri="{FF2B5EF4-FFF2-40B4-BE49-F238E27FC236}">
                <a16:creationId xmlns:a16="http://schemas.microsoft.com/office/drawing/2014/main" id="{CF0198E5-4873-49C5-BD60-BC10CBA89D91}"/>
              </a:ext>
            </a:extLst>
          </p:cNvPr>
          <p:cNvSpPr txBox="1">
            <a:spLocks noChangeArrowheads="1"/>
          </p:cNvSpPr>
          <p:nvPr/>
        </p:nvSpPr>
        <p:spPr bwMode="auto">
          <a:xfrm>
            <a:off x="914400" y="923925"/>
            <a:ext cx="1981200" cy="336550"/>
          </a:xfrm>
          <a:prstGeom prst="rect">
            <a:avLst/>
          </a:prstGeom>
          <a:noFill/>
          <a:ln w="9525">
            <a:noFill/>
            <a:miter lim="800000"/>
            <a:headEnd/>
            <a:tailEnd/>
          </a:ln>
        </p:spPr>
        <p:txBody>
          <a:bodyPr lIns="92075" tIns="46038" rIns="92075" bIns="46038">
            <a:spAutoFit/>
          </a:bodyPr>
          <a:lstStyle/>
          <a:p>
            <a:pPr marL="342900" indent="-342900">
              <a:spcBef>
                <a:spcPct val="20000"/>
              </a:spcBef>
              <a:buClr>
                <a:schemeClr val="hlink"/>
              </a:buClr>
              <a:buSzPct val="50000"/>
              <a:buFont typeface="Monotype Sorts" pitchFamily="2" charset="2"/>
              <a:buNone/>
              <a:defRPr/>
            </a:pPr>
            <a:r>
              <a:rPr lang="en-US" sz="1600" b="1" dirty="0">
                <a:solidFill>
                  <a:schemeClr val="bg1">
                    <a:lumMod val="75000"/>
                  </a:schemeClr>
                </a:solidFill>
              </a:rPr>
              <a:t>Computer Science</a:t>
            </a:r>
          </a:p>
        </p:txBody>
      </p:sp>
      <p:pic>
        <p:nvPicPr>
          <p:cNvPr id="7175" name="Picture 9">
            <a:extLst>
              <a:ext uri="{FF2B5EF4-FFF2-40B4-BE49-F238E27FC236}">
                <a16:creationId xmlns:a16="http://schemas.microsoft.com/office/drawing/2014/main" id="{B0C954F2-6387-4DDB-87FB-44844F252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215900"/>
            <a:ext cx="213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0DB30AA-32A0-4A2B-BB86-929960B94487}"/>
              </a:ext>
            </a:extLst>
          </p:cNvPr>
          <p:cNvSpPr>
            <a:spLocks noGrp="1" noChangeArrowheads="1"/>
          </p:cNvSpPr>
          <p:nvPr>
            <p:ph type="title"/>
          </p:nvPr>
        </p:nvSpPr>
        <p:spPr>
          <a:xfrm>
            <a:off x="2133600" y="533400"/>
            <a:ext cx="4724400" cy="914400"/>
          </a:xfrm>
        </p:spPr>
        <p:txBody>
          <a:bodyPr/>
          <a:lstStyle/>
          <a:p>
            <a:pPr algn="ctr"/>
            <a:r>
              <a:rPr lang="en-US" altLang="en-US" dirty="0">
                <a:solidFill>
                  <a:srgbClr val="00467A"/>
                </a:solidFill>
              </a:rPr>
              <a:t>..Case Study </a:t>
            </a:r>
            <a:endParaRPr lang="en-US" altLang="en-US" sz="2800" b="0" dirty="0">
              <a:solidFill>
                <a:srgbClr val="002060"/>
              </a:solidFill>
            </a:endParaRPr>
          </a:p>
        </p:txBody>
      </p:sp>
      <p:sp>
        <p:nvSpPr>
          <p:cNvPr id="4" name="Rectangle 3">
            <a:extLst>
              <a:ext uri="{FF2B5EF4-FFF2-40B4-BE49-F238E27FC236}">
                <a16:creationId xmlns:a16="http://schemas.microsoft.com/office/drawing/2014/main" id="{23C00E65-9CB9-44F6-889C-77B488BB2C8A}"/>
              </a:ext>
            </a:extLst>
          </p:cNvPr>
          <p:cNvSpPr>
            <a:spLocks noRot="1" noChangeAspect="1" noMove="1" noResize="1" noEditPoints="1" noAdjustHandles="1" noChangeArrowheads="1" noChangeShapeType="1" noTextEdit="1"/>
          </p:cNvSpPr>
          <p:nvPr/>
        </p:nvSpPr>
        <p:spPr>
          <a:xfrm>
            <a:off x="609600" y="1447800"/>
            <a:ext cx="8153400" cy="4769832"/>
          </a:xfrm>
          <a:prstGeom prst="rect">
            <a:avLst/>
          </a:prstGeom>
          <a:blipFill>
            <a:blip r:embed="rId3"/>
            <a:stretch>
              <a:fillRect l="-747" t="-639" r="-25561"/>
            </a:stretch>
          </a:blipFill>
        </p:spPr>
        <p:txBody>
          <a:bodyPr/>
          <a:lstStyle/>
          <a:p>
            <a:r>
              <a:rPr lang="en-US" dirty="0">
                <a:no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EAD01A5-E81B-4B12-AFEF-204202C4ABC9}"/>
              </a:ext>
            </a:extLst>
          </p:cNvPr>
          <p:cNvSpPr>
            <a:spLocks noGrp="1" noChangeArrowheads="1"/>
          </p:cNvSpPr>
          <p:nvPr>
            <p:ph type="title"/>
          </p:nvPr>
        </p:nvSpPr>
        <p:spPr>
          <a:xfrm>
            <a:off x="2133600" y="533400"/>
            <a:ext cx="4724400" cy="914400"/>
          </a:xfrm>
        </p:spPr>
        <p:txBody>
          <a:bodyPr/>
          <a:lstStyle/>
          <a:p>
            <a:pPr algn="ctr"/>
            <a:r>
              <a:rPr lang="en-US" altLang="en-US" dirty="0">
                <a:solidFill>
                  <a:srgbClr val="00467A"/>
                </a:solidFill>
              </a:rPr>
              <a:t>..Case Study </a:t>
            </a:r>
            <a:endParaRPr lang="en-US" altLang="en-US" sz="2800" b="0" dirty="0">
              <a:solidFill>
                <a:srgbClr val="002060"/>
              </a:solidFill>
            </a:endParaRPr>
          </a:p>
        </p:txBody>
      </p:sp>
      <p:sp>
        <p:nvSpPr>
          <p:cNvPr id="4" name="Rectangle 3">
            <a:extLst>
              <a:ext uri="{FF2B5EF4-FFF2-40B4-BE49-F238E27FC236}">
                <a16:creationId xmlns:a16="http://schemas.microsoft.com/office/drawing/2014/main" id="{23C00E65-9CB9-44F6-889C-77B488BB2C8A}"/>
              </a:ext>
            </a:extLst>
          </p:cNvPr>
          <p:cNvSpPr>
            <a:spLocks noRot="1" noChangeAspect="1" noMove="1" noResize="1" noEditPoints="1" noAdjustHandles="1" noChangeArrowheads="1" noChangeShapeType="1" noTextEdit="1"/>
          </p:cNvSpPr>
          <p:nvPr/>
        </p:nvSpPr>
        <p:spPr>
          <a:xfrm>
            <a:off x="609600" y="1447800"/>
            <a:ext cx="8153400" cy="1631216"/>
          </a:xfrm>
          <a:prstGeom prst="rect">
            <a:avLst/>
          </a:prstGeom>
          <a:blipFill>
            <a:blip r:embed="rId3"/>
            <a:stretch>
              <a:fillRect l="-747" t="-1873" r="-1196"/>
            </a:stretch>
          </a:blipFill>
        </p:spPr>
        <p:txBody>
          <a:bodyPr/>
          <a:lstStyle/>
          <a:p>
            <a:r>
              <a:rPr lang="en-US" dirty="0">
                <a:noFill/>
              </a:rPr>
              <a:t> </a:t>
            </a:r>
          </a:p>
        </p:txBody>
      </p:sp>
      <p:sp>
        <p:nvSpPr>
          <p:cNvPr id="2" name="Rectangle 1">
            <a:extLst>
              <a:ext uri="{FF2B5EF4-FFF2-40B4-BE49-F238E27FC236}">
                <a16:creationId xmlns:a16="http://schemas.microsoft.com/office/drawing/2014/main" id="{8B399A8C-5FEB-4159-91FE-593760957B19}"/>
              </a:ext>
            </a:extLst>
          </p:cNvPr>
          <p:cNvSpPr>
            <a:spLocks noRot="1" noChangeAspect="1" noMove="1" noResize="1" noEditPoints="1" noAdjustHandles="1" noChangeArrowheads="1" noChangeShapeType="1" noTextEdit="1"/>
          </p:cNvSpPr>
          <p:nvPr/>
        </p:nvSpPr>
        <p:spPr>
          <a:xfrm>
            <a:off x="838200" y="2792980"/>
            <a:ext cx="7924800" cy="1309782"/>
          </a:xfrm>
          <a:prstGeom prst="rect">
            <a:avLst/>
          </a:prstGeom>
          <a:blipFill>
            <a:blip r:embed="rId4"/>
            <a:stretch>
              <a:fillRect t="-2326" b="-54419"/>
            </a:stretch>
          </a:blipFill>
        </p:spPr>
        <p:txBody>
          <a:bodyPr/>
          <a:lstStyle/>
          <a:p>
            <a:r>
              <a:rPr lang="en-US" dirty="0">
                <a:noFill/>
              </a:rPr>
              <a:t> </a:t>
            </a:r>
          </a:p>
        </p:txBody>
      </p:sp>
      <p:sp>
        <p:nvSpPr>
          <p:cNvPr id="3" name="TextBox 2">
            <a:extLst>
              <a:ext uri="{FF2B5EF4-FFF2-40B4-BE49-F238E27FC236}">
                <a16:creationId xmlns:a16="http://schemas.microsoft.com/office/drawing/2014/main" id="{E66DB378-1B47-4AFA-959B-76BC884C8904}"/>
              </a:ext>
            </a:extLst>
          </p:cNvPr>
          <p:cNvSpPr txBox="1">
            <a:spLocks noRot="1" noChangeAspect="1" noMove="1" noResize="1" noEditPoints="1" noAdjustHandles="1" noChangeArrowheads="1" noChangeShapeType="1" noTextEdit="1"/>
          </p:cNvSpPr>
          <p:nvPr/>
        </p:nvSpPr>
        <p:spPr>
          <a:xfrm>
            <a:off x="533400" y="4526281"/>
            <a:ext cx="8153400" cy="980589"/>
          </a:xfrm>
          <a:prstGeom prst="rect">
            <a:avLst/>
          </a:prstGeom>
          <a:blipFill>
            <a:blip r:embed="rId5"/>
            <a:stretch>
              <a:fillRect l="-823" b="-64375"/>
            </a:stretch>
          </a:blipFill>
        </p:spPr>
        <p:txBody>
          <a:bodyPr/>
          <a:lstStyle/>
          <a:p>
            <a:r>
              <a:rPr lang="en-US" dirty="0">
                <a:no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5C5FE010-963B-46F3-82D8-EAA19EFD5D22}"/>
              </a:ext>
            </a:extLst>
          </p:cNvPr>
          <p:cNvSpPr>
            <a:spLocks noGrp="1" noRot="1" noChangeAspect="1" noMove="1" noResize="1" noEditPoints="1" noAdjustHandles="1" noChangeArrowheads="1" noChangeShapeType="1" noTextEdit="1"/>
          </p:cNvSpPr>
          <p:nvPr>
            <p:ph type="body" idx="1"/>
          </p:nvPr>
        </p:nvSpPr>
        <p:spPr>
          <a:xfrm>
            <a:off x="288587" y="1752600"/>
            <a:ext cx="8839200" cy="4876800"/>
          </a:xfrm>
          <a:blipFill>
            <a:blip r:embed="rId3"/>
            <a:stretch>
              <a:fillRect t="-625" r="-483"/>
            </a:stretch>
          </a:blipFill>
          <a:extLst/>
        </p:spPr>
        <p:txBody>
          <a:bodyPr/>
          <a:lstStyle/>
          <a:p>
            <a:pPr marL="0" indent="0">
              <a:buNone/>
            </a:pPr>
            <a:endParaRPr lang="en-US" dirty="0">
              <a:noFill/>
            </a:endParaRPr>
          </a:p>
        </p:txBody>
      </p:sp>
      <p:sp>
        <p:nvSpPr>
          <p:cNvPr id="31747" name="Title 2">
            <a:extLst>
              <a:ext uri="{FF2B5EF4-FFF2-40B4-BE49-F238E27FC236}">
                <a16:creationId xmlns:a16="http://schemas.microsoft.com/office/drawing/2014/main" id="{BC86B587-0E81-4854-96E4-4F92D6668D7F}"/>
              </a:ext>
            </a:extLst>
          </p:cNvPr>
          <p:cNvSpPr>
            <a:spLocks noGrp="1" noChangeArrowheads="1"/>
          </p:cNvSpPr>
          <p:nvPr>
            <p:ph type="title"/>
          </p:nvPr>
        </p:nvSpPr>
        <p:spPr/>
        <p:txBody>
          <a:bodyPr/>
          <a:lstStyle/>
          <a:p>
            <a:r>
              <a:rPr lang="en-US" altLang="en-US" dirty="0">
                <a:solidFill>
                  <a:srgbClr val="00467A"/>
                </a:solidFill>
              </a:rPr>
              <a:t>..Case Study </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68FEF72-9BBA-4D52-A03E-57A90A44CAF1}"/>
              </a:ext>
            </a:extLst>
          </p:cNvPr>
          <p:cNvSpPr>
            <a:spLocks noGrp="1" noChangeArrowheads="1"/>
          </p:cNvSpPr>
          <p:nvPr>
            <p:ph type="title"/>
          </p:nvPr>
        </p:nvSpPr>
        <p:spPr/>
        <p:txBody>
          <a:bodyPr/>
          <a:lstStyle/>
          <a:p>
            <a:r>
              <a:rPr lang="en-US" altLang="en-US" dirty="0"/>
              <a:t>Deliverables</a:t>
            </a:r>
          </a:p>
        </p:txBody>
      </p:sp>
      <p:sp>
        <p:nvSpPr>
          <p:cNvPr id="3" name="Content Placeholder 2">
            <a:extLst>
              <a:ext uri="{FF2B5EF4-FFF2-40B4-BE49-F238E27FC236}">
                <a16:creationId xmlns:a16="http://schemas.microsoft.com/office/drawing/2014/main" id="{9FC497D4-7CD5-42E7-95FA-A9F8B7CB2CFB}"/>
              </a:ext>
            </a:extLst>
          </p:cNvPr>
          <p:cNvSpPr>
            <a:spLocks noGrp="1"/>
          </p:cNvSpPr>
          <p:nvPr>
            <p:ph idx="1"/>
          </p:nvPr>
        </p:nvSpPr>
        <p:spPr>
          <a:xfrm>
            <a:off x="457200" y="1981200"/>
            <a:ext cx="8458200" cy="4191000"/>
          </a:xfrm>
        </p:spPr>
        <p:txBody>
          <a:bodyPr/>
          <a:lstStyle/>
          <a:p>
            <a:pPr>
              <a:buFont typeface="Wingdings" panose="05000000000000000000" pitchFamily="2" charset="2"/>
              <a:buChar char="q"/>
              <a:defRPr/>
            </a:pPr>
            <a:r>
              <a:rPr lang="en-US" sz="2200" dirty="0">
                <a:solidFill>
                  <a:srgbClr val="C00000"/>
                </a:solidFill>
              </a:rPr>
              <a:t>Approximate Solution:</a:t>
            </a:r>
          </a:p>
          <a:p>
            <a:pPr>
              <a:buClr>
                <a:schemeClr val="tx2"/>
              </a:buClr>
              <a:buFont typeface="Wingdings" panose="05000000000000000000" pitchFamily="2" charset="2"/>
              <a:buChar char="§"/>
              <a:defRPr/>
            </a:pPr>
            <a:r>
              <a:rPr lang="en-US" sz="2000" dirty="0"/>
              <a:t>Reduction of indicates solutions to EUCLIDEAN SPHERE PACKING is a solution to CODEWORD DESIGN</a:t>
            </a:r>
          </a:p>
          <a:p>
            <a:pPr>
              <a:buClr>
                <a:schemeClr val="tx2"/>
              </a:buClr>
              <a:buSzPct val="85000"/>
              <a:buFont typeface="Wingdings" panose="05000000000000000000" pitchFamily="2" charset="2"/>
              <a:buChar char="§"/>
              <a:defRPr/>
            </a:pPr>
            <a:r>
              <a:rPr lang="en-US" sz="2000" dirty="0"/>
              <a:t>Solutions of EUCLIDEAN SPHERE PACKING : </a:t>
            </a:r>
          </a:p>
          <a:p>
            <a:pPr algn="just">
              <a:buClr>
                <a:schemeClr val="tx2"/>
              </a:buClr>
              <a:buFont typeface="Wingdings" panose="05000000000000000000" pitchFamily="2" charset="2"/>
              <a:buChar char="§"/>
              <a:defRPr/>
            </a:pPr>
            <a:r>
              <a:rPr lang="en-US" sz="2000" dirty="0"/>
              <a:t>   n =1 is trivially solved in the line by a so-called lattice packing of unit 1D-spheres</a:t>
            </a:r>
          </a:p>
          <a:p>
            <a:pPr algn="just">
              <a:buClr>
                <a:schemeClr val="tx2"/>
              </a:buClr>
              <a:buFont typeface="Wingdings" panose="05000000000000000000" pitchFamily="2" charset="2"/>
              <a:buChar char="§"/>
              <a:defRPr/>
            </a:pPr>
            <a:r>
              <a:rPr lang="en-US" sz="2000" dirty="0"/>
              <a:t>   n = 2 was proven by Gauss in the 1830s to be optimal among lattice packings </a:t>
            </a:r>
          </a:p>
          <a:p>
            <a:pPr algn="just">
              <a:buClr>
                <a:schemeClr val="tx2"/>
              </a:buClr>
              <a:buFont typeface="Wingdings" panose="05000000000000000000" pitchFamily="2" charset="2"/>
              <a:buChar char="§"/>
              <a:defRPr/>
            </a:pPr>
            <a:r>
              <a:rPr lang="en-US" sz="2000" dirty="0"/>
              <a:t>   n= 3, the problem is famous for the sphere kissing problem of Newton as to the maximum number of spheres in a uniform size arrangement kissing a center sphere.</a:t>
            </a:r>
          </a:p>
          <a:p>
            <a:pPr marL="0" indent="0" algn="just">
              <a:buFont typeface="Monotype Sorts" pitchFamily="2" charset="2"/>
              <a:buNone/>
              <a:defRPr/>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A03F437-FE46-493A-8862-558A05860BAF}"/>
              </a:ext>
            </a:extLst>
          </p:cNvPr>
          <p:cNvSpPr>
            <a:spLocks noGrp="1" noChangeArrowheads="1"/>
          </p:cNvSpPr>
          <p:nvPr>
            <p:ph type="title"/>
          </p:nvPr>
        </p:nvSpPr>
        <p:spPr/>
        <p:txBody>
          <a:bodyPr/>
          <a:lstStyle/>
          <a:p>
            <a:r>
              <a:rPr lang="en-US" altLang="en-US" dirty="0"/>
              <a:t>..Deliverables</a:t>
            </a:r>
          </a:p>
        </p:txBody>
      </p:sp>
      <p:sp>
        <p:nvSpPr>
          <p:cNvPr id="3" name="Content Placeholder 2">
            <a:extLst>
              <a:ext uri="{FF2B5EF4-FFF2-40B4-BE49-F238E27FC236}">
                <a16:creationId xmlns:a16="http://schemas.microsoft.com/office/drawing/2014/main" id="{9FC497D4-7CD5-42E7-95FA-A9F8B7CB2CFB}"/>
              </a:ext>
            </a:extLst>
          </p:cNvPr>
          <p:cNvSpPr>
            <a:spLocks noGrp="1" noRot="1" noChangeAspect="1" noMove="1" noResize="1" noEditPoints="1" noAdjustHandles="1" noChangeArrowheads="1" noChangeShapeType="1" noTextEdit="1"/>
          </p:cNvSpPr>
          <p:nvPr>
            <p:ph idx="1"/>
          </p:nvPr>
        </p:nvSpPr>
        <p:spPr>
          <a:xfrm>
            <a:off x="457200" y="1981200"/>
            <a:ext cx="8458200" cy="4191000"/>
          </a:xfrm>
          <a:blipFill>
            <a:blip r:embed="rId2"/>
            <a:stretch>
              <a:fillRect l="-288" t="-872" r="-720"/>
            </a:stretch>
          </a:blipFill>
          <a:extLst/>
        </p:spPr>
        <p:txBody>
          <a:bodyPr/>
          <a:lstStyle/>
          <a:p>
            <a:pPr marL="0" indent="0">
              <a:buNone/>
            </a:pPr>
            <a:endParaRPr lang="en-US" dirty="0">
              <a:no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9AE63E78-D607-49E5-A8E2-3FA219F65843}"/>
              </a:ext>
            </a:extLst>
          </p:cNvPr>
          <p:cNvSpPr>
            <a:spLocks noGrp="1" noChangeArrowheads="1"/>
          </p:cNvSpPr>
          <p:nvPr>
            <p:ph type="title"/>
          </p:nvPr>
        </p:nvSpPr>
        <p:spPr/>
        <p:txBody>
          <a:bodyPr/>
          <a:lstStyle/>
          <a:p>
            <a:r>
              <a:rPr lang="en-US" altLang="en-US" dirty="0"/>
              <a:t>..Deliverables</a:t>
            </a:r>
          </a:p>
        </p:txBody>
      </p:sp>
      <p:sp>
        <p:nvSpPr>
          <p:cNvPr id="3" name="Content Placeholder 2">
            <a:extLst>
              <a:ext uri="{FF2B5EF4-FFF2-40B4-BE49-F238E27FC236}">
                <a16:creationId xmlns:a16="http://schemas.microsoft.com/office/drawing/2014/main" id="{9FC497D4-7CD5-42E7-95FA-A9F8B7CB2CFB}"/>
              </a:ext>
            </a:extLst>
          </p:cNvPr>
          <p:cNvSpPr>
            <a:spLocks noGrp="1" noRot="1" noChangeAspect="1" noMove="1" noResize="1" noEditPoints="1" noAdjustHandles="1" noChangeArrowheads="1" noChangeShapeType="1" noTextEdit="1"/>
          </p:cNvSpPr>
          <p:nvPr>
            <p:ph idx="1"/>
          </p:nvPr>
        </p:nvSpPr>
        <p:spPr>
          <a:xfrm>
            <a:off x="457200" y="1981200"/>
            <a:ext cx="8458200" cy="4648200"/>
          </a:xfrm>
          <a:blipFill>
            <a:blip r:embed="rId2"/>
            <a:stretch>
              <a:fillRect l="-720" t="-786" r="-720"/>
            </a:stretch>
          </a:blipFill>
          <a:extLst/>
        </p:spPr>
        <p:txBody>
          <a:bodyPr/>
          <a:lstStyle/>
          <a:p>
            <a:pPr marL="0" indent="0">
              <a:buNone/>
            </a:pPr>
            <a:r>
              <a:rPr lang="en-US" dirty="0">
                <a:noFil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3D71E3C3-0E0A-422B-BE63-3D9103B61232}"/>
              </a:ext>
            </a:extLst>
          </p:cNvPr>
          <p:cNvSpPr>
            <a:spLocks noGrp="1" noChangeArrowheads="1"/>
          </p:cNvSpPr>
          <p:nvPr>
            <p:ph type="title"/>
          </p:nvPr>
        </p:nvSpPr>
        <p:spPr/>
        <p:txBody>
          <a:bodyPr/>
          <a:lstStyle/>
          <a:p>
            <a:r>
              <a:rPr lang="en-US" altLang="en-US" dirty="0"/>
              <a:t>..Deliverables</a:t>
            </a:r>
          </a:p>
        </p:txBody>
      </p:sp>
      <p:sp>
        <p:nvSpPr>
          <p:cNvPr id="36867" name="Content Placeholder 2">
            <a:extLst>
              <a:ext uri="{FF2B5EF4-FFF2-40B4-BE49-F238E27FC236}">
                <a16:creationId xmlns:a16="http://schemas.microsoft.com/office/drawing/2014/main" id="{77C5D90B-47DD-477B-A1F7-4264B062F154}"/>
              </a:ext>
            </a:extLst>
          </p:cNvPr>
          <p:cNvSpPr>
            <a:spLocks noGrp="1" noChangeArrowheads="1"/>
          </p:cNvSpPr>
          <p:nvPr>
            <p:ph idx="1"/>
          </p:nvPr>
        </p:nvSpPr>
        <p:spPr>
          <a:xfrm>
            <a:off x="457200" y="1981200"/>
            <a:ext cx="8458200" cy="4648200"/>
          </a:xfrm>
        </p:spPr>
        <p:txBody>
          <a:bodyPr/>
          <a:lstStyle/>
          <a:p>
            <a:pPr>
              <a:buFont typeface="Wingdings" panose="05000000000000000000" pitchFamily="2" charset="2"/>
              <a:buChar char="q"/>
            </a:pPr>
            <a:r>
              <a:rPr lang="en-US" altLang="en-US" sz="2200" dirty="0">
                <a:solidFill>
                  <a:srgbClr val="C00000"/>
                </a:solidFill>
              </a:rPr>
              <a:t>..Approximate Solution:</a:t>
            </a:r>
          </a:p>
          <a:p>
            <a:pPr>
              <a:buClr>
                <a:schemeClr val="tx2"/>
              </a:buClr>
              <a:buSzPct val="85000"/>
              <a:buFont typeface="Wingdings" panose="05000000000000000000" pitchFamily="2" charset="2"/>
              <a:buChar char="§"/>
            </a:pPr>
            <a:r>
              <a:rPr lang="en-US" altLang="en-US" sz="2000" dirty="0"/>
              <a:t>..Relation to the EUCLIDEAN Solutions to CODEWORD Problem Solutions :</a:t>
            </a:r>
          </a:p>
          <a:p>
            <a:pPr algn="just">
              <a:buClr>
                <a:schemeClr val="tx2"/>
              </a:buClr>
              <a:buFont typeface="Wingdings" panose="05000000000000000000" pitchFamily="2" charset="2"/>
              <a:buChar char="§"/>
            </a:pPr>
            <a:r>
              <a:rPr lang="en-US" altLang="en-US" dirty="0"/>
              <a:t>   </a:t>
            </a:r>
            <a:r>
              <a:rPr lang="en-US" altLang="en-US" sz="2000" dirty="0"/>
              <a:t>DNA codeword set with the optimal solution for lattice packings in 24D-space (i.e., for 6-mers), the Leech lattice, 3-error correcting code in 24D Hamming space and is known to have a separation angle of arccos (1/3) ≈70°. </a:t>
            </a:r>
          </a:p>
          <a:p>
            <a:pPr algn="just">
              <a:buClr>
                <a:schemeClr val="tx2"/>
              </a:buClr>
              <a:buFont typeface="Wingdings" panose="05000000000000000000" pitchFamily="2" charset="2"/>
              <a:buChar char="§"/>
            </a:pPr>
            <a:r>
              <a:rPr lang="en-US" altLang="en-US" sz="2000" dirty="0"/>
              <a:t>Decompose the lattice points in 4D-space into nearly concentric layers (usually referred to as shells) around one of its points located as origin (perhaps after a translation.) </a:t>
            </a:r>
          </a:p>
          <a:p>
            <a:pPr algn="just">
              <a:buClr>
                <a:schemeClr val="tx2"/>
              </a:buClr>
              <a:buFont typeface="Wingdings" panose="05000000000000000000" pitchFamily="2" charset="2"/>
              <a:buChar char="§"/>
            </a:pPr>
            <a:r>
              <a:rPr lang="en-US" altLang="en-US" sz="2000" dirty="0"/>
              <a:t>The points in this shell are then projected onto </a:t>
            </a:r>
            <a:r>
              <a:rPr lang="en-US" altLang="en-US" sz="2000" b="1" dirty="0"/>
              <a:t>Ω</a:t>
            </a:r>
            <a:r>
              <a:rPr lang="en-US" altLang="en-US" sz="2000" baseline="-25000" dirty="0"/>
              <a:t>4n</a:t>
            </a:r>
            <a:r>
              <a:rPr lang="en-US" altLang="en-US" sz="2000" dirty="0"/>
              <a:t> by dividing by their norm.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247FEFFF-EF36-412F-9550-C38C3A482DB0}"/>
              </a:ext>
            </a:extLst>
          </p:cNvPr>
          <p:cNvSpPr>
            <a:spLocks noGrp="1" noChangeArrowheads="1"/>
          </p:cNvSpPr>
          <p:nvPr>
            <p:ph type="title"/>
          </p:nvPr>
        </p:nvSpPr>
        <p:spPr/>
        <p:txBody>
          <a:bodyPr/>
          <a:lstStyle/>
          <a:p>
            <a:r>
              <a:rPr lang="en-US" altLang="en-US" dirty="0"/>
              <a:t>..Deliverables</a:t>
            </a:r>
          </a:p>
        </p:txBody>
      </p:sp>
      <p:sp>
        <p:nvSpPr>
          <p:cNvPr id="3" name="Content Placeholder 2">
            <a:extLst>
              <a:ext uri="{FF2B5EF4-FFF2-40B4-BE49-F238E27FC236}">
                <a16:creationId xmlns:a16="http://schemas.microsoft.com/office/drawing/2014/main" id="{9FC497D4-7CD5-42E7-95FA-A9F8B7CB2CFB}"/>
              </a:ext>
            </a:extLst>
          </p:cNvPr>
          <p:cNvSpPr>
            <a:spLocks noGrp="1" noRot="1" noChangeAspect="1" noMove="1" noResize="1" noEditPoints="1" noAdjustHandles="1" noChangeArrowheads="1" noChangeShapeType="1" noTextEdit="1"/>
          </p:cNvSpPr>
          <p:nvPr>
            <p:ph idx="1"/>
          </p:nvPr>
        </p:nvSpPr>
        <p:spPr>
          <a:xfrm>
            <a:off x="457200" y="1981200"/>
            <a:ext cx="8458200" cy="4648200"/>
          </a:xfrm>
          <a:blipFill>
            <a:blip r:embed="rId2"/>
            <a:stretch>
              <a:fillRect l="-288" t="-786" r="-720"/>
            </a:stretch>
          </a:blipFill>
          <a:extLst/>
        </p:spPr>
        <p:txBody>
          <a:bodyPr/>
          <a:lstStyle/>
          <a:p>
            <a:pPr marL="0" indent="0">
              <a:buNone/>
            </a:pPr>
            <a:endParaRPr lang="en-US" dirty="0">
              <a:no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306C157-80CF-4DA8-A6FF-E1EBF4E9ABD5}"/>
              </a:ext>
            </a:extLst>
          </p:cNvPr>
          <p:cNvSpPr>
            <a:spLocks noGrp="1" noChangeArrowheads="1"/>
          </p:cNvSpPr>
          <p:nvPr>
            <p:ph type="title"/>
          </p:nvPr>
        </p:nvSpPr>
        <p:spPr/>
        <p:txBody>
          <a:bodyPr/>
          <a:lstStyle/>
          <a:p>
            <a:r>
              <a:rPr lang="en-US" altLang="en-US" dirty="0"/>
              <a:t>..Deliverables</a:t>
            </a:r>
          </a:p>
        </p:txBody>
      </p:sp>
      <p:sp>
        <p:nvSpPr>
          <p:cNvPr id="38915" name="Content Placeholder 2">
            <a:extLst>
              <a:ext uri="{FF2B5EF4-FFF2-40B4-BE49-F238E27FC236}">
                <a16:creationId xmlns:a16="http://schemas.microsoft.com/office/drawing/2014/main" id="{1C46CA4E-873B-4D9E-974C-6F9A6B29E547}"/>
              </a:ext>
            </a:extLst>
          </p:cNvPr>
          <p:cNvSpPr>
            <a:spLocks noGrp="1" noChangeArrowheads="1"/>
          </p:cNvSpPr>
          <p:nvPr>
            <p:ph idx="1"/>
          </p:nvPr>
        </p:nvSpPr>
        <p:spPr>
          <a:xfrm>
            <a:off x="457200" y="1981200"/>
            <a:ext cx="8458200" cy="4648200"/>
          </a:xfrm>
        </p:spPr>
        <p:txBody>
          <a:bodyPr/>
          <a:lstStyle/>
          <a:p>
            <a:pPr>
              <a:buFont typeface="Wingdings" panose="05000000000000000000" pitchFamily="2" charset="2"/>
              <a:buChar char="q"/>
            </a:pPr>
            <a:r>
              <a:rPr lang="en-US" altLang="en-US" sz="2200" dirty="0">
                <a:solidFill>
                  <a:srgbClr val="C00000"/>
                </a:solidFill>
              </a:rPr>
              <a:t>..Approximate Solution:</a:t>
            </a:r>
          </a:p>
          <a:p>
            <a:pPr>
              <a:buClr>
                <a:schemeClr val="tx2"/>
              </a:buClr>
              <a:buSzPct val="85000"/>
              <a:buFont typeface="Wingdings" panose="05000000000000000000" pitchFamily="2" charset="2"/>
              <a:buChar char="§"/>
            </a:pPr>
            <a:r>
              <a:rPr lang="en-US" altLang="en-US" sz="2000" dirty="0"/>
              <a:t>.. Conclusion : </a:t>
            </a:r>
          </a:p>
          <a:p>
            <a:pPr algn="just">
              <a:buClr>
                <a:schemeClr val="tx2"/>
              </a:buClr>
              <a:buFont typeface="Wingdings" panose="05000000000000000000" pitchFamily="2" charset="2"/>
              <a:buChar char="§"/>
            </a:pPr>
            <a:r>
              <a:rPr lang="en-US" altLang="en-US" sz="2000" dirty="0"/>
              <a:t>Inclusion of upper and lower bounds dependent on estimation of the size of optimal codes for dimensions up to 128-mers in DNA Space.</a:t>
            </a:r>
            <a:endParaRPr lang="en-US" altLang="en-US" dirty="0"/>
          </a:p>
          <a:p>
            <a:pPr algn="just">
              <a:buClr>
                <a:schemeClr val="tx2"/>
              </a:buClr>
              <a:buFont typeface="Wingdings" panose="05000000000000000000" pitchFamily="2" charset="2"/>
              <a:buChar char="§"/>
            </a:pPr>
            <a:r>
              <a:rPr lang="en-US" altLang="en-US" sz="2000" dirty="0"/>
              <a:t>Solutions include some infinite families of DNA strand lengths, based on estimates of the kissing (or contact) number for sphere packings in Euclidean spaces.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0FFB2BF5-AADB-4A2F-B080-3A2E5314DCFC}"/>
              </a:ext>
            </a:extLst>
          </p:cNvPr>
          <p:cNvSpPr>
            <a:spLocks noGrp="1" noChangeArrowheads="1"/>
          </p:cNvSpPr>
          <p:nvPr>
            <p:ph type="title"/>
          </p:nvPr>
        </p:nvSpPr>
        <p:spPr/>
        <p:txBody>
          <a:bodyPr/>
          <a:lstStyle/>
          <a:p>
            <a:r>
              <a:rPr lang="en-US" altLang="en-US" dirty="0"/>
              <a:t>..Deliverables</a:t>
            </a:r>
          </a:p>
        </p:txBody>
      </p:sp>
      <p:sp>
        <p:nvSpPr>
          <p:cNvPr id="39939" name="Content Placeholder 2">
            <a:extLst>
              <a:ext uri="{FF2B5EF4-FFF2-40B4-BE49-F238E27FC236}">
                <a16:creationId xmlns:a16="http://schemas.microsoft.com/office/drawing/2014/main" id="{49ADF0FF-0296-450F-B01E-B5ED5C355336}"/>
              </a:ext>
            </a:extLst>
          </p:cNvPr>
          <p:cNvSpPr>
            <a:spLocks noGrp="1" noChangeArrowheads="1"/>
          </p:cNvSpPr>
          <p:nvPr>
            <p:ph idx="1"/>
          </p:nvPr>
        </p:nvSpPr>
        <p:spPr>
          <a:xfrm>
            <a:off x="457200" y="1981200"/>
            <a:ext cx="8458200" cy="4191000"/>
          </a:xfrm>
        </p:spPr>
        <p:txBody>
          <a:bodyPr/>
          <a:lstStyle/>
          <a:p>
            <a:pPr>
              <a:buFont typeface="Wingdings" panose="05000000000000000000" pitchFamily="2" charset="2"/>
              <a:buChar char="q"/>
            </a:pPr>
            <a:r>
              <a:rPr lang="en-US" altLang="en-US" sz="2200" dirty="0">
                <a:solidFill>
                  <a:srgbClr val="C00000"/>
                </a:solidFill>
              </a:rPr>
              <a:t>Proof of correctness of reduction</a:t>
            </a:r>
          </a:p>
          <a:p>
            <a:pPr>
              <a:buClr>
                <a:schemeClr val="tx2"/>
              </a:buClr>
              <a:buSzPct val="65000"/>
              <a:buFont typeface="Wingdings" panose="05000000000000000000" pitchFamily="2" charset="2"/>
              <a:buChar char="§"/>
            </a:pPr>
            <a:r>
              <a:rPr lang="en-US" altLang="en-US" sz="2200" dirty="0"/>
              <a:t>Main factors in proof </a:t>
            </a:r>
          </a:p>
          <a:p>
            <a:pPr>
              <a:buClr>
                <a:schemeClr val="tx2"/>
              </a:buClr>
              <a:buFont typeface="Wingdings" panose="05000000000000000000" pitchFamily="2" charset="2"/>
              <a:buChar char="§"/>
            </a:pPr>
            <a:r>
              <a:rPr lang="en-US" altLang="en-US" sz="2200" dirty="0"/>
              <a:t>    Needs decision version of the algorithmic problem </a:t>
            </a:r>
          </a:p>
          <a:p>
            <a:pPr>
              <a:buClr>
                <a:schemeClr val="tx2"/>
              </a:buClr>
              <a:buFont typeface="Wingdings" panose="05000000000000000000" pitchFamily="2" charset="2"/>
              <a:buChar char="§"/>
            </a:pPr>
            <a:r>
              <a:rPr lang="en-US" altLang="en-US" sz="2200" dirty="0"/>
              <a:t>     Is correct if reduction of one instance is transformed to another instance and answers to the decision questions are same always.</a:t>
            </a:r>
          </a:p>
          <a:p>
            <a:pPr>
              <a:buClr>
                <a:schemeClr val="tx2"/>
              </a:buClr>
              <a:buFont typeface="Wingdings" panose="05000000000000000000" pitchFamily="2" charset="2"/>
              <a:buChar char="§"/>
            </a:pPr>
            <a:r>
              <a:rPr lang="en-US" altLang="en-US" sz="2200" dirty="0"/>
              <a:t>  Always get answers “YES” from both of the decision version of Algorithmic Problem (AP) for positive instance and always get answers “NO” for negative instances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832612D-DDDE-43E8-983B-760491EC265F}"/>
              </a:ext>
            </a:extLst>
          </p:cNvPr>
          <p:cNvSpPr>
            <a:spLocks noGrp="1" noChangeArrowheads="1"/>
          </p:cNvSpPr>
          <p:nvPr>
            <p:ph type="title"/>
          </p:nvPr>
        </p:nvSpPr>
        <p:spPr>
          <a:xfrm>
            <a:off x="2133600" y="533400"/>
            <a:ext cx="4724400" cy="914400"/>
          </a:xfrm>
        </p:spPr>
        <p:txBody>
          <a:bodyPr/>
          <a:lstStyle/>
          <a:p>
            <a:pPr algn="ctr"/>
            <a:r>
              <a:rPr lang="en-US" altLang="en-US" dirty="0">
                <a:solidFill>
                  <a:srgbClr val="00467A"/>
                </a:solidFill>
              </a:rPr>
              <a:t>Goal/Scope</a:t>
            </a:r>
            <a:endParaRPr lang="en-US" altLang="en-US" sz="2800" b="0" dirty="0">
              <a:solidFill>
                <a:srgbClr val="002060"/>
              </a:solidFill>
            </a:endParaRPr>
          </a:p>
        </p:txBody>
      </p:sp>
      <p:sp>
        <p:nvSpPr>
          <p:cNvPr id="9219" name="Rectangle 3">
            <a:extLst>
              <a:ext uri="{FF2B5EF4-FFF2-40B4-BE49-F238E27FC236}">
                <a16:creationId xmlns:a16="http://schemas.microsoft.com/office/drawing/2014/main" id="{D0348F40-4CDB-41C6-A8C4-459764EF52C4}"/>
              </a:ext>
            </a:extLst>
          </p:cNvPr>
          <p:cNvSpPr>
            <a:spLocks noGrp="1" noChangeArrowheads="1"/>
          </p:cNvSpPr>
          <p:nvPr>
            <p:ph type="body" idx="1"/>
          </p:nvPr>
        </p:nvSpPr>
        <p:spPr>
          <a:xfrm>
            <a:off x="304800" y="1981200"/>
            <a:ext cx="8839200" cy="4876800"/>
          </a:xfrm>
        </p:spPr>
        <p:txBody>
          <a:bodyPr/>
          <a:lstStyle/>
          <a:p>
            <a:pPr marL="0" indent="0">
              <a:buFont typeface="Monotype Sorts" pitchFamily="2" charset="2"/>
              <a:buNone/>
              <a:defRPr/>
            </a:pPr>
            <a:endParaRPr lang="en-US" altLang="en-US" sz="2200" dirty="0"/>
          </a:p>
          <a:p>
            <a:pPr lvl="1">
              <a:buFont typeface="Wingdings" panose="05000000000000000000" pitchFamily="2" charset="2"/>
              <a:buChar char="§"/>
              <a:defRPr/>
            </a:pPr>
            <a:r>
              <a:rPr lang="en-US" altLang="en-US" sz="2000" dirty="0"/>
              <a:t>To find an approximate solution of CODEWORD DESIGN problem.</a:t>
            </a:r>
          </a:p>
          <a:p>
            <a:pPr>
              <a:buFont typeface="Wingdings" panose="05000000000000000000" pitchFamily="2" charset="2"/>
              <a:buChar char="q"/>
              <a:defRPr/>
            </a:pPr>
            <a:r>
              <a:rPr lang="en-US" altLang="en-US" sz="2200" dirty="0">
                <a:solidFill>
                  <a:srgbClr val="990033"/>
                </a:solidFill>
              </a:rPr>
              <a:t>DNA CODEWORD DESIGN</a:t>
            </a:r>
          </a:p>
          <a:p>
            <a:pPr lvl="1">
              <a:buFont typeface="Wingdings" panose="05000000000000000000" pitchFamily="2" charset="2"/>
              <a:buChar char="§"/>
              <a:defRPr/>
            </a:pPr>
            <a:r>
              <a:rPr lang="en-US" altLang="en-US" sz="2000" dirty="0"/>
              <a:t>INSTANCE:  Two integers n / 𝛕   (size of the string/hybridization stringency)</a:t>
            </a:r>
          </a:p>
          <a:p>
            <a:pPr lvl="1">
              <a:buFont typeface="Wingdings" panose="05000000000000000000" pitchFamily="2" charset="2"/>
              <a:buChar char="§"/>
              <a:defRPr/>
            </a:pPr>
            <a:r>
              <a:rPr lang="en-US" altLang="en-US" sz="2000" dirty="0"/>
              <a:t>QUESTION: What is the selection of sphere centers (probes) in the DNA space such that every other string of size n is within h-distance 𝛕  of exactly one probe?</a:t>
            </a:r>
            <a:endParaRPr lang="en-US" altLang="en-US" sz="2000" baseline="30000" dirty="0">
              <a:solidFill>
                <a:schemeClr val="bg2"/>
              </a:solidFill>
            </a:endParaRPr>
          </a:p>
          <a:p>
            <a:pPr lvl="1">
              <a:defRPr/>
            </a:pPr>
            <a:endParaRPr lang="en-US" altLang="en-US" sz="2000" dirty="0"/>
          </a:p>
          <a:p>
            <a:pPr lvl="1">
              <a:defRPr/>
            </a:pPr>
            <a:endParaRPr lang="en-US" altLang="en-US" sz="2000" dirty="0"/>
          </a:p>
          <a:p>
            <a:pPr marL="457200" lvl="1" indent="0">
              <a:buFont typeface="Monotype Sorts" pitchFamily="2" charset="2"/>
              <a:buNone/>
              <a:defRPr/>
            </a:pPr>
            <a:endParaRPr lang="en-US" altLang="en-US" sz="2000" baseline="30000" dirty="0">
              <a:solidFill>
                <a:schemeClr val="bg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A310D48C-9F0E-42CD-94B6-0E2B242F8236}"/>
              </a:ext>
            </a:extLst>
          </p:cNvPr>
          <p:cNvSpPr>
            <a:spLocks noGrp="1" noChangeArrowheads="1"/>
          </p:cNvSpPr>
          <p:nvPr>
            <p:ph type="title"/>
          </p:nvPr>
        </p:nvSpPr>
        <p:spPr/>
        <p:txBody>
          <a:bodyPr/>
          <a:lstStyle/>
          <a:p>
            <a:r>
              <a:rPr lang="en-US" altLang="en-US" dirty="0"/>
              <a:t>..Deliverables</a:t>
            </a:r>
          </a:p>
        </p:txBody>
      </p:sp>
      <p:sp>
        <p:nvSpPr>
          <p:cNvPr id="3" name="Content Placeholder 2">
            <a:extLst>
              <a:ext uri="{FF2B5EF4-FFF2-40B4-BE49-F238E27FC236}">
                <a16:creationId xmlns:a16="http://schemas.microsoft.com/office/drawing/2014/main" id="{9FC497D4-7CD5-42E7-95FA-A9F8B7CB2CFB}"/>
              </a:ext>
            </a:extLst>
          </p:cNvPr>
          <p:cNvSpPr>
            <a:spLocks noGrp="1" noRot="1" noChangeAspect="1" noMove="1" noResize="1" noEditPoints="1" noAdjustHandles="1" noChangeArrowheads="1" noChangeShapeType="1" noTextEdit="1"/>
          </p:cNvSpPr>
          <p:nvPr>
            <p:ph idx="1"/>
          </p:nvPr>
        </p:nvSpPr>
        <p:spPr>
          <a:xfrm>
            <a:off x="457200" y="1981200"/>
            <a:ext cx="8458200" cy="4191000"/>
          </a:xfrm>
          <a:blipFill>
            <a:blip r:embed="rId2"/>
            <a:stretch>
              <a:fillRect l="-720" t="-872" r="-432"/>
            </a:stretch>
          </a:blipFill>
          <a:extLst/>
        </p:spPr>
        <p:txBody>
          <a:bodyPr/>
          <a:lstStyle/>
          <a:p>
            <a:pPr marL="0" indent="0">
              <a:buNone/>
            </a:pPr>
            <a:r>
              <a:rPr lang="en-US" dirty="0">
                <a:noFill/>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773F9501-C6BD-4D8C-93EB-9568147C770A}"/>
              </a:ext>
            </a:extLst>
          </p:cNvPr>
          <p:cNvSpPr>
            <a:spLocks noGrp="1" noChangeArrowheads="1"/>
          </p:cNvSpPr>
          <p:nvPr>
            <p:ph type="title"/>
          </p:nvPr>
        </p:nvSpPr>
        <p:spPr/>
        <p:txBody>
          <a:bodyPr/>
          <a:lstStyle/>
          <a:p>
            <a:r>
              <a:rPr lang="en-US" altLang="en-US" dirty="0"/>
              <a:t>..Deliverables</a:t>
            </a:r>
          </a:p>
        </p:txBody>
      </p:sp>
      <p:sp>
        <p:nvSpPr>
          <p:cNvPr id="3" name="Content Placeholder 2">
            <a:extLst>
              <a:ext uri="{FF2B5EF4-FFF2-40B4-BE49-F238E27FC236}">
                <a16:creationId xmlns:a16="http://schemas.microsoft.com/office/drawing/2014/main" id="{9FC497D4-7CD5-42E7-95FA-A9F8B7CB2CFB}"/>
              </a:ext>
            </a:extLst>
          </p:cNvPr>
          <p:cNvSpPr>
            <a:spLocks noGrp="1" noRot="1" noChangeAspect="1" noMove="1" noResize="1" noEditPoints="1" noAdjustHandles="1" noChangeArrowheads="1" noChangeShapeType="1" noTextEdit="1"/>
          </p:cNvSpPr>
          <p:nvPr>
            <p:ph idx="1"/>
          </p:nvPr>
        </p:nvSpPr>
        <p:spPr>
          <a:xfrm>
            <a:off x="457200" y="1981200"/>
            <a:ext cx="8458200" cy="4191000"/>
          </a:xfrm>
          <a:blipFill>
            <a:blip r:embed="rId2"/>
            <a:stretch>
              <a:fillRect t="-872"/>
            </a:stretch>
          </a:blipFill>
          <a:extLst/>
        </p:spPr>
        <p:txBody>
          <a:bodyPr/>
          <a:lstStyle/>
          <a:p>
            <a:pPr marL="0" indent="0">
              <a:buNone/>
            </a:pPr>
            <a:r>
              <a:rPr lang="en-US" dirty="0">
                <a:noFill/>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FE13B67C-AAEE-4B7B-A802-5D5CA42C0020}"/>
              </a:ext>
            </a:extLst>
          </p:cNvPr>
          <p:cNvSpPr>
            <a:spLocks noGrp="1" noChangeArrowheads="1"/>
          </p:cNvSpPr>
          <p:nvPr>
            <p:ph type="title"/>
          </p:nvPr>
        </p:nvSpPr>
        <p:spPr/>
        <p:txBody>
          <a:bodyPr/>
          <a:lstStyle/>
          <a:p>
            <a:r>
              <a:rPr lang="en-US" altLang="en-US" dirty="0"/>
              <a:t>..Deliverables</a:t>
            </a:r>
          </a:p>
        </p:txBody>
      </p:sp>
      <p:sp>
        <p:nvSpPr>
          <p:cNvPr id="3" name="Content Placeholder 2">
            <a:extLst>
              <a:ext uri="{FF2B5EF4-FFF2-40B4-BE49-F238E27FC236}">
                <a16:creationId xmlns:a16="http://schemas.microsoft.com/office/drawing/2014/main" id="{9FC497D4-7CD5-42E7-95FA-A9F8B7CB2CFB}"/>
              </a:ext>
            </a:extLst>
          </p:cNvPr>
          <p:cNvSpPr>
            <a:spLocks noGrp="1" noRot="1" noChangeAspect="1" noMove="1" noResize="1" noEditPoints="1" noAdjustHandles="1" noChangeArrowheads="1" noChangeShapeType="1" noTextEdit="1"/>
          </p:cNvSpPr>
          <p:nvPr>
            <p:ph idx="1"/>
          </p:nvPr>
        </p:nvSpPr>
        <p:spPr>
          <a:xfrm>
            <a:off x="457200" y="1600200"/>
            <a:ext cx="8458200" cy="4800600"/>
          </a:xfrm>
          <a:blipFill>
            <a:blip r:embed="rId2"/>
            <a:stretch>
              <a:fillRect l="-937" t="-762" r="-865"/>
            </a:stretch>
          </a:blipFill>
          <a:extLst/>
        </p:spPr>
        <p:txBody>
          <a:bodyPr/>
          <a:lstStyle/>
          <a:p>
            <a:pPr marL="0" indent="0">
              <a:buNone/>
            </a:pPr>
            <a:r>
              <a:rPr lang="en-US" dirty="0">
                <a:noFill/>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075274E6-BEE9-408B-A76F-0D23CE26CCFF}"/>
              </a:ext>
            </a:extLst>
          </p:cNvPr>
          <p:cNvSpPr>
            <a:spLocks noGrp="1" noChangeArrowheads="1"/>
          </p:cNvSpPr>
          <p:nvPr>
            <p:ph type="title"/>
          </p:nvPr>
        </p:nvSpPr>
        <p:spPr/>
        <p:txBody>
          <a:bodyPr/>
          <a:lstStyle/>
          <a:p>
            <a:r>
              <a:rPr lang="en-US" altLang="en-US" dirty="0"/>
              <a:t>..Deliverables</a:t>
            </a:r>
          </a:p>
        </p:txBody>
      </p:sp>
      <p:sp>
        <p:nvSpPr>
          <p:cNvPr id="3" name="Content Placeholder 2">
            <a:extLst>
              <a:ext uri="{FF2B5EF4-FFF2-40B4-BE49-F238E27FC236}">
                <a16:creationId xmlns:a16="http://schemas.microsoft.com/office/drawing/2014/main" id="{9FC497D4-7CD5-42E7-95FA-A9F8B7CB2CFB}"/>
              </a:ext>
            </a:extLst>
          </p:cNvPr>
          <p:cNvSpPr>
            <a:spLocks noGrp="1" noRot="1" noChangeAspect="1" noMove="1" noResize="1" noEditPoints="1" noAdjustHandles="1" noChangeArrowheads="1" noChangeShapeType="1" noTextEdit="1"/>
          </p:cNvSpPr>
          <p:nvPr>
            <p:ph idx="1"/>
          </p:nvPr>
        </p:nvSpPr>
        <p:spPr>
          <a:xfrm>
            <a:off x="457200" y="1600200"/>
            <a:ext cx="8458200" cy="4800600"/>
          </a:xfrm>
          <a:blipFill>
            <a:blip r:embed="rId2"/>
            <a:stretch>
              <a:fillRect l="-937" t="-762" r="-865"/>
            </a:stretch>
          </a:blipFill>
          <a:extLst/>
        </p:spPr>
        <p:txBody>
          <a:bodyPr/>
          <a:lstStyle/>
          <a:p>
            <a:pPr marL="0" indent="0">
              <a:buNone/>
            </a:pPr>
            <a:r>
              <a:rPr lang="en-US" dirty="0">
                <a:noFil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15FECD3-2237-4784-902E-B732FF5939E9}"/>
              </a:ext>
            </a:extLst>
          </p:cNvPr>
          <p:cNvSpPr>
            <a:spLocks noGrp="1" noChangeArrowheads="1"/>
          </p:cNvSpPr>
          <p:nvPr>
            <p:ph type="title"/>
          </p:nvPr>
        </p:nvSpPr>
        <p:spPr/>
        <p:txBody>
          <a:bodyPr/>
          <a:lstStyle/>
          <a:p>
            <a:r>
              <a:rPr lang="en-US" altLang="en-US" dirty="0"/>
              <a:t>..Deliverables</a:t>
            </a:r>
          </a:p>
        </p:txBody>
      </p:sp>
      <p:sp>
        <p:nvSpPr>
          <p:cNvPr id="3" name="Content Placeholder 2">
            <a:extLst>
              <a:ext uri="{FF2B5EF4-FFF2-40B4-BE49-F238E27FC236}">
                <a16:creationId xmlns:a16="http://schemas.microsoft.com/office/drawing/2014/main" id="{9FC497D4-7CD5-42E7-95FA-A9F8B7CB2CFB}"/>
              </a:ext>
            </a:extLst>
          </p:cNvPr>
          <p:cNvSpPr>
            <a:spLocks noGrp="1" noRot="1" noChangeAspect="1" noMove="1" noResize="1" noEditPoints="1" noAdjustHandles="1" noChangeArrowheads="1" noChangeShapeType="1" noTextEdit="1"/>
          </p:cNvSpPr>
          <p:nvPr>
            <p:ph idx="1"/>
          </p:nvPr>
        </p:nvSpPr>
        <p:spPr>
          <a:xfrm>
            <a:off x="457200" y="1600200"/>
            <a:ext cx="8458200" cy="4800600"/>
          </a:xfrm>
          <a:blipFill>
            <a:blip r:embed="rId2"/>
            <a:stretch>
              <a:fillRect l="-937" t="-762" r="-865"/>
            </a:stretch>
          </a:blipFill>
          <a:extLst/>
        </p:spPr>
        <p:txBody>
          <a:bodyPr/>
          <a:lstStyle/>
          <a:p>
            <a:pPr marL="0" indent="0">
              <a:buNone/>
            </a:pPr>
            <a:r>
              <a:rPr lang="en-US" dirty="0">
                <a:noFill/>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50BF8B0B-FC8A-4F9A-A887-A3955F5F95BD}"/>
              </a:ext>
            </a:extLst>
          </p:cNvPr>
          <p:cNvSpPr>
            <a:spLocks noGrp="1" noChangeArrowheads="1"/>
          </p:cNvSpPr>
          <p:nvPr>
            <p:ph type="title"/>
          </p:nvPr>
        </p:nvSpPr>
        <p:spPr/>
        <p:txBody>
          <a:bodyPr/>
          <a:lstStyle/>
          <a:p>
            <a:r>
              <a:rPr lang="en-US" altLang="en-US" dirty="0"/>
              <a:t>..Deliverables</a:t>
            </a:r>
          </a:p>
        </p:txBody>
      </p:sp>
      <p:sp>
        <p:nvSpPr>
          <p:cNvPr id="3" name="Content Placeholder 2">
            <a:extLst>
              <a:ext uri="{FF2B5EF4-FFF2-40B4-BE49-F238E27FC236}">
                <a16:creationId xmlns:a16="http://schemas.microsoft.com/office/drawing/2014/main" id="{9FC497D4-7CD5-42E7-95FA-A9F8B7CB2CFB}"/>
              </a:ext>
            </a:extLst>
          </p:cNvPr>
          <p:cNvSpPr>
            <a:spLocks noGrp="1"/>
          </p:cNvSpPr>
          <p:nvPr>
            <p:ph idx="1"/>
          </p:nvPr>
        </p:nvSpPr>
        <p:spPr>
          <a:xfrm>
            <a:off x="457200" y="1600200"/>
            <a:ext cx="8458200" cy="4800600"/>
          </a:xfrm>
        </p:spPr>
        <p:txBody>
          <a:bodyPr/>
          <a:lstStyle/>
          <a:p>
            <a:pPr>
              <a:buFont typeface="Wingdings" panose="05000000000000000000" pitchFamily="2" charset="2"/>
              <a:buChar char="q"/>
              <a:defRPr/>
            </a:pPr>
            <a:r>
              <a:rPr lang="en-US" sz="2200" dirty="0">
                <a:solidFill>
                  <a:srgbClr val="C00000"/>
                </a:solidFill>
              </a:rPr>
              <a:t>Complexity Analysis of Algorithmic problem</a:t>
            </a:r>
          </a:p>
          <a:p>
            <a:pPr>
              <a:buClr>
                <a:schemeClr val="tx2"/>
              </a:buClr>
              <a:buFont typeface="Wingdings" panose="05000000000000000000" pitchFamily="2" charset="2"/>
              <a:buChar char="§"/>
              <a:defRPr/>
            </a:pPr>
            <a:r>
              <a:rPr lang="en-US" sz="2000" dirty="0"/>
              <a:t> To solve the complexity of the problem here decision version of the CODEWORD DESIGN problem is taken into account.</a:t>
            </a:r>
            <a:r>
              <a:rPr lang="en-US" dirty="0"/>
              <a:t> </a:t>
            </a:r>
          </a:p>
          <a:p>
            <a:pPr>
              <a:buClr>
                <a:schemeClr val="tx2"/>
              </a:buClr>
              <a:buFont typeface="Wingdings" panose="05000000000000000000" pitchFamily="2" charset="2"/>
              <a:buChar char="§"/>
              <a:defRPr/>
            </a:pPr>
            <a:r>
              <a:rPr lang="en-US" sz="2000" dirty="0"/>
              <a:t> The decision version of the CODEWORD DESIGN problem is NP-    complete.</a:t>
            </a:r>
          </a:p>
          <a:p>
            <a:pPr>
              <a:buClr>
                <a:schemeClr val="tx2"/>
              </a:buClr>
              <a:buSzPct val="65000"/>
              <a:defRPr/>
            </a:pPr>
            <a:endParaRPr lang="en-US" sz="2000" dirty="0"/>
          </a:p>
          <a:p>
            <a:pPr>
              <a:buClr>
                <a:schemeClr val="tx2"/>
              </a:buClr>
              <a:buSzPct val="85000"/>
              <a:buFont typeface="Wingdings" panose="05000000000000000000" pitchFamily="2" charset="2"/>
              <a:buChar char="§"/>
              <a:defRPr/>
            </a:pPr>
            <a:r>
              <a:rPr lang="en-US" sz="2000" dirty="0"/>
              <a:t> Proof of NP : </a:t>
            </a:r>
          </a:p>
          <a:p>
            <a:pPr>
              <a:buClr>
                <a:schemeClr val="tx2"/>
              </a:buClr>
              <a:buFont typeface="Wingdings" panose="05000000000000000000" pitchFamily="2" charset="2"/>
              <a:buChar char="§"/>
              <a:defRPr/>
            </a:pPr>
            <a:r>
              <a:rPr lang="en-US" sz="2000" dirty="0"/>
              <a:t> To prove that this problem is in NP there needs to be sown how the TM works.</a:t>
            </a:r>
          </a:p>
          <a:p>
            <a:pPr marL="0" indent="0">
              <a:buFont typeface="Monotype Sorts" pitchFamily="2" charset="2"/>
              <a:buNone/>
              <a:defRPr/>
            </a:pPr>
            <a:r>
              <a:rPr lang="en-US" sz="2000" dirty="0"/>
              <a:t>       The TM M works as follows:</a:t>
            </a:r>
          </a:p>
          <a:p>
            <a:pPr marL="457200" indent="-457200">
              <a:buClr>
                <a:schemeClr val="tx2"/>
              </a:buClr>
              <a:buFont typeface="+mj-lt"/>
              <a:buAutoNum type="arabicPeriod"/>
              <a:defRPr/>
            </a:pPr>
            <a:r>
              <a:rPr lang="en-US" sz="2000" dirty="0"/>
              <a:t> Nondeterministically guesses no of probes say m</a:t>
            </a:r>
          </a:p>
          <a:p>
            <a:pPr marL="457200" indent="-457200">
              <a:buClr>
                <a:schemeClr val="tx2"/>
              </a:buClr>
              <a:buFont typeface="+mj-lt"/>
              <a:buAutoNum type="arabicPeriod"/>
              <a:defRPr/>
            </a:pPr>
            <a:r>
              <a:rPr lang="en-US" sz="2000" dirty="0"/>
              <a:t>Nondeterministically guesses m DNA strings of length n for potential (n, 𝛕)</a:t>
            </a:r>
          </a:p>
          <a:p>
            <a:pPr marL="0" indent="0">
              <a:buFont typeface="Monotype Sorts" pitchFamily="2" charset="2"/>
              <a:buNone/>
              <a:defRPr/>
            </a:pPr>
            <a:endParaRPr lang="en-US" sz="2000" dirty="0"/>
          </a:p>
          <a:p>
            <a:pPr marL="0" indent="0">
              <a:buClr>
                <a:schemeClr val="tx2"/>
              </a:buClr>
              <a:buSzPct val="75000"/>
              <a:buFont typeface="Monotype Sorts" pitchFamily="2" charset="2"/>
              <a:buNone/>
              <a:defRPr/>
            </a:pP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1AC77397-3084-499C-84DE-B474D2C8EBDE}"/>
              </a:ext>
            </a:extLst>
          </p:cNvPr>
          <p:cNvSpPr>
            <a:spLocks noGrp="1" noChangeArrowheads="1"/>
          </p:cNvSpPr>
          <p:nvPr>
            <p:ph type="title"/>
          </p:nvPr>
        </p:nvSpPr>
        <p:spPr/>
        <p:txBody>
          <a:bodyPr/>
          <a:lstStyle/>
          <a:p>
            <a:r>
              <a:rPr lang="en-US" altLang="en-US" dirty="0"/>
              <a:t>..Deliverables</a:t>
            </a:r>
          </a:p>
        </p:txBody>
      </p:sp>
      <p:sp>
        <p:nvSpPr>
          <p:cNvPr id="3" name="Content Placeholder 2">
            <a:extLst>
              <a:ext uri="{FF2B5EF4-FFF2-40B4-BE49-F238E27FC236}">
                <a16:creationId xmlns:a16="http://schemas.microsoft.com/office/drawing/2014/main" id="{9FC497D4-7CD5-42E7-95FA-A9F8B7CB2CFB}"/>
              </a:ext>
            </a:extLst>
          </p:cNvPr>
          <p:cNvSpPr>
            <a:spLocks noGrp="1"/>
          </p:cNvSpPr>
          <p:nvPr>
            <p:ph idx="1"/>
          </p:nvPr>
        </p:nvSpPr>
        <p:spPr>
          <a:xfrm>
            <a:off x="457200" y="1600200"/>
            <a:ext cx="8458200" cy="4800600"/>
          </a:xfrm>
        </p:spPr>
        <p:txBody>
          <a:bodyPr/>
          <a:lstStyle/>
          <a:p>
            <a:pPr>
              <a:buFont typeface="Wingdings" panose="05000000000000000000" pitchFamily="2" charset="2"/>
              <a:buChar char="q"/>
              <a:defRPr/>
            </a:pPr>
            <a:r>
              <a:rPr lang="en-US" sz="2200" dirty="0">
                <a:solidFill>
                  <a:srgbClr val="C00000"/>
                </a:solidFill>
              </a:rPr>
              <a:t>..Complexity Analysis of Algorithmic problem</a:t>
            </a:r>
          </a:p>
          <a:p>
            <a:pPr>
              <a:buClr>
                <a:schemeClr val="tx2"/>
              </a:buClr>
              <a:buSzPct val="75000"/>
              <a:buFont typeface="Wingdings" panose="05000000000000000000" pitchFamily="2" charset="2"/>
              <a:buChar char="§"/>
              <a:defRPr/>
            </a:pPr>
            <a:r>
              <a:rPr lang="en-US" sz="2400" dirty="0"/>
              <a:t>..</a:t>
            </a:r>
            <a:r>
              <a:rPr lang="en-US" sz="2000" dirty="0"/>
              <a:t>Proof of NP :</a:t>
            </a:r>
            <a:endParaRPr lang="en-US" sz="2000" dirty="0">
              <a:solidFill>
                <a:srgbClr val="C00000"/>
              </a:solidFill>
            </a:endParaRPr>
          </a:p>
          <a:p>
            <a:pPr marL="0" indent="0">
              <a:buClr>
                <a:schemeClr val="tx2"/>
              </a:buClr>
              <a:buFont typeface="Monotype Sorts" pitchFamily="2" charset="2"/>
              <a:buNone/>
              <a:defRPr/>
            </a:pPr>
            <a:r>
              <a:rPr lang="en-US" sz="1200" dirty="0">
                <a:solidFill>
                  <a:schemeClr val="tx2"/>
                </a:solidFill>
              </a:rPr>
              <a:t>3</a:t>
            </a:r>
            <a:r>
              <a:rPr lang="en-US" sz="2000" dirty="0"/>
              <a:t>.        Compute h-distance between any pairs of those probes and checks if the h-distance is at least 𝛕</a:t>
            </a:r>
          </a:p>
          <a:p>
            <a:pPr marL="0" indent="0">
              <a:buClr>
                <a:schemeClr val="tx2"/>
              </a:buClr>
              <a:buFont typeface="Monotype Sorts" pitchFamily="2" charset="2"/>
              <a:buNone/>
              <a:defRPr/>
            </a:pPr>
            <a:r>
              <a:rPr lang="en-US" sz="1200" dirty="0">
                <a:solidFill>
                  <a:schemeClr val="tx2"/>
                </a:solidFill>
              </a:rPr>
              <a:t>4</a:t>
            </a:r>
            <a:r>
              <a:rPr lang="en-US" sz="2000" dirty="0"/>
              <a:t>.   Checks the no of probes is less than k or not </a:t>
            </a:r>
          </a:p>
          <a:p>
            <a:pPr marL="0" indent="0">
              <a:buFont typeface="Monotype Sorts" pitchFamily="2" charset="2"/>
              <a:buNone/>
              <a:defRPr/>
            </a:pPr>
            <a:endParaRPr lang="en-US" sz="2000" dirty="0"/>
          </a:p>
          <a:p>
            <a:pPr>
              <a:buClr>
                <a:schemeClr val="tx2"/>
              </a:buClr>
              <a:buFont typeface="Wingdings" panose="05000000000000000000" pitchFamily="2" charset="2"/>
              <a:buChar char="§"/>
              <a:defRPr/>
            </a:pPr>
            <a:r>
              <a:rPr lang="en-US" sz="2000" dirty="0"/>
              <a:t>When the machine computes the h-distance between first pair of those m probes and if the h-distance is at least 𝛕 then the machine goes for next pair and computes the h-distance and if it is also at least 𝛕 and the machine will continue and if the condition for h-distance at least 𝛕 satisfies for all of the pairs then the machine will clear the work tape, print “YES” and halt. The machine will also check that the number of probes is less than k or not if it is less than k then the machine will clear the work tape, print “YES” and halt.</a:t>
            </a:r>
          </a:p>
          <a:p>
            <a:pPr marL="0" indent="0">
              <a:buFont typeface="Monotype Sorts" pitchFamily="2" charset="2"/>
              <a:buNone/>
              <a:defRPr/>
            </a:pPr>
            <a:endParaRPr lang="en-US" sz="2000" dirty="0"/>
          </a:p>
          <a:p>
            <a:pPr marL="0" indent="0">
              <a:buClr>
                <a:schemeClr val="tx2"/>
              </a:buClr>
              <a:buSzPct val="75000"/>
              <a:buFont typeface="Monotype Sorts" pitchFamily="2" charset="2"/>
              <a:buNone/>
              <a:defRPr/>
            </a:pP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5E38E531-E145-4F9F-99E5-F424F4E6D310}"/>
              </a:ext>
            </a:extLst>
          </p:cNvPr>
          <p:cNvSpPr>
            <a:spLocks noGrp="1" noChangeArrowheads="1"/>
          </p:cNvSpPr>
          <p:nvPr>
            <p:ph type="title"/>
          </p:nvPr>
        </p:nvSpPr>
        <p:spPr/>
        <p:txBody>
          <a:bodyPr/>
          <a:lstStyle/>
          <a:p>
            <a:r>
              <a:rPr lang="en-US" altLang="en-US" dirty="0"/>
              <a:t>..Deliverables</a:t>
            </a:r>
          </a:p>
        </p:txBody>
      </p:sp>
      <p:sp>
        <p:nvSpPr>
          <p:cNvPr id="3" name="Content Placeholder 2">
            <a:extLst>
              <a:ext uri="{FF2B5EF4-FFF2-40B4-BE49-F238E27FC236}">
                <a16:creationId xmlns:a16="http://schemas.microsoft.com/office/drawing/2014/main" id="{9FC497D4-7CD5-42E7-95FA-A9F8B7CB2CFB}"/>
              </a:ext>
            </a:extLst>
          </p:cNvPr>
          <p:cNvSpPr>
            <a:spLocks noGrp="1"/>
          </p:cNvSpPr>
          <p:nvPr>
            <p:ph idx="1"/>
          </p:nvPr>
        </p:nvSpPr>
        <p:spPr>
          <a:xfrm>
            <a:off x="457200" y="1600200"/>
            <a:ext cx="8458200" cy="4800600"/>
          </a:xfrm>
        </p:spPr>
        <p:txBody>
          <a:bodyPr/>
          <a:lstStyle/>
          <a:p>
            <a:pPr>
              <a:buFont typeface="Wingdings" panose="05000000000000000000" pitchFamily="2" charset="2"/>
              <a:buChar char="q"/>
              <a:defRPr/>
            </a:pPr>
            <a:r>
              <a:rPr lang="en-US" sz="2200" dirty="0">
                <a:solidFill>
                  <a:srgbClr val="C00000"/>
                </a:solidFill>
              </a:rPr>
              <a:t>..Complexity Analysis of Algorithmic problem</a:t>
            </a:r>
          </a:p>
          <a:p>
            <a:pPr>
              <a:buClr>
                <a:schemeClr val="tx2"/>
              </a:buClr>
              <a:buSzPct val="75000"/>
              <a:buFont typeface="Wingdings" panose="05000000000000000000" pitchFamily="2" charset="2"/>
              <a:buChar char="§"/>
              <a:defRPr/>
            </a:pPr>
            <a:r>
              <a:rPr lang="en-US" sz="2000" dirty="0"/>
              <a:t>..Proof of NP :</a:t>
            </a:r>
            <a:endParaRPr lang="en-US" sz="2200" dirty="0">
              <a:solidFill>
                <a:srgbClr val="C00000"/>
              </a:solidFill>
            </a:endParaRPr>
          </a:p>
          <a:p>
            <a:pPr>
              <a:buClr>
                <a:schemeClr val="tx2"/>
              </a:buClr>
              <a:buFont typeface="Wingdings" panose="05000000000000000000" pitchFamily="2" charset="2"/>
              <a:buChar char="§"/>
              <a:defRPr/>
            </a:pPr>
            <a:r>
              <a:rPr lang="en-US" sz="2000" dirty="0"/>
              <a:t>If there does not exist such no of probes where the h-distance between every pair of probe is not 𝛕 then the machine will print nothing, clear the work tape and halt and if the no of probes is not less than k then the machine will print nothing, clear the work tape and halt. It means there does not exist such lucky run.</a:t>
            </a:r>
          </a:p>
          <a:p>
            <a:pPr>
              <a:buClr>
                <a:schemeClr val="tx2"/>
              </a:buClr>
              <a:buFont typeface="Wingdings" panose="05000000000000000000" pitchFamily="2" charset="2"/>
              <a:buChar char="§"/>
              <a:defRPr/>
            </a:pPr>
            <a:endParaRPr lang="en-US" sz="2000" dirty="0"/>
          </a:p>
          <a:p>
            <a:pPr>
              <a:buClr>
                <a:schemeClr val="tx2"/>
              </a:buClr>
              <a:buFont typeface="Wingdings" panose="05000000000000000000" pitchFamily="2" charset="2"/>
              <a:buChar char="§"/>
              <a:defRPr/>
            </a:pPr>
            <a:r>
              <a:rPr lang="en-US" sz="2000" dirty="0"/>
              <a:t>Resource = Number of calls to compute h-distance</a:t>
            </a:r>
          </a:p>
          <a:p>
            <a:pPr marL="0" indent="0">
              <a:buFont typeface="Monotype Sorts" pitchFamily="2" charset="2"/>
              <a:buNone/>
              <a:defRPr/>
            </a:pPr>
            <a:r>
              <a:rPr lang="en-US" sz="2000" dirty="0"/>
              <a:t>                  Input size n = n (size of the string) </a:t>
            </a:r>
          </a:p>
          <a:p>
            <a:pPr marL="0" indent="0">
              <a:buFont typeface="Monotype Sorts" pitchFamily="2" charset="2"/>
              <a:buNone/>
              <a:defRPr/>
            </a:pPr>
            <a:r>
              <a:rPr lang="en-US" sz="2000" dirty="0"/>
              <a:t>                 Time complexity, t</a:t>
            </a:r>
            <a:r>
              <a:rPr lang="en-US" sz="2000" baseline="-25000" dirty="0"/>
              <a:t>n</a:t>
            </a:r>
            <a:r>
              <a:rPr lang="en-US" sz="2000" dirty="0"/>
              <a:t> = O (n</a:t>
            </a:r>
            <a:r>
              <a:rPr lang="en-US" sz="2000" baseline="30000" dirty="0"/>
              <a:t>2</a:t>
            </a:r>
            <a:r>
              <a:rPr lang="en-US" sz="2000" dirty="0"/>
              <a:t>k</a:t>
            </a:r>
            <a:r>
              <a:rPr lang="en-US" sz="2000" baseline="30000" dirty="0"/>
              <a:t>2</a:t>
            </a:r>
            <a:r>
              <a:rPr lang="en-US" sz="2000" dirty="0"/>
              <a:t>) </a:t>
            </a:r>
          </a:p>
          <a:p>
            <a:pPr marL="0" indent="0">
              <a:buFont typeface="Monotype Sorts" pitchFamily="2" charset="2"/>
              <a:buNone/>
              <a:defRPr/>
            </a:pPr>
            <a:r>
              <a:rPr lang="en-US" sz="2000" dirty="0"/>
              <a:t> Which is nondeterministic polynomial time. So, time complexity of this problem is in NP.</a:t>
            </a:r>
          </a:p>
          <a:p>
            <a:pPr>
              <a:defRPr/>
            </a:pPr>
            <a:r>
              <a:rPr lang="en-US" sz="2000" dirty="0"/>
              <a:t> </a:t>
            </a:r>
          </a:p>
          <a:p>
            <a:pPr>
              <a:buClr>
                <a:schemeClr val="tx2"/>
              </a:buClr>
              <a:buSzPct val="75000"/>
              <a:buFont typeface="Wingdings" panose="05000000000000000000" pitchFamily="2" charset="2"/>
              <a:buChar char="§"/>
              <a:defRPr/>
            </a:pPr>
            <a:endParaRPr lang="en-US" sz="2000" dirty="0"/>
          </a:p>
          <a:p>
            <a:pPr marL="0" indent="0">
              <a:buClr>
                <a:schemeClr val="tx2"/>
              </a:buClr>
              <a:buSzPct val="75000"/>
              <a:buFont typeface="Monotype Sorts" pitchFamily="2" charset="2"/>
              <a:buNone/>
              <a:defRPr/>
            </a:pPr>
            <a:r>
              <a:rPr lang="en-US" sz="2000" dirty="0"/>
              <a:t>     </a:t>
            </a:r>
          </a:p>
          <a:p>
            <a:pPr marL="0" indent="0">
              <a:buClr>
                <a:schemeClr val="tx2"/>
              </a:buClr>
              <a:buFont typeface="Monotype Sorts" pitchFamily="2" charset="2"/>
              <a:buNone/>
              <a:defRPr/>
            </a:pPr>
            <a:endParaRPr lang="en-US" sz="2000" dirty="0"/>
          </a:p>
          <a:p>
            <a:pPr marL="0" indent="0">
              <a:buClr>
                <a:schemeClr val="tx2"/>
              </a:buClr>
              <a:buSzPct val="75000"/>
              <a:buFont typeface="Monotype Sorts" pitchFamily="2" charset="2"/>
              <a:buNone/>
              <a:defRPr/>
            </a:pP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E9F3D566-0A28-4921-BA2B-3408216E2DEB}"/>
              </a:ext>
            </a:extLst>
          </p:cNvPr>
          <p:cNvSpPr>
            <a:spLocks noGrp="1" noChangeArrowheads="1"/>
          </p:cNvSpPr>
          <p:nvPr>
            <p:ph type="title"/>
          </p:nvPr>
        </p:nvSpPr>
        <p:spPr/>
        <p:txBody>
          <a:bodyPr/>
          <a:lstStyle/>
          <a:p>
            <a:r>
              <a:rPr lang="en-US" altLang="en-US" dirty="0"/>
              <a:t>..Deliverables</a:t>
            </a:r>
          </a:p>
        </p:txBody>
      </p:sp>
      <p:sp>
        <p:nvSpPr>
          <p:cNvPr id="3" name="Content Placeholder 2">
            <a:extLst>
              <a:ext uri="{FF2B5EF4-FFF2-40B4-BE49-F238E27FC236}">
                <a16:creationId xmlns:a16="http://schemas.microsoft.com/office/drawing/2014/main" id="{9FC497D4-7CD5-42E7-95FA-A9F8B7CB2CFB}"/>
              </a:ext>
            </a:extLst>
          </p:cNvPr>
          <p:cNvSpPr>
            <a:spLocks noGrp="1" noRot="1" noChangeAspect="1" noMove="1" noResize="1" noEditPoints="1" noAdjustHandles="1" noChangeArrowheads="1" noChangeShapeType="1" noTextEdit="1"/>
          </p:cNvSpPr>
          <p:nvPr>
            <p:ph idx="1"/>
          </p:nvPr>
        </p:nvSpPr>
        <p:spPr>
          <a:xfrm>
            <a:off x="457200" y="1539891"/>
            <a:ext cx="8458200" cy="4800600"/>
          </a:xfrm>
          <a:blipFill>
            <a:blip r:embed="rId2"/>
            <a:stretch>
              <a:fillRect l="-216" t="-762" b="-635"/>
            </a:stretch>
          </a:blipFill>
          <a:extLst/>
        </p:spPr>
        <p:txBody>
          <a:bodyPr/>
          <a:lstStyle/>
          <a:p>
            <a:pPr marL="0" indent="0">
              <a:buNone/>
            </a:pPr>
            <a:r>
              <a:rPr lang="en-US" dirty="0">
                <a:noFill/>
              </a:rPr>
              <a:t>    </a:t>
            </a:r>
          </a:p>
        </p:txBody>
      </p:sp>
      <p:sp>
        <p:nvSpPr>
          <p:cNvPr id="49156" name="TextBox 3">
            <a:extLst>
              <a:ext uri="{FF2B5EF4-FFF2-40B4-BE49-F238E27FC236}">
                <a16:creationId xmlns:a16="http://schemas.microsoft.com/office/drawing/2014/main" id="{40AC8123-5CF6-4311-98B5-DA6F4B3A72D9}"/>
              </a:ext>
            </a:extLst>
          </p:cNvPr>
          <p:cNvSpPr txBox="1">
            <a:spLocks noChangeArrowheads="1"/>
          </p:cNvSpPr>
          <p:nvPr/>
        </p:nvSpPr>
        <p:spPr bwMode="auto">
          <a:xfrm>
            <a:off x="2286000" y="6202363"/>
            <a:ext cx="4191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pPr algn="just">
              <a:buFont typeface="Monotype Sorts" pitchFamily="2" charset="2"/>
              <a:buNone/>
            </a:pPr>
            <a:r>
              <a:rPr lang="en-US" altLang="en-US" sz="1100" baseline="30000" dirty="0">
                <a:solidFill>
                  <a:schemeClr val="bg2"/>
                </a:solidFill>
              </a:rPr>
              <a:t>[1] </a:t>
            </a:r>
            <a:r>
              <a:rPr lang="en-US" altLang="en-US" sz="1100" dirty="0">
                <a:solidFill>
                  <a:schemeClr val="bg2"/>
                </a:solidFill>
              </a:rPr>
              <a:t>Garzon, M., and V. Phan.3 (2009). On codeword design in metric spaces, Natural Computing, pp. 571-588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CD51D96B-EB5C-4E27-A5AB-90FE5FC35BC6}"/>
              </a:ext>
            </a:extLst>
          </p:cNvPr>
          <p:cNvSpPr>
            <a:spLocks noGrp="1" noChangeArrowheads="1"/>
          </p:cNvSpPr>
          <p:nvPr>
            <p:ph type="title"/>
          </p:nvPr>
        </p:nvSpPr>
        <p:spPr/>
        <p:txBody>
          <a:bodyPr/>
          <a:lstStyle/>
          <a:p>
            <a:r>
              <a:rPr lang="en-US" altLang="en-US" dirty="0"/>
              <a:t>..Deliverables</a:t>
            </a:r>
          </a:p>
        </p:txBody>
      </p:sp>
      <p:sp>
        <p:nvSpPr>
          <p:cNvPr id="5" name="Content Placeholder 2">
            <a:extLst>
              <a:ext uri="{FF2B5EF4-FFF2-40B4-BE49-F238E27FC236}">
                <a16:creationId xmlns:a16="http://schemas.microsoft.com/office/drawing/2014/main" id="{7C657963-917F-421E-8D27-2C77102CC96B}"/>
              </a:ext>
            </a:extLst>
          </p:cNvPr>
          <p:cNvSpPr>
            <a:spLocks noGrp="1" noRot="1" noChangeAspect="1" noMove="1" noResize="1" noEditPoints="1" noAdjustHandles="1" noChangeArrowheads="1" noChangeShapeType="1" noTextEdit="1"/>
          </p:cNvSpPr>
          <p:nvPr>
            <p:ph idx="1"/>
          </p:nvPr>
        </p:nvSpPr>
        <p:spPr>
          <a:xfrm>
            <a:off x="457200" y="1600200"/>
            <a:ext cx="8458200" cy="4800600"/>
          </a:xfrm>
          <a:blipFill>
            <a:blip r:embed="rId2"/>
            <a:stretch>
              <a:fillRect l="-216" t="-762" r="-648"/>
            </a:stretch>
          </a:blipFill>
          <a:extLst/>
        </p:spPr>
        <p:txBody>
          <a:bodyPr/>
          <a:lstStyle/>
          <a:p>
            <a:pPr marL="0" indent="0">
              <a:buNone/>
            </a:pPr>
            <a:r>
              <a:rPr lang="en-US" dirty="0">
                <a:noFill/>
              </a:rPr>
              <a:t> </a:t>
            </a:r>
          </a:p>
          <a:p>
            <a:pPr marL="0" indent="0">
              <a:buNone/>
            </a:pPr>
            <a:endParaRPr lang="en-US" dirty="0">
              <a:no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A80DC01-1735-457C-98BC-33AAD88FB426}"/>
              </a:ext>
            </a:extLst>
          </p:cNvPr>
          <p:cNvSpPr>
            <a:spLocks noGrp="1" noChangeArrowheads="1"/>
          </p:cNvSpPr>
          <p:nvPr>
            <p:ph type="title"/>
          </p:nvPr>
        </p:nvSpPr>
        <p:spPr>
          <a:xfrm>
            <a:off x="1752600" y="609600"/>
            <a:ext cx="4724400" cy="914400"/>
          </a:xfrm>
        </p:spPr>
        <p:txBody>
          <a:bodyPr/>
          <a:lstStyle/>
          <a:p>
            <a:pPr algn="ctr"/>
            <a:r>
              <a:rPr lang="en-US" altLang="en-US" dirty="0">
                <a:solidFill>
                  <a:srgbClr val="00467A"/>
                </a:solidFill>
              </a:rPr>
              <a:t>Lit Review</a:t>
            </a:r>
            <a:endParaRPr lang="en-US" altLang="en-US" sz="2800" b="0" dirty="0">
              <a:solidFill>
                <a:srgbClr val="002060"/>
              </a:solidFill>
            </a:endParaRPr>
          </a:p>
        </p:txBody>
      </p:sp>
      <p:sp>
        <p:nvSpPr>
          <p:cNvPr id="11267" name="Rectangle 3">
            <a:extLst>
              <a:ext uri="{FF2B5EF4-FFF2-40B4-BE49-F238E27FC236}">
                <a16:creationId xmlns:a16="http://schemas.microsoft.com/office/drawing/2014/main" id="{A9E5EC24-8D00-4E24-B211-E8A74610DC83}"/>
              </a:ext>
            </a:extLst>
          </p:cNvPr>
          <p:cNvSpPr>
            <a:spLocks noGrp="1" noChangeArrowheads="1"/>
          </p:cNvSpPr>
          <p:nvPr>
            <p:ph type="body" idx="1"/>
          </p:nvPr>
        </p:nvSpPr>
        <p:spPr>
          <a:xfrm>
            <a:off x="152400" y="1295400"/>
            <a:ext cx="8839200" cy="5181600"/>
          </a:xfrm>
        </p:spPr>
        <p:txBody>
          <a:bodyPr/>
          <a:lstStyle/>
          <a:p>
            <a:pPr>
              <a:buFont typeface="Wingdings" panose="05000000000000000000" pitchFamily="2" charset="2"/>
              <a:buChar char="q"/>
              <a:defRPr/>
            </a:pPr>
            <a:r>
              <a:rPr lang="en-US" altLang="en-US" sz="2200" dirty="0">
                <a:solidFill>
                  <a:srgbClr val="990033"/>
                </a:solidFill>
              </a:rPr>
              <a:t>Technical Terms</a:t>
            </a:r>
          </a:p>
          <a:p>
            <a:pPr lvl="1">
              <a:buFont typeface="Wingdings" panose="05000000000000000000" pitchFamily="2" charset="2"/>
              <a:buChar char="§"/>
              <a:defRPr/>
            </a:pPr>
            <a:r>
              <a:rPr lang="en-US" altLang="en-US" sz="2000" dirty="0"/>
              <a:t> H</a:t>
            </a:r>
            <a:r>
              <a:rPr lang="en-US" sz="2000" dirty="0"/>
              <a:t>ybridization – binary operation between two single strands ‘x’ and ‘y’ that forms a double helix structure.</a:t>
            </a:r>
          </a:p>
          <a:p>
            <a:pPr lvl="1">
              <a:buFont typeface="Wingdings" panose="05000000000000000000" pitchFamily="2" charset="2"/>
              <a:buChar char="§"/>
              <a:defRPr/>
            </a:pPr>
            <a:r>
              <a:rPr lang="en-US" sz="2000" dirty="0"/>
              <a:t>DNA strands – are called polynucleotides since they are composed of simpler monomer units called nucleotides.</a:t>
            </a:r>
          </a:p>
          <a:p>
            <a:pPr lvl="1">
              <a:buFont typeface="Wingdings" panose="05000000000000000000" pitchFamily="2" charset="2"/>
              <a:buChar char="§"/>
              <a:defRPr/>
            </a:pPr>
            <a:r>
              <a:rPr lang="en-US" altLang="en-US" sz="2000" dirty="0"/>
              <a:t> Hybridization Stringency - </a:t>
            </a:r>
            <a:r>
              <a:rPr lang="en-US" dirty="0"/>
              <a:t> </a:t>
            </a:r>
            <a:r>
              <a:rPr lang="en-US" sz="2000" dirty="0"/>
              <a:t>is the extent to which hybridization can occur between nucleoids with mismatched sequences.</a:t>
            </a:r>
            <a:endParaRPr lang="en-US" altLang="en-US" sz="2000" dirty="0"/>
          </a:p>
          <a:p>
            <a:pPr lvl="1">
              <a:buFont typeface="Wingdings" panose="05000000000000000000" pitchFamily="2" charset="2"/>
              <a:buChar char="§"/>
              <a:defRPr/>
            </a:pPr>
            <a:r>
              <a:rPr lang="en-US" altLang="en-US" sz="2000" dirty="0"/>
              <a:t> </a:t>
            </a:r>
            <a:r>
              <a:rPr lang="en-US" sz="2000" dirty="0"/>
              <a:t>Gibbs energy - The amount of energy in terms of forming a double helix form.     </a:t>
            </a:r>
          </a:p>
          <a:p>
            <a:pPr lvl="1">
              <a:buFont typeface="Wingdings" panose="05000000000000000000" pitchFamily="2" charset="2"/>
              <a:buChar char="§"/>
              <a:defRPr/>
            </a:pPr>
            <a:r>
              <a:rPr lang="en-US" sz="2000" dirty="0"/>
              <a:t>h-distance –  is an integer between two DNA strands ‘x’ and ‘y’ that describes the likelihood of hybridization between two strands.</a:t>
            </a:r>
          </a:p>
          <a:p>
            <a:pPr marL="0" indent="0">
              <a:buFont typeface="Monotype Sorts" pitchFamily="2" charset="2"/>
              <a:buNone/>
              <a:defRPr/>
            </a:pPr>
            <a:r>
              <a:rPr lang="en-US" sz="2000" dirty="0"/>
              <a:t>  When h-distance is less between DNA strands then there is high chance to hybridize between them . The larger the value of h-distance , the farther apart the strands are and they are less likely to hybridize </a:t>
            </a:r>
            <a:r>
              <a:rPr lang="en-US" altLang="en-US" sz="2000" baseline="30000" dirty="0">
                <a:solidFill>
                  <a:schemeClr val="bg2"/>
                </a:solidFill>
              </a:rPr>
              <a:t>[1]</a:t>
            </a:r>
            <a:endParaRPr lang="en-US" sz="2000" dirty="0"/>
          </a:p>
        </p:txBody>
      </p:sp>
      <p:sp>
        <p:nvSpPr>
          <p:cNvPr id="11268" name="TextBox 1">
            <a:extLst>
              <a:ext uri="{FF2B5EF4-FFF2-40B4-BE49-F238E27FC236}">
                <a16:creationId xmlns:a16="http://schemas.microsoft.com/office/drawing/2014/main" id="{643124BB-BB42-4501-BB62-2F4E25719A79}"/>
              </a:ext>
            </a:extLst>
          </p:cNvPr>
          <p:cNvSpPr txBox="1">
            <a:spLocks noChangeArrowheads="1"/>
          </p:cNvSpPr>
          <p:nvPr/>
        </p:nvSpPr>
        <p:spPr bwMode="auto">
          <a:xfrm flipV="1">
            <a:off x="3657600" y="6172200"/>
            <a:ext cx="34290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endParaRPr lang="en-US" altLang="en-US" dirty="0"/>
          </a:p>
        </p:txBody>
      </p:sp>
      <p:sp>
        <p:nvSpPr>
          <p:cNvPr id="11269" name="TextBox 2">
            <a:extLst>
              <a:ext uri="{FF2B5EF4-FFF2-40B4-BE49-F238E27FC236}">
                <a16:creationId xmlns:a16="http://schemas.microsoft.com/office/drawing/2014/main" id="{1367A913-F1B7-4814-8F69-CB2E130D3E98}"/>
              </a:ext>
            </a:extLst>
          </p:cNvPr>
          <p:cNvSpPr txBox="1">
            <a:spLocks noChangeArrowheads="1"/>
          </p:cNvSpPr>
          <p:nvPr/>
        </p:nvSpPr>
        <p:spPr bwMode="auto">
          <a:xfrm>
            <a:off x="2286000" y="6202363"/>
            <a:ext cx="4191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pPr algn="just">
              <a:buFont typeface="Monotype Sorts" pitchFamily="2" charset="2"/>
              <a:buNone/>
            </a:pPr>
            <a:r>
              <a:rPr lang="en-US" altLang="en-US" sz="1100" baseline="30000" dirty="0">
                <a:solidFill>
                  <a:schemeClr val="bg2"/>
                </a:solidFill>
              </a:rPr>
              <a:t>[1] </a:t>
            </a:r>
            <a:r>
              <a:rPr lang="en-US" altLang="en-US" sz="1100" dirty="0">
                <a:solidFill>
                  <a:schemeClr val="bg2"/>
                </a:solidFill>
              </a:rPr>
              <a:t>Garzon, M., and V. Phan.3 (2009). On codeword design in metric spaces, Natural Computing, pp. 571-588</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E906AD93-3622-4B51-AF0A-5DD3CACF4D8A}"/>
              </a:ext>
            </a:extLst>
          </p:cNvPr>
          <p:cNvSpPr>
            <a:spLocks noGrp="1" noChangeArrowheads="1"/>
          </p:cNvSpPr>
          <p:nvPr>
            <p:ph type="title"/>
          </p:nvPr>
        </p:nvSpPr>
        <p:spPr/>
        <p:txBody>
          <a:bodyPr/>
          <a:lstStyle/>
          <a:p>
            <a:r>
              <a:rPr lang="en-US" altLang="en-US" dirty="0"/>
              <a:t>..Deliverables</a:t>
            </a:r>
          </a:p>
        </p:txBody>
      </p:sp>
      <p:sp>
        <p:nvSpPr>
          <p:cNvPr id="3" name="Content Placeholder 2">
            <a:extLst>
              <a:ext uri="{FF2B5EF4-FFF2-40B4-BE49-F238E27FC236}">
                <a16:creationId xmlns:a16="http://schemas.microsoft.com/office/drawing/2014/main" id="{9FC497D4-7CD5-42E7-95FA-A9F8B7CB2CFB}"/>
              </a:ext>
            </a:extLst>
          </p:cNvPr>
          <p:cNvSpPr>
            <a:spLocks noGrp="1" noRot="1" noChangeAspect="1" noMove="1" noResize="1" noEditPoints="1" noAdjustHandles="1" noChangeArrowheads="1" noChangeShapeType="1" noTextEdit="1"/>
          </p:cNvSpPr>
          <p:nvPr>
            <p:ph idx="1"/>
          </p:nvPr>
        </p:nvSpPr>
        <p:spPr>
          <a:xfrm>
            <a:off x="228600" y="1600200"/>
            <a:ext cx="8686800" cy="4648200"/>
          </a:xfrm>
          <a:blipFill>
            <a:blip r:embed="rId2"/>
            <a:stretch>
              <a:fillRect l="-772" t="-787"/>
            </a:stretch>
          </a:blipFill>
          <a:extLst/>
        </p:spPr>
        <p:txBody>
          <a:bodyPr/>
          <a:lstStyle/>
          <a:p>
            <a:pPr marL="0" indent="0">
              <a:buNone/>
            </a:pPr>
            <a:r>
              <a:rPr lang="en-US" dirty="0">
                <a:noFill/>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D42B9008-D66C-4959-9297-32976CAF1924}"/>
              </a:ext>
            </a:extLst>
          </p:cNvPr>
          <p:cNvSpPr>
            <a:spLocks noGrp="1" noChangeArrowheads="1"/>
          </p:cNvSpPr>
          <p:nvPr>
            <p:ph type="title"/>
          </p:nvPr>
        </p:nvSpPr>
        <p:spPr/>
        <p:txBody>
          <a:bodyPr/>
          <a:lstStyle/>
          <a:p>
            <a:r>
              <a:rPr lang="en-US" altLang="en-US" dirty="0"/>
              <a:t>..Deliverables</a:t>
            </a:r>
          </a:p>
        </p:txBody>
      </p:sp>
      <p:sp>
        <p:nvSpPr>
          <p:cNvPr id="3" name="Content Placeholder 2">
            <a:extLst>
              <a:ext uri="{FF2B5EF4-FFF2-40B4-BE49-F238E27FC236}">
                <a16:creationId xmlns:a16="http://schemas.microsoft.com/office/drawing/2014/main" id="{9FC497D4-7CD5-42E7-95FA-A9F8B7CB2CFB}"/>
              </a:ext>
            </a:extLst>
          </p:cNvPr>
          <p:cNvSpPr>
            <a:spLocks noGrp="1"/>
          </p:cNvSpPr>
          <p:nvPr>
            <p:ph idx="1"/>
          </p:nvPr>
        </p:nvSpPr>
        <p:spPr>
          <a:xfrm>
            <a:off x="228600" y="1600200"/>
            <a:ext cx="8686800" cy="4648200"/>
          </a:xfrm>
        </p:spPr>
        <p:txBody>
          <a:bodyPr/>
          <a:lstStyle/>
          <a:p>
            <a:pPr>
              <a:buFont typeface="Wingdings" panose="05000000000000000000" pitchFamily="2" charset="2"/>
              <a:buChar char="q"/>
              <a:defRPr/>
            </a:pPr>
            <a:r>
              <a:rPr lang="en-US" sz="2200" dirty="0">
                <a:solidFill>
                  <a:srgbClr val="C00000"/>
                </a:solidFill>
              </a:rPr>
              <a:t>..Complexity Analysis of Algorithmic problem</a:t>
            </a:r>
          </a:p>
          <a:p>
            <a:pPr>
              <a:buClr>
                <a:schemeClr val="tx2"/>
              </a:buClr>
              <a:buSzPct val="75000"/>
              <a:buFont typeface="Wingdings" panose="05000000000000000000" pitchFamily="2" charset="2"/>
              <a:buChar char="§"/>
              <a:defRPr/>
            </a:pPr>
            <a:r>
              <a:rPr lang="en-US" sz="2000" dirty="0"/>
              <a:t>Proof of NP-hard :</a:t>
            </a:r>
          </a:p>
          <a:p>
            <a:pPr>
              <a:buClr>
                <a:schemeClr val="tx2"/>
              </a:buClr>
              <a:buSzPct val="75000"/>
              <a:buFont typeface="Wingdings" panose="05000000000000000000" pitchFamily="2" charset="2"/>
              <a:buChar char="§"/>
              <a:defRPr/>
            </a:pPr>
            <a:r>
              <a:rPr lang="en-US" sz="2000" dirty="0"/>
              <a:t>..Example : (For convenience, no of vertices = 3 shown here)</a:t>
            </a:r>
          </a:p>
          <a:p>
            <a:pPr marL="0" indent="0">
              <a:buClr>
                <a:schemeClr val="tx2"/>
              </a:buClr>
              <a:buSzPct val="75000"/>
              <a:buFont typeface="Monotype Sorts" pitchFamily="2" charset="2"/>
              <a:buNone/>
              <a:defRPr/>
            </a:pPr>
            <a:r>
              <a:rPr lang="en-US" sz="2000" dirty="0"/>
              <a:t>                                           </a:t>
            </a:r>
          </a:p>
          <a:p>
            <a:pPr marL="0" indent="0">
              <a:buClr>
                <a:schemeClr val="tx2"/>
              </a:buClr>
              <a:buFont typeface="Monotype Sorts" pitchFamily="2" charset="2"/>
              <a:buNone/>
              <a:defRPr/>
            </a:pPr>
            <a:r>
              <a:rPr lang="en-US" sz="2000" dirty="0"/>
              <a:t>           </a:t>
            </a:r>
            <a:endParaRPr lang="en-US" sz="2000" dirty="0">
              <a:solidFill>
                <a:srgbClr val="FF0000"/>
              </a:solidFill>
            </a:endParaRPr>
          </a:p>
          <a:p>
            <a:pPr marL="0" indent="0">
              <a:buClr>
                <a:schemeClr val="tx2"/>
              </a:buClr>
              <a:buFont typeface="Monotype Sorts" pitchFamily="2" charset="2"/>
              <a:buNone/>
              <a:defRPr/>
            </a:pPr>
            <a:endParaRPr lang="en-US" sz="2000" dirty="0">
              <a:solidFill>
                <a:srgbClr val="FF0000"/>
              </a:solidFill>
            </a:endParaRPr>
          </a:p>
          <a:p>
            <a:pPr marL="0" indent="0">
              <a:buClr>
                <a:schemeClr val="tx2"/>
              </a:buClr>
              <a:buFont typeface="Monotype Sorts" pitchFamily="2" charset="2"/>
              <a:buNone/>
              <a:defRPr/>
            </a:pPr>
            <a:endParaRPr lang="en-US" sz="2000" dirty="0">
              <a:solidFill>
                <a:srgbClr val="3333FF"/>
              </a:solidFill>
            </a:endParaRPr>
          </a:p>
          <a:p>
            <a:pPr marL="0" indent="0">
              <a:buClr>
                <a:schemeClr val="tx2"/>
              </a:buClr>
              <a:buFont typeface="Monotype Sorts" pitchFamily="2" charset="2"/>
              <a:buNone/>
              <a:defRPr/>
            </a:pPr>
            <a:endParaRPr lang="en-US" sz="2000" dirty="0">
              <a:solidFill>
                <a:srgbClr val="3333FF"/>
              </a:solidFill>
            </a:endParaRPr>
          </a:p>
        </p:txBody>
      </p:sp>
      <p:sp>
        <p:nvSpPr>
          <p:cNvPr id="52228" name="Rectangle 3">
            <a:extLst>
              <a:ext uri="{FF2B5EF4-FFF2-40B4-BE49-F238E27FC236}">
                <a16:creationId xmlns:a16="http://schemas.microsoft.com/office/drawing/2014/main" id="{9689D975-7A46-467B-97B4-9BDDDC9A1BF9}"/>
              </a:ext>
            </a:extLst>
          </p:cNvPr>
          <p:cNvSpPr>
            <a:spLocks noChangeArrowheads="1"/>
          </p:cNvSpPr>
          <p:nvPr/>
        </p:nvSpPr>
        <p:spPr bwMode="auto">
          <a:xfrm>
            <a:off x="950913" y="2781300"/>
            <a:ext cx="7696200" cy="3429000"/>
          </a:xfrm>
          <a:prstGeom prst="rect">
            <a:avLst/>
          </a:prstGeom>
          <a:solidFill>
            <a:schemeClr val="accent1"/>
          </a:solidFill>
          <a:ln w="9525" algn="ctr">
            <a:solidFill>
              <a:schemeClr val="tx1"/>
            </a:solidFill>
            <a:miter lim="800000"/>
            <a:headEnd/>
            <a:tailEnd/>
          </a:ln>
        </p:spPr>
        <p:txBody>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pPr eaLnBrk="1" hangingPunct="1"/>
            <a:r>
              <a:rPr lang="en-US" altLang="en-US" sz="2000" dirty="0"/>
              <a:t>DNA SPACE</a:t>
            </a:r>
          </a:p>
          <a:p>
            <a:pPr eaLnBrk="1" hangingPunct="1"/>
            <a:r>
              <a:rPr lang="en-US" altLang="en-US" sz="2000" dirty="0"/>
              <a:t> </a:t>
            </a:r>
            <a:r>
              <a:rPr lang="en-US" altLang="en-US" sz="2000" dirty="0" err="1">
                <a:solidFill>
                  <a:srgbClr val="00B050"/>
                </a:solidFill>
              </a:rPr>
              <a:t>aaggg</a:t>
            </a:r>
            <a:r>
              <a:rPr lang="en-US" altLang="en-US" sz="2000" dirty="0" err="1">
                <a:solidFill>
                  <a:srgbClr val="7030A0"/>
                </a:solidFill>
              </a:rPr>
              <a:t>aggga</a:t>
            </a:r>
            <a:r>
              <a:rPr lang="en-US" altLang="en-US" sz="2000" dirty="0" err="1">
                <a:solidFill>
                  <a:srgbClr val="3333FF"/>
                </a:solidFill>
              </a:rPr>
              <a:t>gaggg</a:t>
            </a:r>
            <a:endParaRPr lang="en-US" altLang="en-US" sz="2000" dirty="0"/>
          </a:p>
        </p:txBody>
      </p:sp>
      <p:sp>
        <p:nvSpPr>
          <p:cNvPr id="52229" name="TextBox 4">
            <a:extLst>
              <a:ext uri="{FF2B5EF4-FFF2-40B4-BE49-F238E27FC236}">
                <a16:creationId xmlns:a16="http://schemas.microsoft.com/office/drawing/2014/main" id="{B09987B7-1AEA-4DBE-9AFC-0EAC5F7067C1}"/>
              </a:ext>
            </a:extLst>
          </p:cNvPr>
          <p:cNvSpPr txBox="1">
            <a:spLocks noChangeArrowheads="1"/>
          </p:cNvSpPr>
          <p:nvPr/>
        </p:nvSpPr>
        <p:spPr bwMode="auto">
          <a:xfrm>
            <a:off x="4191000" y="4449763"/>
            <a:ext cx="388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r>
              <a:rPr lang="en-US" altLang="en-US" sz="2000">
                <a:solidFill>
                  <a:srgbClr val="00B050"/>
                </a:solidFill>
              </a:rPr>
              <a:t>agggg</a:t>
            </a:r>
            <a:r>
              <a:rPr lang="en-US" altLang="en-US" sz="2000">
                <a:solidFill>
                  <a:srgbClr val="66FF66"/>
                </a:solidFill>
              </a:rPr>
              <a:t>gagag</a:t>
            </a:r>
            <a:r>
              <a:rPr lang="en-US" altLang="en-US" sz="2000">
                <a:solidFill>
                  <a:srgbClr val="FF0000"/>
                </a:solidFill>
              </a:rPr>
              <a:t>gagga.</a:t>
            </a:r>
            <a:endParaRPr lang="en-US" altLang="en-US" sz="2000"/>
          </a:p>
        </p:txBody>
      </p:sp>
      <p:sp>
        <p:nvSpPr>
          <p:cNvPr id="6" name="Rectangle 5">
            <a:extLst>
              <a:ext uri="{FF2B5EF4-FFF2-40B4-BE49-F238E27FC236}">
                <a16:creationId xmlns:a16="http://schemas.microsoft.com/office/drawing/2014/main" id="{181F5714-E0C5-4435-9FF9-016F7F66D34D}"/>
              </a:ext>
            </a:extLst>
          </p:cNvPr>
          <p:cNvSpPr>
            <a:spLocks noRot="1" noChangeAspect="1" noMove="1" noResize="1" noEditPoints="1" noAdjustHandles="1" noChangeArrowheads="1" noChangeShapeType="1" noTextEdit="1"/>
          </p:cNvSpPr>
          <p:nvPr/>
        </p:nvSpPr>
        <p:spPr>
          <a:xfrm>
            <a:off x="1143000" y="3276600"/>
            <a:ext cx="2209800" cy="557204"/>
          </a:xfrm>
          <a:prstGeom prst="rect">
            <a:avLst/>
          </a:prstGeom>
          <a:blipFill>
            <a:blip r:embed="rId2"/>
            <a:stretch>
              <a:fillRect/>
            </a:stretch>
          </a:blipFill>
        </p:spPr>
        <p:txBody>
          <a:bodyPr/>
          <a:lstStyle/>
          <a:p>
            <a:r>
              <a:rPr lang="en-US">
                <a:noFill/>
              </a:rPr>
              <a:t> </a:t>
            </a:r>
          </a:p>
        </p:txBody>
      </p:sp>
      <p:sp>
        <p:nvSpPr>
          <p:cNvPr id="7" name="TextBox 6">
            <a:extLst>
              <a:ext uri="{FF2B5EF4-FFF2-40B4-BE49-F238E27FC236}">
                <a16:creationId xmlns:a16="http://schemas.microsoft.com/office/drawing/2014/main" id="{9E3287E3-62DE-4425-914C-2FF13153D0E3}"/>
              </a:ext>
            </a:extLst>
          </p:cNvPr>
          <p:cNvSpPr txBox="1">
            <a:spLocks noRot="1" noChangeAspect="1" noMove="1" noResize="1" noEditPoints="1" noAdjustHandles="1" noChangeArrowheads="1" noChangeShapeType="1" noTextEdit="1"/>
          </p:cNvSpPr>
          <p:nvPr/>
        </p:nvSpPr>
        <p:spPr>
          <a:xfrm>
            <a:off x="4411979" y="4850191"/>
            <a:ext cx="2621281" cy="557204"/>
          </a:xfrm>
          <a:prstGeom prst="rect">
            <a:avLst/>
          </a:prstGeom>
          <a:blipFill>
            <a:blip r:embed="rId3"/>
            <a:stretch>
              <a:fillRect/>
            </a:stretch>
          </a:blipFill>
        </p:spPr>
        <p:txBody>
          <a:bodyPr/>
          <a:lstStyle/>
          <a:p>
            <a:r>
              <a:rPr lang="en-US">
                <a:noFill/>
              </a:rPr>
              <a:t> </a:t>
            </a:r>
          </a:p>
        </p:txBody>
      </p:sp>
      <p:sp>
        <p:nvSpPr>
          <p:cNvPr id="52232" name="TextBox 7">
            <a:extLst>
              <a:ext uri="{FF2B5EF4-FFF2-40B4-BE49-F238E27FC236}">
                <a16:creationId xmlns:a16="http://schemas.microsoft.com/office/drawing/2014/main" id="{24B3C323-F237-4AD8-8DC7-4430475AB08F}"/>
              </a:ext>
            </a:extLst>
          </p:cNvPr>
          <p:cNvSpPr txBox="1">
            <a:spLocks noChangeArrowheads="1"/>
          </p:cNvSpPr>
          <p:nvPr/>
        </p:nvSpPr>
        <p:spPr bwMode="auto">
          <a:xfrm>
            <a:off x="5105400" y="3124200"/>
            <a:ext cx="3352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r>
              <a:rPr lang="en-US" altLang="en-US" sz="2000">
                <a:solidFill>
                  <a:srgbClr val="00B050"/>
                </a:solidFill>
              </a:rPr>
              <a:t>aagag</a:t>
            </a:r>
            <a:r>
              <a:rPr lang="en-US" altLang="en-US" sz="2000">
                <a:solidFill>
                  <a:srgbClr val="7030A0"/>
                </a:solidFill>
              </a:rPr>
              <a:t>aggaa</a:t>
            </a:r>
            <a:r>
              <a:rPr lang="en-US" altLang="en-US" sz="2000">
                <a:solidFill>
                  <a:srgbClr val="FF0000"/>
                </a:solidFill>
              </a:rPr>
              <a:t>aagga</a:t>
            </a:r>
            <a:endParaRPr lang="en-US" altLang="en-US" sz="2000"/>
          </a:p>
        </p:txBody>
      </p:sp>
      <p:sp>
        <p:nvSpPr>
          <p:cNvPr id="9" name="TextBox 8">
            <a:extLst>
              <a:ext uri="{FF2B5EF4-FFF2-40B4-BE49-F238E27FC236}">
                <a16:creationId xmlns:a16="http://schemas.microsoft.com/office/drawing/2014/main" id="{5A78FEC8-A603-4840-BAB9-B66B022DDB65}"/>
              </a:ext>
            </a:extLst>
          </p:cNvPr>
          <p:cNvSpPr txBox="1">
            <a:spLocks noRot="1" noChangeAspect="1" noMove="1" noResize="1" noEditPoints="1" noAdjustHandles="1" noChangeArrowheads="1" noChangeShapeType="1" noTextEdit="1"/>
          </p:cNvSpPr>
          <p:nvPr/>
        </p:nvSpPr>
        <p:spPr>
          <a:xfrm>
            <a:off x="5363506" y="3367096"/>
            <a:ext cx="2621281" cy="557204"/>
          </a:xfrm>
          <a:prstGeom prst="rect">
            <a:avLst/>
          </a:prstGeom>
          <a:blipFill>
            <a:blip r:embed="rId4"/>
            <a:stretch>
              <a:fillRect/>
            </a:stretch>
          </a:blipFill>
        </p:spPr>
        <p:txBody>
          <a:bodyPr/>
          <a:lstStyle/>
          <a:p>
            <a:r>
              <a:rPr lang="en-US">
                <a:noFill/>
              </a:rPr>
              <a:t> </a:t>
            </a:r>
          </a:p>
        </p:txBody>
      </p:sp>
      <p:cxnSp>
        <p:nvCxnSpPr>
          <p:cNvPr id="52234" name="Straight Connector 10">
            <a:extLst>
              <a:ext uri="{FF2B5EF4-FFF2-40B4-BE49-F238E27FC236}">
                <a16:creationId xmlns:a16="http://schemas.microsoft.com/office/drawing/2014/main" id="{6E172A63-B9D6-4A3E-9E08-7648F41E336B}"/>
              </a:ext>
            </a:extLst>
          </p:cNvPr>
          <p:cNvCxnSpPr>
            <a:cxnSpLocks/>
          </p:cNvCxnSpPr>
          <p:nvPr/>
        </p:nvCxnSpPr>
        <p:spPr bwMode="auto">
          <a:xfrm>
            <a:off x="1600200" y="3276600"/>
            <a:ext cx="3200400" cy="1373188"/>
          </a:xfrm>
          <a:prstGeom prst="line">
            <a:avLst/>
          </a:prstGeom>
          <a:noFill/>
          <a:ln w="9525" algn="ctr">
            <a:solidFill>
              <a:schemeClr val="tx1"/>
            </a:solidFill>
            <a:miter lim="800000"/>
            <a:headEnd/>
            <a:tailEnd/>
          </a:ln>
        </p:spPr>
      </p:cxnSp>
      <p:cxnSp>
        <p:nvCxnSpPr>
          <p:cNvPr id="52235" name="Straight Connector 13">
            <a:extLst>
              <a:ext uri="{FF2B5EF4-FFF2-40B4-BE49-F238E27FC236}">
                <a16:creationId xmlns:a16="http://schemas.microsoft.com/office/drawing/2014/main" id="{EE15D974-C0FA-46AA-AB15-11632FC0F97A}"/>
              </a:ext>
            </a:extLst>
          </p:cNvPr>
          <p:cNvCxnSpPr>
            <a:cxnSpLocks/>
          </p:cNvCxnSpPr>
          <p:nvPr/>
        </p:nvCxnSpPr>
        <p:spPr bwMode="auto">
          <a:xfrm flipV="1">
            <a:off x="2773363" y="3276600"/>
            <a:ext cx="3475037" cy="19050"/>
          </a:xfrm>
          <a:prstGeom prst="line">
            <a:avLst/>
          </a:prstGeom>
          <a:noFill/>
          <a:ln w="9525" algn="ctr">
            <a:solidFill>
              <a:schemeClr val="tx1"/>
            </a:solidFill>
            <a:miter lim="800000"/>
            <a:headEnd/>
            <a:tailEnd/>
          </a:ln>
        </p:spPr>
      </p:cxnSp>
      <p:cxnSp>
        <p:nvCxnSpPr>
          <p:cNvPr id="52236" name="Straight Connector 15">
            <a:extLst>
              <a:ext uri="{FF2B5EF4-FFF2-40B4-BE49-F238E27FC236}">
                <a16:creationId xmlns:a16="http://schemas.microsoft.com/office/drawing/2014/main" id="{7A50CA5D-706F-4E46-96C8-82E5BFCF2427}"/>
              </a:ext>
            </a:extLst>
          </p:cNvPr>
          <p:cNvCxnSpPr>
            <a:cxnSpLocks/>
          </p:cNvCxnSpPr>
          <p:nvPr/>
        </p:nvCxnSpPr>
        <p:spPr bwMode="auto">
          <a:xfrm flipH="1">
            <a:off x="4889500" y="3276600"/>
            <a:ext cx="1358900" cy="1373188"/>
          </a:xfrm>
          <a:prstGeom prst="line">
            <a:avLst/>
          </a:prstGeom>
          <a:noFill/>
          <a:ln w="9525" algn="ctr">
            <a:solidFill>
              <a:schemeClr val="tx1"/>
            </a:solidFill>
            <a:miter lim="800000"/>
            <a:headEnd/>
            <a:tailEnd/>
          </a:ln>
        </p:spPr>
      </p:cxnSp>
      <p:cxnSp>
        <p:nvCxnSpPr>
          <p:cNvPr id="52237" name="Straight Connector 18">
            <a:extLst>
              <a:ext uri="{FF2B5EF4-FFF2-40B4-BE49-F238E27FC236}">
                <a16:creationId xmlns:a16="http://schemas.microsoft.com/office/drawing/2014/main" id="{E8BEC383-4D19-49EC-80BB-F7435429D497}"/>
              </a:ext>
            </a:extLst>
          </p:cNvPr>
          <p:cNvCxnSpPr>
            <a:cxnSpLocks/>
          </p:cNvCxnSpPr>
          <p:nvPr/>
        </p:nvCxnSpPr>
        <p:spPr bwMode="auto">
          <a:xfrm>
            <a:off x="1600200" y="3324225"/>
            <a:ext cx="3844925" cy="1373188"/>
          </a:xfrm>
          <a:prstGeom prst="line">
            <a:avLst/>
          </a:prstGeom>
          <a:noFill/>
          <a:ln w="9525" algn="ctr">
            <a:solidFill>
              <a:schemeClr val="tx1"/>
            </a:solidFill>
            <a:miter lim="800000"/>
            <a:headEnd/>
            <a:tailEnd/>
          </a:ln>
        </p:spPr>
      </p:cxnSp>
      <p:cxnSp>
        <p:nvCxnSpPr>
          <p:cNvPr id="52238" name="Straight Connector 21">
            <a:extLst>
              <a:ext uri="{FF2B5EF4-FFF2-40B4-BE49-F238E27FC236}">
                <a16:creationId xmlns:a16="http://schemas.microsoft.com/office/drawing/2014/main" id="{0D0A127A-5FC4-4797-A8E6-CC094F538547}"/>
              </a:ext>
            </a:extLst>
          </p:cNvPr>
          <p:cNvCxnSpPr>
            <a:cxnSpLocks noChangeShapeType="1"/>
            <a:endCxn id="9" idx="0"/>
          </p:cNvCxnSpPr>
          <p:nvPr/>
        </p:nvCxnSpPr>
        <p:spPr bwMode="auto">
          <a:xfrm flipV="1">
            <a:off x="5430838" y="3367088"/>
            <a:ext cx="1243012" cy="1358900"/>
          </a:xfrm>
          <a:prstGeom prst="line">
            <a:avLst/>
          </a:prstGeom>
          <a:noFill/>
          <a:ln w="9525" algn="ctr">
            <a:solidFill>
              <a:schemeClr val="tx1"/>
            </a:solidFill>
            <a:miter lim="800000"/>
            <a:headEnd/>
            <a:tailEnd/>
          </a:ln>
        </p:spPr>
      </p:cxnSp>
      <p:cxnSp>
        <p:nvCxnSpPr>
          <p:cNvPr id="52239" name="Straight Connector 23">
            <a:extLst>
              <a:ext uri="{FF2B5EF4-FFF2-40B4-BE49-F238E27FC236}">
                <a16:creationId xmlns:a16="http://schemas.microsoft.com/office/drawing/2014/main" id="{133E8CC7-43C2-4638-801E-07EFFCB86D3D}"/>
              </a:ext>
            </a:extLst>
          </p:cNvPr>
          <p:cNvCxnSpPr>
            <a:cxnSpLocks/>
          </p:cNvCxnSpPr>
          <p:nvPr/>
        </p:nvCxnSpPr>
        <p:spPr bwMode="auto">
          <a:xfrm flipH="1" flipV="1">
            <a:off x="2371725" y="3354388"/>
            <a:ext cx="3633788" cy="1265237"/>
          </a:xfrm>
          <a:prstGeom prst="line">
            <a:avLst/>
          </a:prstGeom>
          <a:noFill/>
          <a:ln w="9525" algn="ctr">
            <a:solidFill>
              <a:schemeClr val="tx1"/>
            </a:solidFill>
            <a:miter lim="800000"/>
            <a:headEnd/>
            <a:tailEnd/>
          </a:ln>
        </p:spPr>
      </p:cxnSp>
      <p:cxnSp>
        <p:nvCxnSpPr>
          <p:cNvPr id="52240" name="Straight Connector 26">
            <a:extLst>
              <a:ext uri="{FF2B5EF4-FFF2-40B4-BE49-F238E27FC236}">
                <a16:creationId xmlns:a16="http://schemas.microsoft.com/office/drawing/2014/main" id="{0DDD4306-4F52-4F90-BC2C-49D100524EB4}"/>
              </a:ext>
            </a:extLst>
          </p:cNvPr>
          <p:cNvCxnSpPr>
            <a:cxnSpLocks noChangeShapeType="1"/>
          </p:cNvCxnSpPr>
          <p:nvPr/>
        </p:nvCxnSpPr>
        <p:spPr bwMode="auto">
          <a:xfrm flipV="1">
            <a:off x="6130925" y="3457575"/>
            <a:ext cx="901700" cy="1239838"/>
          </a:xfrm>
          <a:prstGeom prst="line">
            <a:avLst/>
          </a:prstGeom>
          <a:noFill/>
          <a:ln w="9525" algn="ctr">
            <a:solidFill>
              <a:schemeClr val="tx1"/>
            </a:solidFill>
            <a:miter lim="800000"/>
            <a:headEnd/>
            <a:tailEnd/>
          </a:ln>
        </p:spPr>
      </p:cxnSp>
      <p:cxnSp>
        <p:nvCxnSpPr>
          <p:cNvPr id="52241" name="Straight Connector 28">
            <a:extLst>
              <a:ext uri="{FF2B5EF4-FFF2-40B4-BE49-F238E27FC236}">
                <a16:creationId xmlns:a16="http://schemas.microsoft.com/office/drawing/2014/main" id="{8EA3B253-D504-498B-AD09-C2C17298269D}"/>
              </a:ext>
            </a:extLst>
          </p:cNvPr>
          <p:cNvCxnSpPr>
            <a:cxnSpLocks/>
          </p:cNvCxnSpPr>
          <p:nvPr/>
        </p:nvCxnSpPr>
        <p:spPr bwMode="auto">
          <a:xfrm>
            <a:off x="2103438" y="3327400"/>
            <a:ext cx="5029200" cy="39688"/>
          </a:xfrm>
          <a:prstGeom prst="line">
            <a:avLst/>
          </a:prstGeom>
          <a:noFill/>
          <a:ln w="9525" algn="ctr">
            <a:solidFill>
              <a:schemeClr val="tx1"/>
            </a:solidFill>
            <a:miter lim="800000"/>
            <a:headEnd/>
            <a:tailEnd/>
          </a:ln>
        </p:spPr>
      </p:cxnSp>
      <p:sp>
        <p:nvSpPr>
          <p:cNvPr id="52242" name="TextBox 30">
            <a:extLst>
              <a:ext uri="{FF2B5EF4-FFF2-40B4-BE49-F238E27FC236}">
                <a16:creationId xmlns:a16="http://schemas.microsoft.com/office/drawing/2014/main" id="{B9D7E339-6190-4E36-A29E-DBFFC5189C74}"/>
              </a:ext>
            </a:extLst>
          </p:cNvPr>
          <p:cNvSpPr txBox="1">
            <a:spLocks noChangeArrowheads="1"/>
          </p:cNvSpPr>
          <p:nvPr/>
        </p:nvSpPr>
        <p:spPr bwMode="auto">
          <a:xfrm>
            <a:off x="1600200" y="5407025"/>
            <a:ext cx="609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r>
              <a:rPr lang="en-US" altLang="en-US"/>
              <a:t>K = clique size = 3</a:t>
            </a:r>
          </a:p>
        </p:txBody>
      </p:sp>
      <p:sp>
        <p:nvSpPr>
          <p:cNvPr id="52243" name="TextBox 31">
            <a:extLst>
              <a:ext uri="{FF2B5EF4-FFF2-40B4-BE49-F238E27FC236}">
                <a16:creationId xmlns:a16="http://schemas.microsoft.com/office/drawing/2014/main" id="{602FD546-CEA1-42C6-8653-A12898F3F4F8}"/>
              </a:ext>
            </a:extLst>
          </p:cNvPr>
          <p:cNvSpPr txBox="1">
            <a:spLocks noChangeArrowheads="1"/>
          </p:cNvSpPr>
          <p:nvPr/>
        </p:nvSpPr>
        <p:spPr bwMode="auto">
          <a:xfrm>
            <a:off x="1554163" y="4191000"/>
            <a:ext cx="2025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r>
              <a:rPr lang="en-US" altLang="en-US" dirty="0"/>
              <a:t>.</a:t>
            </a:r>
          </a:p>
        </p:txBody>
      </p:sp>
      <p:sp>
        <p:nvSpPr>
          <p:cNvPr id="52244" name="TextBox 32">
            <a:extLst>
              <a:ext uri="{FF2B5EF4-FFF2-40B4-BE49-F238E27FC236}">
                <a16:creationId xmlns:a16="http://schemas.microsoft.com/office/drawing/2014/main" id="{6427ED77-983A-4D0D-8ED1-1C8CBAD0B255}"/>
              </a:ext>
            </a:extLst>
          </p:cNvPr>
          <p:cNvSpPr txBox="1">
            <a:spLocks noChangeArrowheads="1"/>
          </p:cNvSpPr>
          <p:nvPr/>
        </p:nvSpPr>
        <p:spPr bwMode="auto">
          <a:xfrm>
            <a:off x="1706563" y="4343400"/>
            <a:ext cx="2025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r>
              <a:rPr lang="en-US" altLang="en-US"/>
              <a:t>.</a:t>
            </a:r>
          </a:p>
        </p:txBody>
      </p:sp>
      <p:sp>
        <p:nvSpPr>
          <p:cNvPr id="52245" name="TextBox 33">
            <a:extLst>
              <a:ext uri="{FF2B5EF4-FFF2-40B4-BE49-F238E27FC236}">
                <a16:creationId xmlns:a16="http://schemas.microsoft.com/office/drawing/2014/main" id="{8FB62169-D811-4AB1-A994-18459D24DB5E}"/>
              </a:ext>
            </a:extLst>
          </p:cNvPr>
          <p:cNvSpPr txBox="1">
            <a:spLocks noChangeArrowheads="1"/>
          </p:cNvSpPr>
          <p:nvPr/>
        </p:nvSpPr>
        <p:spPr bwMode="auto">
          <a:xfrm>
            <a:off x="1858963" y="4495800"/>
            <a:ext cx="2025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r>
              <a:rPr lang="en-US" altLang="en-US"/>
              <a:t>.</a:t>
            </a:r>
          </a:p>
        </p:txBody>
      </p:sp>
      <p:sp>
        <p:nvSpPr>
          <p:cNvPr id="52247" name="TextBox 35">
            <a:extLst>
              <a:ext uri="{FF2B5EF4-FFF2-40B4-BE49-F238E27FC236}">
                <a16:creationId xmlns:a16="http://schemas.microsoft.com/office/drawing/2014/main" id="{DBAF55E2-802B-4A73-8098-8EF4F507337E}"/>
              </a:ext>
            </a:extLst>
          </p:cNvPr>
          <p:cNvSpPr txBox="1">
            <a:spLocks noChangeArrowheads="1"/>
          </p:cNvSpPr>
          <p:nvPr/>
        </p:nvSpPr>
        <p:spPr bwMode="auto">
          <a:xfrm>
            <a:off x="2163763" y="4800600"/>
            <a:ext cx="2025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r>
              <a:rPr lang="en-US" altLang="en-US"/>
              <a:t>.</a:t>
            </a:r>
          </a:p>
        </p:txBody>
      </p:sp>
      <p:sp>
        <p:nvSpPr>
          <p:cNvPr id="52248" name="TextBox 36">
            <a:extLst>
              <a:ext uri="{FF2B5EF4-FFF2-40B4-BE49-F238E27FC236}">
                <a16:creationId xmlns:a16="http://schemas.microsoft.com/office/drawing/2014/main" id="{BE8AE96C-D758-44CB-B610-8896B269E63D}"/>
              </a:ext>
            </a:extLst>
          </p:cNvPr>
          <p:cNvSpPr txBox="1">
            <a:spLocks noChangeArrowheads="1"/>
          </p:cNvSpPr>
          <p:nvPr/>
        </p:nvSpPr>
        <p:spPr bwMode="auto">
          <a:xfrm>
            <a:off x="2316163" y="4953000"/>
            <a:ext cx="2025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r>
              <a:rPr lang="en-US" altLang="en-US"/>
              <a:t>.</a:t>
            </a:r>
          </a:p>
        </p:txBody>
      </p:sp>
      <p:sp>
        <p:nvSpPr>
          <p:cNvPr id="52249" name="TextBox 37">
            <a:extLst>
              <a:ext uri="{FF2B5EF4-FFF2-40B4-BE49-F238E27FC236}">
                <a16:creationId xmlns:a16="http://schemas.microsoft.com/office/drawing/2014/main" id="{5BAD73D0-8894-44FF-AE68-88D840C92D4B}"/>
              </a:ext>
            </a:extLst>
          </p:cNvPr>
          <p:cNvSpPr txBox="1">
            <a:spLocks noChangeArrowheads="1"/>
          </p:cNvSpPr>
          <p:nvPr/>
        </p:nvSpPr>
        <p:spPr bwMode="auto">
          <a:xfrm>
            <a:off x="2468563" y="5105400"/>
            <a:ext cx="2025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r>
              <a:rPr lang="en-US" altLang="en-US"/>
              <a:t>.</a:t>
            </a:r>
          </a:p>
        </p:txBody>
      </p:sp>
      <p:sp>
        <p:nvSpPr>
          <p:cNvPr id="52250" name="TextBox 38">
            <a:extLst>
              <a:ext uri="{FF2B5EF4-FFF2-40B4-BE49-F238E27FC236}">
                <a16:creationId xmlns:a16="http://schemas.microsoft.com/office/drawing/2014/main" id="{3EFFD9BD-218F-426B-AB11-A534EC7C28F7}"/>
              </a:ext>
            </a:extLst>
          </p:cNvPr>
          <p:cNvSpPr txBox="1">
            <a:spLocks noChangeArrowheads="1"/>
          </p:cNvSpPr>
          <p:nvPr/>
        </p:nvSpPr>
        <p:spPr bwMode="auto">
          <a:xfrm>
            <a:off x="2620963" y="5257800"/>
            <a:ext cx="2025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r>
              <a:rPr lang="en-US" altLang="en-US"/>
              <a:t>.</a:t>
            </a:r>
          </a:p>
        </p:txBody>
      </p:sp>
      <p:sp>
        <p:nvSpPr>
          <p:cNvPr id="52251" name="TextBox 39">
            <a:extLst>
              <a:ext uri="{FF2B5EF4-FFF2-40B4-BE49-F238E27FC236}">
                <a16:creationId xmlns:a16="http://schemas.microsoft.com/office/drawing/2014/main" id="{A1E6C4B9-7650-4954-9FA6-9365B3A8882C}"/>
              </a:ext>
            </a:extLst>
          </p:cNvPr>
          <p:cNvSpPr txBox="1">
            <a:spLocks noChangeArrowheads="1"/>
          </p:cNvSpPr>
          <p:nvPr/>
        </p:nvSpPr>
        <p:spPr bwMode="auto">
          <a:xfrm>
            <a:off x="2773363" y="5410200"/>
            <a:ext cx="2025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r>
              <a:rPr lang="en-US" altLang="en-US"/>
              <a:t>.</a:t>
            </a:r>
          </a:p>
        </p:txBody>
      </p:sp>
      <p:sp>
        <p:nvSpPr>
          <p:cNvPr id="52252" name="TextBox 40">
            <a:extLst>
              <a:ext uri="{FF2B5EF4-FFF2-40B4-BE49-F238E27FC236}">
                <a16:creationId xmlns:a16="http://schemas.microsoft.com/office/drawing/2014/main" id="{8A4B2567-57D9-4C6D-952D-A6D5A15F1C0B}"/>
              </a:ext>
            </a:extLst>
          </p:cNvPr>
          <p:cNvSpPr txBox="1">
            <a:spLocks noChangeArrowheads="1"/>
          </p:cNvSpPr>
          <p:nvPr/>
        </p:nvSpPr>
        <p:spPr bwMode="auto">
          <a:xfrm>
            <a:off x="2925763" y="5562600"/>
            <a:ext cx="2025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r>
              <a:rPr lang="en-US" altLang="en-US"/>
              <a:t>.</a:t>
            </a:r>
          </a:p>
        </p:txBody>
      </p:sp>
      <p:sp>
        <p:nvSpPr>
          <p:cNvPr id="52253" name="TextBox 41">
            <a:extLst>
              <a:ext uri="{FF2B5EF4-FFF2-40B4-BE49-F238E27FC236}">
                <a16:creationId xmlns:a16="http://schemas.microsoft.com/office/drawing/2014/main" id="{BD31CFE9-0254-4C9F-B4EF-950922224960}"/>
              </a:ext>
            </a:extLst>
          </p:cNvPr>
          <p:cNvSpPr txBox="1">
            <a:spLocks noChangeArrowheads="1"/>
          </p:cNvSpPr>
          <p:nvPr/>
        </p:nvSpPr>
        <p:spPr bwMode="auto">
          <a:xfrm>
            <a:off x="3078163" y="5715000"/>
            <a:ext cx="2025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r>
              <a:rPr lang="en-US" altLang="en-US"/>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8D4DE3C7-1EA1-4DF6-9D63-CFE07E1EE7A4}"/>
              </a:ext>
            </a:extLst>
          </p:cNvPr>
          <p:cNvSpPr>
            <a:spLocks noGrp="1" noChangeArrowheads="1"/>
          </p:cNvSpPr>
          <p:nvPr>
            <p:ph type="title"/>
          </p:nvPr>
        </p:nvSpPr>
        <p:spPr/>
        <p:txBody>
          <a:bodyPr/>
          <a:lstStyle/>
          <a:p>
            <a:r>
              <a:rPr lang="en-US" altLang="en-US"/>
              <a:t>..Deliverables</a:t>
            </a:r>
          </a:p>
        </p:txBody>
      </p:sp>
      <p:sp>
        <p:nvSpPr>
          <p:cNvPr id="3" name="Content Placeholder 2">
            <a:extLst>
              <a:ext uri="{FF2B5EF4-FFF2-40B4-BE49-F238E27FC236}">
                <a16:creationId xmlns:a16="http://schemas.microsoft.com/office/drawing/2014/main" id="{9FC497D4-7CD5-42E7-95FA-A9F8B7CB2CFB}"/>
              </a:ext>
            </a:extLst>
          </p:cNvPr>
          <p:cNvSpPr>
            <a:spLocks noGrp="1" noRot="1" noChangeAspect="1" noMove="1" noResize="1" noEditPoints="1" noAdjustHandles="1" noChangeArrowheads="1" noChangeShapeType="1" noTextEdit="1"/>
          </p:cNvSpPr>
          <p:nvPr>
            <p:ph idx="1"/>
          </p:nvPr>
        </p:nvSpPr>
        <p:spPr>
          <a:xfrm>
            <a:off x="228600" y="1600200"/>
            <a:ext cx="8686800" cy="4648200"/>
          </a:xfrm>
          <a:blipFill>
            <a:blip r:embed="rId2"/>
            <a:stretch>
              <a:fillRect l="-351" t="-787" b="-7349"/>
            </a:stretch>
          </a:blipFill>
          <a:extLst/>
        </p:spPr>
        <p:txBody>
          <a:bodyPr/>
          <a:lstStyle/>
          <a:p>
            <a:endParaRPr lang="en-US" dirty="0">
              <a:noFill/>
            </a:endParaRPr>
          </a:p>
          <a:p>
            <a:pPr marL="0" indent="0">
              <a:buNone/>
            </a:pPr>
            <a:endParaRPr lang="en-US" dirty="0">
              <a:noFill/>
            </a:endParaRPr>
          </a:p>
          <a:p>
            <a:pPr marL="0" indent="0">
              <a:buNone/>
            </a:pPr>
            <a:endParaRPr lang="en-US" dirty="0">
              <a:noFill/>
            </a:endParaRPr>
          </a:p>
          <a:p>
            <a:pPr marL="0" indent="0">
              <a:buNone/>
            </a:pPr>
            <a:endParaRPr lang="en-US" dirty="0">
              <a:noFill/>
            </a:endParaRPr>
          </a:p>
          <a:p>
            <a:pPr marL="0" indent="0">
              <a:buNone/>
            </a:pPr>
            <a:endParaRPr lang="en-US" dirty="0">
              <a:noFill/>
            </a:endParaRPr>
          </a:p>
          <a:p>
            <a:pPr marL="0" indent="0">
              <a:buNone/>
            </a:pPr>
            <a:endParaRPr lang="en-US" dirty="0">
              <a:noFill/>
            </a:endParaRPr>
          </a:p>
          <a:p>
            <a:pPr marL="0" indent="0">
              <a:buNone/>
            </a:pPr>
            <a:endParaRPr lang="en-US" dirty="0">
              <a:noFill/>
            </a:endParaRPr>
          </a:p>
          <a:p>
            <a:pPr marL="0" indent="0">
              <a:buNone/>
            </a:pPr>
            <a:endParaRPr lang="en-US" dirty="0">
              <a:noFill/>
            </a:endParaRPr>
          </a:p>
          <a:p>
            <a:pPr marL="0" indent="0">
              <a:buNone/>
            </a:pPr>
            <a:endParaRPr lang="en-US" dirty="0">
              <a:noFill/>
            </a:endParaRPr>
          </a:p>
        </p:txBody>
      </p:sp>
      <p:sp>
        <p:nvSpPr>
          <p:cNvPr id="53252" name="Rectangle 3">
            <a:extLst>
              <a:ext uri="{FF2B5EF4-FFF2-40B4-BE49-F238E27FC236}">
                <a16:creationId xmlns:a16="http://schemas.microsoft.com/office/drawing/2014/main" id="{C2A543E5-48C1-48E8-BCAC-181F564D90D4}"/>
              </a:ext>
            </a:extLst>
          </p:cNvPr>
          <p:cNvSpPr>
            <a:spLocks noChangeArrowheads="1"/>
          </p:cNvSpPr>
          <p:nvPr/>
        </p:nvSpPr>
        <p:spPr bwMode="auto">
          <a:xfrm>
            <a:off x="533400" y="2497138"/>
            <a:ext cx="84582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pPr>
              <a:buClr>
                <a:schemeClr val="tx2"/>
              </a:buClr>
              <a:buSzPct val="50000"/>
              <a:buFont typeface="Wingdings" panose="05000000000000000000" pitchFamily="2" charset="2"/>
              <a:buChar char="§"/>
            </a:pPr>
            <a:r>
              <a:rPr lang="en-US" altLang="en-US" sz="2000">
                <a:cs typeface="Calibri" panose="020F0502020204030204" pitchFamily="34" charset="0"/>
              </a:rPr>
              <a:t>A clique of size k corresponds to an (n,1)-code of cardinality k where (n,1) means a set of oligo nucleotides and the difference between any two DNA strands is at least 1.</a:t>
            </a:r>
            <a:endParaRPr lang="en-US"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A54946-1DE3-4A00-AE9B-C1AA7AD45C05}"/>
              </a:ext>
            </a:extLst>
          </p:cNvPr>
          <p:cNvSpPr>
            <a:spLocks noRot="1" noChangeAspect="1" noMove="1" noResize="1" noEditPoints="1" noAdjustHandles="1" noChangeArrowheads="1" noChangeShapeType="1" noTextEdit="1"/>
          </p:cNvSpPr>
          <p:nvPr/>
        </p:nvSpPr>
        <p:spPr>
          <a:xfrm>
            <a:off x="152400" y="1752601"/>
            <a:ext cx="8839200" cy="3785652"/>
          </a:xfrm>
          <a:prstGeom prst="rect">
            <a:avLst/>
          </a:prstGeom>
          <a:blipFill>
            <a:blip r:embed="rId2"/>
            <a:stretch>
              <a:fillRect l="-690" t="-805" r="-759" b="-1932"/>
            </a:stretch>
          </a:blipFill>
        </p:spPr>
        <p:txBody>
          <a:bodyPr/>
          <a:lstStyle/>
          <a:p>
            <a:r>
              <a:rPr lang="en-US">
                <a:noFill/>
              </a:rPr>
              <a:t> </a:t>
            </a:r>
          </a:p>
        </p:txBody>
      </p:sp>
      <p:sp>
        <p:nvSpPr>
          <p:cNvPr id="54275" name="Title 1">
            <a:extLst>
              <a:ext uri="{FF2B5EF4-FFF2-40B4-BE49-F238E27FC236}">
                <a16:creationId xmlns:a16="http://schemas.microsoft.com/office/drawing/2014/main" id="{D0A4A3B6-A76D-4FBC-AF41-A3ACB161B92F}"/>
              </a:ext>
            </a:extLst>
          </p:cNvPr>
          <p:cNvSpPr>
            <a:spLocks noGrp="1" noChangeArrowheads="1"/>
          </p:cNvSpPr>
          <p:nvPr>
            <p:ph type="title"/>
          </p:nvPr>
        </p:nvSpPr>
        <p:spPr/>
        <p:txBody>
          <a:bodyPr/>
          <a:lstStyle/>
          <a:p>
            <a:r>
              <a:rPr lang="en-US" altLang="en-US"/>
              <a:t>Deliverables</a:t>
            </a:r>
          </a:p>
        </p:txBody>
      </p:sp>
      <p:sp>
        <p:nvSpPr>
          <p:cNvPr id="2" name="TextBox 1">
            <a:extLst>
              <a:ext uri="{FF2B5EF4-FFF2-40B4-BE49-F238E27FC236}">
                <a16:creationId xmlns:a16="http://schemas.microsoft.com/office/drawing/2014/main" id="{FF26A8D1-67FC-4087-8E3F-3E57F2900C0C}"/>
              </a:ext>
            </a:extLst>
          </p:cNvPr>
          <p:cNvSpPr txBox="1"/>
          <p:nvPr/>
        </p:nvSpPr>
        <p:spPr>
          <a:xfrm>
            <a:off x="293774" y="1364677"/>
            <a:ext cx="8164426" cy="430887"/>
          </a:xfrm>
          <a:prstGeom prst="rect">
            <a:avLst/>
          </a:prstGeom>
          <a:noFill/>
        </p:spPr>
        <p:txBody>
          <a:bodyPr wrap="square" rtlCol="0">
            <a:spAutoFit/>
          </a:bodyPr>
          <a:lstStyle/>
          <a:p>
            <a:pPr marL="342900" indent="-342900">
              <a:buClr>
                <a:srgbClr val="FFAC33"/>
              </a:buClr>
              <a:buSzPct val="50000"/>
              <a:buFont typeface="Wingdings" panose="05000000000000000000" pitchFamily="2" charset="2"/>
              <a:buChar char="q"/>
            </a:pPr>
            <a:r>
              <a:rPr lang="en-US" sz="2200" dirty="0"/>
              <a:t>..</a:t>
            </a:r>
            <a:r>
              <a:rPr lang="en-US" sz="2200" dirty="0">
                <a:solidFill>
                  <a:srgbClr val="990033"/>
                </a:solidFill>
              </a:rPr>
              <a:t>Complexity Analysis of Algorithmic Problem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A54946-1DE3-4A00-AE9B-C1AA7AD45C05}"/>
              </a:ext>
            </a:extLst>
          </p:cNvPr>
          <p:cNvSpPr/>
          <p:nvPr/>
        </p:nvSpPr>
        <p:spPr>
          <a:xfrm>
            <a:off x="152400" y="2286000"/>
            <a:ext cx="8839200" cy="4524375"/>
          </a:xfrm>
          <a:prstGeom prst="rect">
            <a:avLst/>
          </a:prstGeom>
        </p:spPr>
        <p:txBody>
          <a:bodyPr>
            <a:spAutoFit/>
          </a:bodyPr>
          <a:lstStyle/>
          <a:p>
            <a:pPr marL="457200" indent="-457200">
              <a:buClr>
                <a:schemeClr val="tx2"/>
              </a:buClr>
              <a:buSzPct val="50000"/>
              <a:buFont typeface="Wingdings" panose="05000000000000000000" pitchFamily="2" charset="2"/>
              <a:buChar char="§"/>
              <a:defRPr/>
            </a:pPr>
            <a:r>
              <a:rPr lang="en-US" sz="2000" dirty="0"/>
              <a:t>CODEWORD DESIGN problem is in NP and at least as hard as SAT problem. So, this problem is NP-complete.</a:t>
            </a:r>
          </a:p>
          <a:p>
            <a:pPr marL="457200" indent="-457200">
              <a:buClr>
                <a:schemeClr val="tx2"/>
              </a:buClr>
              <a:buSzPct val="75000"/>
              <a:buFont typeface="Wingdings" panose="05000000000000000000" pitchFamily="2" charset="2"/>
              <a:buChar char="§"/>
              <a:defRPr/>
            </a:pPr>
            <a:endParaRPr lang="en-US" sz="2000" dirty="0"/>
          </a:p>
          <a:p>
            <a:pPr marL="457200" indent="-457200">
              <a:buClr>
                <a:schemeClr val="tx2"/>
              </a:buClr>
              <a:buSzPct val="75000"/>
              <a:buFont typeface="Wingdings" panose="05000000000000000000" pitchFamily="2" charset="2"/>
              <a:buChar char="§"/>
              <a:defRPr/>
            </a:pPr>
            <a:r>
              <a:rPr lang="en-US" sz="2000" dirty="0"/>
              <a:t>Deterministic time complexity:</a:t>
            </a:r>
          </a:p>
          <a:p>
            <a:pPr marL="457200" indent="-457200">
              <a:buClr>
                <a:schemeClr val="tx2"/>
              </a:buClr>
              <a:buSzPct val="75000"/>
              <a:buFont typeface="Wingdings" panose="05000000000000000000" pitchFamily="2" charset="2"/>
              <a:buChar char="§"/>
              <a:defRPr/>
            </a:pPr>
            <a:endParaRPr lang="en-US" sz="2000" dirty="0"/>
          </a:p>
          <a:p>
            <a:pPr>
              <a:defRPr/>
            </a:pPr>
            <a:r>
              <a:rPr lang="en-US" dirty="0"/>
              <a:t> </a:t>
            </a:r>
            <a:r>
              <a:rPr lang="en-US" sz="2000" dirty="0"/>
              <a:t>In this situation there can be three types of scenario:</a:t>
            </a:r>
          </a:p>
          <a:p>
            <a:pPr marL="457200" indent="-457200">
              <a:buFont typeface="+mj-lt"/>
              <a:buAutoNum type="arabicPeriod"/>
              <a:defRPr/>
            </a:pPr>
            <a:r>
              <a:rPr lang="en-US" sz="2000" dirty="0"/>
              <a:t>There may be exist a solution but researchers are not able to find it</a:t>
            </a:r>
          </a:p>
          <a:p>
            <a:pPr marL="457200" indent="-457200">
              <a:buFont typeface="+mj-lt"/>
              <a:buAutoNum type="arabicPeriod"/>
              <a:defRPr/>
            </a:pPr>
            <a:r>
              <a:rPr lang="en-US" sz="2000" dirty="0"/>
              <a:t>There does not exist a solution</a:t>
            </a:r>
          </a:p>
          <a:p>
            <a:pPr marL="457200" indent="-457200">
              <a:buFont typeface="+mj-lt"/>
              <a:buAutoNum type="arabicPeriod"/>
              <a:defRPr/>
            </a:pPr>
            <a:r>
              <a:rPr lang="en-US" sz="2000" dirty="0"/>
              <a:t>We do not know if there exist a solution or not</a:t>
            </a:r>
          </a:p>
          <a:p>
            <a:pPr>
              <a:defRPr/>
            </a:pPr>
            <a:r>
              <a:rPr lang="en-US" sz="2000" dirty="0"/>
              <a:t>In this case the deterministic complexity is - we do not know if there exist a solution or not.</a:t>
            </a:r>
          </a:p>
          <a:p>
            <a:pPr>
              <a:defRPr/>
            </a:pPr>
            <a:r>
              <a:rPr lang="en-US" sz="2000" dirty="0"/>
              <a:t> </a:t>
            </a:r>
          </a:p>
          <a:p>
            <a:pPr marL="457200" indent="-457200">
              <a:buClr>
                <a:schemeClr val="tx2"/>
              </a:buClr>
              <a:buSzPct val="75000"/>
              <a:buFont typeface="Wingdings" panose="05000000000000000000" pitchFamily="2" charset="2"/>
              <a:buChar char="§"/>
              <a:defRPr/>
            </a:pPr>
            <a:endParaRPr lang="en-US" sz="2000" dirty="0"/>
          </a:p>
          <a:p>
            <a:pPr marL="457200" indent="-457200">
              <a:buClr>
                <a:schemeClr val="tx2"/>
              </a:buClr>
              <a:buSzPct val="75000"/>
              <a:buFont typeface="Wingdings" panose="05000000000000000000" pitchFamily="2" charset="2"/>
              <a:buChar char="§"/>
              <a:defRPr/>
            </a:pPr>
            <a:endParaRPr lang="en-US" sz="2000" dirty="0"/>
          </a:p>
        </p:txBody>
      </p:sp>
      <p:sp>
        <p:nvSpPr>
          <p:cNvPr id="55299" name="Title 1">
            <a:extLst>
              <a:ext uri="{FF2B5EF4-FFF2-40B4-BE49-F238E27FC236}">
                <a16:creationId xmlns:a16="http://schemas.microsoft.com/office/drawing/2014/main" id="{61900953-684A-44D3-A39D-0B25C670A36E}"/>
              </a:ext>
            </a:extLst>
          </p:cNvPr>
          <p:cNvSpPr>
            <a:spLocks noGrp="1" noChangeArrowheads="1"/>
          </p:cNvSpPr>
          <p:nvPr>
            <p:ph type="title"/>
          </p:nvPr>
        </p:nvSpPr>
        <p:spPr/>
        <p:txBody>
          <a:bodyPr/>
          <a:lstStyle/>
          <a:p>
            <a:r>
              <a:rPr lang="en-US" altLang="en-US" dirty="0"/>
              <a:t>..Deliverables</a:t>
            </a:r>
          </a:p>
        </p:txBody>
      </p:sp>
      <p:sp>
        <p:nvSpPr>
          <p:cNvPr id="55300" name="Rectangle 1">
            <a:extLst>
              <a:ext uri="{FF2B5EF4-FFF2-40B4-BE49-F238E27FC236}">
                <a16:creationId xmlns:a16="http://schemas.microsoft.com/office/drawing/2014/main" id="{EB12318C-189B-49CC-AC97-E422CDDB73DC}"/>
              </a:ext>
            </a:extLst>
          </p:cNvPr>
          <p:cNvSpPr>
            <a:spLocks noChangeArrowheads="1"/>
          </p:cNvSpPr>
          <p:nvPr/>
        </p:nvSpPr>
        <p:spPr bwMode="auto">
          <a:xfrm>
            <a:off x="381000" y="1752600"/>
            <a:ext cx="6629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pPr>
              <a:buClr>
                <a:srgbClr val="FFAC33"/>
              </a:buClr>
              <a:buSzPct val="50000"/>
              <a:buFont typeface="Wingdings" panose="05000000000000000000" pitchFamily="2" charset="2"/>
              <a:buChar char="q"/>
            </a:pPr>
            <a:r>
              <a:rPr lang="en-US" altLang="en-US" sz="2200" dirty="0">
                <a:solidFill>
                  <a:srgbClr val="C00000"/>
                </a:solidFill>
              </a:rPr>
              <a:t>..Complexity Analysis Algorithmic problem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B062-ACE8-422E-AFA9-61333D5AC5C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647D8B2-65D1-4751-ADD6-C3020939A69E}"/>
              </a:ext>
            </a:extLst>
          </p:cNvPr>
          <p:cNvSpPr>
            <a:spLocks noGrp="1"/>
          </p:cNvSpPr>
          <p:nvPr>
            <p:ph idx="1"/>
          </p:nvPr>
        </p:nvSpPr>
        <p:spPr>
          <a:xfrm>
            <a:off x="381000" y="1981200"/>
            <a:ext cx="8534400" cy="4267200"/>
          </a:xfrm>
        </p:spPr>
        <p:txBody>
          <a:bodyPr/>
          <a:lstStyle/>
          <a:p>
            <a:pPr>
              <a:buFont typeface="Wingdings" panose="05000000000000000000" pitchFamily="2" charset="2"/>
              <a:buChar char="q"/>
            </a:pPr>
            <a:r>
              <a:rPr lang="en-US" sz="2200" dirty="0">
                <a:solidFill>
                  <a:srgbClr val="990033"/>
                </a:solidFill>
              </a:rPr>
              <a:t>Resources</a:t>
            </a:r>
          </a:p>
          <a:p>
            <a:pPr>
              <a:buFont typeface="Wingdings" panose="05000000000000000000" pitchFamily="2" charset="2"/>
              <a:buChar char="q"/>
            </a:pPr>
            <a:endParaRPr lang="en-US" sz="2200" dirty="0">
              <a:solidFill>
                <a:srgbClr val="990033"/>
              </a:solidFill>
            </a:endParaRPr>
          </a:p>
          <a:p>
            <a:pPr>
              <a:buClr>
                <a:schemeClr val="tx2"/>
              </a:buClr>
              <a:buFont typeface="Wingdings" panose="05000000000000000000" pitchFamily="2" charset="2"/>
              <a:buChar char="§"/>
            </a:pPr>
            <a:r>
              <a:rPr lang="en-US" sz="2400" dirty="0">
                <a:solidFill>
                  <a:srgbClr val="990033"/>
                </a:solidFill>
              </a:rPr>
              <a:t> </a:t>
            </a:r>
            <a:r>
              <a:rPr lang="en-US" sz="2000" dirty="0"/>
              <a:t> “On codeword design in metric spaces”.</a:t>
            </a:r>
            <a:r>
              <a:rPr lang="en-US" altLang="en-US" sz="2000" baseline="30000" dirty="0"/>
              <a:t> </a:t>
            </a:r>
            <a:r>
              <a:rPr lang="en-US" altLang="en-US" sz="2000" baseline="30000" dirty="0">
                <a:solidFill>
                  <a:schemeClr val="bg2"/>
                </a:solidFill>
              </a:rPr>
              <a:t>[1]</a:t>
            </a:r>
          </a:p>
          <a:p>
            <a:pPr>
              <a:buClr>
                <a:schemeClr val="tx2"/>
              </a:buClr>
              <a:buFont typeface="Wingdings" panose="05000000000000000000" pitchFamily="2" charset="2"/>
              <a:buChar char="§"/>
            </a:pPr>
            <a:r>
              <a:rPr lang="en-US" sz="2000" baseline="30000" dirty="0"/>
              <a:t> </a:t>
            </a:r>
            <a:r>
              <a:rPr lang="en-US" altLang="en-US" sz="2000" dirty="0"/>
              <a:t>“</a:t>
            </a:r>
            <a:r>
              <a:rPr lang="en-US" sz="2000" dirty="0"/>
              <a:t>DNA codeword design: Theory and applications”.</a:t>
            </a:r>
            <a:r>
              <a:rPr lang="en-US" altLang="en-US" sz="2000" baseline="30000" dirty="0"/>
              <a:t> </a:t>
            </a:r>
            <a:r>
              <a:rPr lang="en-US" altLang="en-US" sz="2000" baseline="30000" dirty="0">
                <a:solidFill>
                  <a:schemeClr val="bg2"/>
                </a:solidFill>
              </a:rPr>
              <a:t>[2]</a:t>
            </a:r>
            <a:endParaRPr lang="en-US" sz="2000" baseline="30000" dirty="0">
              <a:solidFill>
                <a:schemeClr val="bg2"/>
              </a:solidFill>
            </a:endParaRPr>
          </a:p>
          <a:p>
            <a:pPr>
              <a:buClr>
                <a:schemeClr val="tx2"/>
              </a:buClr>
              <a:buFont typeface="Wingdings" panose="05000000000000000000" pitchFamily="2" charset="2"/>
              <a:buChar char="§"/>
            </a:pPr>
            <a:r>
              <a:rPr lang="en-US" sz="2000" dirty="0"/>
              <a:t> “A Geometric Approach to Gibbs Energy Landscapes and DNA Oligonucleotide Design” </a:t>
            </a:r>
            <a:r>
              <a:rPr lang="en-US" sz="2000" dirty="0">
                <a:solidFill>
                  <a:schemeClr val="bg2"/>
                </a:solidFill>
              </a:rPr>
              <a:t> </a:t>
            </a:r>
            <a:r>
              <a:rPr lang="en-US" altLang="en-US" sz="2000" baseline="30000" dirty="0">
                <a:solidFill>
                  <a:schemeClr val="bg2"/>
                </a:solidFill>
              </a:rPr>
              <a:t>[3]</a:t>
            </a:r>
          </a:p>
          <a:p>
            <a:pPr marL="0" indent="0">
              <a:buClr>
                <a:schemeClr val="tx2"/>
              </a:buClr>
              <a:buNone/>
            </a:pPr>
            <a:r>
              <a:rPr lang="en-US" sz="2000" dirty="0"/>
              <a:t>These sources has been used as needed to complete this project successfully.</a:t>
            </a:r>
          </a:p>
          <a:p>
            <a:pPr marL="0" indent="0">
              <a:buClr>
                <a:schemeClr val="tx2"/>
              </a:buClr>
              <a:buNone/>
            </a:pPr>
            <a:endParaRPr lang="en-US" sz="2000" dirty="0">
              <a:solidFill>
                <a:schemeClr val="bg2"/>
              </a:solidFill>
            </a:endParaRPr>
          </a:p>
        </p:txBody>
      </p:sp>
      <p:sp>
        <p:nvSpPr>
          <p:cNvPr id="4" name="TextBox 2">
            <a:extLst>
              <a:ext uri="{FF2B5EF4-FFF2-40B4-BE49-F238E27FC236}">
                <a16:creationId xmlns:a16="http://schemas.microsoft.com/office/drawing/2014/main" id="{9606D99A-60E4-4533-BB2B-14DA3C63F8FF}"/>
              </a:ext>
            </a:extLst>
          </p:cNvPr>
          <p:cNvSpPr txBox="1">
            <a:spLocks noChangeArrowheads="1"/>
          </p:cNvSpPr>
          <p:nvPr/>
        </p:nvSpPr>
        <p:spPr bwMode="auto">
          <a:xfrm>
            <a:off x="2209800" y="5186571"/>
            <a:ext cx="4191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pPr algn="just">
              <a:buFont typeface="Monotype Sorts" pitchFamily="2" charset="2"/>
              <a:buNone/>
            </a:pPr>
            <a:r>
              <a:rPr lang="en-US" altLang="en-US" sz="1100" baseline="30000" dirty="0">
                <a:solidFill>
                  <a:schemeClr val="bg2"/>
                </a:solidFill>
              </a:rPr>
              <a:t>[1] </a:t>
            </a:r>
            <a:r>
              <a:rPr lang="en-US" altLang="en-US" sz="1100" dirty="0">
                <a:solidFill>
                  <a:schemeClr val="bg2"/>
                </a:solidFill>
              </a:rPr>
              <a:t>Garzon, M., and V. Phan.3 (2009). On codeword design in metric spaces, Natural Computing, pp. 571-588</a:t>
            </a:r>
          </a:p>
          <a:p>
            <a:pPr algn="just">
              <a:buFont typeface="Monotype Sorts" pitchFamily="2" charset="2"/>
              <a:buNone/>
            </a:pPr>
            <a:r>
              <a:rPr lang="en-US" altLang="en-US" sz="1100" baseline="30000" dirty="0">
                <a:solidFill>
                  <a:schemeClr val="bg2"/>
                </a:solidFill>
              </a:rPr>
              <a:t>[2] </a:t>
            </a:r>
            <a:r>
              <a:rPr lang="en-US" altLang="en-US" sz="1100" dirty="0">
                <a:solidFill>
                  <a:schemeClr val="bg2"/>
                </a:solidFill>
              </a:rPr>
              <a:t>Garzon, M. H. (2014). DNA codeword design: Theory and applications. Parallel Processing Letters, 24(02), 1440001.</a:t>
            </a:r>
          </a:p>
          <a:p>
            <a:pPr algn="just">
              <a:buFont typeface="Monotype Sorts" pitchFamily="2" charset="2"/>
              <a:buNone/>
            </a:pPr>
            <a:r>
              <a:rPr lang="en-US" altLang="en-US" sz="1100" baseline="30000" dirty="0">
                <a:solidFill>
                  <a:schemeClr val="bg2"/>
                </a:solidFill>
              </a:rPr>
              <a:t>[3] </a:t>
            </a:r>
            <a:r>
              <a:rPr lang="en-US" altLang="en-US" sz="1100" dirty="0">
                <a:solidFill>
                  <a:schemeClr val="bg2"/>
                </a:solidFill>
              </a:rPr>
              <a:t>Garzon, Max H., and Kiran C. Bobba</a:t>
            </a:r>
            <a:r>
              <a:rPr lang="en-US" altLang="en-US" sz="1100" baseline="30000" dirty="0">
                <a:solidFill>
                  <a:schemeClr val="bg2"/>
                </a:solidFill>
              </a:rPr>
              <a:t> </a:t>
            </a:r>
            <a:r>
              <a:rPr lang="en-US" altLang="en-US" sz="1100" dirty="0">
                <a:solidFill>
                  <a:schemeClr val="bg2"/>
                </a:solidFill>
              </a:rPr>
              <a:t>6 (2012). A geometric approach to Gibbs energy landscapes and optimal DNA codeword design, International Workshop on DNA-Based Computers Springer/Berlin, pp. 73-85</a:t>
            </a:r>
          </a:p>
          <a:p>
            <a:pPr>
              <a:buFont typeface="Monotype Sorts" pitchFamily="2" charset="2"/>
              <a:buNone/>
            </a:pPr>
            <a:endParaRPr lang="en-US" altLang="en-US" sz="1100" dirty="0"/>
          </a:p>
          <a:p>
            <a:pPr algn="just">
              <a:buFont typeface="Monotype Sorts" pitchFamily="2" charset="2"/>
              <a:buNone/>
            </a:pPr>
            <a:endParaRPr lang="en-US" altLang="en-US" sz="1100" dirty="0">
              <a:solidFill>
                <a:schemeClr val="bg2"/>
              </a:solidFill>
            </a:endParaRPr>
          </a:p>
          <a:p>
            <a:pPr algn="just">
              <a:buFont typeface="Monotype Sorts" pitchFamily="2" charset="2"/>
              <a:buNone/>
            </a:pPr>
            <a:endParaRPr lang="en-US" altLang="en-US" sz="1100" dirty="0">
              <a:solidFill>
                <a:schemeClr val="bg2"/>
              </a:solidFill>
            </a:endParaRPr>
          </a:p>
          <a:p>
            <a:pPr algn="just">
              <a:buFont typeface="Monotype Sorts" pitchFamily="2" charset="2"/>
              <a:buNone/>
            </a:pPr>
            <a:endParaRPr lang="en-US" altLang="en-US" sz="1100" dirty="0">
              <a:solidFill>
                <a:schemeClr val="bg2"/>
              </a:solidFill>
            </a:endParaRPr>
          </a:p>
        </p:txBody>
      </p:sp>
    </p:spTree>
    <p:extLst>
      <p:ext uri="{BB962C8B-B14F-4D97-AF65-F5344CB8AC3E}">
        <p14:creationId xmlns:p14="http://schemas.microsoft.com/office/powerpoint/2010/main" val="630886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306B475-3B9F-469D-8084-165792D573F2}"/>
              </a:ext>
            </a:extLst>
          </p:cNvPr>
          <p:cNvSpPr>
            <a:spLocks noGrp="1" noChangeArrowheads="1"/>
          </p:cNvSpPr>
          <p:nvPr>
            <p:ph type="title"/>
          </p:nvPr>
        </p:nvSpPr>
        <p:spPr>
          <a:xfrm>
            <a:off x="2133600" y="533400"/>
            <a:ext cx="4724400" cy="914400"/>
          </a:xfrm>
        </p:spPr>
        <p:txBody>
          <a:bodyPr/>
          <a:lstStyle/>
          <a:p>
            <a:pPr algn="ctr"/>
            <a:r>
              <a:rPr lang="en-US" altLang="en-US" dirty="0">
                <a:solidFill>
                  <a:srgbClr val="00467A"/>
                </a:solidFill>
              </a:rPr>
              <a:t>.. Lit Review</a:t>
            </a:r>
            <a:endParaRPr lang="en-US" altLang="en-US" sz="2800" b="0" dirty="0">
              <a:solidFill>
                <a:srgbClr val="002060"/>
              </a:solidFill>
            </a:endParaRPr>
          </a:p>
        </p:txBody>
      </p:sp>
      <p:sp>
        <p:nvSpPr>
          <p:cNvPr id="13315" name="Rectangle 3">
            <a:extLst>
              <a:ext uri="{FF2B5EF4-FFF2-40B4-BE49-F238E27FC236}">
                <a16:creationId xmlns:a16="http://schemas.microsoft.com/office/drawing/2014/main" id="{41B42F71-84D5-4C25-A186-589A764A8241}"/>
              </a:ext>
            </a:extLst>
          </p:cNvPr>
          <p:cNvSpPr>
            <a:spLocks noGrp="1" noChangeArrowheads="1"/>
          </p:cNvSpPr>
          <p:nvPr>
            <p:ph type="body" idx="1"/>
          </p:nvPr>
        </p:nvSpPr>
        <p:spPr>
          <a:xfrm>
            <a:off x="304800" y="1447800"/>
            <a:ext cx="8839200" cy="4876800"/>
          </a:xfrm>
        </p:spPr>
        <p:txBody>
          <a:bodyPr/>
          <a:lstStyle/>
          <a:p>
            <a:pPr>
              <a:buFont typeface="Wingdings" panose="05000000000000000000" pitchFamily="2" charset="2"/>
              <a:buChar char="q"/>
              <a:defRPr/>
            </a:pPr>
            <a:r>
              <a:rPr lang="en-US" altLang="en-US" sz="2200" dirty="0">
                <a:solidFill>
                  <a:srgbClr val="990033"/>
                </a:solidFill>
              </a:rPr>
              <a:t>..Technical Terms </a:t>
            </a:r>
          </a:p>
          <a:p>
            <a:pPr marL="457200" lvl="1" indent="0" algn="just">
              <a:buFont typeface="Monotype Sorts" pitchFamily="2" charset="2"/>
              <a:buNone/>
              <a:defRPr/>
            </a:pPr>
            <a:r>
              <a:rPr lang="en-US" sz="2000" dirty="0"/>
              <a:t>For example, when h-distance is 0 then the DNA strands are perfectly complement to each other and there is maximum likelihood of hybridization between them.</a:t>
            </a:r>
          </a:p>
          <a:p>
            <a:pPr marL="457200" lvl="1" indent="0" algn="just">
              <a:buFont typeface="Monotype Sorts" pitchFamily="2" charset="2"/>
              <a:buNone/>
              <a:defRPr/>
            </a:pPr>
            <a:r>
              <a:rPr lang="en-US" sz="2000" dirty="0"/>
              <a:t>The smaller the h-distance ,the more likely are the strands to hybridize.</a:t>
            </a:r>
          </a:p>
          <a:p>
            <a:pPr marL="457200" lvl="1" indent="0" algn="just">
              <a:buFont typeface="Monotype Sorts" pitchFamily="2" charset="2"/>
              <a:buNone/>
              <a:defRPr/>
            </a:pPr>
            <a:r>
              <a:rPr lang="en-US" sz="2000" dirty="0"/>
              <a:t>Suppose   h –distance is 59 then there is very less chance to hybridize between two strands.</a:t>
            </a:r>
          </a:p>
          <a:p>
            <a:pPr marL="457200" lvl="1" indent="0" algn="just">
              <a:buFont typeface="Monotype Sorts" pitchFamily="2" charset="2"/>
              <a:buNone/>
              <a:defRPr/>
            </a:pPr>
            <a:endParaRPr lang="en-US" altLang="en-US" sz="2000" dirty="0"/>
          </a:p>
          <a:p>
            <a:pPr>
              <a:buFont typeface="Wingdings" panose="05000000000000000000" pitchFamily="2" charset="2"/>
              <a:buChar char="q"/>
              <a:defRPr/>
            </a:pPr>
            <a:r>
              <a:rPr lang="en-US" altLang="en-US" sz="2200" dirty="0">
                <a:solidFill>
                  <a:srgbClr val="990033"/>
                </a:solidFill>
              </a:rPr>
              <a:t>General Information of Codeword Design Problem</a:t>
            </a:r>
            <a:endParaRPr lang="en-US" altLang="en-US" sz="2000" dirty="0"/>
          </a:p>
          <a:p>
            <a:pPr lvl="1">
              <a:buSzPct val="85000"/>
              <a:buFont typeface="Wingdings" panose="05000000000000000000" pitchFamily="2" charset="2"/>
              <a:buChar char="§"/>
              <a:defRPr/>
            </a:pPr>
            <a:r>
              <a:rPr lang="en-US" altLang="en-US" sz="2000" dirty="0"/>
              <a:t>Requirement</a:t>
            </a:r>
          </a:p>
          <a:p>
            <a:pPr lvl="2">
              <a:buClr>
                <a:schemeClr val="tx2"/>
              </a:buClr>
              <a:buSzPct val="50000"/>
              <a:buFont typeface="Wingdings" panose="05000000000000000000" pitchFamily="2" charset="2"/>
              <a:buChar char="§"/>
              <a:defRPr/>
            </a:pPr>
            <a:r>
              <a:rPr lang="en-US" altLang="en-US" sz="1800" dirty="0"/>
              <a:t>Success in specific hybridization between a DNA codeword and its complement.</a:t>
            </a:r>
          </a:p>
          <a:p>
            <a:pPr lvl="2">
              <a:buClr>
                <a:schemeClr val="tx2"/>
              </a:buClr>
              <a:buSzPct val="50000"/>
              <a:buFont typeface="Wingdings" panose="05000000000000000000" pitchFamily="2" charset="2"/>
              <a:buChar char="§"/>
              <a:defRPr/>
            </a:pPr>
            <a:r>
              <a:rPr lang="en-US" altLang="en-US" sz="1800" dirty="0"/>
              <a:t>No hybridization between DNA codewords from same DNA or between a DNA codeword and others’ Watson-Crick complements.</a:t>
            </a:r>
          </a:p>
          <a:p>
            <a:pPr>
              <a:buFont typeface="Wingdings" panose="05000000000000000000" pitchFamily="2" charset="2"/>
              <a:buChar char="q"/>
              <a:defRPr/>
            </a:pPr>
            <a:endParaRPr lang="en-US" altLang="en-US" sz="2200" dirty="0">
              <a:solidFill>
                <a:srgbClr val="990033"/>
              </a:solidFill>
            </a:endParaRPr>
          </a:p>
          <a:p>
            <a:pPr>
              <a:buClr>
                <a:schemeClr val="tx2"/>
              </a:buClr>
              <a:defRPr/>
            </a:pPr>
            <a:endParaRPr lang="en-US" altLang="en-US" sz="2000" dirty="0">
              <a:solidFill>
                <a:srgbClr val="990033"/>
              </a:solidFill>
            </a:endParaRPr>
          </a:p>
          <a:p>
            <a:pPr>
              <a:buFont typeface="Wingdings" panose="05000000000000000000" pitchFamily="2" charset="2"/>
              <a:buChar char="q"/>
              <a:defRPr/>
            </a:pPr>
            <a:endParaRPr lang="en-US" altLang="en-US" sz="2000" dirty="0">
              <a:solidFill>
                <a:srgbClr val="990033"/>
              </a:solidFill>
            </a:endParaRPr>
          </a:p>
          <a:p>
            <a:pPr>
              <a:buFont typeface="Wingdings" panose="05000000000000000000" pitchFamily="2" charset="2"/>
              <a:buChar char="q"/>
              <a:defRPr/>
            </a:pPr>
            <a:endParaRPr lang="en-US" altLang="en-US" sz="2200" dirty="0">
              <a:solidFill>
                <a:srgbClr val="990033"/>
              </a:solidFill>
            </a:endParaRPr>
          </a:p>
          <a:p>
            <a:pPr>
              <a:buFont typeface="Wingdings" panose="05000000000000000000" pitchFamily="2" charset="2"/>
              <a:buChar char="q"/>
              <a:defRPr/>
            </a:pPr>
            <a:endParaRPr lang="en-US" altLang="en-US" sz="2200" dirty="0">
              <a:solidFill>
                <a:srgbClr val="990033"/>
              </a:solidFill>
            </a:endParaRPr>
          </a:p>
          <a:p>
            <a:pPr>
              <a:buClr>
                <a:schemeClr val="tx2"/>
              </a:buClr>
              <a:buSzPct val="75000"/>
              <a:buFont typeface="Wingdings" panose="05000000000000000000" pitchFamily="2" charset="2"/>
              <a:buChar char="§"/>
              <a:defRPr/>
            </a:pPr>
            <a:r>
              <a:rPr lang="en-US" altLang="en-US" sz="2000" dirty="0"/>
              <a:t>      </a:t>
            </a:r>
            <a:endParaRPr lang="en-US" altLang="en-US" sz="2000" b="1" baseline="30000" dirty="0">
              <a:solidFill>
                <a:schemeClr val="bg2"/>
              </a:solidFill>
            </a:endParaRPr>
          </a:p>
          <a:p>
            <a:pPr marL="457200" lvl="1" indent="0">
              <a:buFont typeface="Monotype Sorts" pitchFamily="2" charset="2"/>
              <a:buNone/>
              <a:defRPr/>
            </a:pPr>
            <a:endParaRPr lang="en-US" altLang="en-US" sz="2000" dirty="0"/>
          </a:p>
          <a:p>
            <a:pPr>
              <a:defRPr/>
            </a:pPr>
            <a:endParaRPr lang="en-US" altLang="en-US" sz="2000" baseline="30000" dirty="0">
              <a:solidFill>
                <a:schemeClr val="bg2"/>
              </a:solidFill>
            </a:endParaRPr>
          </a:p>
          <a:p>
            <a:pPr lvl="1">
              <a:defRPr/>
            </a:pPr>
            <a:endParaRPr lang="en-US"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F86BFA5-49FB-44E3-BF2D-9545C8982F01}"/>
              </a:ext>
            </a:extLst>
          </p:cNvPr>
          <p:cNvSpPr>
            <a:spLocks noGrp="1" noChangeArrowheads="1"/>
          </p:cNvSpPr>
          <p:nvPr>
            <p:ph type="title"/>
          </p:nvPr>
        </p:nvSpPr>
        <p:spPr>
          <a:xfrm>
            <a:off x="2133600" y="533400"/>
            <a:ext cx="4724400" cy="914400"/>
          </a:xfrm>
        </p:spPr>
        <p:txBody>
          <a:bodyPr/>
          <a:lstStyle/>
          <a:p>
            <a:pPr algn="ctr"/>
            <a:r>
              <a:rPr lang="en-US" altLang="en-US" dirty="0">
                <a:solidFill>
                  <a:srgbClr val="00467A"/>
                </a:solidFill>
              </a:rPr>
              <a:t>.. Lit Review</a:t>
            </a:r>
            <a:endParaRPr lang="en-US" altLang="en-US" sz="2800" b="0" dirty="0">
              <a:solidFill>
                <a:srgbClr val="002060"/>
              </a:solidFill>
            </a:endParaRPr>
          </a:p>
        </p:txBody>
      </p:sp>
      <p:sp>
        <p:nvSpPr>
          <p:cNvPr id="13315" name="Rectangle 3">
            <a:extLst>
              <a:ext uri="{FF2B5EF4-FFF2-40B4-BE49-F238E27FC236}">
                <a16:creationId xmlns:a16="http://schemas.microsoft.com/office/drawing/2014/main" id="{41B42F71-84D5-4C25-A186-589A764A8241}"/>
              </a:ext>
            </a:extLst>
          </p:cNvPr>
          <p:cNvSpPr>
            <a:spLocks noGrp="1" noChangeArrowheads="1"/>
          </p:cNvSpPr>
          <p:nvPr>
            <p:ph type="body" idx="1"/>
          </p:nvPr>
        </p:nvSpPr>
        <p:spPr>
          <a:xfrm>
            <a:off x="300038" y="1524000"/>
            <a:ext cx="8839200" cy="4876800"/>
          </a:xfrm>
        </p:spPr>
        <p:txBody>
          <a:bodyPr/>
          <a:lstStyle/>
          <a:p>
            <a:pPr>
              <a:buFont typeface="Wingdings" panose="05000000000000000000" pitchFamily="2" charset="2"/>
              <a:buChar char="q"/>
              <a:defRPr/>
            </a:pPr>
            <a:r>
              <a:rPr lang="en-US" altLang="en-US" sz="2200" dirty="0">
                <a:solidFill>
                  <a:srgbClr val="990033"/>
                </a:solidFill>
              </a:rPr>
              <a:t>..General Information of Codeword Design Problem</a:t>
            </a:r>
            <a:endParaRPr lang="en-US" altLang="en-US" sz="2000" dirty="0"/>
          </a:p>
          <a:p>
            <a:pPr lvl="1">
              <a:buFont typeface="Wingdings" panose="05000000000000000000" pitchFamily="2" charset="2"/>
              <a:buChar char="§"/>
              <a:defRPr/>
            </a:pPr>
            <a:r>
              <a:rPr lang="en-US" altLang="en-US" sz="2000" dirty="0"/>
              <a:t>Important in DNA Computing</a:t>
            </a:r>
            <a:r>
              <a:rPr lang="en-US" sz="2000" dirty="0"/>
              <a:t>, self-assembly, DNA memories and phylogenetic analyses.</a:t>
            </a:r>
            <a:endParaRPr lang="en-US" altLang="en-US" sz="2000" baseline="30000" dirty="0">
              <a:solidFill>
                <a:schemeClr val="bg2"/>
              </a:solidFill>
            </a:endParaRPr>
          </a:p>
          <a:p>
            <a:pPr marL="457200" lvl="1" indent="0">
              <a:buClr>
                <a:srgbClr val="FFAC33"/>
              </a:buClr>
              <a:buSzPct val="50000"/>
              <a:buFont typeface="Monotype Sorts" pitchFamily="2" charset="2"/>
              <a:buNone/>
              <a:defRPr/>
            </a:pPr>
            <a:endParaRPr lang="en-US" altLang="en-US" sz="2000" b="1" baseline="30000" dirty="0">
              <a:solidFill>
                <a:schemeClr val="bg2"/>
              </a:solidFill>
            </a:endParaRPr>
          </a:p>
          <a:p>
            <a:pPr marL="457200" lvl="1" indent="0">
              <a:buFont typeface="Monotype Sorts" pitchFamily="2" charset="2"/>
              <a:buNone/>
              <a:defRPr/>
            </a:pPr>
            <a:endParaRPr lang="en-US" altLang="en-US" sz="2000" dirty="0"/>
          </a:p>
          <a:p>
            <a:pPr>
              <a:buSzPct val="75000"/>
              <a:buFont typeface="Wingdings" panose="05000000000000000000" pitchFamily="2" charset="2"/>
              <a:buChar char="q"/>
              <a:defRPr/>
            </a:pPr>
            <a:r>
              <a:rPr lang="en-US" altLang="en-US" sz="2200" dirty="0">
                <a:solidFill>
                  <a:srgbClr val="990033"/>
                </a:solidFill>
              </a:rPr>
              <a:t>Application </a:t>
            </a:r>
          </a:p>
          <a:p>
            <a:pPr>
              <a:buClr>
                <a:schemeClr val="tx2"/>
              </a:buClr>
              <a:buFont typeface="Wingdings" panose="05000000000000000000" pitchFamily="2" charset="2"/>
              <a:buChar char="§"/>
              <a:defRPr/>
            </a:pPr>
            <a:r>
              <a:rPr lang="en-US" sz="2000" dirty="0"/>
              <a:t>Useful to select DNA molecules in DNA computers so that they can hybridize .</a:t>
            </a:r>
          </a:p>
          <a:p>
            <a:pPr>
              <a:buClr>
                <a:schemeClr val="tx2"/>
              </a:buClr>
              <a:buFont typeface="Wingdings" panose="05000000000000000000" pitchFamily="2" charset="2"/>
              <a:buChar char="§"/>
              <a:defRPr/>
            </a:pPr>
            <a:r>
              <a:rPr lang="en-US" sz="2000" dirty="0"/>
              <a:t>DNA CODEWORD DESIGN problem is very helpful to select molecules as probe to build more powerful DNA computers.</a:t>
            </a:r>
          </a:p>
          <a:p>
            <a:pPr marL="0" indent="0">
              <a:buFont typeface="Monotype Sorts" pitchFamily="2" charset="2"/>
              <a:buNone/>
              <a:defRPr/>
            </a:pPr>
            <a:r>
              <a:rPr lang="en-US" sz="2000" dirty="0"/>
              <a:t> </a:t>
            </a:r>
          </a:p>
          <a:p>
            <a:pPr>
              <a:buClr>
                <a:schemeClr val="tx2"/>
              </a:buClr>
              <a:buFont typeface="Wingdings" panose="05000000000000000000" pitchFamily="2" charset="2"/>
              <a:buChar char="§"/>
              <a:defRPr/>
            </a:pPr>
            <a:endParaRPr lang="en-US" altLang="en-US" sz="1800" dirty="0"/>
          </a:p>
          <a:p>
            <a:pPr>
              <a:buFont typeface="Wingdings" panose="05000000000000000000" pitchFamily="2" charset="2"/>
              <a:buChar char="q"/>
              <a:defRPr/>
            </a:pPr>
            <a:endParaRPr lang="en-US" altLang="en-US" sz="2000" baseline="30000" dirty="0">
              <a:solidFill>
                <a:schemeClr val="bg2"/>
              </a:solidFill>
            </a:endParaRPr>
          </a:p>
          <a:p>
            <a:pPr lvl="1">
              <a:defRPr/>
            </a:pPr>
            <a:endParaRPr lang="en-US"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95F31F8-BD1B-4211-BBD4-01B39A4B10EC}"/>
              </a:ext>
            </a:extLst>
          </p:cNvPr>
          <p:cNvSpPr>
            <a:spLocks noGrp="1" noChangeArrowheads="1"/>
          </p:cNvSpPr>
          <p:nvPr>
            <p:ph type="title"/>
          </p:nvPr>
        </p:nvSpPr>
        <p:spPr>
          <a:xfrm>
            <a:off x="2133600" y="533400"/>
            <a:ext cx="4724400" cy="914400"/>
          </a:xfrm>
        </p:spPr>
        <p:txBody>
          <a:bodyPr/>
          <a:lstStyle/>
          <a:p>
            <a:pPr algn="ctr"/>
            <a:r>
              <a:rPr lang="en-US" altLang="en-US" dirty="0">
                <a:solidFill>
                  <a:srgbClr val="00467A"/>
                </a:solidFill>
              </a:rPr>
              <a:t>.. Lit Review</a:t>
            </a:r>
            <a:endParaRPr lang="en-US" altLang="en-US" sz="2800" b="0" dirty="0">
              <a:solidFill>
                <a:srgbClr val="002060"/>
              </a:solidFill>
            </a:endParaRPr>
          </a:p>
        </p:txBody>
      </p:sp>
      <p:sp>
        <p:nvSpPr>
          <p:cNvPr id="13315" name="Rectangle 3">
            <a:extLst>
              <a:ext uri="{FF2B5EF4-FFF2-40B4-BE49-F238E27FC236}">
                <a16:creationId xmlns:a16="http://schemas.microsoft.com/office/drawing/2014/main" id="{41B42F71-84D5-4C25-A186-589A764A8241}"/>
              </a:ext>
            </a:extLst>
          </p:cNvPr>
          <p:cNvSpPr>
            <a:spLocks noGrp="1" noRot="1" noChangeAspect="1" noMove="1" noResize="1" noEditPoints="1" noAdjustHandles="1" noChangeArrowheads="1" noChangeShapeType="1" noTextEdit="1"/>
          </p:cNvSpPr>
          <p:nvPr>
            <p:ph type="body" idx="1"/>
          </p:nvPr>
        </p:nvSpPr>
        <p:spPr>
          <a:xfrm>
            <a:off x="304800" y="1295400"/>
            <a:ext cx="8763000" cy="4953000"/>
          </a:xfrm>
          <a:blipFill>
            <a:blip r:embed="rId3"/>
            <a:stretch>
              <a:fillRect l="-695" t="-739" r="-1043" b="-47660"/>
            </a:stretch>
          </a:blipFill>
          <a:extLst/>
        </p:spPr>
        <p:txBody>
          <a:bodyPr/>
          <a:lstStyle/>
          <a:p>
            <a:pPr marL="0" indent="0">
              <a:buFont typeface="Monotype Sorts" pitchFamily="2" charset="2"/>
              <a:buNone/>
              <a:defRPr/>
            </a:pPr>
            <a:endParaRPr lang="en-US" dirty="0">
              <a:noFill/>
            </a:endParaRPr>
          </a:p>
          <a:p>
            <a:pPr marL="0" indent="0">
              <a:buFont typeface="Monotype Sorts" pitchFamily="2" charset="2"/>
              <a:buNone/>
              <a:defRPr/>
            </a:pPr>
            <a:endParaRPr lang="en-US" dirty="0">
              <a:noFill/>
            </a:endParaRPr>
          </a:p>
          <a:p>
            <a:pPr marL="0" indent="0">
              <a:buFont typeface="Monotype Sorts" pitchFamily="2" charset="2"/>
              <a:buNone/>
              <a:defRPr/>
            </a:pPr>
            <a:endParaRPr lang="en-US" dirty="0">
              <a:noFill/>
            </a:endParaRPr>
          </a:p>
          <a:p>
            <a:pPr marL="0" indent="0">
              <a:buFont typeface="Monotype Sorts" pitchFamily="2" charset="2"/>
              <a:buNone/>
              <a:defRPr/>
            </a:pPr>
            <a:endParaRPr lang="en-US" dirty="0">
              <a:noFill/>
            </a:endParaRPr>
          </a:p>
          <a:p>
            <a:pPr marL="0" indent="0">
              <a:buFont typeface="Monotype Sorts" pitchFamily="2" charset="2"/>
              <a:buNone/>
              <a:defRPr/>
            </a:pPr>
            <a:endParaRPr lang="en-US" altLang="en-US" sz="2000" baseline="30000" dirty="0">
              <a:solidFill>
                <a:schemeClr val="bg2"/>
              </a:solidFill>
            </a:endParaRPr>
          </a:p>
          <a:p>
            <a:pPr marL="0" indent="0">
              <a:buFont typeface="Monotype Sorts" pitchFamily="2" charset="2"/>
              <a:buNone/>
              <a:defRPr/>
            </a:pPr>
            <a:endParaRPr lang="en-US" altLang="en-US" sz="2000" baseline="30000" dirty="0">
              <a:solidFill>
                <a:schemeClr val="bg2"/>
              </a:solidFill>
            </a:endParaRPr>
          </a:p>
          <a:p>
            <a:pPr marL="0" indent="0">
              <a:buFont typeface="Monotype Sorts" pitchFamily="2" charset="2"/>
              <a:buNone/>
              <a:defRPr/>
            </a:pPr>
            <a:endParaRPr lang="en-US" altLang="en-US" sz="2000" baseline="30000" dirty="0">
              <a:solidFill>
                <a:schemeClr val="bg2"/>
              </a:solidFill>
            </a:endParaRPr>
          </a:p>
          <a:p>
            <a:pPr marL="0" indent="0">
              <a:buFont typeface="Monotype Sorts" pitchFamily="2" charset="2"/>
              <a:buNone/>
              <a:defRPr/>
            </a:pPr>
            <a:r>
              <a:rPr lang="en-US" altLang="en-US" sz="2000" baseline="30000" dirty="0">
                <a:solidFill>
                  <a:schemeClr val="bg2"/>
                </a:solidFill>
              </a:rPr>
              <a:t>[2] </a:t>
            </a:r>
          </a:p>
          <a:p>
            <a:pPr marL="0" indent="0">
              <a:buFont typeface="Monotype Sorts" pitchFamily="2" charset="2"/>
              <a:buNone/>
              <a:defRPr/>
            </a:pPr>
            <a:endParaRPr lang="en-US" altLang="en-US" sz="2000" baseline="30000" dirty="0">
              <a:solidFill>
                <a:schemeClr val="bg2"/>
              </a:solidFill>
            </a:endParaRPr>
          </a:p>
          <a:p>
            <a:pPr marL="0" indent="0">
              <a:buFont typeface="Monotype Sorts" pitchFamily="2" charset="2"/>
              <a:buNone/>
              <a:defRPr/>
            </a:pPr>
            <a:endParaRPr lang="en-US" dirty="0">
              <a:noFill/>
            </a:endParaRPr>
          </a:p>
          <a:p>
            <a:pPr marL="0" indent="0">
              <a:buFont typeface="Monotype Sorts" pitchFamily="2" charset="2"/>
              <a:buNone/>
              <a:defRPr/>
            </a:pPr>
            <a:r>
              <a:rPr lang="en-US" dirty="0">
                <a:noFill/>
              </a:rPr>
              <a:t>                                                      </a:t>
            </a:r>
          </a:p>
        </p:txBody>
      </p:sp>
      <p:sp>
        <p:nvSpPr>
          <p:cNvPr id="17412" name="Rectangle 2">
            <a:extLst>
              <a:ext uri="{FF2B5EF4-FFF2-40B4-BE49-F238E27FC236}">
                <a16:creationId xmlns:a16="http://schemas.microsoft.com/office/drawing/2014/main" id="{1C287AFA-4EA2-48E5-83A0-71E3F921C531}"/>
              </a:ext>
            </a:extLst>
          </p:cNvPr>
          <p:cNvSpPr>
            <a:spLocks noChangeArrowheads="1"/>
          </p:cNvSpPr>
          <p:nvPr/>
        </p:nvSpPr>
        <p:spPr bwMode="auto">
          <a:xfrm>
            <a:off x="2400300" y="6019800"/>
            <a:ext cx="4572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Arial" panose="020B0604020202020204" pitchFamily="34" charset="0"/>
              </a:defRPr>
            </a:lvl1pPr>
            <a:lvl2pPr marL="742950" indent="-285750">
              <a:defRPr kumimoji="1" sz="2800">
                <a:solidFill>
                  <a:schemeClr val="tx1"/>
                </a:solidFill>
                <a:latin typeface="Arial" panose="020B0604020202020204" pitchFamily="34" charset="0"/>
              </a:defRPr>
            </a:lvl2pPr>
            <a:lvl3pPr marL="1143000" indent="-228600">
              <a:defRPr kumimoji="1" sz="2800">
                <a:solidFill>
                  <a:schemeClr val="tx1"/>
                </a:solidFill>
                <a:latin typeface="Arial" panose="020B0604020202020204" pitchFamily="34" charset="0"/>
              </a:defRPr>
            </a:lvl3pPr>
            <a:lvl4pPr marL="1600200" indent="-228600">
              <a:defRPr kumimoji="1" sz="2800">
                <a:solidFill>
                  <a:schemeClr val="tx1"/>
                </a:solidFill>
                <a:latin typeface="Arial" panose="020B0604020202020204" pitchFamily="34" charset="0"/>
              </a:defRPr>
            </a:lvl4pPr>
            <a:lvl5pPr marL="2057400" indent="-228600">
              <a:defRPr kumimoji="1" sz="2800">
                <a:solidFill>
                  <a:schemeClr val="tx1"/>
                </a:solidFill>
                <a:latin typeface="Arial" panose="020B0604020202020204" pitchFamily="34" charset="0"/>
              </a:defRPr>
            </a:lvl5pPr>
            <a:lvl6pPr marL="2514600" indent="-228600" eaLnBrk="0" fontAlgn="base" hangingPunct="0">
              <a:spcBef>
                <a:spcPct val="0"/>
              </a:spcBef>
              <a:spcAft>
                <a:spcPct val="0"/>
              </a:spcAft>
              <a:defRPr kumimoji="1" sz="2800">
                <a:solidFill>
                  <a:schemeClr val="tx1"/>
                </a:solidFill>
                <a:latin typeface="Arial" panose="020B0604020202020204" pitchFamily="34" charset="0"/>
              </a:defRPr>
            </a:lvl6pPr>
            <a:lvl7pPr marL="2971800" indent="-228600" eaLnBrk="0" fontAlgn="base" hangingPunct="0">
              <a:spcBef>
                <a:spcPct val="0"/>
              </a:spcBef>
              <a:spcAft>
                <a:spcPct val="0"/>
              </a:spcAft>
              <a:defRPr kumimoji="1" sz="2800">
                <a:solidFill>
                  <a:schemeClr val="tx1"/>
                </a:solidFill>
                <a:latin typeface="Arial" panose="020B0604020202020204" pitchFamily="34" charset="0"/>
              </a:defRPr>
            </a:lvl7pPr>
            <a:lvl8pPr marL="3429000" indent="-228600" eaLnBrk="0" fontAlgn="base" hangingPunct="0">
              <a:spcBef>
                <a:spcPct val="0"/>
              </a:spcBef>
              <a:spcAft>
                <a:spcPct val="0"/>
              </a:spcAft>
              <a:defRPr kumimoji="1" sz="2800">
                <a:solidFill>
                  <a:schemeClr val="tx1"/>
                </a:solidFill>
                <a:latin typeface="Arial" panose="020B0604020202020204" pitchFamily="34" charset="0"/>
              </a:defRPr>
            </a:lvl8pPr>
            <a:lvl9pPr marL="3886200" indent="-228600" eaLnBrk="0" fontAlgn="base" hangingPunct="0">
              <a:spcBef>
                <a:spcPct val="0"/>
              </a:spcBef>
              <a:spcAft>
                <a:spcPct val="0"/>
              </a:spcAft>
              <a:defRPr kumimoji="1" sz="2800">
                <a:solidFill>
                  <a:schemeClr val="tx1"/>
                </a:solidFill>
                <a:latin typeface="Arial" panose="020B0604020202020204" pitchFamily="34" charset="0"/>
              </a:defRPr>
            </a:lvl9pPr>
          </a:lstStyle>
          <a:p>
            <a:pPr algn="just">
              <a:buFont typeface="Monotype Sorts" pitchFamily="2" charset="2"/>
              <a:buNone/>
            </a:pPr>
            <a:r>
              <a:rPr lang="en-US" altLang="en-US" sz="1100" baseline="30000" dirty="0">
                <a:solidFill>
                  <a:schemeClr val="bg2"/>
                </a:solidFill>
              </a:rPr>
              <a:t>[2] </a:t>
            </a:r>
            <a:r>
              <a:rPr lang="en-US" altLang="en-US" sz="1100" dirty="0">
                <a:solidFill>
                  <a:schemeClr val="bg2"/>
                </a:solidFill>
              </a:rPr>
              <a:t>Garzon, M. H. (2014). DNA codeword design: Theory and applications. Parallel Processing Letters, 24(02), 1440001.</a:t>
            </a:r>
          </a:p>
          <a:p>
            <a:pPr algn="just">
              <a:buFont typeface="Monotype Sorts" pitchFamily="2" charset="2"/>
              <a:buNone/>
            </a:pPr>
            <a:endParaRPr lang="en-US" altLang="en-US" sz="1100" dirty="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54C09DB-2749-46F6-A40D-E0B01CDDFF51}"/>
              </a:ext>
            </a:extLst>
          </p:cNvPr>
          <p:cNvSpPr>
            <a:spLocks noGrp="1" noChangeArrowheads="1"/>
          </p:cNvSpPr>
          <p:nvPr>
            <p:ph type="title"/>
          </p:nvPr>
        </p:nvSpPr>
        <p:spPr>
          <a:xfrm>
            <a:off x="2133600" y="533400"/>
            <a:ext cx="4724400" cy="914400"/>
          </a:xfrm>
        </p:spPr>
        <p:txBody>
          <a:bodyPr/>
          <a:lstStyle/>
          <a:p>
            <a:pPr algn="ctr"/>
            <a:r>
              <a:rPr lang="en-US" altLang="en-US" dirty="0">
                <a:solidFill>
                  <a:srgbClr val="00467A"/>
                </a:solidFill>
              </a:rPr>
              <a:t>.. Lit Review</a:t>
            </a:r>
            <a:endParaRPr lang="en-US" altLang="en-US" sz="2800" b="0" dirty="0">
              <a:solidFill>
                <a:srgbClr val="002060"/>
              </a:solidFill>
            </a:endParaRPr>
          </a:p>
        </p:txBody>
      </p:sp>
      <p:sp>
        <p:nvSpPr>
          <p:cNvPr id="13315" name="Rectangle 3">
            <a:extLst>
              <a:ext uri="{FF2B5EF4-FFF2-40B4-BE49-F238E27FC236}">
                <a16:creationId xmlns:a16="http://schemas.microsoft.com/office/drawing/2014/main" id="{41B42F71-84D5-4C25-A186-589A764A8241}"/>
              </a:ext>
            </a:extLst>
          </p:cNvPr>
          <p:cNvSpPr>
            <a:spLocks noGrp="1" noRot="1" noChangeAspect="1" noMove="1" noResize="1" noEditPoints="1" noAdjustHandles="1" noChangeArrowheads="1" noChangeShapeType="1" noTextEdit="1"/>
          </p:cNvSpPr>
          <p:nvPr>
            <p:ph type="body" idx="1"/>
          </p:nvPr>
        </p:nvSpPr>
        <p:spPr>
          <a:xfrm>
            <a:off x="304800" y="1447800"/>
            <a:ext cx="8839200" cy="4876800"/>
          </a:xfrm>
          <a:blipFill>
            <a:blip r:embed="rId3"/>
            <a:stretch>
              <a:fillRect l="-690" t="-750" r="-1517" b="-36625"/>
            </a:stretch>
          </a:blipFill>
          <a:extLst/>
        </p:spPr>
        <p:txBody>
          <a:bodyPr/>
          <a:lstStyle/>
          <a:p>
            <a:pPr>
              <a:defRPr/>
            </a:pPr>
            <a:endParaRPr lang="en-US" dirty="0">
              <a:noFill/>
            </a:endParaRPr>
          </a:p>
          <a:p>
            <a:pPr>
              <a:defRPr/>
            </a:pPr>
            <a:endParaRPr lang="en-US" dirty="0">
              <a:noFill/>
            </a:endParaRPr>
          </a:p>
          <a:p>
            <a:pPr>
              <a:defRPr/>
            </a:pPr>
            <a:endParaRPr lang="en-US" dirty="0">
              <a:noFill/>
            </a:endParaRPr>
          </a:p>
          <a:p>
            <a:pPr>
              <a:defRPr/>
            </a:pPr>
            <a:endParaRPr lang="en-US" dirty="0">
              <a:noFill/>
            </a:endParaRPr>
          </a:p>
          <a:p>
            <a:pPr>
              <a:defRPr/>
            </a:pPr>
            <a:endParaRPr lang="en-US" dirty="0">
              <a:noFill/>
            </a:endParaRPr>
          </a:p>
          <a:p>
            <a:pPr>
              <a:defRPr/>
            </a:pPr>
            <a:endParaRPr lang="en-US" dirty="0">
              <a:noFill/>
            </a:endParaRPr>
          </a:p>
          <a:p>
            <a:pPr>
              <a:defRPr/>
            </a:pPr>
            <a:endParaRPr lang="en-US" dirty="0">
              <a:noFill/>
            </a:endParaRPr>
          </a:p>
          <a:p>
            <a:pPr marL="0" indent="0">
              <a:buFont typeface="Monotype Sorts" pitchFamily="2" charset="2"/>
              <a:buNone/>
              <a:defRPr/>
            </a:pPr>
            <a:endParaRPr lang="en-US" dirty="0">
              <a:no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01C8F97-F6B9-42CF-9953-B9930D7C0C95}"/>
              </a:ext>
            </a:extLst>
          </p:cNvPr>
          <p:cNvSpPr>
            <a:spLocks noGrp="1" noChangeArrowheads="1"/>
          </p:cNvSpPr>
          <p:nvPr>
            <p:ph type="title"/>
          </p:nvPr>
        </p:nvSpPr>
        <p:spPr>
          <a:xfrm>
            <a:off x="2133600" y="533400"/>
            <a:ext cx="4724400" cy="914400"/>
          </a:xfrm>
        </p:spPr>
        <p:txBody>
          <a:bodyPr/>
          <a:lstStyle/>
          <a:p>
            <a:pPr algn="ctr"/>
            <a:r>
              <a:rPr lang="en-US" altLang="en-US" dirty="0">
                <a:solidFill>
                  <a:srgbClr val="00467A"/>
                </a:solidFill>
              </a:rPr>
              <a:t>.. Lit Review</a:t>
            </a:r>
            <a:endParaRPr lang="en-US" altLang="en-US" sz="2800" b="0" dirty="0">
              <a:solidFill>
                <a:srgbClr val="002060"/>
              </a:solidFill>
            </a:endParaRPr>
          </a:p>
        </p:txBody>
      </p:sp>
      <p:sp>
        <p:nvSpPr>
          <p:cNvPr id="21507" name="Rectangle 3">
            <a:extLst>
              <a:ext uri="{FF2B5EF4-FFF2-40B4-BE49-F238E27FC236}">
                <a16:creationId xmlns:a16="http://schemas.microsoft.com/office/drawing/2014/main" id="{3F020545-58A2-4D24-988B-0ADAAB983429}"/>
              </a:ext>
            </a:extLst>
          </p:cNvPr>
          <p:cNvSpPr>
            <a:spLocks noGrp="1" noChangeArrowheads="1"/>
          </p:cNvSpPr>
          <p:nvPr>
            <p:ph type="body" idx="1"/>
          </p:nvPr>
        </p:nvSpPr>
        <p:spPr>
          <a:xfrm>
            <a:off x="304800" y="1447800"/>
            <a:ext cx="8839200" cy="4876800"/>
          </a:xfrm>
        </p:spPr>
        <p:txBody>
          <a:bodyPr/>
          <a:lstStyle/>
          <a:p>
            <a:pPr>
              <a:buFont typeface="Wingdings" panose="05000000000000000000" pitchFamily="2" charset="2"/>
              <a:buChar char="q"/>
            </a:pPr>
            <a:r>
              <a:rPr lang="en-US" altLang="en-US" sz="2200" dirty="0">
                <a:solidFill>
                  <a:srgbClr val="990033"/>
                </a:solidFill>
              </a:rPr>
              <a:t>..h-distance Model : </a:t>
            </a:r>
          </a:p>
          <a:p>
            <a:pPr>
              <a:buFont typeface="Wingdings" panose="05000000000000000000" pitchFamily="2" charset="2"/>
              <a:buChar char="q"/>
            </a:pPr>
            <a:endParaRPr lang="en-US" altLang="en-US" sz="2200" dirty="0">
              <a:solidFill>
                <a:srgbClr val="990033"/>
              </a:solidFill>
            </a:endParaRPr>
          </a:p>
          <a:p>
            <a:pPr>
              <a:buClr>
                <a:schemeClr val="tx2"/>
              </a:buClr>
              <a:buSzPct val="85000"/>
              <a:buFont typeface="Wingdings" panose="05000000000000000000" pitchFamily="2" charset="2"/>
              <a:buChar char="§"/>
            </a:pPr>
            <a:r>
              <a:rPr lang="en-US" altLang="en-US" sz="2100" dirty="0"/>
              <a:t>Usefulness</a:t>
            </a:r>
          </a:p>
          <a:p>
            <a:pPr>
              <a:buClr>
                <a:schemeClr val="tx2"/>
              </a:buClr>
              <a:buFont typeface="Wingdings" panose="05000000000000000000" pitchFamily="2" charset="2"/>
              <a:buChar char="§"/>
            </a:pPr>
            <a:r>
              <a:rPr lang="en-US" altLang="en-US" sz="2000" dirty="0"/>
              <a:t>      Conceptualize type of problem , find solutions, organize knowledge about DNA CODEWORD DESIGN in a systematic manner.</a:t>
            </a:r>
            <a:endParaRPr lang="en-US" altLang="en-US" sz="2000" baseline="30000" dirty="0">
              <a:solidFill>
                <a:schemeClr val="bg2"/>
              </a:solidFill>
            </a:endParaRPr>
          </a:p>
          <a:p>
            <a:endParaRPr lang="en-US" altLang="en-US" sz="2000" baseline="30000" dirty="0">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41C0B8B-FE79-45E8-91F6-26F2AA5772C2}"/>
              </a:ext>
            </a:extLst>
          </p:cNvPr>
          <p:cNvSpPr>
            <a:spLocks noGrp="1" noChangeArrowheads="1"/>
          </p:cNvSpPr>
          <p:nvPr>
            <p:ph type="title"/>
          </p:nvPr>
        </p:nvSpPr>
        <p:spPr>
          <a:xfrm>
            <a:off x="2133600" y="533400"/>
            <a:ext cx="4724400" cy="914400"/>
          </a:xfrm>
        </p:spPr>
        <p:txBody>
          <a:bodyPr/>
          <a:lstStyle/>
          <a:p>
            <a:pPr algn="ctr"/>
            <a:r>
              <a:rPr lang="en-US" altLang="en-US" dirty="0">
                <a:solidFill>
                  <a:srgbClr val="00467A"/>
                </a:solidFill>
              </a:rPr>
              <a:t>Case Study </a:t>
            </a:r>
            <a:endParaRPr lang="en-US" altLang="en-US" sz="2800" b="0" dirty="0">
              <a:solidFill>
                <a:srgbClr val="002060"/>
              </a:solidFill>
            </a:endParaRPr>
          </a:p>
        </p:txBody>
      </p:sp>
      <p:sp>
        <p:nvSpPr>
          <p:cNvPr id="23555" name="TextBox 1">
            <a:extLst>
              <a:ext uri="{FF2B5EF4-FFF2-40B4-BE49-F238E27FC236}">
                <a16:creationId xmlns:a16="http://schemas.microsoft.com/office/drawing/2014/main" id="{811D583C-9C92-4FA2-9D6C-766CC6992B2E}"/>
              </a:ext>
            </a:extLst>
          </p:cNvPr>
          <p:cNvSpPr txBox="1">
            <a:spLocks noChangeArrowheads="1"/>
          </p:cNvSpPr>
          <p:nvPr/>
        </p:nvSpPr>
        <p:spPr bwMode="auto">
          <a:xfrm>
            <a:off x="2324100" y="5943600"/>
            <a:ext cx="44958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50000"/>
              <a:buFont typeface="Monotype Sorts" pitchFamily="2" charset="2"/>
              <a:buChar char="n"/>
              <a:defRPr kumimoji="1" sz="2800">
                <a:solidFill>
                  <a:schemeClr val="tx1"/>
                </a:solidFill>
                <a:latin typeface="Arial" panose="020B0604020202020204" pitchFamily="34" charset="0"/>
              </a:defRPr>
            </a:lvl1pPr>
            <a:lvl2pPr marL="742950" indent="-285750">
              <a:spcBef>
                <a:spcPct val="20000"/>
              </a:spcBef>
              <a:buClr>
                <a:schemeClr val="tx2"/>
              </a:buClr>
              <a:buSzPct val="75000"/>
              <a:buFont typeface="Monotype Sorts" pitchFamily="2" charset="2"/>
              <a:buChar char="u"/>
              <a:defRPr kumimoji="1" sz="2600">
                <a:solidFill>
                  <a:schemeClr val="tx1"/>
                </a:solidFill>
                <a:latin typeface="Arial" panose="020B0604020202020204" pitchFamily="34" charset="0"/>
              </a:defRPr>
            </a:lvl2pPr>
            <a:lvl3pPr marL="1143000" indent="-228600">
              <a:spcBef>
                <a:spcPct val="20000"/>
              </a:spcBef>
              <a:buClr>
                <a:schemeClr val="hlink"/>
              </a:buClr>
              <a:buSzPct val="65000"/>
              <a:buFont typeface="Monotype Sorts" pitchFamily="2" charset="2"/>
              <a:buChar char="F"/>
              <a:defRPr kumimoji="1" sz="2400">
                <a:solidFill>
                  <a:schemeClr val="tx1"/>
                </a:solidFill>
                <a:latin typeface="Arial" panose="020B0604020202020204" pitchFamily="34" charset="0"/>
              </a:defRPr>
            </a:lvl3pPr>
            <a:lvl4pPr marL="1600200" indent="-228600">
              <a:spcBef>
                <a:spcPct val="20000"/>
              </a:spcBef>
              <a:buClr>
                <a:schemeClr val="tx2"/>
              </a:buClr>
              <a:buSzPct val="100000"/>
              <a:buChar char="•"/>
              <a:defRPr kumimoji="1" sz="2000">
                <a:solidFill>
                  <a:schemeClr val="tx1"/>
                </a:solidFill>
                <a:latin typeface="Arial" panose="020B0604020202020204" pitchFamily="34" charset="0"/>
              </a:defRPr>
            </a:lvl4pPr>
            <a:lvl5pPr marL="2057400" indent="-228600">
              <a:spcBef>
                <a:spcPct val="20000"/>
              </a:spcBef>
              <a:buClr>
                <a:schemeClr val="hlink"/>
              </a:buClr>
              <a:buSzPct val="10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kumimoji="1" sz="2000">
                <a:solidFill>
                  <a:schemeClr val="tx1"/>
                </a:solidFill>
                <a:latin typeface="Arial" panose="020B0604020202020204" pitchFamily="34" charset="0"/>
              </a:defRPr>
            </a:lvl9pPr>
          </a:lstStyle>
          <a:p>
            <a:pPr algn="just">
              <a:buFont typeface="Monotype Sorts" pitchFamily="2" charset="2"/>
              <a:buNone/>
            </a:pPr>
            <a:r>
              <a:rPr lang="en-US" altLang="en-US" sz="1100" baseline="30000" dirty="0"/>
              <a:t>[</a:t>
            </a:r>
            <a:r>
              <a:rPr lang="en-US" altLang="en-US" sz="1100" baseline="30000" dirty="0">
                <a:solidFill>
                  <a:schemeClr val="bg2"/>
                </a:solidFill>
              </a:rPr>
              <a:t>3] </a:t>
            </a:r>
            <a:r>
              <a:rPr lang="en-US" altLang="en-US" sz="1100" dirty="0">
                <a:solidFill>
                  <a:schemeClr val="bg2"/>
                </a:solidFill>
              </a:rPr>
              <a:t>Garzon, Max H., and Kiran C. Bobba</a:t>
            </a:r>
            <a:r>
              <a:rPr lang="en-US" altLang="en-US" sz="1100" baseline="30000" dirty="0">
                <a:solidFill>
                  <a:schemeClr val="bg2"/>
                </a:solidFill>
              </a:rPr>
              <a:t> </a:t>
            </a:r>
            <a:r>
              <a:rPr lang="en-US" altLang="en-US" sz="1100" dirty="0">
                <a:solidFill>
                  <a:schemeClr val="bg2"/>
                </a:solidFill>
              </a:rPr>
              <a:t>6 (2012). A geometric approach to Gibbs energy landscapes and optimal DNA codeword design, International Workshop on DNA-Based Computers Springer/Berlin, pp. 73-85</a:t>
            </a:r>
          </a:p>
          <a:p>
            <a:pPr>
              <a:buFont typeface="Monotype Sorts" pitchFamily="2" charset="2"/>
              <a:buNone/>
            </a:pPr>
            <a:endParaRPr lang="en-US" altLang="en-US" sz="1100" dirty="0"/>
          </a:p>
        </p:txBody>
      </p:sp>
      <p:sp>
        <p:nvSpPr>
          <p:cNvPr id="4" name="Rectangle 3">
            <a:extLst>
              <a:ext uri="{FF2B5EF4-FFF2-40B4-BE49-F238E27FC236}">
                <a16:creationId xmlns:a16="http://schemas.microsoft.com/office/drawing/2014/main" id="{23C00E65-9CB9-44F6-889C-77B488BB2C8A}"/>
              </a:ext>
            </a:extLst>
          </p:cNvPr>
          <p:cNvSpPr>
            <a:spLocks noRot="1" noChangeAspect="1" noMove="1" noResize="1" noEditPoints="1" noAdjustHandles="1" noChangeArrowheads="1" noChangeShapeType="1" noTextEdit="1"/>
          </p:cNvSpPr>
          <p:nvPr/>
        </p:nvSpPr>
        <p:spPr>
          <a:xfrm>
            <a:off x="609600" y="1225550"/>
            <a:ext cx="8153400" cy="4943276"/>
          </a:xfrm>
          <a:prstGeom prst="rect">
            <a:avLst/>
          </a:prstGeom>
          <a:blipFill>
            <a:blip r:embed="rId3"/>
            <a:stretch>
              <a:fillRect l="-747" t="-493"/>
            </a:stretch>
          </a:blipFill>
        </p:spPr>
        <p:txBody>
          <a:bodyPr/>
          <a:lstStyle/>
          <a:p>
            <a:r>
              <a:rPr lang="en-US" dirty="0">
                <a:noFill/>
              </a:rPr>
              <a:t> </a:t>
            </a:r>
          </a:p>
        </p:txBody>
      </p:sp>
    </p:spTree>
  </p:cSld>
  <p:clrMapOvr>
    <a:masterClrMapping/>
  </p:clrMapOvr>
</p:sld>
</file>

<file path=ppt/theme/theme1.xml><?xml version="1.0" encoding="utf-8"?>
<a:theme xmlns:a="http://schemas.openxmlformats.org/drawingml/2006/main" name="APCS">
  <a:themeElements>
    <a:clrScheme name="netsec_template[1]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009999"/>
      </a:folHlink>
    </a:clrScheme>
    <a:fontScheme name="netsec_template[1]">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sec_template[1]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009999"/>
        </a:folHlink>
      </a:clrScheme>
      <a:clrMap bg1="lt1" tx1="dk1" bg2="lt2" tx2="dk2" accent1="accent1" accent2="accent2" accent3="accent3" accent4="accent4" accent5="accent5" accent6="accent6" hlink="hlink" folHlink="folHlink"/>
    </a:extraClrScheme>
    <a:extraClrScheme>
      <a:clrScheme name="netsec_template[1]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800000"/>
        </a:folHlink>
      </a:clrScheme>
      <a:clrMap bg1="dk2" tx1="lt1" bg2="dk1" tx2="lt2" accent1="accent1" accent2="accent2" accent3="accent3" accent4="accent4" accent5="accent5" accent6="accent6" hlink="hlink" folHlink="folHlink"/>
    </a:extraClrScheme>
    <a:extraClrScheme>
      <a:clrScheme name="netsec_template[1] 3">
        <a:dk1>
          <a:srgbClr val="000000"/>
        </a:dk1>
        <a:lt1>
          <a:srgbClr val="FFFFFF"/>
        </a:lt1>
        <a:dk2>
          <a:srgbClr val="000000"/>
        </a:dk2>
        <a:lt2>
          <a:srgbClr val="CBCBCB"/>
        </a:lt2>
        <a:accent1>
          <a:srgbClr val="B2B2B2"/>
        </a:accent1>
        <a:accent2>
          <a:srgbClr val="EAEAEA"/>
        </a:accent2>
        <a:accent3>
          <a:srgbClr val="FFFFFF"/>
        </a:accent3>
        <a:accent4>
          <a:srgbClr val="000000"/>
        </a:accent4>
        <a:accent5>
          <a:srgbClr val="D5D5D5"/>
        </a:accent5>
        <a:accent6>
          <a:srgbClr val="D4D4D4"/>
        </a:accent6>
        <a:hlink>
          <a:srgbClr val="B2B2B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6534</TotalTime>
  <Words>1481</Words>
  <Application>Microsoft Office PowerPoint</Application>
  <PresentationFormat>On-screen Show (4:3)</PresentationFormat>
  <Paragraphs>230</Paragraphs>
  <Slides>35</Slides>
  <Notes>12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6" baseType="lpstr">
      <vt:lpstr>Batang</vt:lpstr>
      <vt:lpstr>MingLiU_HKSCS</vt:lpstr>
      <vt:lpstr>Arial</vt:lpstr>
      <vt:lpstr>Arial Narrow</vt:lpstr>
      <vt:lpstr>Calibri</vt:lpstr>
      <vt:lpstr>Monotype Sorts</vt:lpstr>
      <vt:lpstr>Nimbus Roman No9 L</vt:lpstr>
      <vt:lpstr>Times New Roman</vt:lpstr>
      <vt:lpstr>Wingdings</vt:lpstr>
      <vt:lpstr>APCS</vt:lpstr>
      <vt:lpstr>Bitmap Image</vt:lpstr>
      <vt:lpstr>COMP 7612  Foundations</vt:lpstr>
      <vt:lpstr>Goal/Scope</vt:lpstr>
      <vt:lpstr>Lit Review</vt:lpstr>
      <vt:lpstr>.. Lit Review</vt:lpstr>
      <vt:lpstr>.. Lit Review</vt:lpstr>
      <vt:lpstr>.. Lit Review</vt:lpstr>
      <vt:lpstr>.. Lit Review</vt:lpstr>
      <vt:lpstr>.. Lit Review</vt:lpstr>
      <vt:lpstr>Case Study </vt:lpstr>
      <vt:lpstr>..Case Study </vt:lpstr>
      <vt:lpstr>..Case Study </vt:lpstr>
      <vt:lpstr>..Case Study </vt:lpstr>
      <vt:lpstr>Deliverables</vt:lpstr>
      <vt:lpstr>..Deliverables</vt:lpstr>
      <vt:lpstr>..Deliverables</vt:lpstr>
      <vt:lpstr>..Deliverables</vt:lpstr>
      <vt:lpstr>..Deliverables</vt:lpstr>
      <vt:lpstr>..Deliverables</vt:lpstr>
      <vt:lpstr>..Deliverables</vt:lpstr>
      <vt:lpstr>..Deliverables</vt:lpstr>
      <vt:lpstr>..Deliverables</vt:lpstr>
      <vt:lpstr>..Deliverables</vt:lpstr>
      <vt:lpstr>..Deliverables</vt:lpstr>
      <vt:lpstr>..Deliverables</vt:lpstr>
      <vt:lpstr>..Deliverables</vt:lpstr>
      <vt:lpstr>..Deliverables</vt:lpstr>
      <vt:lpstr>..Deliverables</vt:lpstr>
      <vt:lpstr>..Deliverables</vt:lpstr>
      <vt:lpstr>..Deliverables</vt:lpstr>
      <vt:lpstr>..Deliverables</vt:lpstr>
      <vt:lpstr>..Deliverables</vt:lpstr>
      <vt:lpstr>..Deliverables</vt:lpstr>
      <vt:lpstr>Deliverables</vt:lpstr>
      <vt:lpstr>..Deliverables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CyberEthics</dc:title>
  <dc:creator>Max Garzon</dc:creator>
  <cp:lastModifiedBy>Senjuti Dutta</cp:lastModifiedBy>
  <cp:revision>525</cp:revision>
  <dcterms:created xsi:type="dcterms:W3CDTF">2003-05-07T16:36:39Z</dcterms:created>
  <dcterms:modified xsi:type="dcterms:W3CDTF">2018-04-25T19:30:54Z</dcterms:modified>
</cp:coreProperties>
</file>