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3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132"/>
    <a:srgbClr val="1884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90C68-4972-4028-A8D0-56E612435EBB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EEEF3-1671-4806-AEAC-97A7D8597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357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5EEEF3-1671-4806-AEAC-97A7D859722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106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5EEEF3-1671-4806-AEAC-97A7D859722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255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84CD-7767-0C6C-7F42-35A57946C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06150-AF26-D05A-92F9-B0D418A0A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C0D0A-680B-257A-143F-60B931A4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28E3-7807-45DD-B94D-EA9DBC4E483E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A74D8-83AE-EE32-E6E1-044DDF7E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9E139-FFD6-E357-931A-E80B1A786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F509-3D3D-45BE-91DB-B3618C45F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30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809D-BC6C-1DF7-AC33-6583050F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FC663-2D84-DD2F-1E3A-10AED95FD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C6734-19CF-9554-DAC2-F748894C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28E3-7807-45DD-B94D-EA9DBC4E483E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08F93-DD6D-2156-830C-300F961F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F00DD-7F50-F78E-CBCA-0CD8C55A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F509-3D3D-45BE-91DB-B3618C45F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55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C6DAD-9680-8BE5-DD52-FAA917E3A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00DCA-676A-60F1-D66F-1E5E6AB08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BBB17-3DF3-47C4-5F70-3EDB50712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28E3-7807-45DD-B94D-EA9DBC4E483E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EA5CA-97DF-371F-AB27-6F941E391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C911A-2E39-ECC3-A9A2-601CFB79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F509-3D3D-45BE-91DB-B3618C45F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9FD1-30EB-7DE0-5625-EAA3E556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6DDC3-C465-54E5-7289-5D0497D94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DD0B0-D373-2DCC-3D13-596388C71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28E3-7807-45DD-B94D-EA9DBC4E483E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DB132-AED9-B554-6386-63BBA6CD0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5CC8B-9BF7-49BE-A158-CB70B2A1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F509-3D3D-45BE-91DB-B3618C45F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21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591D-C312-1D93-9C88-11C9F9324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8E89E-F1E9-2667-7BD4-9B51F2436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98405-64CB-DA4A-4025-5D641A43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28E3-7807-45DD-B94D-EA9DBC4E483E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077AF-F3EA-08E8-60DE-2733BFCFF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36E9C-3A43-F6AF-5608-09AAB6A2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F509-3D3D-45BE-91DB-B3618C45F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91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E92B-1E53-808F-C1D0-475E198E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7DAA1-F9FD-F3AB-DC48-D209DF16B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A3DDA-E2F2-C85A-5384-920C78FF5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49FA2-6C02-A296-DBD9-7EB3EB4C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28E3-7807-45DD-B94D-EA9DBC4E483E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0D51D-BD7F-A912-7890-9138DB17C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3055B-A5DA-4456-985D-71785999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F509-3D3D-45BE-91DB-B3618C45F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14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C0C66-0970-B0A1-15B9-B24380F1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094AF-667E-4B5F-A94E-52E7C19E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9970C-890E-174A-0A6D-FCB660D47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7E38D-42FE-FDED-3F6F-962CE9F96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415D2-394C-7932-15C2-D13087998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60E06B-1923-FE5A-977C-B8B3BC3A5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28E3-7807-45DD-B94D-EA9DBC4E483E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25DEFB-D117-D73C-8134-4257EE44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8C4B76-ED42-7F75-41D7-0071CF25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F509-3D3D-45BE-91DB-B3618C45F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76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ABB8-7164-5108-785E-2F91BBD8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0E846-2EB0-4D6F-99C7-CEC29A11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28E3-7807-45DD-B94D-EA9DBC4E483E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AFE0C-BE93-BD6D-A9A3-6F39A710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235F7-C3ED-6781-C5A9-56785BEC0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F509-3D3D-45BE-91DB-B3618C45F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83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0845DF-E662-69B4-8F0D-47BDD112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28E3-7807-45DD-B94D-EA9DBC4E483E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0B24A3-4374-D660-0882-042F4B96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392A6-6CBF-3F1D-392A-17E20DAA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F509-3D3D-45BE-91DB-B3618C45F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49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0F53A-73B2-E4A3-1AE3-AB67CEF5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F1661-7458-7158-CEF7-870C79055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7CC7F-157B-CDB2-AFFB-420BECF04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E9DF5-CA81-B2B1-D8B4-11974287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28E3-7807-45DD-B94D-EA9DBC4E483E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73AEA-3089-0522-447F-01FC2E9F1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05435-A63E-A62A-D09A-D0101B77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F509-3D3D-45BE-91DB-B3618C45F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98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76C2C-F890-09D1-E39E-8B30D4C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73080D-68E3-7964-5C28-50EA5E3F1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0B1B9-5279-E015-18EA-1BFB0B224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58ABF-267F-DA95-69E7-FBA5FE98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28E3-7807-45DD-B94D-EA9DBC4E483E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3FEB0-BDCD-4938-3F40-02207733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1179C-4316-E3F2-52A2-52FEF43E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F509-3D3D-45BE-91DB-B3618C45F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56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E925F-9D3F-5423-0280-8C7FF80DC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DD064-A47C-E6C9-9EE8-7188350E8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80E7E-E532-4BB3-983E-FEF7D7C6B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3F28E3-7807-45DD-B94D-EA9DBC4E483E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7D7E1-78FD-2005-8EF4-275B434EF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23FF1-E0D9-2A2C-9620-789812787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A7F509-3D3D-45BE-91DB-B3618C45F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36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what-is-dfddata-flow-diagram/" TargetMode="External"/><Relationship Id="rId2" Type="http://schemas.openxmlformats.org/officeDocument/2006/relationships/hyperlink" Target="https://www.researchgate.net/publication/313808834_Comparative_Study_between_Data_Flow_Diagram_and_Use_Case_Diagra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visual-paradigm.com/guide/data-flow-diagram/what-is-data-flow-diagram/" TargetMode="External"/><Relationship Id="rId5" Type="http://schemas.openxmlformats.org/officeDocument/2006/relationships/hyperlink" Target="https://iopscience.iop.org/article/10.1088/1757-899X/128/1/012010" TargetMode="External"/><Relationship Id="rId4" Type="http://schemas.openxmlformats.org/officeDocument/2006/relationships/hyperlink" Target="https://kailash392.wordpress.com/wp-content/uploads/2018/11/oomd-notes-question-bank-by-pramod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EA124C71-A7BF-3CBA-5038-171D7CF524CB}"/>
              </a:ext>
            </a:extLst>
          </p:cNvPr>
          <p:cNvSpPr txBox="1">
            <a:spLocks/>
          </p:cNvSpPr>
          <p:nvPr/>
        </p:nvSpPr>
        <p:spPr>
          <a:xfrm>
            <a:off x="293201" y="700401"/>
            <a:ext cx="11603727" cy="135146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bg-BG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ExtraBold" panose="020F0502020204030204" pitchFamily="34" charset="0"/>
                <a:ea typeface="Roboto Slab ExtraBold" pitchFamily="2" charset="0"/>
              </a:rPr>
              <a:t>Поддръжка на потокови диаграми </a:t>
            </a:r>
            <a:b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ExtraBold" panose="020F0502020204030204" pitchFamily="34" charset="0"/>
                <a:ea typeface="Roboto Slab ExtraBold" pitchFamily="2" charset="0"/>
              </a:rPr>
            </a:br>
            <a:r>
              <a:rPr lang="bg-BG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ExtraBold" panose="020F0502020204030204" pitchFamily="34" charset="0"/>
                <a:ea typeface="Roboto Slab ExtraBold" pitchFamily="2" charset="0"/>
              </a:rPr>
              <a:t>(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ExtraBold" panose="020F0502020204030204" pitchFamily="34" charset="0"/>
                <a:ea typeface="Roboto Slab ExtraBold" pitchFamily="2" charset="0"/>
              </a:rPr>
              <a:t>Data Flow Diagrams</a:t>
            </a:r>
            <a:r>
              <a:rPr lang="bg-BG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ExtraBold" panose="020F0502020204030204" pitchFamily="34" charset="0"/>
                <a:ea typeface="Roboto Slab ExtraBold" pitchFamily="2" charset="0"/>
              </a:rPr>
              <a:t>)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ExtraBold" panose="020F0502020204030204" pitchFamily="34" charset="0"/>
                <a:ea typeface="Roboto Slab ExtraBold" pitchFamily="2" charset="0"/>
              </a:rPr>
              <a:t> </a:t>
            </a:r>
            <a:r>
              <a:rPr lang="bg-BG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ExtraBold" panose="020F0502020204030204" pitchFamily="34" charset="0"/>
                <a:ea typeface="Roboto Slab ExtraBold" pitchFamily="2" charset="0"/>
              </a:rPr>
              <a:t>във 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ExtraBold" panose="020F0502020204030204" pitchFamily="34" charset="0"/>
                <a:ea typeface="Roboto Slab ExtraBold" pitchFamily="2" charset="0"/>
              </a:rPr>
              <a:t>VP for UML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91B1D882-6231-1346-F20B-21C2505618F5}"/>
              </a:ext>
            </a:extLst>
          </p:cNvPr>
          <p:cNvSpPr txBox="1">
            <a:spLocks/>
          </p:cNvSpPr>
          <p:nvPr/>
        </p:nvSpPr>
        <p:spPr>
          <a:xfrm>
            <a:off x="982494" y="2289208"/>
            <a:ext cx="9685506" cy="192627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Roboto Condensed" panose="02000000000000000000" pitchFamily="2" charset="0"/>
              </a:rPr>
              <a:t>Стефан Велев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Roboto Condensed" panose="02000000000000000000" pitchFamily="2" charset="0"/>
              </a:rPr>
              <a:t>, </a:t>
            </a:r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Roboto Condensed" panose="02000000000000000000" pitchFamily="2" charset="0"/>
              </a:rPr>
              <a:t>ф.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Roboto Condensed" panose="02000000000000000000" pitchFamily="2" charset="0"/>
              </a:rPr>
              <a:t> </a:t>
            </a:r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Roboto Condensed" panose="02000000000000000000" pitchFamily="2" charset="0"/>
              </a:rPr>
              <a:t>н.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Roboto Condensed" panose="02000000000000000000" pitchFamily="2" charset="0"/>
              </a:rPr>
              <a:t> 0MI3400521</a:t>
            </a:r>
          </a:p>
          <a:p>
            <a:pPr marL="0" indent="0" algn="ctr">
              <a:buNone/>
            </a:pPr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Roboto Condensed" panose="02000000000000000000" pitchFamily="2" charset="0"/>
              </a:rPr>
              <a:t>спец. Технологии за големи данни</a:t>
            </a:r>
          </a:p>
          <a:p>
            <a:pPr marL="0" indent="0" algn="ctr">
              <a:buNone/>
            </a:pPr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Roboto Condensed" panose="02000000000000000000" pitchFamily="2" charset="0"/>
              </a:rPr>
              <a:t>Факултет по математика и информатика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Roboto Condensed" panose="02000000000000000000" pitchFamily="2" charset="0"/>
            </a:endParaRPr>
          </a:p>
          <a:p>
            <a:pPr marL="0" indent="0" algn="ctr">
              <a:buNone/>
            </a:pPr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Roboto Condensed" panose="02000000000000000000" pitchFamily="2" charset="0"/>
              </a:rPr>
              <a:t>Софийски университет „Св. Климент Охридски“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Roboto Condensed" panose="02000000000000000000" pitchFamily="2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DFDB1E-29CC-EF0F-039B-435C8D791F6F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  <a:ln w="165100">
            <a:solidFill>
              <a:srgbClr val="188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ack and white drawing of a person with a beard&#10;&#10;Description automatically generated">
            <a:extLst>
              <a:ext uri="{FF2B5EF4-FFF2-40B4-BE49-F238E27FC236}">
                <a16:creationId xmlns:a16="http://schemas.microsoft.com/office/drawing/2014/main" id="{6A3A6B42-6620-2A54-2D1F-59FE5CC65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568" y="4445549"/>
            <a:ext cx="1500864" cy="236729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F35D52-96A1-D86C-7C0D-E2FA5FD0D07C}"/>
              </a:ext>
            </a:extLst>
          </p:cNvPr>
          <p:cNvCxnSpPr>
            <a:cxnSpLocks/>
          </p:cNvCxnSpPr>
          <p:nvPr/>
        </p:nvCxnSpPr>
        <p:spPr>
          <a:xfrm>
            <a:off x="0" y="4293302"/>
            <a:ext cx="12201525" cy="0"/>
          </a:xfrm>
          <a:prstGeom prst="line">
            <a:avLst/>
          </a:prstGeom>
          <a:ln w="165100">
            <a:solidFill>
              <a:srgbClr val="188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5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A366B-6A32-9832-6491-246C5B8C8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474F9B-F44F-1E32-DF5B-9813798F4BFB}"/>
              </a:ext>
            </a:extLst>
          </p:cNvPr>
          <p:cNvSpPr/>
          <p:nvPr/>
        </p:nvSpPr>
        <p:spPr>
          <a:xfrm>
            <a:off x="0" y="6525668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DD346BE7-5C4F-8DD7-BC0C-A1D263B85D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8088" y="6506957"/>
            <a:ext cx="1600517" cy="365125"/>
          </a:xfrm>
        </p:spPr>
        <p:txBody>
          <a:bodyPr/>
          <a:lstStyle/>
          <a:p>
            <a:fld id="{99A7733F-AFCD-4A45-A7AE-1108E2CE274B}" type="datetime1">
              <a:rPr lang="bg-BG" b="1" smtClean="0">
                <a:solidFill>
                  <a:schemeClr val="bg1"/>
                </a:solidFill>
              </a:rPr>
              <a:t>7.12.2024 г.</a:t>
            </a:fld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3A518F5-51F6-8E74-9A5C-8F6B5D9A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6513668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fld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Date Placeholder 8">
            <a:extLst>
              <a:ext uri="{FF2B5EF4-FFF2-40B4-BE49-F238E27FC236}">
                <a16:creationId xmlns:a16="http://schemas.microsoft.com/office/drawing/2014/main" id="{E0092CC9-BA86-F884-6F5D-1D9DA00DCDE1}"/>
              </a:ext>
            </a:extLst>
          </p:cNvPr>
          <p:cNvSpPr txBox="1">
            <a:spLocks/>
          </p:cNvSpPr>
          <p:nvPr/>
        </p:nvSpPr>
        <p:spPr>
          <a:xfrm>
            <a:off x="2764277" y="6506957"/>
            <a:ext cx="6663447" cy="365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Обектно-ориентиран анализ и проектиране на софтуерни системи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F3A5B6-880D-5E6D-D348-18CB2B64B2EB}"/>
              </a:ext>
            </a:extLst>
          </p:cNvPr>
          <p:cNvSpPr/>
          <p:nvPr/>
        </p:nvSpPr>
        <p:spPr>
          <a:xfrm>
            <a:off x="-3245" y="8137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F1BFBC-C5C5-1374-CFA2-1C34B6EC6338}"/>
              </a:ext>
            </a:extLst>
          </p:cNvPr>
          <p:cNvSpPr txBox="1"/>
          <p:nvPr/>
        </p:nvSpPr>
        <p:spPr>
          <a:xfrm>
            <a:off x="-3245" y="51556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Комуникация по отношение на потоците от данни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1E03D4-154D-0234-4F01-5A5DA857DBBE}"/>
              </a:ext>
            </a:extLst>
          </p:cNvPr>
          <p:cNvSpPr txBox="1"/>
          <p:nvPr/>
        </p:nvSpPr>
        <p:spPr>
          <a:xfrm>
            <a:off x="3895320" y="19604"/>
            <a:ext cx="44013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II. </a:t>
            </a:r>
            <a:r>
              <a:rPr lang="bg-BG" sz="1600" b="1" dirty="0">
                <a:solidFill>
                  <a:schemeClr val="bg1"/>
                </a:solidFill>
              </a:rPr>
              <a:t>Характеристики на потоковите диаграми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1844C5-09CB-B6AD-7B11-D301F1E98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193" y="1161620"/>
            <a:ext cx="5151614" cy="513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1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C2C4B-C100-A2AA-39B7-9AB182E93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2E3C0CE6-4FC7-C2AD-1FE7-BF797DA4F582}"/>
              </a:ext>
            </a:extLst>
          </p:cNvPr>
          <p:cNvSpPr txBox="1">
            <a:spLocks/>
          </p:cNvSpPr>
          <p:nvPr/>
        </p:nvSpPr>
        <p:spPr>
          <a:xfrm>
            <a:off x="122612" y="1099226"/>
            <a:ext cx="11764588" cy="27918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bg-BG" sz="2000" b="1" dirty="0"/>
              <a:t>Контекстна диаграма </a:t>
            </a:r>
            <a:r>
              <a:rPr lang="bg-BG" sz="2000" dirty="0"/>
              <a:t>– диаграми, които представят общ поглед на системата и връзките и с останалата част от света</a:t>
            </a:r>
          </a:p>
          <a:p>
            <a:pPr algn="just">
              <a:lnSpc>
                <a:spcPct val="15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bg-BG" sz="2000" b="1" dirty="0"/>
              <a:t>Диаграма на потока от данни от първо ниво </a:t>
            </a:r>
            <a:r>
              <a:rPr lang="bg-BG" sz="2000" dirty="0"/>
              <a:t>– диаграми, които представят по-детайлен изглед на системата, отколкото контекстните диаграми, като показват основните подпроцеси и хранилища на данни, които образуват системата като цяло</a:t>
            </a:r>
          </a:p>
          <a:p>
            <a:pPr algn="just">
              <a:lnSpc>
                <a:spcPct val="15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bg-BG" sz="2000" b="1" dirty="0"/>
              <a:t>Диаграми на потока от данни от второ (и още по-високо ниво на детайл) ниво </a:t>
            </a:r>
            <a:r>
              <a:rPr lang="bg-BG" sz="2000" dirty="0"/>
              <a:t>– сложността на системите в реалния свят може да бъде обхваната в детайли и моделирана чрез йерархия от абстракции</a:t>
            </a:r>
            <a:endParaRPr lang="en-GB" sz="1600" dirty="0"/>
          </a:p>
          <a:p>
            <a:pPr marL="0" indent="0" algn="just">
              <a:lnSpc>
                <a:spcPct val="150000"/>
              </a:lnSpc>
              <a:buNone/>
            </a:pPr>
            <a:endParaRPr lang="en-GB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2CAF32-B98B-F9E5-822E-A15F7F297C38}"/>
              </a:ext>
            </a:extLst>
          </p:cNvPr>
          <p:cNvSpPr/>
          <p:nvPr/>
        </p:nvSpPr>
        <p:spPr>
          <a:xfrm>
            <a:off x="0" y="6525668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DE77E5FA-1880-D499-DE8C-8CC6AA926C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8088" y="6506957"/>
            <a:ext cx="1600517" cy="365125"/>
          </a:xfrm>
        </p:spPr>
        <p:txBody>
          <a:bodyPr/>
          <a:lstStyle/>
          <a:p>
            <a:fld id="{99A7733F-AFCD-4A45-A7AE-1108E2CE274B}" type="datetime1">
              <a:rPr lang="bg-BG" b="1" smtClean="0">
                <a:solidFill>
                  <a:schemeClr val="bg1"/>
                </a:solidFill>
              </a:rPr>
              <a:t>7.12.2024 г.</a:t>
            </a:fld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3EFE4A54-FE82-1C74-AC69-9607AA6EE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6513668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fld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Date Placeholder 8">
            <a:extLst>
              <a:ext uri="{FF2B5EF4-FFF2-40B4-BE49-F238E27FC236}">
                <a16:creationId xmlns:a16="http://schemas.microsoft.com/office/drawing/2014/main" id="{3F156F58-CEDF-5E9C-1205-3524CBADD32C}"/>
              </a:ext>
            </a:extLst>
          </p:cNvPr>
          <p:cNvSpPr txBox="1">
            <a:spLocks/>
          </p:cNvSpPr>
          <p:nvPr/>
        </p:nvSpPr>
        <p:spPr>
          <a:xfrm>
            <a:off x="2764277" y="6506957"/>
            <a:ext cx="6663447" cy="365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Обектно-ориентиран анализ и проектиране на софтуерни системи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00C45B-AF50-BD87-AA0E-2C2C6E212701}"/>
              </a:ext>
            </a:extLst>
          </p:cNvPr>
          <p:cNvSpPr/>
          <p:nvPr/>
        </p:nvSpPr>
        <p:spPr>
          <a:xfrm>
            <a:off x="-3245" y="8137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926BB1-1714-6444-6C8F-09F872A54DE5}"/>
              </a:ext>
            </a:extLst>
          </p:cNvPr>
          <p:cNvSpPr txBox="1"/>
          <p:nvPr/>
        </p:nvSpPr>
        <p:spPr>
          <a:xfrm>
            <a:off x="1316715" y="525295"/>
            <a:ext cx="9558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Видове потокови диаграми по отношение нивото на детайлност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What Does Decomposition Mean in Computational Thinking | Learning.com">
            <a:extLst>
              <a:ext uri="{FF2B5EF4-FFF2-40B4-BE49-F238E27FC236}">
                <a16:creationId xmlns:a16="http://schemas.microsoft.com/office/drawing/2014/main" id="{BE0C4051-85A2-4518-E477-470CCC701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705" y="4131195"/>
            <a:ext cx="4506591" cy="214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2F9D53-B0A7-5F06-2D67-69395C100A98}"/>
              </a:ext>
            </a:extLst>
          </p:cNvPr>
          <p:cNvSpPr txBox="1"/>
          <p:nvPr/>
        </p:nvSpPr>
        <p:spPr>
          <a:xfrm>
            <a:off x="3895320" y="19604"/>
            <a:ext cx="44013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II. </a:t>
            </a:r>
            <a:r>
              <a:rPr lang="bg-BG" sz="1600" b="1" dirty="0">
                <a:solidFill>
                  <a:schemeClr val="bg1"/>
                </a:solidFill>
              </a:rPr>
              <a:t>Характеристики на потоковите диаграми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61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C989E-E6DE-16F7-8D1C-02284D5DF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E7B749-0C14-0553-9CA0-7D25250D5EAA}"/>
              </a:ext>
            </a:extLst>
          </p:cNvPr>
          <p:cNvSpPr/>
          <p:nvPr/>
        </p:nvSpPr>
        <p:spPr>
          <a:xfrm>
            <a:off x="0" y="6525668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87558E39-693C-A722-1BDB-BBE25E9A3B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8088" y="6506957"/>
            <a:ext cx="1600517" cy="365125"/>
          </a:xfrm>
        </p:spPr>
        <p:txBody>
          <a:bodyPr/>
          <a:lstStyle/>
          <a:p>
            <a:fld id="{99A7733F-AFCD-4A45-A7AE-1108E2CE274B}" type="datetime1">
              <a:rPr lang="bg-BG" b="1" smtClean="0">
                <a:solidFill>
                  <a:schemeClr val="bg1"/>
                </a:solidFill>
              </a:rPr>
              <a:t>7.12.2024 г.</a:t>
            </a:fld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861445A6-39B2-A15D-E6CA-0D06CEFA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6513668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fld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Date Placeholder 8">
            <a:extLst>
              <a:ext uri="{FF2B5EF4-FFF2-40B4-BE49-F238E27FC236}">
                <a16:creationId xmlns:a16="http://schemas.microsoft.com/office/drawing/2014/main" id="{49E5B747-CF5A-DE4F-8D5D-0DEB7C424045}"/>
              </a:ext>
            </a:extLst>
          </p:cNvPr>
          <p:cNvSpPr txBox="1">
            <a:spLocks/>
          </p:cNvSpPr>
          <p:nvPr/>
        </p:nvSpPr>
        <p:spPr>
          <a:xfrm>
            <a:off x="2764277" y="6506957"/>
            <a:ext cx="6663447" cy="365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Обектно-ориентиран анализ и проектиране на софтуерни системи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218CD-A5D7-7EAC-58EC-B4F75FE3A19F}"/>
              </a:ext>
            </a:extLst>
          </p:cNvPr>
          <p:cNvSpPr/>
          <p:nvPr/>
        </p:nvSpPr>
        <p:spPr>
          <a:xfrm>
            <a:off x="-3245" y="8137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CC0E8-FBEA-8AC5-D4E3-B613BA0E943A}"/>
              </a:ext>
            </a:extLst>
          </p:cNvPr>
          <p:cNvSpPr txBox="1"/>
          <p:nvPr/>
        </p:nvSpPr>
        <p:spPr>
          <a:xfrm>
            <a:off x="1316715" y="515567"/>
            <a:ext cx="9558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Поддръжка на </a:t>
            </a: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DFD </a:t>
            </a:r>
            <a:r>
              <a: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 </a:t>
            </a: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Paradigm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6B34BE-F8AE-0D59-BAC3-14949E7611BD}"/>
              </a:ext>
            </a:extLst>
          </p:cNvPr>
          <p:cNvSpPr txBox="1"/>
          <p:nvPr/>
        </p:nvSpPr>
        <p:spPr>
          <a:xfrm>
            <a:off x="2881009" y="19604"/>
            <a:ext cx="64299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III. </a:t>
            </a:r>
            <a:r>
              <a:rPr lang="bg-BG" sz="1600" b="1" dirty="0">
                <a:solidFill>
                  <a:schemeClr val="bg1"/>
                </a:solidFill>
              </a:rPr>
              <a:t>Потоковите диаграми и поддръжката им във </a:t>
            </a:r>
            <a:r>
              <a:rPr lang="en-GB" sz="1600" b="1" dirty="0">
                <a:solidFill>
                  <a:schemeClr val="bg1"/>
                </a:solidFill>
              </a:rPr>
              <a:t>Visual Paradigm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0157C7-5998-253B-7540-32242D71B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45" y="4221807"/>
            <a:ext cx="12192000" cy="1420235"/>
          </a:xfrm>
          <a:prstGeom prst="rect">
            <a:avLst/>
          </a:prstGeom>
        </p:spPr>
      </p:pic>
      <p:pic>
        <p:nvPicPr>
          <p:cNvPr id="13" name="Picture 12" descr="A red and black logo&#10;&#10;Description automatically generated">
            <a:extLst>
              <a:ext uri="{FF2B5EF4-FFF2-40B4-BE49-F238E27FC236}">
                <a16:creationId xmlns:a16="http://schemas.microsoft.com/office/drawing/2014/main" id="{3BA9B855-6993-C853-3687-FA513B5BA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457" y="1357004"/>
            <a:ext cx="9241086" cy="226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7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A7DB7-BD13-F33B-F7BA-5D5015C5C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89810F-740A-BA99-7952-E47077C6D073}"/>
              </a:ext>
            </a:extLst>
          </p:cNvPr>
          <p:cNvSpPr/>
          <p:nvPr/>
        </p:nvSpPr>
        <p:spPr>
          <a:xfrm>
            <a:off x="0" y="6525668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356ECB32-CB85-A090-77AA-63D0932F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8088" y="6506957"/>
            <a:ext cx="1600517" cy="365125"/>
          </a:xfrm>
        </p:spPr>
        <p:txBody>
          <a:bodyPr/>
          <a:lstStyle/>
          <a:p>
            <a:fld id="{99A7733F-AFCD-4A45-A7AE-1108E2CE274B}" type="datetime1">
              <a:rPr lang="bg-BG" b="1" smtClean="0">
                <a:solidFill>
                  <a:schemeClr val="bg1"/>
                </a:solidFill>
              </a:rPr>
              <a:t>7.12.2024 г.</a:t>
            </a:fld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DFC29E94-450C-6066-3641-10594C522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6513668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fld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Date Placeholder 8">
            <a:extLst>
              <a:ext uri="{FF2B5EF4-FFF2-40B4-BE49-F238E27FC236}">
                <a16:creationId xmlns:a16="http://schemas.microsoft.com/office/drawing/2014/main" id="{728AD098-D4BA-00FE-6647-7E56BB3EDC24}"/>
              </a:ext>
            </a:extLst>
          </p:cNvPr>
          <p:cNvSpPr txBox="1">
            <a:spLocks/>
          </p:cNvSpPr>
          <p:nvPr/>
        </p:nvSpPr>
        <p:spPr>
          <a:xfrm>
            <a:off x="2764277" y="6506957"/>
            <a:ext cx="6663447" cy="365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Обектно-ориентиран анализ и проектиране на софтуерни системи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476EE6-68D9-AF8A-A55F-D7DD303692B3}"/>
              </a:ext>
            </a:extLst>
          </p:cNvPr>
          <p:cNvSpPr/>
          <p:nvPr/>
        </p:nvSpPr>
        <p:spPr>
          <a:xfrm>
            <a:off x="-3245" y="8137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1698EE-FB0C-7804-6E96-1E058FBF829A}"/>
              </a:ext>
            </a:extLst>
          </p:cNvPr>
          <p:cNvSpPr txBox="1"/>
          <p:nvPr/>
        </p:nvSpPr>
        <p:spPr>
          <a:xfrm>
            <a:off x="2881009" y="19604"/>
            <a:ext cx="64299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III. </a:t>
            </a:r>
            <a:r>
              <a:rPr lang="bg-BG" sz="1600" b="1" dirty="0">
                <a:solidFill>
                  <a:schemeClr val="bg1"/>
                </a:solidFill>
              </a:rPr>
              <a:t>Потоковите диаграми и поддръжката им във </a:t>
            </a:r>
            <a:r>
              <a:rPr lang="en-GB" sz="1600" b="1" dirty="0">
                <a:solidFill>
                  <a:schemeClr val="bg1"/>
                </a:solidFill>
              </a:rPr>
              <a:t>Visual Paradigm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EF3F23A-ABC0-DEFB-76A1-CB46020083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" y="1155064"/>
            <a:ext cx="3977164" cy="3490351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153C6F3-000C-36E2-DDD5-FEEFE9FEF9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572" y="1787367"/>
            <a:ext cx="3949877" cy="3490352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D46E3BB-A977-8885-5775-A962A29097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050" y="2974141"/>
            <a:ext cx="3939664" cy="34903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B1399C-41D9-6540-661F-7C1598CBBA24}"/>
              </a:ext>
            </a:extLst>
          </p:cNvPr>
          <p:cNvSpPr txBox="1"/>
          <p:nvPr/>
        </p:nvSpPr>
        <p:spPr>
          <a:xfrm>
            <a:off x="1316715" y="515567"/>
            <a:ext cx="9558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Стъпки при създаване на </a:t>
            </a: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DFD </a:t>
            </a:r>
            <a:r>
              <a: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 </a:t>
            </a: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Paradigm</a:t>
            </a:r>
          </a:p>
        </p:txBody>
      </p:sp>
    </p:spTree>
    <p:extLst>
      <p:ext uri="{BB962C8B-B14F-4D97-AF65-F5344CB8AC3E}">
        <p14:creationId xmlns:p14="http://schemas.microsoft.com/office/powerpoint/2010/main" val="226195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0BD68-03F3-D12F-8D08-61C4BFE8D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FA59DC-3AB1-282E-BDC2-4EE88B4E8667}"/>
              </a:ext>
            </a:extLst>
          </p:cNvPr>
          <p:cNvSpPr/>
          <p:nvPr/>
        </p:nvSpPr>
        <p:spPr>
          <a:xfrm>
            <a:off x="0" y="6525668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2C442535-C1EF-1B45-02DB-0F60D756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8088" y="6506957"/>
            <a:ext cx="1600517" cy="365125"/>
          </a:xfrm>
        </p:spPr>
        <p:txBody>
          <a:bodyPr/>
          <a:lstStyle/>
          <a:p>
            <a:fld id="{99A7733F-AFCD-4A45-A7AE-1108E2CE274B}" type="datetime1">
              <a:rPr lang="bg-BG" b="1" smtClean="0">
                <a:solidFill>
                  <a:schemeClr val="bg1"/>
                </a:solidFill>
              </a:rPr>
              <a:t>7.12.2024 г.</a:t>
            </a:fld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CCA82714-7BD1-8A68-8078-B03ADE9F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6513668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fld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Date Placeholder 8">
            <a:extLst>
              <a:ext uri="{FF2B5EF4-FFF2-40B4-BE49-F238E27FC236}">
                <a16:creationId xmlns:a16="http://schemas.microsoft.com/office/drawing/2014/main" id="{9D2722C8-E3B2-8EC5-1983-4B8E7289C20A}"/>
              </a:ext>
            </a:extLst>
          </p:cNvPr>
          <p:cNvSpPr txBox="1">
            <a:spLocks/>
          </p:cNvSpPr>
          <p:nvPr/>
        </p:nvSpPr>
        <p:spPr>
          <a:xfrm>
            <a:off x="2764277" y="6506957"/>
            <a:ext cx="6663447" cy="365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Обектно-ориентиран анализ и проектиране на софтуерни системи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4E6297-A989-B186-9B53-52B8409095FB}"/>
              </a:ext>
            </a:extLst>
          </p:cNvPr>
          <p:cNvSpPr/>
          <p:nvPr/>
        </p:nvSpPr>
        <p:spPr>
          <a:xfrm>
            <a:off x="-3245" y="8137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84FDA0-657F-842E-0C0E-E252ABF41841}"/>
              </a:ext>
            </a:extLst>
          </p:cNvPr>
          <p:cNvSpPr txBox="1"/>
          <p:nvPr/>
        </p:nvSpPr>
        <p:spPr>
          <a:xfrm>
            <a:off x="2881009" y="19604"/>
            <a:ext cx="64299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III. </a:t>
            </a:r>
            <a:r>
              <a:rPr lang="bg-BG" sz="1600" b="1" dirty="0">
                <a:solidFill>
                  <a:schemeClr val="bg1"/>
                </a:solidFill>
              </a:rPr>
              <a:t>Потоковите диаграми и поддръжката им във </a:t>
            </a:r>
            <a:r>
              <a:rPr lang="en-GB" sz="1600" b="1" dirty="0">
                <a:solidFill>
                  <a:schemeClr val="bg1"/>
                </a:solidFill>
              </a:rPr>
              <a:t>Visual Paradigm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B9B7EF-78B2-4BBC-3055-F28F0E15A8A1}"/>
              </a:ext>
            </a:extLst>
          </p:cNvPr>
          <p:cNvSpPr txBox="1"/>
          <p:nvPr/>
        </p:nvSpPr>
        <p:spPr>
          <a:xfrm>
            <a:off x="1316715" y="515567"/>
            <a:ext cx="9558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Спецификация на процес на </a:t>
            </a: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DFD </a:t>
            </a:r>
            <a:r>
              <a: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 </a:t>
            </a: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Paradigm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F2A6803-81A1-DF7D-710D-030216AFD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12" y="1987563"/>
            <a:ext cx="2601985" cy="3490352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434816F-4399-9757-5C07-9E539786A7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042" y="1186872"/>
            <a:ext cx="6064740" cy="5013973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CF633DA4-80DD-6C6D-12AD-7D3409CF8AED}"/>
              </a:ext>
            </a:extLst>
          </p:cNvPr>
          <p:cNvSpPr/>
          <p:nvPr/>
        </p:nvSpPr>
        <p:spPr>
          <a:xfrm>
            <a:off x="136188" y="2198449"/>
            <a:ext cx="408562" cy="332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74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1373B-AAD5-845C-58C1-4452509AE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DAE3FC-A0C4-8BA6-95FE-9D33A66DBA73}"/>
              </a:ext>
            </a:extLst>
          </p:cNvPr>
          <p:cNvSpPr/>
          <p:nvPr/>
        </p:nvSpPr>
        <p:spPr>
          <a:xfrm>
            <a:off x="0" y="6525668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9412FD10-A4E6-2991-D7DF-C48275A8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8088" y="6506957"/>
            <a:ext cx="1600517" cy="365125"/>
          </a:xfrm>
        </p:spPr>
        <p:txBody>
          <a:bodyPr/>
          <a:lstStyle/>
          <a:p>
            <a:fld id="{99A7733F-AFCD-4A45-A7AE-1108E2CE274B}" type="datetime1">
              <a:rPr lang="bg-BG" b="1" smtClean="0">
                <a:solidFill>
                  <a:schemeClr val="bg1"/>
                </a:solidFill>
              </a:rPr>
              <a:t>7.12.2024 г.</a:t>
            </a:fld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13BD99E6-75C2-764E-F605-0B37AD22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6513668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fld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Date Placeholder 8">
            <a:extLst>
              <a:ext uri="{FF2B5EF4-FFF2-40B4-BE49-F238E27FC236}">
                <a16:creationId xmlns:a16="http://schemas.microsoft.com/office/drawing/2014/main" id="{ECB15338-8930-7018-CC2C-2A7579AA6078}"/>
              </a:ext>
            </a:extLst>
          </p:cNvPr>
          <p:cNvSpPr txBox="1">
            <a:spLocks/>
          </p:cNvSpPr>
          <p:nvPr/>
        </p:nvSpPr>
        <p:spPr>
          <a:xfrm>
            <a:off x="2764277" y="6506957"/>
            <a:ext cx="6663447" cy="365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Обектно-ориентиран анализ и проектиране на софтуерни системи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3FF177-1113-9CF6-75FB-54A105834D5E}"/>
              </a:ext>
            </a:extLst>
          </p:cNvPr>
          <p:cNvSpPr/>
          <p:nvPr/>
        </p:nvSpPr>
        <p:spPr>
          <a:xfrm>
            <a:off x="-3245" y="8137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4FA54D-7FBD-FD95-8C7D-C881491B1BB0}"/>
              </a:ext>
            </a:extLst>
          </p:cNvPr>
          <p:cNvSpPr txBox="1"/>
          <p:nvPr/>
        </p:nvSpPr>
        <p:spPr>
          <a:xfrm>
            <a:off x="2881009" y="19604"/>
            <a:ext cx="64299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III. </a:t>
            </a:r>
            <a:r>
              <a:rPr lang="bg-BG" sz="1600" b="1" dirty="0">
                <a:solidFill>
                  <a:schemeClr val="bg1"/>
                </a:solidFill>
              </a:rPr>
              <a:t>Потоковите диаграми и поддръжката им във </a:t>
            </a:r>
            <a:r>
              <a:rPr lang="en-GB" sz="1600" b="1" dirty="0">
                <a:solidFill>
                  <a:schemeClr val="bg1"/>
                </a:solidFill>
              </a:rPr>
              <a:t>Visual Paradigm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04DA36-B2CF-30AD-A2D5-99E2389DEA16}"/>
              </a:ext>
            </a:extLst>
          </p:cNvPr>
          <p:cNvSpPr txBox="1"/>
          <p:nvPr/>
        </p:nvSpPr>
        <p:spPr>
          <a:xfrm>
            <a:off x="1316715" y="515567"/>
            <a:ext cx="9558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Спецификация на външна единица на </a:t>
            </a: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DFD </a:t>
            </a:r>
            <a:r>
              <a: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 </a:t>
            </a: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Paradigm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40F9465-D532-7B27-DCA5-07DC30C3A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12" y="1987563"/>
            <a:ext cx="2601985" cy="3490352"/>
          </a:xfrm>
          <a:prstGeom prst="rect">
            <a:avLst/>
          </a:pr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F363D6C-14ED-4BD1-7938-7C1C1EEBB2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144" y="1182777"/>
            <a:ext cx="5713845" cy="4962918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E99451AB-A739-7F43-9A7A-58786983B64F}"/>
              </a:ext>
            </a:extLst>
          </p:cNvPr>
          <p:cNvSpPr/>
          <p:nvPr/>
        </p:nvSpPr>
        <p:spPr>
          <a:xfrm>
            <a:off x="136188" y="2636196"/>
            <a:ext cx="408562" cy="332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66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DAF3F-3FBA-E84A-E37E-70D6C5DEA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A5E74C-7E3A-8AB7-F241-BAA2D93BAC50}"/>
              </a:ext>
            </a:extLst>
          </p:cNvPr>
          <p:cNvSpPr/>
          <p:nvPr/>
        </p:nvSpPr>
        <p:spPr>
          <a:xfrm>
            <a:off x="0" y="6525668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F6048C85-5491-498F-A150-6446BDEF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8088" y="6506957"/>
            <a:ext cx="1600517" cy="365125"/>
          </a:xfrm>
        </p:spPr>
        <p:txBody>
          <a:bodyPr/>
          <a:lstStyle/>
          <a:p>
            <a:fld id="{99A7733F-AFCD-4A45-A7AE-1108E2CE274B}" type="datetime1">
              <a:rPr lang="bg-BG" b="1" smtClean="0">
                <a:solidFill>
                  <a:schemeClr val="bg1"/>
                </a:solidFill>
              </a:rPr>
              <a:t>7.12.2024 г.</a:t>
            </a:fld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EABABCB-4000-DBCA-939A-B38360EF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6513668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fld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Date Placeholder 8">
            <a:extLst>
              <a:ext uri="{FF2B5EF4-FFF2-40B4-BE49-F238E27FC236}">
                <a16:creationId xmlns:a16="http://schemas.microsoft.com/office/drawing/2014/main" id="{9C6C972B-80FD-FB95-2996-F76C0871F0B4}"/>
              </a:ext>
            </a:extLst>
          </p:cNvPr>
          <p:cNvSpPr txBox="1">
            <a:spLocks/>
          </p:cNvSpPr>
          <p:nvPr/>
        </p:nvSpPr>
        <p:spPr>
          <a:xfrm>
            <a:off x="2764277" y="6506957"/>
            <a:ext cx="6663447" cy="365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Обектно-ориентиран анализ и проектиране на софтуерни системи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5E5542-470E-FCAD-0A6F-A58002DA4CA4}"/>
              </a:ext>
            </a:extLst>
          </p:cNvPr>
          <p:cNvSpPr/>
          <p:nvPr/>
        </p:nvSpPr>
        <p:spPr>
          <a:xfrm>
            <a:off x="-3245" y="8137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1F7D2A-E4E9-FA34-DF42-328A5D784CB0}"/>
              </a:ext>
            </a:extLst>
          </p:cNvPr>
          <p:cNvSpPr txBox="1"/>
          <p:nvPr/>
        </p:nvSpPr>
        <p:spPr>
          <a:xfrm>
            <a:off x="2881009" y="19604"/>
            <a:ext cx="64299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III. </a:t>
            </a:r>
            <a:r>
              <a:rPr lang="bg-BG" sz="1600" b="1" dirty="0">
                <a:solidFill>
                  <a:schemeClr val="bg1"/>
                </a:solidFill>
              </a:rPr>
              <a:t>Потоковите диаграми и поддръжката им във </a:t>
            </a:r>
            <a:r>
              <a:rPr lang="en-GB" sz="1600" b="1" dirty="0">
                <a:solidFill>
                  <a:schemeClr val="bg1"/>
                </a:solidFill>
              </a:rPr>
              <a:t>Visual Paradigm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0917B7-A15C-EFCF-75AA-1C09C9234DCD}"/>
              </a:ext>
            </a:extLst>
          </p:cNvPr>
          <p:cNvSpPr txBox="1"/>
          <p:nvPr/>
        </p:nvSpPr>
        <p:spPr>
          <a:xfrm>
            <a:off x="1062055" y="515567"/>
            <a:ext cx="1006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Спецификация на хранилище на данни на </a:t>
            </a: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DFD </a:t>
            </a:r>
            <a:r>
              <a: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 </a:t>
            </a: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Paradigm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12B3A539-7A74-64B2-AB03-360AE5FE2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12" y="1987563"/>
            <a:ext cx="2601985" cy="3490352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1E2B1BF-6B6B-1969-D19B-5DBA7C174C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801" y="1202950"/>
            <a:ext cx="5750737" cy="502850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C493E16-F86E-64A9-D227-3C94A4A636E7}"/>
              </a:ext>
            </a:extLst>
          </p:cNvPr>
          <p:cNvSpPr/>
          <p:nvPr/>
        </p:nvSpPr>
        <p:spPr>
          <a:xfrm>
            <a:off x="136188" y="3112849"/>
            <a:ext cx="408562" cy="332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7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C2189-DD0E-058C-4BB5-7E1507508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7C5E1B-36CA-EDC4-A8C6-43F2D090702D}"/>
              </a:ext>
            </a:extLst>
          </p:cNvPr>
          <p:cNvSpPr/>
          <p:nvPr/>
        </p:nvSpPr>
        <p:spPr>
          <a:xfrm>
            <a:off x="0" y="6525668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8E87EFAF-08ED-C7BA-7589-0BD6C5B32A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8088" y="6506957"/>
            <a:ext cx="1600517" cy="365125"/>
          </a:xfrm>
        </p:spPr>
        <p:txBody>
          <a:bodyPr/>
          <a:lstStyle/>
          <a:p>
            <a:fld id="{99A7733F-AFCD-4A45-A7AE-1108E2CE274B}" type="datetime1">
              <a:rPr lang="bg-BG" b="1" smtClean="0">
                <a:solidFill>
                  <a:schemeClr val="bg1"/>
                </a:solidFill>
              </a:rPr>
              <a:t>7.12.2024 г.</a:t>
            </a:fld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BD42F40C-CA74-92B7-6C44-F2AD4BB3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6513668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fld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Date Placeholder 8">
            <a:extLst>
              <a:ext uri="{FF2B5EF4-FFF2-40B4-BE49-F238E27FC236}">
                <a16:creationId xmlns:a16="http://schemas.microsoft.com/office/drawing/2014/main" id="{2703FE14-1D70-CA2F-7959-C2A3C83ACDAA}"/>
              </a:ext>
            </a:extLst>
          </p:cNvPr>
          <p:cNvSpPr txBox="1">
            <a:spLocks/>
          </p:cNvSpPr>
          <p:nvPr/>
        </p:nvSpPr>
        <p:spPr>
          <a:xfrm>
            <a:off x="2764277" y="6506957"/>
            <a:ext cx="6663447" cy="365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Обектно-ориентиран анализ и проектиране на софтуерни системи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AB358A-6DA4-67CC-931F-EF0EF65C1806}"/>
              </a:ext>
            </a:extLst>
          </p:cNvPr>
          <p:cNvSpPr/>
          <p:nvPr/>
        </p:nvSpPr>
        <p:spPr>
          <a:xfrm>
            <a:off x="-3245" y="8137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51D4C5-2838-AE5F-94BE-3FA3DF068A95}"/>
              </a:ext>
            </a:extLst>
          </p:cNvPr>
          <p:cNvSpPr txBox="1"/>
          <p:nvPr/>
        </p:nvSpPr>
        <p:spPr>
          <a:xfrm>
            <a:off x="2881009" y="19604"/>
            <a:ext cx="64299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III. </a:t>
            </a:r>
            <a:r>
              <a:rPr lang="bg-BG" sz="1600" b="1" dirty="0">
                <a:solidFill>
                  <a:schemeClr val="bg1"/>
                </a:solidFill>
              </a:rPr>
              <a:t>Потоковите диаграми и поддръжката им във </a:t>
            </a:r>
            <a:r>
              <a:rPr lang="en-GB" sz="1600" b="1" dirty="0">
                <a:solidFill>
                  <a:schemeClr val="bg1"/>
                </a:solidFill>
              </a:rPr>
              <a:t>Visual Paradigm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00B985-03BD-D98F-1653-D62B82D37401}"/>
              </a:ext>
            </a:extLst>
          </p:cNvPr>
          <p:cNvSpPr txBox="1"/>
          <p:nvPr/>
        </p:nvSpPr>
        <p:spPr>
          <a:xfrm>
            <a:off x="1062055" y="515567"/>
            <a:ext cx="1006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Спецификация на поток на данни на </a:t>
            </a: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DFD </a:t>
            </a:r>
            <a:r>
              <a: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 </a:t>
            </a: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Paradigm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4D3DD48-FBD8-2FB7-F12D-F05452E35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12" y="1987563"/>
            <a:ext cx="2601985" cy="3490352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CC64B579-F1D8-CA95-69BC-6001F26480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717" y="1036444"/>
            <a:ext cx="4243834" cy="5267077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563DED2A-B296-6491-F6E0-22C477D920E4}"/>
              </a:ext>
            </a:extLst>
          </p:cNvPr>
          <p:cNvSpPr/>
          <p:nvPr/>
        </p:nvSpPr>
        <p:spPr>
          <a:xfrm>
            <a:off x="136188" y="3560325"/>
            <a:ext cx="408562" cy="332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19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F19C7-2BF1-7BBB-C910-F96891F27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3F483D-64D4-B892-FDDC-68479BB75DD1}"/>
              </a:ext>
            </a:extLst>
          </p:cNvPr>
          <p:cNvSpPr/>
          <p:nvPr/>
        </p:nvSpPr>
        <p:spPr>
          <a:xfrm>
            <a:off x="0" y="6525668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569718FE-92AB-66EC-8FB0-FE7763B76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8088" y="6506957"/>
            <a:ext cx="1600517" cy="365125"/>
          </a:xfrm>
        </p:spPr>
        <p:txBody>
          <a:bodyPr/>
          <a:lstStyle/>
          <a:p>
            <a:fld id="{99A7733F-AFCD-4A45-A7AE-1108E2CE274B}" type="datetime1">
              <a:rPr lang="bg-BG" b="1" smtClean="0">
                <a:solidFill>
                  <a:schemeClr val="bg1"/>
                </a:solidFill>
              </a:rPr>
              <a:t>7.12.2024 г.</a:t>
            </a:fld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DF3B509C-36BE-EE73-E144-1C815A969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6513668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fld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Date Placeholder 8">
            <a:extLst>
              <a:ext uri="{FF2B5EF4-FFF2-40B4-BE49-F238E27FC236}">
                <a16:creationId xmlns:a16="http://schemas.microsoft.com/office/drawing/2014/main" id="{85AF9C87-AF25-E139-EC2A-D7805E1DF784}"/>
              </a:ext>
            </a:extLst>
          </p:cNvPr>
          <p:cNvSpPr txBox="1">
            <a:spLocks/>
          </p:cNvSpPr>
          <p:nvPr/>
        </p:nvSpPr>
        <p:spPr>
          <a:xfrm>
            <a:off x="2764277" y="6506957"/>
            <a:ext cx="6663447" cy="365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Обектно-ориентиран анализ и проектиране на софтуерни системи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D2A205-A5C4-F7B1-1AA7-F13C0B78E5C2}"/>
              </a:ext>
            </a:extLst>
          </p:cNvPr>
          <p:cNvSpPr/>
          <p:nvPr/>
        </p:nvSpPr>
        <p:spPr>
          <a:xfrm>
            <a:off x="-3245" y="8137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6A4404-E219-648E-34D5-15CAA2C9DDEB}"/>
              </a:ext>
            </a:extLst>
          </p:cNvPr>
          <p:cNvSpPr txBox="1"/>
          <p:nvPr/>
        </p:nvSpPr>
        <p:spPr>
          <a:xfrm>
            <a:off x="4827352" y="19604"/>
            <a:ext cx="25372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IV. </a:t>
            </a:r>
            <a:r>
              <a:rPr lang="bg-BG" sz="1600" b="1" dirty="0">
                <a:solidFill>
                  <a:schemeClr val="bg1"/>
                </a:solidFill>
              </a:rPr>
              <a:t>Сравнителен анализ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078CB3-DAAB-96E1-62E8-27A3C69E11BE}"/>
              </a:ext>
            </a:extLst>
          </p:cNvPr>
          <p:cNvSpPr txBox="1"/>
          <p:nvPr/>
        </p:nvSpPr>
        <p:spPr>
          <a:xfrm>
            <a:off x="0" y="51556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Сравнение с диаграмите на случаите на употреба (</a:t>
            </a: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UML Use Case Diagrams</a:t>
            </a:r>
            <a:r>
              <a: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D8997A1-19C4-7101-2FBC-1FBDA004E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150937"/>
              </p:ext>
            </p:extLst>
          </p:nvPr>
        </p:nvGraphicFramePr>
        <p:xfrm>
          <a:off x="-1" y="1133451"/>
          <a:ext cx="5865778" cy="53555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1796">
                  <a:extLst>
                    <a:ext uri="{9D8B030D-6E8A-4147-A177-3AD203B41FA5}">
                      <a16:colId xmlns:a16="http://schemas.microsoft.com/office/drawing/2014/main" val="1408603921"/>
                    </a:ext>
                  </a:extLst>
                </a:gridCol>
                <a:gridCol w="2021796">
                  <a:extLst>
                    <a:ext uri="{9D8B030D-6E8A-4147-A177-3AD203B41FA5}">
                      <a16:colId xmlns:a16="http://schemas.microsoft.com/office/drawing/2014/main" val="3868135332"/>
                    </a:ext>
                  </a:extLst>
                </a:gridCol>
                <a:gridCol w="1822186">
                  <a:extLst>
                    <a:ext uri="{9D8B030D-6E8A-4147-A177-3AD203B41FA5}">
                      <a16:colId xmlns:a16="http://schemas.microsoft.com/office/drawing/2014/main" val="1962150247"/>
                    </a:ext>
                  </a:extLst>
                </a:gridCol>
              </a:tblGrid>
              <a:tr h="7380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bg-BG" sz="1400" dirty="0">
                          <a:effectLst/>
                        </a:rPr>
                        <a:t>Критерий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686" marR="436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bg-BG" sz="1300" dirty="0">
                          <a:effectLst/>
                        </a:rPr>
                        <a:t>Диаграма на потока от данни (</a:t>
                      </a:r>
                      <a:r>
                        <a:rPr lang="en-GB" sz="1300" dirty="0">
                          <a:effectLst/>
                        </a:rPr>
                        <a:t>Data Flow Diagrams)</a:t>
                      </a:r>
                      <a:endParaRPr lang="en-GB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686" marR="436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bg-BG" sz="1300" dirty="0">
                          <a:effectLst/>
                        </a:rPr>
                        <a:t>Диаграми на случаите на употреба</a:t>
                      </a:r>
                      <a:br>
                        <a:rPr lang="bg-BG" sz="1300" dirty="0">
                          <a:effectLst/>
                        </a:rPr>
                      </a:br>
                      <a:r>
                        <a:rPr lang="bg-BG" sz="1300" dirty="0">
                          <a:effectLst/>
                        </a:rPr>
                        <a:t>(</a:t>
                      </a:r>
                      <a:r>
                        <a:rPr lang="en-GB" sz="1300" dirty="0">
                          <a:effectLst/>
                        </a:rPr>
                        <a:t>Use Case Diagrams</a:t>
                      </a:r>
                      <a:r>
                        <a:rPr lang="bg-BG" sz="1300" dirty="0">
                          <a:effectLst/>
                        </a:rPr>
                        <a:t>)</a:t>
                      </a:r>
                      <a:endParaRPr lang="en-GB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686" marR="43686" marT="0" marB="0" anchor="ctr"/>
                </a:tc>
                <a:extLst>
                  <a:ext uri="{0D108BD9-81ED-4DB2-BD59-A6C34878D82A}">
                    <a16:rowId xmlns:a16="http://schemas.microsoft.com/office/drawing/2014/main" val="2675373464"/>
                  </a:ext>
                </a:extLst>
              </a:tr>
              <a:tr h="3030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bg-BG" sz="1400" dirty="0">
                          <a:effectLst/>
                        </a:rPr>
                        <a:t>История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686" marR="436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900" dirty="0">
                          <a:effectLst/>
                        </a:rPr>
                        <a:t>предложени от </a:t>
                      </a:r>
                      <a:br>
                        <a:rPr lang="en-GB" sz="900" dirty="0">
                          <a:effectLst/>
                        </a:rPr>
                      </a:br>
                      <a:r>
                        <a:rPr lang="en-GB" sz="900" dirty="0">
                          <a:effectLst/>
                        </a:rPr>
                        <a:t>Larry Constantine (1970)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686" marR="436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900" dirty="0">
                          <a:effectLst/>
                        </a:rPr>
                        <a:t>предложени от </a:t>
                      </a:r>
                      <a:br>
                        <a:rPr lang="en-GB" sz="900" dirty="0">
                          <a:effectLst/>
                        </a:rPr>
                      </a:br>
                      <a:r>
                        <a:rPr lang="en-GB" sz="900" dirty="0">
                          <a:effectLst/>
                        </a:rPr>
                        <a:t>Ivar Jacobson (1986)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686" marR="43686" marT="0" marB="0" anchor="ctr"/>
                </a:tc>
                <a:extLst>
                  <a:ext uri="{0D108BD9-81ED-4DB2-BD59-A6C34878D82A}">
                    <a16:rowId xmlns:a16="http://schemas.microsoft.com/office/drawing/2014/main" val="3375776463"/>
                  </a:ext>
                </a:extLst>
              </a:tr>
              <a:tr h="4852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bg-BG" sz="1400">
                          <a:effectLst/>
                        </a:rPr>
                        <a:t>Изглед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686" marR="436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900" dirty="0">
                          <a:effectLst/>
                        </a:rPr>
                        <a:t>функционален изглед </a:t>
                      </a:r>
                      <a:br>
                        <a:rPr lang="en-GB" sz="900" dirty="0">
                          <a:effectLst/>
                        </a:rPr>
                      </a:br>
                      <a:r>
                        <a:rPr lang="bg-BG" sz="900" dirty="0">
                          <a:effectLst/>
                        </a:rPr>
                        <a:t>от гледна точка на системата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686" marR="436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900" dirty="0">
                          <a:effectLst/>
                        </a:rPr>
                        <a:t>функционален изглед </a:t>
                      </a:r>
                      <a:br>
                        <a:rPr lang="en-GB" sz="900" dirty="0">
                          <a:effectLst/>
                        </a:rPr>
                      </a:br>
                      <a:r>
                        <a:rPr lang="bg-BG" sz="900" dirty="0">
                          <a:effectLst/>
                        </a:rPr>
                        <a:t>от гледна точка на актьор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686" marR="43686" marT="0" marB="0" anchor="ctr"/>
                </a:tc>
                <a:extLst>
                  <a:ext uri="{0D108BD9-81ED-4DB2-BD59-A6C34878D82A}">
                    <a16:rowId xmlns:a16="http://schemas.microsoft.com/office/drawing/2014/main" val="3269192396"/>
                  </a:ext>
                </a:extLst>
              </a:tr>
              <a:tr h="9015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bg-BG" sz="1400" dirty="0">
                          <a:effectLst/>
                        </a:rPr>
                        <a:t>Нотация 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bg-BG" sz="1400" dirty="0">
                          <a:effectLst/>
                        </a:rPr>
                        <a:t>(компоненти)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686" marR="436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900" dirty="0">
                          <a:effectLst/>
                        </a:rPr>
                        <a:t>процеси, външни същности, потоци от данни, хранилища от данни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686" marR="436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900" dirty="0">
                          <a:effectLst/>
                        </a:rPr>
                        <a:t>актьори, потребителски случаи, асоциации, граница на системата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686" marR="43686" marT="0" marB="0" anchor="ctr"/>
                </a:tc>
                <a:extLst>
                  <a:ext uri="{0D108BD9-81ED-4DB2-BD59-A6C34878D82A}">
                    <a16:rowId xmlns:a16="http://schemas.microsoft.com/office/drawing/2014/main" val="1185352944"/>
                  </a:ext>
                </a:extLst>
              </a:tr>
              <a:tr h="2924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bg-BG" sz="1400" dirty="0">
                          <a:effectLst/>
                        </a:rPr>
                        <a:t>Предимства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686" marR="43686" marT="0" marB="0" anchor="ctr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ts val="16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"/>
                      </a:pPr>
                      <a:r>
                        <a:rPr lang="bg-BG" sz="900" dirty="0">
                          <a:effectLst/>
                        </a:rPr>
                        <a:t>лесна за разбиране графична техника</a:t>
                      </a:r>
                      <a:endParaRPr lang="en-GB" sz="1000" dirty="0">
                        <a:effectLst/>
                      </a:endParaRPr>
                    </a:p>
                    <a:p>
                      <a:pPr marL="342900" lvl="0" indent="-342900" algn="ctr">
                        <a:lnSpc>
                          <a:spcPts val="16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"/>
                      </a:pPr>
                      <a:r>
                        <a:rPr lang="bg-BG" sz="900" dirty="0">
                          <a:effectLst/>
                        </a:rPr>
                        <a:t>ясно очертава границите на системата</a:t>
                      </a:r>
                      <a:endParaRPr lang="en-GB" sz="1000" dirty="0">
                        <a:effectLst/>
                      </a:endParaRPr>
                    </a:p>
                    <a:p>
                      <a:pPr marL="342900" lvl="0" indent="-342900" algn="ctr">
                        <a:lnSpc>
                          <a:spcPts val="16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"/>
                      </a:pPr>
                      <a:r>
                        <a:rPr lang="bg-BG" sz="900" dirty="0">
                          <a:effectLst/>
                        </a:rPr>
                        <a:t>подходяща за представяне пред заинтересованите лица</a:t>
                      </a:r>
                      <a:endParaRPr lang="en-GB" sz="1000" dirty="0">
                        <a:effectLst/>
                      </a:endParaRPr>
                    </a:p>
                    <a:p>
                      <a:pPr marL="342900" lvl="0" indent="-342900" algn="ctr">
                        <a:lnSpc>
                          <a:spcPts val="16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"/>
                      </a:pPr>
                      <a:r>
                        <a:rPr lang="bg-BG" sz="900" dirty="0">
                          <a:effectLst/>
                        </a:rPr>
                        <a:t>ясно обяснява логиката, свързана с потока на данни в системата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86" marR="43686" marT="0" marB="0" anchor="ctr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ts val="16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"/>
                      </a:pPr>
                      <a:r>
                        <a:rPr lang="bg-BG" sz="900" dirty="0">
                          <a:effectLst/>
                        </a:rPr>
                        <a:t>достатъчно ясно обхваща функционалностите на цялата софтуерна система в една диаграма</a:t>
                      </a:r>
                      <a:endParaRPr lang="en-GB" sz="1000" dirty="0">
                        <a:effectLst/>
                      </a:endParaRPr>
                    </a:p>
                    <a:p>
                      <a:pPr marL="342900" lvl="0" indent="-342900" algn="ctr">
                        <a:lnSpc>
                          <a:spcPts val="16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"/>
                      </a:pPr>
                      <a:r>
                        <a:rPr lang="bg-BG" sz="900" dirty="0">
                          <a:effectLst/>
                        </a:rPr>
                        <a:t>съдържа обяснения на естествен език</a:t>
                      </a:r>
                      <a:endParaRPr lang="en-GB" sz="1000" dirty="0">
                        <a:effectLst/>
                      </a:endParaRPr>
                    </a:p>
                    <a:p>
                      <a:pPr marL="342900" lvl="0" indent="-342900" algn="ctr">
                        <a:lnSpc>
                          <a:spcPts val="16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"/>
                      </a:pPr>
                      <a:r>
                        <a:rPr lang="bg-BG" sz="900" dirty="0">
                          <a:effectLst/>
                        </a:rPr>
                        <a:t>предлага по-богат инструментариум за представяне на връзките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86" marR="43686" marT="0" marB="0" anchor="ctr"/>
                </a:tc>
                <a:extLst>
                  <a:ext uri="{0D108BD9-81ED-4DB2-BD59-A6C34878D82A}">
                    <a16:rowId xmlns:a16="http://schemas.microsoft.com/office/drawing/2014/main" val="336394849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067886-E62E-A2FE-FE3D-A6436604F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638881"/>
              </p:ext>
            </p:extLst>
          </p:nvPr>
        </p:nvGraphicFramePr>
        <p:xfrm>
          <a:off x="5865777" y="1133451"/>
          <a:ext cx="6322978" cy="53520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9382">
                  <a:extLst>
                    <a:ext uri="{9D8B030D-6E8A-4147-A177-3AD203B41FA5}">
                      <a16:colId xmlns:a16="http://schemas.microsoft.com/office/drawing/2014/main" val="3196130697"/>
                    </a:ext>
                  </a:extLst>
                </a:gridCol>
                <a:gridCol w="2179382">
                  <a:extLst>
                    <a:ext uri="{9D8B030D-6E8A-4147-A177-3AD203B41FA5}">
                      <a16:colId xmlns:a16="http://schemas.microsoft.com/office/drawing/2014/main" val="1663581549"/>
                    </a:ext>
                  </a:extLst>
                </a:gridCol>
                <a:gridCol w="1964214">
                  <a:extLst>
                    <a:ext uri="{9D8B030D-6E8A-4147-A177-3AD203B41FA5}">
                      <a16:colId xmlns:a16="http://schemas.microsoft.com/office/drawing/2014/main" val="70861747"/>
                    </a:ext>
                  </a:extLst>
                </a:gridCol>
              </a:tblGrid>
              <a:tr h="12522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bg-BG" sz="1400" dirty="0">
                          <a:effectLst/>
                        </a:rPr>
                        <a:t>Критерий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686" marR="436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bg-BG" sz="1300" dirty="0">
                          <a:effectLst/>
                        </a:rPr>
                        <a:t>Диаграма на </a:t>
                      </a:r>
                      <a:br>
                        <a:rPr lang="en-GB" sz="1300" dirty="0">
                          <a:effectLst/>
                        </a:rPr>
                      </a:br>
                      <a:r>
                        <a:rPr lang="bg-BG" sz="1300" dirty="0">
                          <a:effectLst/>
                        </a:rPr>
                        <a:t>потока от данни </a:t>
                      </a:r>
                      <a:br>
                        <a:rPr lang="en-GB" sz="1300" dirty="0">
                          <a:effectLst/>
                        </a:rPr>
                      </a:br>
                      <a:r>
                        <a:rPr lang="bg-BG" sz="1300" dirty="0">
                          <a:effectLst/>
                        </a:rPr>
                        <a:t>(</a:t>
                      </a:r>
                      <a:r>
                        <a:rPr lang="en-GB" sz="1300" dirty="0">
                          <a:effectLst/>
                        </a:rPr>
                        <a:t>Data Flow Diagrams)</a:t>
                      </a:r>
                      <a:endParaRPr lang="en-GB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686" marR="436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bg-BG" sz="1300" dirty="0">
                          <a:effectLst/>
                        </a:rPr>
                        <a:t>Диаграми на </a:t>
                      </a:r>
                      <a:br>
                        <a:rPr lang="en-GB" sz="1300" dirty="0">
                          <a:effectLst/>
                        </a:rPr>
                      </a:br>
                      <a:r>
                        <a:rPr lang="bg-BG" sz="1300" dirty="0">
                          <a:effectLst/>
                        </a:rPr>
                        <a:t>случаите на употреба</a:t>
                      </a:r>
                      <a:br>
                        <a:rPr lang="bg-BG" sz="1300" dirty="0">
                          <a:effectLst/>
                        </a:rPr>
                      </a:br>
                      <a:r>
                        <a:rPr lang="bg-BG" sz="1300" dirty="0">
                          <a:effectLst/>
                        </a:rPr>
                        <a:t>(</a:t>
                      </a:r>
                      <a:r>
                        <a:rPr lang="en-GB" sz="1300" dirty="0">
                          <a:effectLst/>
                        </a:rPr>
                        <a:t>Use Case Diagrams</a:t>
                      </a:r>
                      <a:r>
                        <a:rPr lang="bg-BG" sz="1300" dirty="0">
                          <a:effectLst/>
                        </a:rPr>
                        <a:t>)</a:t>
                      </a:r>
                      <a:endParaRPr lang="en-GB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686" marR="43686" marT="0" marB="0" anchor="ctr"/>
                </a:tc>
                <a:extLst>
                  <a:ext uri="{0D108BD9-81ED-4DB2-BD59-A6C34878D82A}">
                    <a16:rowId xmlns:a16="http://schemas.microsoft.com/office/drawing/2014/main" val="255850643"/>
                  </a:ext>
                </a:extLst>
              </a:tr>
              <a:tr h="17723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bg-BG" sz="1400" dirty="0">
                          <a:effectLst/>
                        </a:rPr>
                        <a:t>Недостатъци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686" marR="43686" marT="0" marB="0" anchor="ctr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ts val="16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bg-BG" sz="900" dirty="0">
                          <a:effectLst/>
                        </a:rPr>
                        <a:t>претърпява доста промени</a:t>
                      </a:r>
                      <a:endParaRPr lang="en-GB" sz="900" dirty="0">
                        <a:effectLst/>
                      </a:endParaRPr>
                    </a:p>
                    <a:p>
                      <a:pPr marL="342900" lvl="0" indent="-342900" algn="ctr">
                        <a:lnSpc>
                          <a:spcPts val="16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bg-BG" sz="900" dirty="0">
                          <a:effectLst/>
                        </a:rPr>
                        <a:t>не разглежда физическите ограничения</a:t>
                      </a:r>
                      <a:endParaRPr lang="en-GB" sz="900" dirty="0">
                        <a:effectLst/>
                      </a:endParaRPr>
                    </a:p>
                    <a:p>
                      <a:pPr marL="342900" lvl="0" indent="-342900" algn="ctr">
                        <a:lnSpc>
                          <a:spcPts val="16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bg-BG" sz="900" dirty="0">
                          <a:effectLst/>
                        </a:rPr>
                        <a:t>объркваща на пръв поглед за програмистите</a:t>
                      </a:r>
                      <a:endParaRPr lang="en-GB" sz="900" dirty="0">
                        <a:effectLst/>
                      </a:endParaRPr>
                    </a:p>
                    <a:p>
                      <a:pPr marL="342900" lvl="0" indent="-342900" algn="ctr">
                        <a:lnSpc>
                          <a:spcPts val="16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bg-BG" sz="900" dirty="0">
                          <a:effectLst/>
                        </a:rPr>
                        <a:t>различни нотации</a:t>
                      </a:r>
                      <a:endParaRPr lang="en-GB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86" marR="43686" marT="0" marB="0" anchor="ctr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ts val="16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bg-BG" sz="900" dirty="0">
                          <a:effectLst/>
                        </a:rPr>
                        <a:t>не могат по лесен начин да бъдат зададени нефункционални изисквания</a:t>
                      </a:r>
                      <a:endParaRPr lang="en-GB" sz="900" dirty="0">
                        <a:effectLst/>
                      </a:endParaRPr>
                    </a:p>
                    <a:p>
                      <a:pPr marL="342900" lvl="0" indent="-342900" algn="ctr">
                        <a:lnSpc>
                          <a:spcPts val="16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bg-BG" sz="900" dirty="0">
                          <a:effectLst/>
                        </a:rPr>
                        <a:t>остава по-трудна за четене за нетехнически лица</a:t>
                      </a:r>
                      <a:endParaRPr lang="en-GB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86" marR="43686" marT="0" marB="0" anchor="ctr"/>
                </a:tc>
                <a:extLst>
                  <a:ext uri="{0D108BD9-81ED-4DB2-BD59-A6C34878D82A}">
                    <a16:rowId xmlns:a16="http://schemas.microsoft.com/office/drawing/2014/main" val="3176413317"/>
                  </a:ext>
                </a:extLst>
              </a:tr>
              <a:tr h="18641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bg-BG" sz="1400" dirty="0">
                          <a:effectLst/>
                        </a:rPr>
                        <a:t>Ограничения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686" marR="43686" marT="0" marB="0" anchor="ctr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ts val="16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900">
                          <a:effectLst/>
                        </a:rPr>
                        <a:t>не задава последователност на действията</a:t>
                      </a:r>
                      <a:endParaRPr lang="en-GB" sz="900">
                        <a:effectLst/>
                      </a:endParaRPr>
                    </a:p>
                    <a:p>
                      <a:pPr marL="342900" lvl="0" indent="-342900" algn="ctr">
                        <a:lnSpc>
                          <a:spcPts val="16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900">
                          <a:effectLst/>
                        </a:rPr>
                        <a:t>липсват времеви интервали на процесите</a:t>
                      </a:r>
                      <a:endParaRPr lang="en-GB" sz="900">
                        <a:effectLst/>
                      </a:endParaRPr>
                    </a:p>
                    <a:p>
                      <a:pPr marL="342900" lvl="0" indent="-342900" algn="ctr">
                        <a:lnSpc>
                          <a:spcPts val="16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900">
                          <a:effectLst/>
                        </a:rPr>
                        <a:t>не показва колко пъти даден процес се повтаря</a:t>
                      </a:r>
                      <a:endParaRPr lang="en-GB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86" marR="43686" marT="0" marB="0" anchor="ctr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ts val="16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900" dirty="0">
                          <a:effectLst/>
                        </a:rPr>
                        <a:t>не задава последователност на действията</a:t>
                      </a:r>
                      <a:endParaRPr lang="en-GB" sz="900" dirty="0">
                        <a:effectLst/>
                      </a:endParaRPr>
                    </a:p>
                    <a:p>
                      <a:pPr marL="342900" lvl="0" indent="-342900" algn="ctr">
                        <a:lnSpc>
                          <a:spcPts val="16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900" dirty="0">
                          <a:effectLst/>
                        </a:rPr>
                        <a:t>липсват времеви интервали на процесите</a:t>
                      </a:r>
                      <a:endParaRPr lang="en-GB" sz="900" dirty="0">
                        <a:effectLst/>
                      </a:endParaRPr>
                    </a:p>
                    <a:p>
                      <a:pPr marL="342900" lvl="0" indent="-342900" algn="ctr">
                        <a:lnSpc>
                          <a:spcPts val="16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900" dirty="0">
                          <a:effectLst/>
                        </a:rPr>
                        <a:t>не изобразява хранилища на данни</a:t>
                      </a:r>
                      <a:endParaRPr lang="en-GB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86" marR="43686" marT="0" marB="0" anchor="ctr"/>
                </a:tc>
                <a:extLst>
                  <a:ext uri="{0D108BD9-81ED-4DB2-BD59-A6C34878D82A}">
                    <a16:rowId xmlns:a16="http://schemas.microsoft.com/office/drawing/2014/main" val="2004040487"/>
                  </a:ext>
                </a:extLst>
              </a:tr>
              <a:tr h="154439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bg-BG" sz="1400" dirty="0">
                          <a:effectLst/>
                        </a:rPr>
                        <a:t>Сходства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686" marR="436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900">
                          <a:effectLst/>
                        </a:rPr>
                        <a:t>външна същност (единица)</a:t>
                      </a:r>
                      <a:endParaRPr lang="en-GB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686" marR="436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900" dirty="0">
                          <a:effectLst/>
                        </a:rPr>
                        <a:t>актьор</a:t>
                      </a:r>
                      <a:endParaRPr lang="en-GB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686" marR="43686" marT="0" marB="0" anchor="ctr"/>
                </a:tc>
                <a:extLst>
                  <a:ext uri="{0D108BD9-81ED-4DB2-BD59-A6C34878D82A}">
                    <a16:rowId xmlns:a16="http://schemas.microsoft.com/office/drawing/2014/main" val="3822829882"/>
                  </a:ext>
                </a:extLst>
              </a:tr>
              <a:tr h="15443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900">
                          <a:effectLst/>
                        </a:rPr>
                        <a:t>процеси</a:t>
                      </a:r>
                      <a:endParaRPr lang="en-GB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686" marR="436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900" dirty="0">
                          <a:effectLst/>
                        </a:rPr>
                        <a:t>потребителски случаи</a:t>
                      </a:r>
                      <a:endParaRPr lang="en-GB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686" marR="43686" marT="0" marB="0" anchor="ctr"/>
                </a:tc>
                <a:extLst>
                  <a:ext uri="{0D108BD9-81ED-4DB2-BD59-A6C34878D82A}">
                    <a16:rowId xmlns:a16="http://schemas.microsoft.com/office/drawing/2014/main" val="2578255418"/>
                  </a:ext>
                </a:extLst>
              </a:tr>
              <a:tr h="15443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900">
                          <a:effectLst/>
                        </a:rPr>
                        <a:t>поток на данни</a:t>
                      </a:r>
                      <a:endParaRPr lang="en-GB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686" marR="436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900" dirty="0">
                          <a:effectLst/>
                        </a:rPr>
                        <a:t>асоциация</a:t>
                      </a:r>
                      <a:endParaRPr lang="en-GB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686" marR="43686" marT="0" marB="0" anchor="ctr"/>
                </a:tc>
                <a:extLst>
                  <a:ext uri="{0D108BD9-81ED-4DB2-BD59-A6C34878D82A}">
                    <a16:rowId xmlns:a16="http://schemas.microsoft.com/office/drawing/2014/main" val="2683665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93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27F8B-63F0-352F-306F-CFD969DDD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91790E-1368-1B63-8AD4-B3EF42949623}"/>
              </a:ext>
            </a:extLst>
          </p:cNvPr>
          <p:cNvSpPr/>
          <p:nvPr/>
        </p:nvSpPr>
        <p:spPr>
          <a:xfrm>
            <a:off x="0" y="6525668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2BA3841C-9B01-41E6-7CDD-3CB4D22A32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8088" y="6506957"/>
            <a:ext cx="1600517" cy="365125"/>
          </a:xfrm>
        </p:spPr>
        <p:txBody>
          <a:bodyPr/>
          <a:lstStyle/>
          <a:p>
            <a:fld id="{99A7733F-AFCD-4A45-A7AE-1108E2CE274B}" type="datetime1">
              <a:rPr lang="bg-BG" b="1" smtClean="0">
                <a:solidFill>
                  <a:schemeClr val="bg1"/>
                </a:solidFill>
              </a:rPr>
              <a:t>7.12.2024 г.</a:t>
            </a:fld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23B9D471-9040-BA6E-54E6-3D93E6DF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6513668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fld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Date Placeholder 8">
            <a:extLst>
              <a:ext uri="{FF2B5EF4-FFF2-40B4-BE49-F238E27FC236}">
                <a16:creationId xmlns:a16="http://schemas.microsoft.com/office/drawing/2014/main" id="{D48A35F9-6DDF-BB06-D6B3-8F68A69AE8E4}"/>
              </a:ext>
            </a:extLst>
          </p:cNvPr>
          <p:cNvSpPr txBox="1">
            <a:spLocks/>
          </p:cNvSpPr>
          <p:nvPr/>
        </p:nvSpPr>
        <p:spPr>
          <a:xfrm>
            <a:off x="2764277" y="6506957"/>
            <a:ext cx="6663447" cy="365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Обектно-ориентиран анализ и проектиране на софтуерни системи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292814-1A95-BA5F-1B49-F70522B91CBD}"/>
              </a:ext>
            </a:extLst>
          </p:cNvPr>
          <p:cNvSpPr/>
          <p:nvPr/>
        </p:nvSpPr>
        <p:spPr>
          <a:xfrm>
            <a:off x="-3245" y="8137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FCA2A3-4804-E1AA-5DF8-39D88EFB83C2}"/>
              </a:ext>
            </a:extLst>
          </p:cNvPr>
          <p:cNvSpPr txBox="1"/>
          <p:nvPr/>
        </p:nvSpPr>
        <p:spPr>
          <a:xfrm>
            <a:off x="4827352" y="19604"/>
            <a:ext cx="25372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IV. </a:t>
            </a:r>
            <a:r>
              <a:rPr lang="bg-BG" sz="1600" b="1" dirty="0">
                <a:solidFill>
                  <a:schemeClr val="bg1"/>
                </a:solidFill>
              </a:rPr>
              <a:t>Сравнителен анализ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5DDED9-E78F-3582-E0AC-24DBC01B7220}"/>
              </a:ext>
            </a:extLst>
          </p:cNvPr>
          <p:cNvSpPr txBox="1"/>
          <p:nvPr/>
        </p:nvSpPr>
        <p:spPr>
          <a:xfrm>
            <a:off x="0" y="51556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Сравнение с диаграмите на дейностите (</a:t>
            </a: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UML Activity Diagrams</a:t>
            </a:r>
            <a:r>
              <a: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 descr="A diagram park&#10;&#10;Description automatically generated">
            <a:extLst>
              <a:ext uri="{FF2B5EF4-FFF2-40B4-BE49-F238E27FC236}">
                <a16:creationId xmlns:a16="http://schemas.microsoft.com/office/drawing/2014/main" id="{1A89B5C2-B97F-69DC-1C6F-933ED88867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16" y="1345586"/>
            <a:ext cx="7005072" cy="1454505"/>
          </a:xfrm>
          <a:prstGeom prst="rect">
            <a:avLst/>
          </a:prstGeom>
        </p:spPr>
      </p:pic>
      <p:pic>
        <p:nvPicPr>
          <p:cNvPr id="10" name="Picture 9" descr="A diagram of a food supply chain&#10;&#10;Description automatically generated">
            <a:extLst>
              <a:ext uri="{FF2B5EF4-FFF2-40B4-BE49-F238E27FC236}">
                <a16:creationId xmlns:a16="http://schemas.microsoft.com/office/drawing/2014/main" id="{D1BBBB34-F14C-DC83-B2C6-92CE58836A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927" y="1115699"/>
            <a:ext cx="4636533" cy="5207280"/>
          </a:xfrm>
          <a:prstGeom prst="rect">
            <a:avLst/>
          </a:prstGeom>
        </p:spPr>
      </p:pic>
      <p:pic>
        <p:nvPicPr>
          <p:cNvPr id="11" name="Picture 10" descr="A diagram of a diagram&#10;&#10;Description automatically generated">
            <a:extLst>
              <a:ext uri="{FF2B5EF4-FFF2-40B4-BE49-F238E27FC236}">
                <a16:creationId xmlns:a16="http://schemas.microsoft.com/office/drawing/2014/main" id="{F063730D-728B-B7BA-082C-B7BD64F3A7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25" y="3228065"/>
            <a:ext cx="7177652" cy="300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2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271E5-5846-7294-8CC0-50BC94A14EFD}"/>
              </a:ext>
            </a:extLst>
          </p:cNvPr>
          <p:cNvSpPr txBox="1">
            <a:spLocks/>
          </p:cNvSpPr>
          <p:nvPr/>
        </p:nvSpPr>
        <p:spPr>
          <a:xfrm>
            <a:off x="19050" y="204539"/>
            <a:ext cx="12172950" cy="1152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Съдържание</a:t>
            </a:r>
            <a:endParaRPr lang="en-GB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12AA7FCC-54C7-27B0-37B5-1FD99EDB15BD}"/>
              </a:ext>
            </a:extLst>
          </p:cNvPr>
          <p:cNvSpPr txBox="1">
            <a:spLocks/>
          </p:cNvSpPr>
          <p:nvPr/>
        </p:nvSpPr>
        <p:spPr>
          <a:xfrm>
            <a:off x="151799" y="1590508"/>
            <a:ext cx="11972511" cy="473639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bg-BG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Въведение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bg-BG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Характеристики на потоковите диаграми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bg-BG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Потоковите диаграми и поддръжката им във </a:t>
            </a:r>
            <a:r>
              <a:rPr lang="en-GB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Paradigm</a:t>
            </a:r>
            <a:endParaRPr lang="bg-BG" sz="3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bg-BG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Сравнителен анализ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bg-BG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Примери на използване на потоковите диаграми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bg-BG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Добри практики и методи за използване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endParaRPr lang="bg-BG" sz="3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2FB7F2-7156-C8DE-6654-3F4F0C57CF5B}"/>
              </a:ext>
            </a:extLst>
          </p:cNvPr>
          <p:cNvSpPr/>
          <p:nvPr/>
        </p:nvSpPr>
        <p:spPr>
          <a:xfrm>
            <a:off x="0" y="6519209"/>
            <a:ext cx="12192000" cy="331200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A73CDF43-9559-4458-23B2-54F159BC1D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8088" y="6506957"/>
            <a:ext cx="1600517" cy="365125"/>
          </a:xfrm>
        </p:spPr>
        <p:txBody>
          <a:bodyPr/>
          <a:lstStyle/>
          <a:p>
            <a:fld id="{99A7733F-AFCD-4A45-A7AE-1108E2CE274B}" type="datetime1">
              <a:rPr lang="bg-BG" b="1" smtClean="0">
                <a:solidFill>
                  <a:schemeClr val="bg1"/>
                </a:solidFill>
              </a:rPr>
              <a:t>7.12.2024 г.</a:t>
            </a:fld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CCF9465F-88B8-A76A-3C73-D220748A8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6523396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fld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Date Placeholder 8">
            <a:extLst>
              <a:ext uri="{FF2B5EF4-FFF2-40B4-BE49-F238E27FC236}">
                <a16:creationId xmlns:a16="http://schemas.microsoft.com/office/drawing/2014/main" id="{A60ADF9E-E312-5C84-7A56-4699A93B5A35}"/>
              </a:ext>
            </a:extLst>
          </p:cNvPr>
          <p:cNvSpPr txBox="1">
            <a:spLocks/>
          </p:cNvSpPr>
          <p:nvPr/>
        </p:nvSpPr>
        <p:spPr>
          <a:xfrm>
            <a:off x="2764277" y="6516685"/>
            <a:ext cx="6663447" cy="365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Обектно-ориентиран анализ и проектиране на софтуерни системи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407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16D8A-1644-5FF7-8FEC-747764526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B4D32-2B7D-84A9-38E4-9497C2A61E53}"/>
              </a:ext>
            </a:extLst>
          </p:cNvPr>
          <p:cNvSpPr/>
          <p:nvPr/>
        </p:nvSpPr>
        <p:spPr>
          <a:xfrm>
            <a:off x="0" y="6525668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C6D69672-2D4A-C109-4B97-E67D2B73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8088" y="6506957"/>
            <a:ext cx="1600517" cy="365125"/>
          </a:xfrm>
        </p:spPr>
        <p:txBody>
          <a:bodyPr/>
          <a:lstStyle/>
          <a:p>
            <a:fld id="{99A7733F-AFCD-4A45-A7AE-1108E2CE274B}" type="datetime1">
              <a:rPr lang="bg-BG" b="1" smtClean="0">
                <a:solidFill>
                  <a:schemeClr val="bg1"/>
                </a:solidFill>
              </a:rPr>
              <a:t>7.12.2024 г.</a:t>
            </a:fld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D72E5F7C-7B29-F28C-D5E9-37EA3047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6513668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fld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Date Placeholder 8">
            <a:extLst>
              <a:ext uri="{FF2B5EF4-FFF2-40B4-BE49-F238E27FC236}">
                <a16:creationId xmlns:a16="http://schemas.microsoft.com/office/drawing/2014/main" id="{0C3440E6-7E58-296B-DB33-41B7A65A1224}"/>
              </a:ext>
            </a:extLst>
          </p:cNvPr>
          <p:cNvSpPr txBox="1">
            <a:spLocks/>
          </p:cNvSpPr>
          <p:nvPr/>
        </p:nvSpPr>
        <p:spPr>
          <a:xfrm>
            <a:off x="2764277" y="6506957"/>
            <a:ext cx="6663447" cy="365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Обектно-ориентиран анализ и проектиране на софтуерни системи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D09C53-4FB0-859E-B659-A95924DE2105}"/>
              </a:ext>
            </a:extLst>
          </p:cNvPr>
          <p:cNvSpPr/>
          <p:nvPr/>
        </p:nvSpPr>
        <p:spPr>
          <a:xfrm>
            <a:off x="-3245" y="8137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B67D47-013F-D084-14D2-3B73D9C55572}"/>
              </a:ext>
            </a:extLst>
          </p:cNvPr>
          <p:cNvSpPr txBox="1"/>
          <p:nvPr/>
        </p:nvSpPr>
        <p:spPr>
          <a:xfrm>
            <a:off x="4827352" y="19604"/>
            <a:ext cx="25372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IV. </a:t>
            </a:r>
            <a:r>
              <a:rPr lang="bg-BG" sz="1600" b="1" dirty="0">
                <a:solidFill>
                  <a:schemeClr val="bg1"/>
                </a:solidFill>
              </a:rPr>
              <a:t>Сравнителен анализ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657157-98F0-4EC9-3C8B-21B68917CB0F}"/>
              </a:ext>
            </a:extLst>
          </p:cNvPr>
          <p:cNvSpPr txBox="1"/>
          <p:nvPr/>
        </p:nvSpPr>
        <p:spPr>
          <a:xfrm>
            <a:off x="0" y="51556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Сравнение с диаграмите на дейностите (</a:t>
            </a: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UML Activity Diagrams</a:t>
            </a:r>
            <a:r>
              <a: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 descr="A diagram of a park&#10;&#10;Description automatically generated">
            <a:extLst>
              <a:ext uri="{FF2B5EF4-FFF2-40B4-BE49-F238E27FC236}">
                <a16:creationId xmlns:a16="http://schemas.microsoft.com/office/drawing/2014/main" id="{1D50798F-E441-4BB1-338E-44A45E9DA6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760" y="1083248"/>
            <a:ext cx="4418481" cy="522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6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75A8E-1A92-ABD7-6045-6F0E15389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D5B891-A307-B6DB-5862-9AD434B30C03}"/>
              </a:ext>
            </a:extLst>
          </p:cNvPr>
          <p:cNvSpPr/>
          <p:nvPr/>
        </p:nvSpPr>
        <p:spPr>
          <a:xfrm>
            <a:off x="0" y="6525668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F2852BED-6CE9-06B8-D333-F1C63BC7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8088" y="6506957"/>
            <a:ext cx="1600517" cy="365125"/>
          </a:xfrm>
        </p:spPr>
        <p:txBody>
          <a:bodyPr/>
          <a:lstStyle/>
          <a:p>
            <a:fld id="{99A7733F-AFCD-4A45-A7AE-1108E2CE274B}" type="datetime1">
              <a:rPr lang="bg-BG" b="1" smtClean="0">
                <a:solidFill>
                  <a:schemeClr val="bg1"/>
                </a:solidFill>
              </a:rPr>
              <a:t>7.12.2024 г.</a:t>
            </a:fld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4A4A35B8-897D-1ACE-3843-61444C52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6513668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fld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Date Placeholder 8">
            <a:extLst>
              <a:ext uri="{FF2B5EF4-FFF2-40B4-BE49-F238E27FC236}">
                <a16:creationId xmlns:a16="http://schemas.microsoft.com/office/drawing/2014/main" id="{88B7EADE-B275-D3C6-FB49-785E1216815E}"/>
              </a:ext>
            </a:extLst>
          </p:cNvPr>
          <p:cNvSpPr txBox="1">
            <a:spLocks/>
          </p:cNvSpPr>
          <p:nvPr/>
        </p:nvSpPr>
        <p:spPr>
          <a:xfrm>
            <a:off x="2764277" y="6506957"/>
            <a:ext cx="6663447" cy="365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Обектно-ориентиран анализ и проектиране на софтуерни системи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77964F-956F-E684-A859-E7680682476F}"/>
              </a:ext>
            </a:extLst>
          </p:cNvPr>
          <p:cNvSpPr/>
          <p:nvPr/>
        </p:nvSpPr>
        <p:spPr>
          <a:xfrm>
            <a:off x="-3245" y="8137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7D91AD-C32B-1611-9F54-88DA8B4B486C}"/>
              </a:ext>
            </a:extLst>
          </p:cNvPr>
          <p:cNvSpPr txBox="1"/>
          <p:nvPr/>
        </p:nvSpPr>
        <p:spPr>
          <a:xfrm>
            <a:off x="3495068" y="19604"/>
            <a:ext cx="52018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V. </a:t>
            </a:r>
            <a:r>
              <a:rPr lang="bg-BG" sz="1600" b="1" dirty="0">
                <a:solidFill>
                  <a:schemeClr val="bg1"/>
                </a:solidFill>
              </a:rPr>
              <a:t>Примери на използване на потоковите диаграми</a:t>
            </a:r>
            <a:r>
              <a:rPr lang="en-GB" sz="1600" b="1" dirty="0">
                <a:solidFill>
                  <a:schemeClr val="bg1"/>
                </a:solidFill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3202D0-AB4E-2A71-B6A3-C35B6B5BC68E}"/>
              </a:ext>
            </a:extLst>
          </p:cNvPr>
          <p:cNvSpPr txBox="1"/>
          <p:nvPr/>
        </p:nvSpPr>
        <p:spPr>
          <a:xfrm>
            <a:off x="0" y="51556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1: Система за поръчки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A diagram of a order system&#10;&#10;Description automatically generated">
            <a:extLst>
              <a:ext uri="{FF2B5EF4-FFF2-40B4-BE49-F238E27FC236}">
                <a16:creationId xmlns:a16="http://schemas.microsoft.com/office/drawing/2014/main" id="{3709BAAF-1D45-9AA7-E9FF-E901385B27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7"/>
          <a:stretch/>
        </p:blipFill>
        <p:spPr>
          <a:xfrm>
            <a:off x="65169" y="1251377"/>
            <a:ext cx="5216998" cy="4818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7C54C5-481F-8801-A5BE-0879FE1189F2}"/>
              </a:ext>
            </a:extLst>
          </p:cNvPr>
          <p:cNvSpPr txBox="1"/>
          <p:nvPr/>
        </p:nvSpPr>
        <p:spPr>
          <a:xfrm>
            <a:off x="242777" y="6162087"/>
            <a:ext cx="4621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i="1" dirty="0"/>
              <a:t>Контекстна диаграма</a:t>
            </a:r>
            <a:endParaRPr lang="en-GB" sz="1400" i="1" dirty="0"/>
          </a:p>
        </p:txBody>
      </p:sp>
      <p:pic>
        <p:nvPicPr>
          <p:cNvPr id="10" name="Picture 9" descr="A diagram of a company&#10;&#10;Description automatically generated">
            <a:extLst>
              <a:ext uri="{FF2B5EF4-FFF2-40B4-BE49-F238E27FC236}">
                <a16:creationId xmlns:a16="http://schemas.microsoft.com/office/drawing/2014/main" id="{8E6B510D-7AF4-71BF-9E43-4F0C8B6BC0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792" y="967745"/>
            <a:ext cx="5621939" cy="52653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74E2DB-BD5C-0084-380A-67C30701F661}"/>
              </a:ext>
            </a:extLst>
          </p:cNvPr>
          <p:cNvSpPr txBox="1"/>
          <p:nvPr/>
        </p:nvSpPr>
        <p:spPr>
          <a:xfrm>
            <a:off x="6144244" y="6144392"/>
            <a:ext cx="5281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i="1" dirty="0"/>
              <a:t>Диаграма на потока от данни от първо ниво</a:t>
            </a:r>
            <a:endParaRPr lang="en-GB" sz="1400" i="1" dirty="0"/>
          </a:p>
        </p:txBody>
      </p:sp>
    </p:spTree>
    <p:extLst>
      <p:ext uri="{BB962C8B-B14F-4D97-AF65-F5344CB8AC3E}">
        <p14:creationId xmlns:p14="http://schemas.microsoft.com/office/powerpoint/2010/main" val="197418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96299-ECBB-00E6-9D8C-BCD7D6657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C7DF9C-8E4E-A4E9-F5E2-6E1784C348A0}"/>
              </a:ext>
            </a:extLst>
          </p:cNvPr>
          <p:cNvSpPr/>
          <p:nvPr/>
        </p:nvSpPr>
        <p:spPr>
          <a:xfrm>
            <a:off x="0" y="6525668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8B376CBC-8184-4235-4B98-DBDF715039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8088" y="6506957"/>
            <a:ext cx="1600517" cy="365125"/>
          </a:xfrm>
        </p:spPr>
        <p:txBody>
          <a:bodyPr/>
          <a:lstStyle/>
          <a:p>
            <a:fld id="{99A7733F-AFCD-4A45-A7AE-1108E2CE274B}" type="datetime1">
              <a:rPr lang="bg-BG" b="1" smtClean="0">
                <a:solidFill>
                  <a:schemeClr val="bg1"/>
                </a:solidFill>
              </a:rPr>
              <a:t>7.12.2024 г.</a:t>
            </a:fld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C315D82F-A736-F52B-EB21-C73459BA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6513668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fld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Date Placeholder 8">
            <a:extLst>
              <a:ext uri="{FF2B5EF4-FFF2-40B4-BE49-F238E27FC236}">
                <a16:creationId xmlns:a16="http://schemas.microsoft.com/office/drawing/2014/main" id="{79A3EDBF-2001-16FC-F84E-C8E23A60E197}"/>
              </a:ext>
            </a:extLst>
          </p:cNvPr>
          <p:cNvSpPr txBox="1">
            <a:spLocks/>
          </p:cNvSpPr>
          <p:nvPr/>
        </p:nvSpPr>
        <p:spPr>
          <a:xfrm>
            <a:off x="2764277" y="6506957"/>
            <a:ext cx="6663447" cy="365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Обектно-ориентиран анализ и проектиране на софтуерни системи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E2A6E5-AF73-7751-F90B-E87DFC30B303}"/>
              </a:ext>
            </a:extLst>
          </p:cNvPr>
          <p:cNvSpPr/>
          <p:nvPr/>
        </p:nvSpPr>
        <p:spPr>
          <a:xfrm>
            <a:off x="-3245" y="8137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C455E-F804-C564-3F5E-1A61F5972A42}"/>
              </a:ext>
            </a:extLst>
          </p:cNvPr>
          <p:cNvSpPr txBox="1"/>
          <p:nvPr/>
        </p:nvSpPr>
        <p:spPr>
          <a:xfrm>
            <a:off x="3495068" y="19604"/>
            <a:ext cx="52018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V. </a:t>
            </a:r>
            <a:r>
              <a:rPr lang="bg-BG" sz="1600" b="1" dirty="0">
                <a:solidFill>
                  <a:schemeClr val="bg1"/>
                </a:solidFill>
              </a:rPr>
              <a:t>Примери на използване на потоковите диаграми</a:t>
            </a:r>
            <a:r>
              <a:rPr lang="en-GB" sz="1600" b="1" dirty="0">
                <a:solidFill>
                  <a:schemeClr val="bg1"/>
                </a:solidFill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AF205B-D12F-BAD2-EBF5-CE4E559F4F04}"/>
              </a:ext>
            </a:extLst>
          </p:cNvPr>
          <p:cNvSpPr txBox="1"/>
          <p:nvPr/>
        </p:nvSpPr>
        <p:spPr>
          <a:xfrm>
            <a:off x="0" y="51556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1: Система за поръчки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A7B7E-C07D-DBD1-08D0-4EC9D68E67AE}"/>
              </a:ext>
            </a:extLst>
          </p:cNvPr>
          <p:cNvSpPr txBox="1"/>
          <p:nvPr/>
        </p:nvSpPr>
        <p:spPr>
          <a:xfrm>
            <a:off x="2529899" y="6117955"/>
            <a:ext cx="7132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i="1" dirty="0"/>
              <a:t>Диаграма на потока от данни от второ ниво на процеса по попълване на поръчка</a:t>
            </a:r>
          </a:p>
        </p:txBody>
      </p:sp>
      <p:pic>
        <p:nvPicPr>
          <p:cNvPr id="2" name="Picture 1" descr="A diagram of a product&#10;&#10;Description automatically generated">
            <a:extLst>
              <a:ext uri="{FF2B5EF4-FFF2-40B4-BE49-F238E27FC236}">
                <a16:creationId xmlns:a16="http://schemas.microsoft.com/office/drawing/2014/main" id="{6E5D474D-C484-4739-C6E1-5BEC64D4B0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0"/>
          <a:stretch/>
        </p:blipFill>
        <p:spPr>
          <a:xfrm>
            <a:off x="1624065" y="1090754"/>
            <a:ext cx="8155875" cy="492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3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ED84E-EAA0-3C02-573D-3566FC196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243013-0927-BE6E-4D53-1DFE9AC61E13}"/>
              </a:ext>
            </a:extLst>
          </p:cNvPr>
          <p:cNvSpPr/>
          <p:nvPr/>
        </p:nvSpPr>
        <p:spPr>
          <a:xfrm>
            <a:off x="0" y="6525668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7B53131B-C360-A8B0-C0FC-25B2CAAA75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8088" y="6506957"/>
            <a:ext cx="1600517" cy="365125"/>
          </a:xfrm>
        </p:spPr>
        <p:txBody>
          <a:bodyPr/>
          <a:lstStyle/>
          <a:p>
            <a:fld id="{99A7733F-AFCD-4A45-A7AE-1108E2CE274B}" type="datetime1">
              <a:rPr lang="bg-BG" b="1" smtClean="0">
                <a:solidFill>
                  <a:schemeClr val="bg1"/>
                </a:solidFill>
              </a:rPr>
              <a:t>7.12.2024 г.</a:t>
            </a:fld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709FB0CD-7D9E-375D-D95B-A76782C5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6513668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</a:t>
            </a:fld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Date Placeholder 8">
            <a:extLst>
              <a:ext uri="{FF2B5EF4-FFF2-40B4-BE49-F238E27FC236}">
                <a16:creationId xmlns:a16="http://schemas.microsoft.com/office/drawing/2014/main" id="{C0597C79-FB88-4C26-70B6-65A2F791C833}"/>
              </a:ext>
            </a:extLst>
          </p:cNvPr>
          <p:cNvSpPr txBox="1">
            <a:spLocks/>
          </p:cNvSpPr>
          <p:nvPr/>
        </p:nvSpPr>
        <p:spPr>
          <a:xfrm>
            <a:off x="2764277" y="6506957"/>
            <a:ext cx="6663447" cy="365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Обектно-ориентиран анализ и проектиране на софтуерни системи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F5CBA4-1D26-2168-89A6-62C255D8B428}"/>
              </a:ext>
            </a:extLst>
          </p:cNvPr>
          <p:cNvSpPr/>
          <p:nvPr/>
        </p:nvSpPr>
        <p:spPr>
          <a:xfrm>
            <a:off x="-3245" y="8137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AE2C68-989A-F961-333F-4B773E646CCA}"/>
              </a:ext>
            </a:extLst>
          </p:cNvPr>
          <p:cNvSpPr txBox="1"/>
          <p:nvPr/>
        </p:nvSpPr>
        <p:spPr>
          <a:xfrm>
            <a:off x="3495068" y="19604"/>
            <a:ext cx="52018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V. </a:t>
            </a:r>
            <a:r>
              <a:rPr lang="bg-BG" sz="1600" b="1" dirty="0">
                <a:solidFill>
                  <a:schemeClr val="bg1"/>
                </a:solidFill>
              </a:rPr>
              <a:t>Примери на използване на потоковите диаграми</a:t>
            </a:r>
            <a:r>
              <a:rPr lang="en-GB" sz="1600" b="1" dirty="0">
                <a:solidFill>
                  <a:schemeClr val="bg1"/>
                </a:solidFill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020C08-3199-D1D9-A56E-CD80BF411106}"/>
              </a:ext>
            </a:extLst>
          </p:cNvPr>
          <p:cNvSpPr txBox="1"/>
          <p:nvPr/>
        </p:nvSpPr>
        <p:spPr>
          <a:xfrm>
            <a:off x="0" y="51556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1: Система за поръчки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BD4562-CF78-ADB8-627D-0942A601B58A}"/>
              </a:ext>
            </a:extLst>
          </p:cNvPr>
          <p:cNvSpPr txBox="1"/>
          <p:nvPr/>
        </p:nvSpPr>
        <p:spPr>
          <a:xfrm>
            <a:off x="2529899" y="6117955"/>
            <a:ext cx="7132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i="1" dirty="0"/>
              <a:t>Диаграма на потока от данни от второ ниво на процеса по прилагане на плащане</a:t>
            </a:r>
          </a:p>
        </p:txBody>
      </p:sp>
      <p:pic>
        <p:nvPicPr>
          <p:cNvPr id="3" name="Picture 2" descr="A diagram of a payment system&#10;&#10;Description automatically generated">
            <a:extLst>
              <a:ext uri="{FF2B5EF4-FFF2-40B4-BE49-F238E27FC236}">
                <a16:creationId xmlns:a16="http://schemas.microsoft.com/office/drawing/2014/main" id="{33FAA6A8-5A18-1A6A-C4CB-8373971FF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480" y="1077168"/>
            <a:ext cx="6419041" cy="501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3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D9FC4-32A8-6A86-88CA-C7BCF27BE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DB42CA-F0DA-62E8-3490-7078C86194CC}"/>
              </a:ext>
            </a:extLst>
          </p:cNvPr>
          <p:cNvSpPr/>
          <p:nvPr/>
        </p:nvSpPr>
        <p:spPr>
          <a:xfrm>
            <a:off x="0" y="6525668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D9EAB026-E284-9332-361D-F7A4612A7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8088" y="6506957"/>
            <a:ext cx="1600517" cy="365125"/>
          </a:xfrm>
        </p:spPr>
        <p:txBody>
          <a:bodyPr/>
          <a:lstStyle/>
          <a:p>
            <a:fld id="{99A7733F-AFCD-4A45-A7AE-1108E2CE274B}" type="datetime1">
              <a:rPr lang="bg-BG" b="1" smtClean="0">
                <a:solidFill>
                  <a:schemeClr val="bg1"/>
                </a:solidFill>
              </a:rPr>
              <a:t>7.12.2024 г.</a:t>
            </a:fld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3A7BDE03-0CC6-0786-A2D0-2A8707828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6513668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fld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Date Placeholder 8">
            <a:extLst>
              <a:ext uri="{FF2B5EF4-FFF2-40B4-BE49-F238E27FC236}">
                <a16:creationId xmlns:a16="http://schemas.microsoft.com/office/drawing/2014/main" id="{55878FA5-1C38-D742-891E-ED4A489EEB59}"/>
              </a:ext>
            </a:extLst>
          </p:cNvPr>
          <p:cNvSpPr txBox="1">
            <a:spLocks/>
          </p:cNvSpPr>
          <p:nvPr/>
        </p:nvSpPr>
        <p:spPr>
          <a:xfrm>
            <a:off x="2764277" y="6506957"/>
            <a:ext cx="6663447" cy="365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Обектно-ориентиран анализ и проектиране на софтуерни системи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B06479-6EE4-6830-D360-E83A20B85AB4}"/>
              </a:ext>
            </a:extLst>
          </p:cNvPr>
          <p:cNvSpPr/>
          <p:nvPr/>
        </p:nvSpPr>
        <p:spPr>
          <a:xfrm>
            <a:off x="-3245" y="8137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8FD0A4-2A2E-BED3-BEF3-023699B33E2C}"/>
              </a:ext>
            </a:extLst>
          </p:cNvPr>
          <p:cNvSpPr txBox="1"/>
          <p:nvPr/>
        </p:nvSpPr>
        <p:spPr>
          <a:xfrm>
            <a:off x="3495068" y="19604"/>
            <a:ext cx="52018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V. </a:t>
            </a:r>
            <a:r>
              <a:rPr lang="bg-BG" sz="1600" b="1" dirty="0">
                <a:solidFill>
                  <a:schemeClr val="bg1"/>
                </a:solidFill>
              </a:rPr>
              <a:t>Примери на използване на потоковите диаграми</a:t>
            </a:r>
            <a:r>
              <a:rPr lang="en-GB" sz="1600" b="1" dirty="0">
                <a:solidFill>
                  <a:schemeClr val="bg1"/>
                </a:solidFill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C22F39-4BD2-50DD-B38E-5F4AF09C30DE}"/>
              </a:ext>
            </a:extLst>
          </p:cNvPr>
          <p:cNvSpPr txBox="1"/>
          <p:nvPr/>
        </p:nvSpPr>
        <p:spPr>
          <a:xfrm>
            <a:off x="0" y="59338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2: Компилатор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DC9BB7-57F6-F552-CFEC-A2D7A9278EF6}"/>
              </a:ext>
            </a:extLst>
          </p:cNvPr>
          <p:cNvSpPr txBox="1"/>
          <p:nvPr/>
        </p:nvSpPr>
        <p:spPr>
          <a:xfrm>
            <a:off x="2526653" y="5843878"/>
            <a:ext cx="7132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i="1" dirty="0"/>
              <a:t>Контекстна диаграма</a:t>
            </a:r>
          </a:p>
        </p:txBody>
      </p:sp>
      <p:pic>
        <p:nvPicPr>
          <p:cNvPr id="2" name="Picture 1" descr="A diagram of a machine language&#10;&#10;Description automatically generated">
            <a:extLst>
              <a:ext uri="{FF2B5EF4-FFF2-40B4-BE49-F238E27FC236}">
                <a16:creationId xmlns:a16="http://schemas.microsoft.com/office/drawing/2014/main" id="{E57C45DD-076E-FB16-48FF-E35C2CF18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196" y="1195556"/>
            <a:ext cx="8127609" cy="459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7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D1A02-C37F-363F-FAC4-A2B6B3479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39E8B8-DE92-5FB5-55A2-EB2E7EE24DF9}"/>
              </a:ext>
            </a:extLst>
          </p:cNvPr>
          <p:cNvSpPr/>
          <p:nvPr/>
        </p:nvSpPr>
        <p:spPr>
          <a:xfrm>
            <a:off x="0" y="6525668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83559372-3DA1-D243-8794-09AAEDC4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8088" y="6506957"/>
            <a:ext cx="1600517" cy="365125"/>
          </a:xfrm>
        </p:spPr>
        <p:txBody>
          <a:bodyPr/>
          <a:lstStyle/>
          <a:p>
            <a:fld id="{99A7733F-AFCD-4A45-A7AE-1108E2CE274B}" type="datetime1">
              <a:rPr lang="bg-BG" b="1" smtClean="0">
                <a:solidFill>
                  <a:schemeClr val="bg1"/>
                </a:solidFill>
              </a:rPr>
              <a:t>7.12.2024 г.</a:t>
            </a:fld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B07E93F9-8F58-2DDC-D0D1-CD5D7276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6513668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fld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Date Placeholder 8">
            <a:extLst>
              <a:ext uri="{FF2B5EF4-FFF2-40B4-BE49-F238E27FC236}">
                <a16:creationId xmlns:a16="http://schemas.microsoft.com/office/drawing/2014/main" id="{B5DB3EB3-0A9D-8168-8C91-C599179EC10A}"/>
              </a:ext>
            </a:extLst>
          </p:cNvPr>
          <p:cNvSpPr txBox="1">
            <a:spLocks/>
          </p:cNvSpPr>
          <p:nvPr/>
        </p:nvSpPr>
        <p:spPr>
          <a:xfrm>
            <a:off x="2764277" y="6506957"/>
            <a:ext cx="6663447" cy="365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Обектно-ориентиран анализ и проектиране на софтуерни системи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DC5931-AC30-CFD0-1A72-20FB6E1F379D}"/>
              </a:ext>
            </a:extLst>
          </p:cNvPr>
          <p:cNvSpPr/>
          <p:nvPr/>
        </p:nvSpPr>
        <p:spPr>
          <a:xfrm>
            <a:off x="-3245" y="8137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C8E8DA-D8E6-7627-DD92-46C5346BEA7C}"/>
              </a:ext>
            </a:extLst>
          </p:cNvPr>
          <p:cNvSpPr txBox="1"/>
          <p:nvPr/>
        </p:nvSpPr>
        <p:spPr>
          <a:xfrm>
            <a:off x="3495068" y="19604"/>
            <a:ext cx="52018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V. </a:t>
            </a:r>
            <a:r>
              <a:rPr lang="bg-BG" sz="1600" b="1" dirty="0">
                <a:solidFill>
                  <a:schemeClr val="bg1"/>
                </a:solidFill>
              </a:rPr>
              <a:t>Примери на използване на потоковите диаграми</a:t>
            </a:r>
            <a:r>
              <a:rPr lang="en-GB" sz="1600" b="1" dirty="0">
                <a:solidFill>
                  <a:schemeClr val="bg1"/>
                </a:solidFill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848754-7F26-639C-8257-AFABF9A4EDA5}"/>
              </a:ext>
            </a:extLst>
          </p:cNvPr>
          <p:cNvSpPr txBox="1"/>
          <p:nvPr/>
        </p:nvSpPr>
        <p:spPr>
          <a:xfrm>
            <a:off x="0" y="57393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2: Компилатор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85FD90-2D20-9971-BD8F-F2B20381724E}"/>
              </a:ext>
            </a:extLst>
          </p:cNvPr>
          <p:cNvSpPr txBox="1"/>
          <p:nvPr/>
        </p:nvSpPr>
        <p:spPr>
          <a:xfrm>
            <a:off x="2526653" y="5688234"/>
            <a:ext cx="7132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i="1" dirty="0"/>
              <a:t>Диаграма на потока от данни от първо ниво</a:t>
            </a:r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243B6B07-0723-CDF3-9E31-B5A17DECF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76" y="1643974"/>
            <a:ext cx="11898851" cy="379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9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1A71C-1FBB-70AF-A898-6089E1BF2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yellow square with black text&#10;&#10;Description automatically generated">
            <a:extLst>
              <a:ext uri="{FF2B5EF4-FFF2-40B4-BE49-F238E27FC236}">
                <a16:creationId xmlns:a16="http://schemas.microsoft.com/office/drawing/2014/main" id="{BCFD56F9-AE9E-2D71-0ED3-C8805890D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92" y="1224379"/>
            <a:ext cx="10303990" cy="18208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E3635A1-4374-F815-6791-237E4F37CF6A}"/>
              </a:ext>
            </a:extLst>
          </p:cNvPr>
          <p:cNvSpPr/>
          <p:nvPr/>
        </p:nvSpPr>
        <p:spPr>
          <a:xfrm>
            <a:off x="0" y="6525668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250187A6-D78B-6379-C538-15ED27C422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8088" y="6506957"/>
            <a:ext cx="1600517" cy="365125"/>
          </a:xfrm>
        </p:spPr>
        <p:txBody>
          <a:bodyPr/>
          <a:lstStyle/>
          <a:p>
            <a:fld id="{99A7733F-AFCD-4A45-A7AE-1108E2CE274B}" type="datetime1">
              <a:rPr lang="bg-BG" b="1" smtClean="0">
                <a:solidFill>
                  <a:schemeClr val="bg1"/>
                </a:solidFill>
              </a:rPr>
              <a:t>7.12.2024 г.</a:t>
            </a:fld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B088B1EE-B239-47C0-B81B-5674B3BE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6513668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</a:t>
            </a:fld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Date Placeholder 8">
            <a:extLst>
              <a:ext uri="{FF2B5EF4-FFF2-40B4-BE49-F238E27FC236}">
                <a16:creationId xmlns:a16="http://schemas.microsoft.com/office/drawing/2014/main" id="{2A2A03F3-9ECA-4FCF-D302-4C69FBD15E1A}"/>
              </a:ext>
            </a:extLst>
          </p:cNvPr>
          <p:cNvSpPr txBox="1">
            <a:spLocks/>
          </p:cNvSpPr>
          <p:nvPr/>
        </p:nvSpPr>
        <p:spPr>
          <a:xfrm>
            <a:off x="2764277" y="6506957"/>
            <a:ext cx="6663447" cy="365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Обектно-ориентиран анализ и проектиране на софтуерни системи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BAAFC9-7E74-9A73-F3F4-FC4B6E5083A2}"/>
              </a:ext>
            </a:extLst>
          </p:cNvPr>
          <p:cNvSpPr/>
          <p:nvPr/>
        </p:nvSpPr>
        <p:spPr>
          <a:xfrm>
            <a:off x="-3245" y="8137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3C05CE-0EAC-D808-CD24-A178C773B1A3}"/>
              </a:ext>
            </a:extLst>
          </p:cNvPr>
          <p:cNvSpPr txBox="1"/>
          <p:nvPr/>
        </p:nvSpPr>
        <p:spPr>
          <a:xfrm>
            <a:off x="3495068" y="19604"/>
            <a:ext cx="52018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V. </a:t>
            </a:r>
            <a:r>
              <a:rPr lang="bg-BG" sz="1600" b="1" dirty="0">
                <a:solidFill>
                  <a:schemeClr val="bg1"/>
                </a:solidFill>
              </a:rPr>
              <a:t>Примери на използване на потоковите диаграми</a:t>
            </a:r>
            <a:r>
              <a:rPr lang="en-GB" sz="1600" b="1" dirty="0">
                <a:solidFill>
                  <a:schemeClr val="bg1"/>
                </a:solidFill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2AFD0F-B6FE-3426-5B51-93B52B0923BA}"/>
              </a:ext>
            </a:extLst>
          </p:cNvPr>
          <p:cNvSpPr txBox="1"/>
          <p:nvPr/>
        </p:nvSpPr>
        <p:spPr>
          <a:xfrm>
            <a:off x="0" y="57393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2: Компилатор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5A3E10-AED8-E741-48E3-7BE000A9139A}"/>
              </a:ext>
            </a:extLst>
          </p:cNvPr>
          <p:cNvSpPr txBox="1"/>
          <p:nvPr/>
        </p:nvSpPr>
        <p:spPr>
          <a:xfrm>
            <a:off x="2223122" y="3013122"/>
            <a:ext cx="7745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i="1" dirty="0"/>
              <a:t>Диаграма на потока от данни от второ ниво за процеса по лексикален анализ</a:t>
            </a:r>
          </a:p>
        </p:txBody>
      </p:sp>
      <p:pic>
        <p:nvPicPr>
          <p:cNvPr id="10" name="Picture 9" descr="A diagram of a software&#10;&#10;Description automatically generated">
            <a:extLst>
              <a:ext uri="{FF2B5EF4-FFF2-40B4-BE49-F238E27FC236}">
                <a16:creationId xmlns:a16="http://schemas.microsoft.com/office/drawing/2014/main" id="{EE2C4726-AC73-A89D-95D5-9DFE38E82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46" y="3658834"/>
            <a:ext cx="10171436" cy="19249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76D465-95EB-B5DC-0462-626B1FA9BD4A}"/>
              </a:ext>
            </a:extLst>
          </p:cNvPr>
          <p:cNvSpPr txBox="1"/>
          <p:nvPr/>
        </p:nvSpPr>
        <p:spPr>
          <a:xfrm>
            <a:off x="2103781" y="5707100"/>
            <a:ext cx="7984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i="1" dirty="0"/>
              <a:t>Диаграма на потока от данни от второ ниво за процеса по синтактичен анализ</a:t>
            </a:r>
          </a:p>
        </p:txBody>
      </p:sp>
    </p:spTree>
    <p:extLst>
      <p:ext uri="{BB962C8B-B14F-4D97-AF65-F5344CB8AC3E}">
        <p14:creationId xmlns:p14="http://schemas.microsoft.com/office/powerpoint/2010/main" val="385299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80154-9F98-3A45-1936-108A6B616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198CBA52-9AB8-C785-E396-7B35DBF1621D}"/>
              </a:ext>
            </a:extLst>
          </p:cNvPr>
          <p:cNvSpPr txBox="1">
            <a:spLocks/>
          </p:cNvSpPr>
          <p:nvPr/>
        </p:nvSpPr>
        <p:spPr>
          <a:xfrm>
            <a:off x="5981" y="580647"/>
            <a:ext cx="5307218" cy="571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bg-BG" sz="2000" b="1" dirty="0"/>
              <a:t>Лесни</a:t>
            </a:r>
            <a:r>
              <a:rPr lang="bg-BG" sz="2000" dirty="0"/>
              <a:t> за </a:t>
            </a:r>
            <a:r>
              <a:rPr lang="bg-BG" sz="2000" b="1" dirty="0"/>
              <a:t>разбиране</a:t>
            </a:r>
            <a:r>
              <a:rPr lang="bg-BG" sz="2000" dirty="0"/>
              <a:t> и </a:t>
            </a:r>
            <a:r>
              <a:rPr lang="bg-BG" sz="2000" b="1" dirty="0"/>
              <a:t>използване</a:t>
            </a:r>
          </a:p>
          <a:p>
            <a:pPr algn="just">
              <a:lnSpc>
                <a:spcPct val="15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bg-BG" sz="2000" dirty="0"/>
              <a:t>Възможност за </a:t>
            </a:r>
            <a:r>
              <a:rPr lang="bg-BG" sz="2000" b="1" dirty="0"/>
              <a:t>преминаване</a:t>
            </a:r>
            <a:r>
              <a:rPr lang="bg-BG" sz="2000" dirty="0"/>
              <a:t> към </a:t>
            </a:r>
            <a:br>
              <a:rPr lang="bg-BG" sz="2000" dirty="0"/>
            </a:br>
            <a:r>
              <a:rPr lang="bg-BG" sz="2000" b="1" dirty="0"/>
              <a:t>по-голяма степен на детайл</a:t>
            </a:r>
          </a:p>
          <a:p>
            <a:pPr algn="just">
              <a:lnSpc>
                <a:spcPct val="15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bg-BG" sz="2000" dirty="0"/>
              <a:t>Възможност за </a:t>
            </a:r>
            <a:r>
              <a:rPr lang="bg-BG" sz="2000" b="1" dirty="0"/>
              <a:t>интеграция</a:t>
            </a:r>
            <a:r>
              <a:rPr lang="bg-BG" sz="2000" dirty="0"/>
              <a:t> с </a:t>
            </a:r>
            <a:r>
              <a:rPr lang="bg-BG" sz="2000" b="1" dirty="0"/>
              <a:t>облачни технологии</a:t>
            </a:r>
            <a:r>
              <a:rPr lang="bg-BG" sz="2000" dirty="0"/>
              <a:t> и </a:t>
            </a:r>
            <a:r>
              <a:rPr lang="bg-BG" sz="2000" b="1" dirty="0" err="1"/>
              <a:t>колаборативни</a:t>
            </a:r>
            <a:r>
              <a:rPr lang="bg-BG" sz="2000" b="1" dirty="0"/>
              <a:t> платформи</a:t>
            </a:r>
          </a:p>
          <a:p>
            <a:pPr algn="just">
              <a:lnSpc>
                <a:spcPct val="15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bg-BG" sz="2000" dirty="0"/>
              <a:t>Могат да бъдат част от </a:t>
            </a:r>
            <a:r>
              <a:rPr lang="bg-BG" sz="2000" b="1" dirty="0"/>
              <a:t>официалната</a:t>
            </a:r>
            <a:r>
              <a:rPr lang="bg-BG" sz="2000" dirty="0"/>
              <a:t> </a:t>
            </a:r>
            <a:r>
              <a:rPr lang="bg-BG" sz="2000" b="1" dirty="0"/>
              <a:t>документация</a:t>
            </a:r>
          </a:p>
          <a:p>
            <a:pPr algn="just">
              <a:lnSpc>
                <a:spcPct val="15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bg-BG" sz="2000" dirty="0"/>
              <a:t>Видове потокови диаграми според това </a:t>
            </a:r>
            <a:r>
              <a:rPr lang="bg-BG" sz="2000" b="1" dirty="0"/>
              <a:t>какво искаме да представим</a:t>
            </a:r>
            <a:r>
              <a:rPr lang="bg-BG" sz="2000" dirty="0"/>
              <a:t> и в </a:t>
            </a:r>
            <a:r>
              <a:rPr lang="bg-BG" sz="2000" b="1" dirty="0"/>
              <a:t>каква</a:t>
            </a:r>
            <a:r>
              <a:rPr lang="bg-BG" sz="2000" dirty="0"/>
              <a:t> </a:t>
            </a:r>
            <a:r>
              <a:rPr lang="bg-BG" sz="2000" b="1" dirty="0"/>
              <a:t>степен на детайл</a:t>
            </a:r>
            <a:r>
              <a:rPr lang="bg-BG" sz="2000" dirty="0"/>
              <a:t>:</a:t>
            </a:r>
          </a:p>
          <a:p>
            <a:pPr lvl="1" algn="just">
              <a:lnSpc>
                <a:spcPct val="15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bg-BG" sz="1400" b="1" dirty="0"/>
              <a:t>Логически потокови диаграми (</a:t>
            </a:r>
            <a:r>
              <a:rPr lang="en-GB" sz="1400" b="1" dirty="0"/>
              <a:t>Logical DFD</a:t>
            </a:r>
            <a:r>
              <a:rPr lang="bg-BG" sz="1400" b="1" dirty="0"/>
              <a:t>)</a:t>
            </a:r>
          </a:p>
          <a:p>
            <a:pPr lvl="1" algn="just">
              <a:lnSpc>
                <a:spcPct val="15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bg-BG" sz="1400" b="1" dirty="0"/>
              <a:t>Физически потокови диаграми</a:t>
            </a:r>
            <a:r>
              <a:rPr lang="en-GB" sz="1400" b="1" dirty="0"/>
              <a:t> (Physical DFD)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GB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BEA7A-40CA-6598-FBB4-18DCE050A5EA}"/>
              </a:ext>
            </a:extLst>
          </p:cNvPr>
          <p:cNvSpPr/>
          <p:nvPr/>
        </p:nvSpPr>
        <p:spPr>
          <a:xfrm>
            <a:off x="0" y="6525668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3460E524-5DD9-535A-0100-2FD1C11EE8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8088" y="6506957"/>
            <a:ext cx="1600517" cy="365125"/>
          </a:xfrm>
        </p:spPr>
        <p:txBody>
          <a:bodyPr/>
          <a:lstStyle/>
          <a:p>
            <a:fld id="{99A7733F-AFCD-4A45-A7AE-1108E2CE274B}" type="datetime1">
              <a:rPr lang="bg-BG" b="1" smtClean="0">
                <a:solidFill>
                  <a:schemeClr val="bg1"/>
                </a:solidFill>
              </a:rPr>
              <a:t>7.12.2024 г.</a:t>
            </a:fld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6CCC8D17-F611-D7BD-0156-67D2434C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6513668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</a:t>
            </a:fld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Date Placeholder 8">
            <a:extLst>
              <a:ext uri="{FF2B5EF4-FFF2-40B4-BE49-F238E27FC236}">
                <a16:creationId xmlns:a16="http://schemas.microsoft.com/office/drawing/2014/main" id="{E6471C37-C32B-06F5-549C-87A3EA735D55}"/>
              </a:ext>
            </a:extLst>
          </p:cNvPr>
          <p:cNvSpPr txBox="1">
            <a:spLocks/>
          </p:cNvSpPr>
          <p:nvPr/>
        </p:nvSpPr>
        <p:spPr>
          <a:xfrm>
            <a:off x="2764277" y="6506957"/>
            <a:ext cx="6663447" cy="365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Обектно-ориентиран анализ и проектиране на софтуерни системи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74F4D4-1501-191A-5435-B70FF8AA8E96}"/>
              </a:ext>
            </a:extLst>
          </p:cNvPr>
          <p:cNvSpPr/>
          <p:nvPr/>
        </p:nvSpPr>
        <p:spPr>
          <a:xfrm>
            <a:off x="-3245" y="8137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682649-DEDA-803F-9284-23D88D2BDFA9}"/>
              </a:ext>
            </a:extLst>
          </p:cNvPr>
          <p:cNvSpPr txBox="1"/>
          <p:nvPr/>
        </p:nvSpPr>
        <p:spPr>
          <a:xfrm>
            <a:off x="3873230" y="148"/>
            <a:ext cx="44455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VI. </a:t>
            </a:r>
            <a:r>
              <a:rPr lang="bg-BG" sz="1600" b="1" dirty="0">
                <a:solidFill>
                  <a:schemeClr val="bg1"/>
                </a:solidFill>
              </a:rPr>
              <a:t>Добри практики и методи на използване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7701DB-E593-620B-9302-EEF2DE487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306" y="894640"/>
            <a:ext cx="6657406" cy="16929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C51EDF-C405-26C3-F5CD-1C08E2BDD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474" y="3654966"/>
            <a:ext cx="6625053" cy="20329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B2DA01-AA96-BCDB-CFD9-CFAB4409224A}"/>
              </a:ext>
            </a:extLst>
          </p:cNvPr>
          <p:cNvSpPr txBox="1"/>
          <p:nvPr/>
        </p:nvSpPr>
        <p:spPr>
          <a:xfrm>
            <a:off x="5499431" y="2779404"/>
            <a:ext cx="6657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i="1" dirty="0"/>
              <a:t>Логическа диаграма на потока от данни от първо </a:t>
            </a:r>
            <a:br>
              <a:rPr lang="bg-BG" sz="1600" i="1" dirty="0"/>
            </a:br>
            <a:r>
              <a:rPr lang="bg-BG" sz="1600" i="1" dirty="0"/>
              <a:t>ниво за система за касово плащане в супермаркет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4B4B68-0D56-6C49-713C-D7FF91F396CF}"/>
              </a:ext>
            </a:extLst>
          </p:cNvPr>
          <p:cNvSpPr txBox="1"/>
          <p:nvPr/>
        </p:nvSpPr>
        <p:spPr>
          <a:xfrm>
            <a:off x="5499431" y="5811199"/>
            <a:ext cx="6809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i="1" dirty="0"/>
              <a:t>Физическа диаграма на потока от данни от първо </a:t>
            </a:r>
            <a:br>
              <a:rPr lang="bg-BG" sz="1600" i="1" dirty="0"/>
            </a:br>
            <a:r>
              <a:rPr lang="bg-BG" sz="1600" i="1" dirty="0"/>
              <a:t>ниво за система за касово плащане в супермаркет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B3ED22-8E88-6D72-109E-8A736415033F}"/>
              </a:ext>
            </a:extLst>
          </p:cNvPr>
          <p:cNvCxnSpPr/>
          <p:nvPr/>
        </p:nvCxnSpPr>
        <p:spPr>
          <a:xfrm>
            <a:off x="5322927" y="580647"/>
            <a:ext cx="0" cy="58153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79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A378A-11E6-3532-416A-8C5A663CB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41C9EB-2A97-9402-8B74-67EFC03BC12F}"/>
              </a:ext>
            </a:extLst>
          </p:cNvPr>
          <p:cNvSpPr/>
          <p:nvPr/>
        </p:nvSpPr>
        <p:spPr>
          <a:xfrm>
            <a:off x="0" y="6525668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0294FF47-A28A-F048-15E1-FCD3497E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8088" y="6506957"/>
            <a:ext cx="1600517" cy="365125"/>
          </a:xfrm>
        </p:spPr>
        <p:txBody>
          <a:bodyPr/>
          <a:lstStyle/>
          <a:p>
            <a:fld id="{99A7733F-AFCD-4A45-A7AE-1108E2CE274B}" type="datetime1">
              <a:rPr lang="bg-BG" b="1" smtClean="0">
                <a:solidFill>
                  <a:schemeClr val="bg1"/>
                </a:solidFill>
              </a:rPr>
              <a:t>7.12.2024 г.</a:t>
            </a:fld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85FB770A-0C0A-8FE5-1282-8B70631F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6513668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</a:t>
            </a:fld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Date Placeholder 8">
            <a:extLst>
              <a:ext uri="{FF2B5EF4-FFF2-40B4-BE49-F238E27FC236}">
                <a16:creationId xmlns:a16="http://schemas.microsoft.com/office/drawing/2014/main" id="{7BE694C6-D5F4-70E8-235B-6389AE8A357C}"/>
              </a:ext>
            </a:extLst>
          </p:cNvPr>
          <p:cNvSpPr txBox="1">
            <a:spLocks/>
          </p:cNvSpPr>
          <p:nvPr/>
        </p:nvSpPr>
        <p:spPr>
          <a:xfrm>
            <a:off x="2764277" y="6506957"/>
            <a:ext cx="6663447" cy="365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Обектно-ориентиран анализ и проектиране на софтуерни системи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F9EB82-BE9A-5E28-1F24-1D3C42D95AB3}"/>
              </a:ext>
            </a:extLst>
          </p:cNvPr>
          <p:cNvSpPr/>
          <p:nvPr/>
        </p:nvSpPr>
        <p:spPr>
          <a:xfrm>
            <a:off x="-3245" y="8137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408EA-97E9-2422-1669-1AFA7BA0760A}"/>
              </a:ext>
            </a:extLst>
          </p:cNvPr>
          <p:cNvSpPr txBox="1"/>
          <p:nvPr/>
        </p:nvSpPr>
        <p:spPr>
          <a:xfrm>
            <a:off x="4238828" y="148"/>
            <a:ext cx="3714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1600" b="1" dirty="0">
                <a:solidFill>
                  <a:schemeClr val="bg1"/>
                </a:solidFill>
              </a:rPr>
              <a:t>Използвани литературни източници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2EE86A-195C-276D-7881-30BB864AC9E3}"/>
              </a:ext>
            </a:extLst>
          </p:cNvPr>
          <p:cNvSpPr txBox="1">
            <a:spLocks/>
          </p:cNvSpPr>
          <p:nvPr/>
        </p:nvSpPr>
        <p:spPr>
          <a:xfrm>
            <a:off x="110247" y="535021"/>
            <a:ext cx="11971507" cy="5914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[1]</a:t>
            </a:r>
            <a:r>
              <a:rPr lang="en-GB" sz="1600" b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1600" b="1" dirty="0" err="1">
                <a:effectLst/>
                <a:latin typeface="+mj-lt"/>
                <a:ea typeface="Times New Roman" panose="02020603050405020304" pitchFamily="18" charset="0"/>
              </a:rPr>
              <a:t>Aleryani</a:t>
            </a: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, Arwa. </a:t>
            </a:r>
            <a:r>
              <a:rPr lang="en-GB" sz="1600" i="1" dirty="0">
                <a:effectLst/>
                <a:latin typeface="+mj-lt"/>
                <a:ea typeface="Times New Roman" panose="02020603050405020304" pitchFamily="18" charset="0"/>
              </a:rPr>
              <a:t>Comparative Study between Data Flow Diagram and Use Case Diagram</a:t>
            </a: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. Saba University, Yemen, 2016.  ISSN 2250-3153. Available from: </a:t>
            </a:r>
            <a:r>
              <a:rPr lang="en-GB" sz="1600" u="sng" dirty="0"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  <a:hlinkClick r:id="rId2"/>
              </a:rPr>
              <a:t>https://www.researchgate.net/publication/313808834_Comparative_Study_between_Data_Flow_Diagram_and_Use_Case_</a:t>
            </a:r>
            <a:br>
              <a:rPr lang="en-GB" sz="1600" u="sng" dirty="0"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  <a:hlinkClick r:id="rId2"/>
              </a:rPr>
            </a:br>
            <a:r>
              <a:rPr lang="en-GB" sz="1600" u="sng" dirty="0"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  <a:hlinkClick r:id="rId2"/>
              </a:rPr>
              <a:t>Diagram</a:t>
            </a: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[2] </a:t>
            </a:r>
            <a:r>
              <a:rPr lang="en-GB" sz="1600" b="1" dirty="0">
                <a:effectLst/>
                <a:latin typeface="+mj-lt"/>
                <a:ea typeface="Times New Roman" panose="02020603050405020304" pitchFamily="18" charset="0"/>
              </a:rPr>
              <a:t>Bentley</a:t>
            </a: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, Lonnie, </a:t>
            </a:r>
            <a:r>
              <a:rPr lang="en-GB" sz="1600" b="1" dirty="0">
                <a:effectLst/>
                <a:latin typeface="+mj-lt"/>
                <a:ea typeface="Times New Roman" panose="02020603050405020304" pitchFamily="18" charset="0"/>
              </a:rPr>
              <a:t>Whitten</a:t>
            </a: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, Jeffrey. </a:t>
            </a:r>
            <a:r>
              <a:rPr lang="en-GB" sz="1600" i="1" dirty="0">
                <a:effectLst/>
                <a:latin typeface="+mj-lt"/>
                <a:ea typeface="Times New Roman" panose="02020603050405020304" pitchFamily="18" charset="0"/>
              </a:rPr>
              <a:t>Systems Analysis and Design Methods</a:t>
            </a: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. 7</a:t>
            </a:r>
            <a:r>
              <a:rPr lang="en-GB" sz="1600" baseline="30000" dirty="0">
                <a:effectLst/>
                <a:latin typeface="+mj-lt"/>
                <a:ea typeface="Times New Roman" panose="02020603050405020304" pitchFamily="18" charset="0"/>
              </a:rPr>
              <a:t>th</a:t>
            </a: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 Edition: McGraw-Hill/Irwin, 2007. ISBN 978-0-07-305233-5</a:t>
            </a:r>
          </a:p>
          <a:p>
            <a:pPr marL="0" indent="0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[3] </a:t>
            </a:r>
            <a:r>
              <a:rPr lang="en-GB" sz="1600" b="1" dirty="0">
                <a:effectLst/>
                <a:latin typeface="+mj-lt"/>
                <a:ea typeface="Times New Roman" panose="02020603050405020304" pitchFamily="18" charset="0"/>
              </a:rPr>
              <a:t>Blaha</a:t>
            </a: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, Michael, </a:t>
            </a:r>
            <a:r>
              <a:rPr lang="en-GB" sz="1600" b="1" dirty="0">
                <a:effectLst/>
                <a:latin typeface="+mj-lt"/>
                <a:ea typeface="Times New Roman" panose="02020603050405020304" pitchFamily="18" charset="0"/>
              </a:rPr>
              <a:t>Rumbaugh</a:t>
            </a: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, James. </a:t>
            </a:r>
            <a:r>
              <a:rPr lang="en-GB" sz="1600" i="1" dirty="0">
                <a:effectLst/>
                <a:latin typeface="+mj-lt"/>
                <a:ea typeface="Times New Roman" panose="02020603050405020304" pitchFamily="18" charset="0"/>
              </a:rPr>
              <a:t>Object-Oriented </a:t>
            </a:r>
            <a:r>
              <a:rPr lang="en-US" sz="1600" i="1" dirty="0">
                <a:effectLst/>
                <a:latin typeface="+mj-lt"/>
                <a:ea typeface="Times New Roman" panose="02020603050405020304" pitchFamily="18" charset="0"/>
              </a:rPr>
              <a:t>Modeling</a:t>
            </a:r>
            <a:r>
              <a:rPr lang="en-GB" sz="1600" i="1" dirty="0">
                <a:effectLst/>
                <a:latin typeface="+mj-lt"/>
                <a:ea typeface="Times New Roman" panose="02020603050405020304" pitchFamily="18" charset="0"/>
              </a:rPr>
              <a:t> and Design with UML™.</a:t>
            </a: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br>
              <a:rPr lang="bg-BG" sz="1600" dirty="0">
                <a:effectLst/>
                <a:latin typeface="+mj-lt"/>
                <a:ea typeface="Times New Roman" panose="02020603050405020304" pitchFamily="18" charset="0"/>
              </a:rPr>
            </a:b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2</a:t>
            </a:r>
            <a:r>
              <a:rPr lang="en-GB" sz="1600" baseline="30000" dirty="0">
                <a:effectLst/>
                <a:latin typeface="+mj-lt"/>
                <a:ea typeface="Times New Roman" panose="02020603050405020304" pitchFamily="18" charset="0"/>
              </a:rPr>
              <a:t>nd </a:t>
            </a: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Edition: Pearson Prentice Hall, 2005. ISBN 0-13-015920-4</a:t>
            </a:r>
          </a:p>
          <a:p>
            <a:pPr marL="0" indent="0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[4] </a:t>
            </a:r>
            <a:r>
              <a:rPr lang="en-GB" sz="1600" b="1" dirty="0">
                <a:effectLst/>
                <a:latin typeface="+mj-lt"/>
                <a:ea typeface="Times New Roman" panose="02020603050405020304" pitchFamily="18" charset="0"/>
              </a:rPr>
              <a:t>Constantine</a:t>
            </a: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, Larry, </a:t>
            </a:r>
            <a:r>
              <a:rPr lang="en-GB" sz="1600" b="1" dirty="0">
                <a:effectLst/>
                <a:latin typeface="+mj-lt"/>
                <a:ea typeface="Times New Roman" panose="02020603050405020304" pitchFamily="18" charset="0"/>
              </a:rPr>
              <a:t>Yourdon</a:t>
            </a: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, Edward. </a:t>
            </a:r>
            <a:r>
              <a:rPr lang="en-GB" sz="1600" i="1" dirty="0">
                <a:effectLst/>
                <a:latin typeface="+mj-lt"/>
                <a:ea typeface="Times New Roman" panose="02020603050405020304" pitchFamily="18" charset="0"/>
              </a:rPr>
              <a:t>Structured Design: Fundamentals of a Discipline of Computer Program and Systems Design</a:t>
            </a: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. </a:t>
            </a:r>
            <a:br>
              <a:rPr lang="bg-BG" sz="1600" dirty="0">
                <a:effectLst/>
                <a:latin typeface="+mj-lt"/>
                <a:ea typeface="Times New Roman" panose="02020603050405020304" pitchFamily="18" charset="0"/>
              </a:rPr>
            </a:b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2</a:t>
            </a:r>
            <a:r>
              <a:rPr lang="en-GB" sz="1600" baseline="30000" dirty="0">
                <a:effectLst/>
                <a:latin typeface="+mj-lt"/>
                <a:ea typeface="Times New Roman" panose="02020603050405020304" pitchFamily="18" charset="0"/>
              </a:rPr>
              <a:t>nd</a:t>
            </a: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 Edition: YOURDON Press, 1978. ISBN 0-917072-11-1</a:t>
            </a:r>
          </a:p>
          <a:p>
            <a:pPr marL="0" indent="0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[5] </a:t>
            </a:r>
            <a:r>
              <a:rPr lang="en-GB" sz="1600" b="1" dirty="0" err="1">
                <a:effectLst/>
                <a:latin typeface="+mj-lt"/>
                <a:ea typeface="Times New Roman" panose="02020603050405020304" pitchFamily="18" charset="0"/>
              </a:rPr>
              <a:t>GeeksForGeeks</a:t>
            </a:r>
            <a:r>
              <a:rPr lang="en-GB" sz="1600" b="1" dirty="0">
                <a:effectLst/>
                <a:latin typeface="+mj-lt"/>
                <a:ea typeface="Times New Roman" panose="02020603050405020304" pitchFamily="18" charset="0"/>
              </a:rPr>
              <a:t>:</a:t>
            </a: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1600" i="1" dirty="0">
                <a:effectLst/>
                <a:latin typeface="+mj-lt"/>
                <a:ea typeface="Times New Roman" panose="02020603050405020304" pitchFamily="18" charset="0"/>
              </a:rPr>
              <a:t>What is DFD (Data Flow Diagram)?</a:t>
            </a: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 [online]. [Viewed 22.11.2024]. </a:t>
            </a:r>
            <a:br>
              <a:rPr lang="bg-BG" sz="1600" dirty="0">
                <a:effectLst/>
                <a:latin typeface="+mj-lt"/>
                <a:ea typeface="Times New Roman" panose="02020603050405020304" pitchFamily="18" charset="0"/>
              </a:rPr>
            </a:b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Available from: </a:t>
            </a:r>
            <a:r>
              <a:rPr lang="en-GB" sz="1600" u="sng" dirty="0"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  <a:hlinkClick r:id="rId3"/>
              </a:rPr>
              <a:t>https://www.geeksforgeeks.org/what-is-dfddata-flow-diagram/</a:t>
            </a: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[6] </a:t>
            </a:r>
            <a:r>
              <a:rPr lang="en-GB" sz="1600" b="1" dirty="0">
                <a:effectLst/>
                <a:latin typeface="+mj-lt"/>
                <a:ea typeface="Times New Roman" panose="02020603050405020304" pitchFamily="18" charset="0"/>
              </a:rPr>
              <a:t>Jacob</a:t>
            </a: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, Pramod. </a:t>
            </a:r>
            <a:r>
              <a:rPr lang="en-GB" sz="1600" i="1" dirty="0">
                <a:effectLst/>
                <a:latin typeface="+mj-lt"/>
                <a:ea typeface="Times New Roman" panose="02020603050405020304" pitchFamily="18" charset="0"/>
              </a:rPr>
              <a:t>Object-Oriented Modelling and Design: Concepts, Notes &amp; Solved Questions</a:t>
            </a: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. M. Tech SOFTWARE ENGINEERING [online]. [Viewed 22.11.2024]. </a:t>
            </a:r>
            <a:br>
              <a:rPr lang="bg-BG" sz="1600" dirty="0">
                <a:effectLst/>
                <a:latin typeface="+mj-lt"/>
                <a:ea typeface="Times New Roman" panose="02020603050405020304" pitchFamily="18" charset="0"/>
              </a:rPr>
            </a:b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Available from: </a:t>
            </a:r>
            <a:r>
              <a:rPr lang="en-GB" sz="1600" u="sng" dirty="0"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  <a:hlinkClick r:id="rId4"/>
              </a:rPr>
              <a:t>https://kailash392.wordpress.com/wp-content/uploads/2018/11/oomd-notes-question-bank-by-pramod.pdf</a:t>
            </a: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[7] </a:t>
            </a:r>
            <a:r>
              <a:rPr lang="en-GB" sz="1600" b="1" dirty="0">
                <a:effectLst/>
                <a:latin typeface="+mj-lt"/>
                <a:ea typeface="Times New Roman" panose="02020603050405020304" pitchFamily="18" charset="0"/>
              </a:rPr>
              <a:t>Rosenblatt</a:t>
            </a: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, Harry, </a:t>
            </a:r>
            <a:r>
              <a:rPr lang="en-GB" sz="1600" b="1" dirty="0">
                <a:effectLst/>
                <a:latin typeface="+mj-lt"/>
                <a:ea typeface="Times New Roman" panose="02020603050405020304" pitchFamily="18" charset="0"/>
              </a:rPr>
              <a:t>Shelly</a:t>
            </a: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, Gary. </a:t>
            </a:r>
            <a:r>
              <a:rPr lang="en-GB" sz="1600" i="1" dirty="0">
                <a:effectLst/>
                <a:latin typeface="+mj-lt"/>
                <a:ea typeface="Times New Roman" panose="02020603050405020304" pitchFamily="18" charset="0"/>
              </a:rPr>
              <a:t>Systems Analysis and Design</a:t>
            </a: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. </a:t>
            </a:r>
            <a:br>
              <a:rPr lang="bg-BG" sz="1600" dirty="0">
                <a:effectLst/>
                <a:latin typeface="+mj-lt"/>
                <a:ea typeface="Times New Roman" panose="02020603050405020304" pitchFamily="18" charset="0"/>
              </a:rPr>
            </a:b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9</a:t>
            </a:r>
            <a:r>
              <a:rPr lang="en-GB" sz="1600" baseline="30000" dirty="0">
                <a:effectLst/>
                <a:latin typeface="+mj-lt"/>
                <a:ea typeface="Times New Roman" panose="02020603050405020304" pitchFamily="18" charset="0"/>
              </a:rPr>
              <a:t>th</a:t>
            </a: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 Edition: Course Technology, Cengage Learning, 2012. ISBN 978-0-538-48161-8</a:t>
            </a:r>
          </a:p>
          <a:p>
            <a:pPr marL="0" indent="0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[8] </a:t>
            </a:r>
            <a:r>
              <a:rPr lang="en-GB" sz="1600" b="1" dirty="0" err="1">
                <a:effectLst/>
                <a:latin typeface="+mj-lt"/>
                <a:ea typeface="Times New Roman" panose="02020603050405020304" pitchFamily="18" charset="0"/>
              </a:rPr>
              <a:t>Tangkawarow</a:t>
            </a: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, Irene, </a:t>
            </a:r>
            <a:r>
              <a:rPr lang="en-GB" sz="1600" b="1" dirty="0" err="1">
                <a:effectLst/>
                <a:latin typeface="+mj-lt"/>
                <a:ea typeface="Times New Roman" panose="02020603050405020304" pitchFamily="18" charset="0"/>
              </a:rPr>
              <a:t>Waworuntu</a:t>
            </a: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, J. </a:t>
            </a:r>
            <a:r>
              <a:rPr lang="en-GB" sz="1600" i="1" dirty="0">
                <a:effectLst/>
                <a:latin typeface="+mj-lt"/>
                <a:ea typeface="Times New Roman" panose="02020603050405020304" pitchFamily="18" charset="0"/>
              </a:rPr>
              <a:t>A Comparative of business process modelling techniques</a:t>
            </a: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. IOP Conference Series: </a:t>
            </a:r>
            <a:br>
              <a:rPr lang="bg-BG" sz="1600" dirty="0">
                <a:effectLst/>
                <a:latin typeface="+mj-lt"/>
                <a:ea typeface="Times New Roman" panose="02020603050405020304" pitchFamily="18" charset="0"/>
              </a:rPr>
            </a:b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Materials Science and Engineering, 128 012010, 2016. Available from: </a:t>
            </a:r>
            <a:r>
              <a:rPr lang="en-GB" sz="1600" u="sng" dirty="0"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  <a:hlinkClick r:id="rId5"/>
              </a:rPr>
              <a:t>https://iopscience.iop.org/article/10.1088/1757-899X/128/1/012010</a:t>
            </a: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[9] </a:t>
            </a:r>
            <a:r>
              <a:rPr lang="en-GB" sz="1600" b="1" dirty="0">
                <a:effectLst/>
                <a:latin typeface="+mj-lt"/>
                <a:ea typeface="Times New Roman" panose="02020603050405020304" pitchFamily="18" charset="0"/>
              </a:rPr>
              <a:t>Visual Paradigm:</a:t>
            </a: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1600" i="1" dirty="0">
                <a:effectLst/>
                <a:latin typeface="+mj-lt"/>
                <a:ea typeface="Times New Roman" panose="02020603050405020304" pitchFamily="18" charset="0"/>
              </a:rPr>
              <a:t>What is Data Flow Diagram?</a:t>
            </a: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 [online]. [Viewed 22.11.2024]. </a:t>
            </a:r>
            <a:br>
              <a:rPr lang="bg-BG" sz="1600" dirty="0">
                <a:effectLst/>
                <a:latin typeface="+mj-lt"/>
                <a:ea typeface="Times New Roman" panose="02020603050405020304" pitchFamily="18" charset="0"/>
              </a:rPr>
            </a:b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Available from: </a:t>
            </a:r>
            <a:r>
              <a:rPr lang="en-GB" sz="1600" u="sng" dirty="0"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  <a:hlinkClick r:id="rId6"/>
              </a:rPr>
              <a:t>https://www.visual-paradigm.com/guide/data-flow-diagram/what-is-data-flow-diagram/</a:t>
            </a: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0770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CBA2C-79D3-5D16-36DA-42F885E45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7C8E275C-696C-B512-0130-E369373A697C}"/>
              </a:ext>
            </a:extLst>
          </p:cNvPr>
          <p:cNvSpPr txBox="1">
            <a:spLocks/>
          </p:cNvSpPr>
          <p:nvPr/>
        </p:nvSpPr>
        <p:spPr>
          <a:xfrm>
            <a:off x="210162" y="1303507"/>
            <a:ext cx="6005811" cy="42801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bg-BG" sz="2000" dirty="0"/>
              <a:t>Концепцията за </a:t>
            </a:r>
            <a:r>
              <a:rPr lang="bg-BG" sz="2000" b="1" dirty="0"/>
              <a:t>потокови диаграми (Data </a:t>
            </a:r>
            <a:r>
              <a:rPr lang="bg-BG" sz="2000" b="1" dirty="0" err="1"/>
              <a:t>Flow</a:t>
            </a:r>
            <a:r>
              <a:rPr lang="bg-BG" sz="2000" b="1" dirty="0"/>
              <a:t> </a:t>
            </a:r>
            <a:r>
              <a:rPr lang="bg-BG" sz="2000" b="1" dirty="0" err="1"/>
              <a:t>Diagrams</a:t>
            </a:r>
            <a:r>
              <a:rPr lang="bg-BG" sz="2000" b="1" dirty="0"/>
              <a:t> – DFD) </a:t>
            </a:r>
            <a:r>
              <a:rPr lang="bg-BG" sz="2000" dirty="0"/>
              <a:t>навлиза в областта на </a:t>
            </a:r>
            <a:r>
              <a:rPr lang="bg-BG" sz="2000" b="1" dirty="0"/>
              <a:t>софтуерното инженерство</a:t>
            </a:r>
            <a:r>
              <a:rPr lang="bg-BG" sz="2000" dirty="0"/>
              <a:t>, благодарение на понятията </a:t>
            </a:r>
            <a:r>
              <a:rPr lang="bg-BG" sz="2000" b="1" dirty="0"/>
              <a:t>структурен анализ (</a:t>
            </a:r>
            <a:r>
              <a:rPr lang="bg-BG" sz="2000" b="1" dirty="0" err="1"/>
              <a:t>Structured</a:t>
            </a:r>
            <a:r>
              <a:rPr lang="bg-BG" sz="2000" b="1" dirty="0"/>
              <a:t> </a:t>
            </a:r>
            <a:r>
              <a:rPr lang="bg-BG" sz="2000" b="1" dirty="0" err="1"/>
              <a:t>Analysis</a:t>
            </a:r>
            <a:r>
              <a:rPr lang="bg-BG" sz="2000" b="1" dirty="0"/>
              <a:t> – SA)</a:t>
            </a:r>
            <a:r>
              <a:rPr lang="bg-BG" sz="2000" dirty="0"/>
              <a:t> и </a:t>
            </a:r>
            <a:r>
              <a:rPr lang="bg-BG" sz="2000" b="1" dirty="0"/>
              <a:t>структурен дизайн (</a:t>
            </a:r>
            <a:r>
              <a:rPr lang="bg-BG" sz="2000" b="1" dirty="0" err="1"/>
              <a:t>Structured</a:t>
            </a:r>
            <a:r>
              <a:rPr lang="bg-BG" sz="2000" b="1" dirty="0"/>
              <a:t> </a:t>
            </a:r>
            <a:r>
              <a:rPr lang="bg-BG" sz="2000" b="1" dirty="0" err="1"/>
              <a:t>Design</a:t>
            </a:r>
            <a:r>
              <a:rPr lang="bg-BG" sz="2000" b="1" dirty="0"/>
              <a:t> – SD)</a:t>
            </a:r>
            <a:r>
              <a:rPr lang="bg-BG" sz="2000" dirty="0"/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bg-BG" sz="2000" b="1" dirty="0"/>
              <a:t>Структурен анализ (</a:t>
            </a:r>
            <a:r>
              <a:rPr lang="en-GB" sz="2000" b="1" dirty="0"/>
              <a:t>SA</a:t>
            </a:r>
            <a:r>
              <a:rPr lang="bg-BG" sz="2000" b="1" dirty="0"/>
              <a:t>)</a:t>
            </a:r>
            <a:r>
              <a:rPr lang="en-GB" sz="2000" b="1" dirty="0"/>
              <a:t> </a:t>
            </a:r>
            <a:r>
              <a:rPr lang="en-GB" sz="2000" dirty="0"/>
              <a:t>– </a:t>
            </a:r>
            <a:r>
              <a:rPr lang="bg-BG" sz="2000" dirty="0"/>
              <a:t>разбиране на проблема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bg-BG" sz="2000" b="1" dirty="0"/>
              <a:t>Структурен дизайн (</a:t>
            </a:r>
            <a:r>
              <a:rPr lang="en-GB" sz="2000" b="1" dirty="0"/>
              <a:t>SD</a:t>
            </a:r>
            <a:r>
              <a:rPr lang="bg-BG" sz="2000" b="1" dirty="0"/>
              <a:t>)</a:t>
            </a:r>
            <a:r>
              <a:rPr lang="en-GB" sz="2000" b="1" dirty="0"/>
              <a:t> </a:t>
            </a:r>
            <a:r>
              <a:rPr lang="bg-BG" sz="2000" dirty="0"/>
              <a:t>– дефиниране (разработване) на решение на проблема</a:t>
            </a:r>
            <a:endParaRPr lang="en-GB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9EE8B2-EAC9-0576-501B-127FF0E6DC35}"/>
              </a:ext>
            </a:extLst>
          </p:cNvPr>
          <p:cNvSpPr/>
          <p:nvPr/>
        </p:nvSpPr>
        <p:spPr>
          <a:xfrm>
            <a:off x="0" y="6525668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D2A60FDA-5589-E4B2-22EE-5C2CDD2DC4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8088" y="6506957"/>
            <a:ext cx="1600517" cy="365125"/>
          </a:xfrm>
        </p:spPr>
        <p:txBody>
          <a:bodyPr/>
          <a:lstStyle/>
          <a:p>
            <a:fld id="{99A7733F-AFCD-4A45-A7AE-1108E2CE274B}" type="datetime1">
              <a:rPr lang="bg-BG" b="1" smtClean="0">
                <a:solidFill>
                  <a:schemeClr val="bg1"/>
                </a:solidFill>
              </a:rPr>
              <a:t>7.12.2024 г.</a:t>
            </a:fld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8086A059-463D-B972-EAA1-29A6441C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6513668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fld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Date Placeholder 8">
            <a:extLst>
              <a:ext uri="{FF2B5EF4-FFF2-40B4-BE49-F238E27FC236}">
                <a16:creationId xmlns:a16="http://schemas.microsoft.com/office/drawing/2014/main" id="{48556F1B-E5F3-7D47-EAA3-CA8FF13C25FE}"/>
              </a:ext>
            </a:extLst>
          </p:cNvPr>
          <p:cNvSpPr txBox="1">
            <a:spLocks/>
          </p:cNvSpPr>
          <p:nvPr/>
        </p:nvSpPr>
        <p:spPr>
          <a:xfrm>
            <a:off x="2764277" y="6506957"/>
            <a:ext cx="6663447" cy="365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Обектно-ориентиран анализ и проектиране на софтуерни системи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8969A3-8C76-B52B-B7D5-44B5546D4725}"/>
              </a:ext>
            </a:extLst>
          </p:cNvPr>
          <p:cNvSpPr/>
          <p:nvPr/>
        </p:nvSpPr>
        <p:spPr>
          <a:xfrm>
            <a:off x="-3245" y="8137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ate Placeholder 8">
            <a:extLst>
              <a:ext uri="{FF2B5EF4-FFF2-40B4-BE49-F238E27FC236}">
                <a16:creationId xmlns:a16="http://schemas.microsoft.com/office/drawing/2014/main" id="{7D3BFC04-849C-0877-4F34-7341B8B0EF36}"/>
              </a:ext>
            </a:extLst>
          </p:cNvPr>
          <p:cNvSpPr txBox="1">
            <a:spLocks/>
          </p:cNvSpPr>
          <p:nvPr/>
        </p:nvSpPr>
        <p:spPr>
          <a:xfrm>
            <a:off x="5365210" y="-4116"/>
            <a:ext cx="1461581" cy="365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I. </a:t>
            </a:r>
            <a:r>
              <a:rPr lang="bg-BG" sz="1600" b="1" dirty="0">
                <a:solidFill>
                  <a:schemeClr val="bg1"/>
                </a:solidFill>
              </a:rPr>
              <a:t>Въведение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B0FD53-044A-F3EE-5C06-46A56BFB1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914" y="445526"/>
            <a:ext cx="5429942" cy="601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2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4C4AA-4EC5-3F99-9FA0-F7B7888B7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F914D439-E620-263F-FDE0-B88830A2844D}"/>
              </a:ext>
            </a:extLst>
          </p:cNvPr>
          <p:cNvSpPr txBox="1">
            <a:spLocks/>
          </p:cNvSpPr>
          <p:nvPr/>
        </p:nvSpPr>
        <p:spPr>
          <a:xfrm>
            <a:off x="122611" y="1021404"/>
            <a:ext cx="7922163" cy="3394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bg-BG" sz="2000" dirty="0"/>
              <a:t>графична репрезентация на потока на данните през информационната система</a:t>
            </a:r>
          </a:p>
          <a:p>
            <a:pPr algn="just">
              <a:lnSpc>
                <a:spcPct val="15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bg-BG" sz="2000" dirty="0"/>
              <a:t>стъпва на елементи от теория на графите</a:t>
            </a:r>
          </a:p>
          <a:p>
            <a:pPr algn="just">
              <a:lnSpc>
                <a:spcPct val="15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bg-BG" sz="2000" dirty="0"/>
              <a:t>предложени в средата на 70-те години от </a:t>
            </a:r>
            <a:r>
              <a:rPr lang="en-GB" sz="2000" dirty="0"/>
              <a:t>Larry Constantine</a:t>
            </a:r>
            <a:r>
              <a:rPr lang="bg-BG" sz="2000" dirty="0"/>
              <a:t>, популяризирани и обогатени от </a:t>
            </a:r>
            <a:r>
              <a:rPr lang="en-GB" sz="2000" dirty="0"/>
              <a:t>Edward Yourdon, Tom DeMarco, Chris </a:t>
            </a:r>
            <a:r>
              <a:rPr lang="en-GB" sz="2000" dirty="0" err="1"/>
              <a:t>Gane</a:t>
            </a:r>
            <a:r>
              <a:rPr lang="en-GB" sz="2000" dirty="0"/>
              <a:t>, Trish Sarson</a:t>
            </a:r>
            <a:r>
              <a:rPr lang="bg-BG" sz="2000" dirty="0"/>
              <a:t> с въвеждането на различни нотации и практики</a:t>
            </a:r>
            <a:endParaRPr lang="en-GB" sz="2000" dirty="0"/>
          </a:p>
          <a:p>
            <a:pPr marL="0" indent="0" algn="just">
              <a:lnSpc>
                <a:spcPct val="150000"/>
              </a:lnSpc>
              <a:buNone/>
            </a:pPr>
            <a:endParaRPr lang="en-GB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BB6A28-4E76-324D-0698-A5B4464B5777}"/>
              </a:ext>
            </a:extLst>
          </p:cNvPr>
          <p:cNvSpPr/>
          <p:nvPr/>
        </p:nvSpPr>
        <p:spPr>
          <a:xfrm>
            <a:off x="0" y="6525668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5CC8B350-33B4-E456-08AB-AF4D0C63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8088" y="6506957"/>
            <a:ext cx="1600517" cy="365125"/>
          </a:xfrm>
        </p:spPr>
        <p:txBody>
          <a:bodyPr/>
          <a:lstStyle/>
          <a:p>
            <a:fld id="{99A7733F-AFCD-4A45-A7AE-1108E2CE274B}" type="datetime1">
              <a:rPr lang="bg-BG" b="1" smtClean="0">
                <a:solidFill>
                  <a:schemeClr val="bg1"/>
                </a:solidFill>
              </a:rPr>
              <a:t>7.12.2024 г.</a:t>
            </a:fld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7EA80485-BB7F-BD13-6C22-F2DC7BC1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6513668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fld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Date Placeholder 8">
            <a:extLst>
              <a:ext uri="{FF2B5EF4-FFF2-40B4-BE49-F238E27FC236}">
                <a16:creationId xmlns:a16="http://schemas.microsoft.com/office/drawing/2014/main" id="{9E319B64-8655-2D87-B16C-45B25022CFE8}"/>
              </a:ext>
            </a:extLst>
          </p:cNvPr>
          <p:cNvSpPr txBox="1">
            <a:spLocks/>
          </p:cNvSpPr>
          <p:nvPr/>
        </p:nvSpPr>
        <p:spPr>
          <a:xfrm>
            <a:off x="2764277" y="6506957"/>
            <a:ext cx="6663447" cy="365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Обектно-ориентиран анализ и проектиране на софтуерни системи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ECDA02-E6A0-7A5A-BF20-05D8A1E9749E}"/>
              </a:ext>
            </a:extLst>
          </p:cNvPr>
          <p:cNvSpPr/>
          <p:nvPr/>
        </p:nvSpPr>
        <p:spPr>
          <a:xfrm>
            <a:off x="-3245" y="8137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ate Placeholder 8">
            <a:extLst>
              <a:ext uri="{FF2B5EF4-FFF2-40B4-BE49-F238E27FC236}">
                <a16:creationId xmlns:a16="http://schemas.microsoft.com/office/drawing/2014/main" id="{0297CB8E-2838-9DA3-8124-3854C7205029}"/>
              </a:ext>
            </a:extLst>
          </p:cNvPr>
          <p:cNvSpPr txBox="1">
            <a:spLocks/>
          </p:cNvSpPr>
          <p:nvPr/>
        </p:nvSpPr>
        <p:spPr>
          <a:xfrm>
            <a:off x="5365210" y="-4116"/>
            <a:ext cx="1461581" cy="365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I. </a:t>
            </a:r>
            <a:r>
              <a:rPr lang="bg-BG" sz="1600" b="1" dirty="0">
                <a:solidFill>
                  <a:schemeClr val="bg1"/>
                </a:solidFill>
              </a:rPr>
              <a:t>Въведение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EEE757-1ED9-36F7-7B24-4827429D06A9}"/>
              </a:ext>
            </a:extLst>
          </p:cNvPr>
          <p:cNvSpPr txBox="1"/>
          <p:nvPr/>
        </p:nvSpPr>
        <p:spPr>
          <a:xfrm>
            <a:off x="2315342" y="505839"/>
            <a:ext cx="7561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Диаграма на потока от данни</a:t>
            </a: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(Data Flow Diagrams)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955D9D9C-BC1E-2609-E760-A3BA227BA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02" y="1222223"/>
            <a:ext cx="3280632" cy="410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BD618B-A3E7-6377-B395-472AF8A0B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969" y="4125874"/>
            <a:ext cx="4757424" cy="22623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33E448-241E-B06E-D729-B496E2B54F88}"/>
              </a:ext>
            </a:extLst>
          </p:cNvPr>
          <p:cNvSpPr txBox="1"/>
          <p:nvPr/>
        </p:nvSpPr>
        <p:spPr>
          <a:xfrm>
            <a:off x="8388902" y="5428031"/>
            <a:ext cx="328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Larry Constantine</a:t>
            </a:r>
          </a:p>
        </p:txBody>
      </p:sp>
    </p:spTree>
    <p:extLst>
      <p:ext uri="{BB962C8B-B14F-4D97-AF65-F5344CB8AC3E}">
        <p14:creationId xmlns:p14="http://schemas.microsoft.com/office/powerpoint/2010/main" val="98290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D2100-671C-8377-CFA8-67848142E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983B3E03-DBFB-3ED0-6E35-159262F450F1}"/>
              </a:ext>
            </a:extLst>
          </p:cNvPr>
          <p:cNvSpPr txBox="1">
            <a:spLocks/>
          </p:cNvSpPr>
          <p:nvPr/>
        </p:nvSpPr>
        <p:spPr>
          <a:xfrm>
            <a:off x="122611" y="476657"/>
            <a:ext cx="11923917" cy="2470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bg-BG" sz="2000" b="1" dirty="0"/>
              <a:t>Модел</a:t>
            </a:r>
            <a:r>
              <a:rPr lang="bg-BG" sz="2000" dirty="0"/>
              <a:t> – опростена репрезентация на реалността</a:t>
            </a:r>
          </a:p>
          <a:p>
            <a:pPr algn="just">
              <a:lnSpc>
                <a:spcPct val="15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bg-BG" sz="2000" b="1" dirty="0"/>
              <a:t>Техники за моделиране на обекти (</a:t>
            </a:r>
            <a:r>
              <a:rPr lang="en-GB" sz="2000" b="1" dirty="0"/>
              <a:t>Object Modelling Techniques</a:t>
            </a:r>
            <a:r>
              <a:rPr lang="bg-BG" sz="2000" b="1" dirty="0"/>
              <a:t>)</a:t>
            </a:r>
            <a:r>
              <a:rPr lang="en-GB" sz="2000" dirty="0"/>
              <a:t> – </a:t>
            </a:r>
            <a:r>
              <a:rPr lang="bg-BG" sz="2000" dirty="0"/>
              <a:t>подход за моделиране на обекти, разработен през 1991 г. от </a:t>
            </a:r>
            <a:r>
              <a:rPr lang="en-GB" sz="2000" dirty="0"/>
              <a:t>Rumbaugh, Blaha, </a:t>
            </a:r>
            <a:r>
              <a:rPr lang="en-GB" sz="2000" dirty="0" err="1"/>
              <a:t>Premerlani</a:t>
            </a:r>
            <a:r>
              <a:rPr lang="en-GB" sz="2000" dirty="0"/>
              <a:t>, Eddy </a:t>
            </a:r>
            <a:r>
              <a:rPr lang="bg-BG" sz="2000" dirty="0"/>
              <a:t>и </a:t>
            </a:r>
            <a:r>
              <a:rPr lang="en-GB" sz="2000" dirty="0" err="1"/>
              <a:t>Lorenson</a:t>
            </a:r>
            <a:r>
              <a:rPr lang="en-GB" sz="2000" dirty="0"/>
              <a:t>, </a:t>
            </a:r>
            <a:r>
              <a:rPr lang="bg-BG" sz="2000" dirty="0"/>
              <a:t>като метод за разработване на обектно-ориентирани системи и за поддръжка на обектно-ориентираното програмиране (предшественик на </a:t>
            </a:r>
            <a:r>
              <a:rPr lang="en-GB" sz="2000" dirty="0"/>
              <a:t>UML</a:t>
            </a:r>
            <a:r>
              <a:rPr lang="bg-BG" sz="2000" dirty="0"/>
              <a:t>)</a:t>
            </a:r>
            <a:endParaRPr lang="en-GB" sz="2000" dirty="0"/>
          </a:p>
          <a:p>
            <a:pPr marL="0" indent="0" algn="just">
              <a:lnSpc>
                <a:spcPct val="150000"/>
              </a:lnSpc>
              <a:buNone/>
            </a:pPr>
            <a:endParaRPr lang="en-GB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611351-CE7E-AB0A-5B3B-5A73CC2708C6}"/>
              </a:ext>
            </a:extLst>
          </p:cNvPr>
          <p:cNvSpPr/>
          <p:nvPr/>
        </p:nvSpPr>
        <p:spPr>
          <a:xfrm>
            <a:off x="0" y="6525668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63EDF818-4EAE-BD80-EFDF-7B3179626A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8088" y="6506957"/>
            <a:ext cx="1600517" cy="365125"/>
          </a:xfrm>
        </p:spPr>
        <p:txBody>
          <a:bodyPr/>
          <a:lstStyle/>
          <a:p>
            <a:fld id="{99A7733F-AFCD-4A45-A7AE-1108E2CE274B}" type="datetime1">
              <a:rPr lang="bg-BG" b="1" smtClean="0">
                <a:solidFill>
                  <a:schemeClr val="bg1"/>
                </a:solidFill>
              </a:rPr>
              <a:t>7.12.2024 г.</a:t>
            </a:fld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987D404-301F-1EFC-C4D5-A9B46B29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6513668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fld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Date Placeholder 8">
            <a:extLst>
              <a:ext uri="{FF2B5EF4-FFF2-40B4-BE49-F238E27FC236}">
                <a16:creationId xmlns:a16="http://schemas.microsoft.com/office/drawing/2014/main" id="{349FD4DF-E346-2C2E-CA7A-EBCC5459BAF0}"/>
              </a:ext>
            </a:extLst>
          </p:cNvPr>
          <p:cNvSpPr txBox="1">
            <a:spLocks/>
          </p:cNvSpPr>
          <p:nvPr/>
        </p:nvSpPr>
        <p:spPr>
          <a:xfrm>
            <a:off x="2764277" y="6506957"/>
            <a:ext cx="6663447" cy="365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Обектно-ориентиран анализ и проектиране на софтуерни системи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E2550B-F391-F318-39FB-8E236D28E508}"/>
              </a:ext>
            </a:extLst>
          </p:cNvPr>
          <p:cNvSpPr/>
          <p:nvPr/>
        </p:nvSpPr>
        <p:spPr>
          <a:xfrm>
            <a:off x="-3245" y="8137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ate Placeholder 8">
            <a:extLst>
              <a:ext uri="{FF2B5EF4-FFF2-40B4-BE49-F238E27FC236}">
                <a16:creationId xmlns:a16="http://schemas.microsoft.com/office/drawing/2014/main" id="{69E893E1-7146-BE86-D97D-069F28BE326C}"/>
              </a:ext>
            </a:extLst>
          </p:cNvPr>
          <p:cNvSpPr txBox="1">
            <a:spLocks/>
          </p:cNvSpPr>
          <p:nvPr/>
        </p:nvSpPr>
        <p:spPr>
          <a:xfrm>
            <a:off x="3892258" y="-4116"/>
            <a:ext cx="4407485" cy="365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II. </a:t>
            </a:r>
            <a:r>
              <a:rPr lang="bg-BG" sz="1600" b="1" dirty="0">
                <a:solidFill>
                  <a:schemeClr val="bg1"/>
                </a:solidFill>
              </a:rPr>
              <a:t>Характеристики на потоковите диаграми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D6353EB-46F2-7B77-C499-2AB1C5F66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877212"/>
              </p:ext>
            </p:extLst>
          </p:nvPr>
        </p:nvGraphicFramePr>
        <p:xfrm>
          <a:off x="376138" y="3044758"/>
          <a:ext cx="11439725" cy="327590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87945">
                  <a:extLst>
                    <a:ext uri="{9D8B030D-6E8A-4147-A177-3AD203B41FA5}">
                      <a16:colId xmlns:a16="http://schemas.microsoft.com/office/drawing/2014/main" val="2711787269"/>
                    </a:ext>
                  </a:extLst>
                </a:gridCol>
                <a:gridCol w="2472121">
                  <a:extLst>
                    <a:ext uri="{9D8B030D-6E8A-4147-A177-3AD203B41FA5}">
                      <a16:colId xmlns:a16="http://schemas.microsoft.com/office/drawing/2014/main" val="3032914453"/>
                    </a:ext>
                  </a:extLst>
                </a:gridCol>
                <a:gridCol w="2103769">
                  <a:extLst>
                    <a:ext uri="{9D8B030D-6E8A-4147-A177-3AD203B41FA5}">
                      <a16:colId xmlns:a16="http://schemas.microsoft.com/office/drawing/2014/main" val="2062018850"/>
                    </a:ext>
                  </a:extLst>
                </a:gridCol>
                <a:gridCol w="2287945">
                  <a:extLst>
                    <a:ext uri="{9D8B030D-6E8A-4147-A177-3AD203B41FA5}">
                      <a16:colId xmlns:a16="http://schemas.microsoft.com/office/drawing/2014/main" val="1148437845"/>
                    </a:ext>
                  </a:extLst>
                </a:gridCol>
                <a:gridCol w="2287945">
                  <a:extLst>
                    <a:ext uri="{9D8B030D-6E8A-4147-A177-3AD203B41FA5}">
                      <a16:colId xmlns:a16="http://schemas.microsoft.com/office/drawing/2014/main" val="2658238800"/>
                    </a:ext>
                  </a:extLst>
                </a:gridCol>
              </a:tblGrid>
              <a:tr h="366675">
                <a:tc rowSpan="2">
                  <a:txBody>
                    <a:bodyPr/>
                    <a:lstStyle/>
                    <a:p>
                      <a:pPr algn="ctr"/>
                      <a:r>
                        <a:rPr lang="bg-BG" sz="1600" b="1" dirty="0"/>
                        <a:t>Модел</a:t>
                      </a:r>
                      <a:endParaRPr lang="en-GB" sz="16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bg-BG" sz="1600" b="1" dirty="0"/>
                        <a:t>Представяне</a:t>
                      </a:r>
                      <a:endParaRPr lang="en-GB" sz="16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bg-BG" sz="1600" b="1" dirty="0"/>
                        <a:t>Диаграми</a:t>
                      </a:r>
                      <a:endParaRPr lang="en-GB" sz="1600" b="1" dirty="0"/>
                    </a:p>
                  </a:txBody>
                  <a:tcPr anchor="ctr">
                    <a:solidFill>
                      <a:srgbClr val="E9713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bg-BG" sz="1600" b="1" dirty="0"/>
                        <a:t>Представяне чрез граф</a:t>
                      </a:r>
                      <a:endParaRPr lang="en-GB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786441"/>
                  </a:ext>
                </a:extLst>
              </a:tr>
              <a:tr h="31026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dirty="0">
                          <a:solidFill>
                            <a:schemeClr val="bg1"/>
                          </a:solidFill>
                        </a:rPr>
                        <a:t>върхове</a:t>
                      </a:r>
                      <a:endParaRPr lang="en-GB" sz="1600" b="1" i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dirty="0">
                          <a:solidFill>
                            <a:schemeClr val="bg1"/>
                          </a:solidFill>
                        </a:rPr>
                        <a:t>ребра</a:t>
                      </a:r>
                      <a:endParaRPr lang="en-GB" sz="1600" b="1" i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055357"/>
                  </a:ext>
                </a:extLst>
              </a:tr>
              <a:tr h="866176">
                <a:tc>
                  <a:txBody>
                    <a:bodyPr/>
                    <a:lstStyle/>
                    <a:p>
                      <a:pPr algn="ctr"/>
                      <a:r>
                        <a:rPr lang="bg-BG" sz="1600" b="1" dirty="0"/>
                        <a:t>Обектен модел</a:t>
                      </a:r>
                      <a:endParaRPr lang="en-GB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dirty="0"/>
                        <a:t>статични или структурни черти на системата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dirty="0"/>
                        <a:t>диаграма на класовете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dirty="0"/>
                        <a:t>класове</a:t>
                      </a:r>
                      <a:br>
                        <a:rPr lang="bg-BG" sz="1600" dirty="0"/>
                      </a:br>
                      <a:r>
                        <a:rPr lang="en-GB" sz="1600" dirty="0"/>
                        <a:t>(classes)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dirty="0"/>
                        <a:t>връзки</a:t>
                      </a:r>
                      <a:br>
                        <a:rPr lang="en-GB" sz="1600" dirty="0"/>
                      </a:br>
                      <a:r>
                        <a:rPr lang="en-GB" sz="1600" dirty="0"/>
                        <a:t>(relationship)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474033"/>
                  </a:ext>
                </a:extLst>
              </a:tr>
              <a:tr h="1128654">
                <a:tc>
                  <a:txBody>
                    <a:bodyPr/>
                    <a:lstStyle/>
                    <a:p>
                      <a:pPr algn="ctr"/>
                      <a:r>
                        <a:rPr lang="bg-BG" sz="1600" b="1" dirty="0"/>
                        <a:t>Динамичен модел</a:t>
                      </a:r>
                      <a:endParaRPr lang="en-GB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dirty="0"/>
                        <a:t>аспекти на системата, които се променят с времето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dirty="0"/>
                        <a:t>диаграма на състоянието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dirty="0"/>
                        <a:t>състояния</a:t>
                      </a:r>
                      <a:br>
                        <a:rPr lang="en-GB" sz="1600" dirty="0"/>
                      </a:br>
                      <a:r>
                        <a:rPr lang="en-GB" sz="1600" dirty="0"/>
                        <a:t>(states)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dirty="0"/>
                        <a:t>преходи</a:t>
                      </a:r>
                      <a:br>
                        <a:rPr lang="en-GB" sz="1600" dirty="0"/>
                      </a:br>
                      <a:r>
                        <a:rPr lang="en-GB" sz="1600" dirty="0"/>
                        <a:t>(transitions)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1908487"/>
                  </a:ext>
                </a:extLst>
              </a:tr>
              <a:tr h="563803">
                <a:tc>
                  <a:txBody>
                    <a:bodyPr/>
                    <a:lstStyle/>
                    <a:p>
                      <a:pPr algn="ctr"/>
                      <a:r>
                        <a:rPr lang="bg-BG" sz="1600" b="1" dirty="0"/>
                        <a:t>Функционален модел</a:t>
                      </a:r>
                      <a:endParaRPr lang="en-GB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dirty="0"/>
                        <a:t>трансформация на данни в системата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dirty="0"/>
                        <a:t>диаграма на </a:t>
                      </a:r>
                      <a:br>
                        <a:rPr lang="bg-BG" sz="1600" b="0" dirty="0"/>
                      </a:br>
                      <a:r>
                        <a:rPr lang="bg-BG" sz="1600" b="0" dirty="0"/>
                        <a:t>потока от данни</a:t>
                      </a:r>
                      <a:endParaRPr lang="en-GB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dirty="0"/>
                        <a:t>процеси</a:t>
                      </a:r>
                      <a:br>
                        <a:rPr lang="en-GB" sz="1600" dirty="0"/>
                      </a:br>
                      <a:r>
                        <a:rPr lang="en-GB" sz="1600" dirty="0"/>
                        <a:t>(processes)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dirty="0"/>
                        <a:t>поток на данните </a:t>
                      </a:r>
                      <a:br>
                        <a:rPr lang="en-GB" sz="1600" dirty="0"/>
                      </a:br>
                      <a:r>
                        <a:rPr lang="bg-BG" sz="1600" dirty="0"/>
                        <a:t>(</a:t>
                      </a:r>
                      <a:r>
                        <a:rPr lang="en-GB" sz="1600" dirty="0"/>
                        <a:t>data flow</a:t>
                      </a:r>
                      <a:r>
                        <a:rPr lang="bg-BG" sz="1600" dirty="0"/>
                        <a:t>)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483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36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5E261-F437-F70A-27A1-6FF9D965B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F8CA0A34-AEB6-0AD5-99CA-243F81BA6014}"/>
              </a:ext>
            </a:extLst>
          </p:cNvPr>
          <p:cNvSpPr txBox="1">
            <a:spLocks/>
          </p:cNvSpPr>
          <p:nvPr/>
        </p:nvSpPr>
        <p:spPr>
          <a:xfrm>
            <a:off x="122611" y="1254870"/>
            <a:ext cx="5973389" cy="5457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bg-BG" sz="2000" dirty="0"/>
              <a:t>Представят потока на информация в рамките на системата, както и между системата и средата</a:t>
            </a:r>
          </a:p>
          <a:p>
            <a:pPr algn="just">
              <a:lnSpc>
                <a:spcPct val="15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bg-BG" sz="2000" dirty="0"/>
              <a:t>Не показват последователността на поведение и на управляваща информация </a:t>
            </a:r>
          </a:p>
          <a:p>
            <a:pPr algn="just">
              <a:lnSpc>
                <a:spcPct val="15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bg-BG" sz="2000" dirty="0"/>
              <a:t>Не са част от спецификацията на </a:t>
            </a:r>
            <a:r>
              <a:rPr lang="en-GB" sz="2000" dirty="0"/>
              <a:t>UML</a:t>
            </a:r>
          </a:p>
          <a:p>
            <a:pPr algn="just">
              <a:lnSpc>
                <a:spcPct val="15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bg-BG" sz="2000" dirty="0"/>
              <a:t>Нотация</a:t>
            </a:r>
            <a:r>
              <a:rPr lang="en-GB" sz="2000" dirty="0"/>
              <a:t> – </a:t>
            </a:r>
            <a:r>
              <a:rPr lang="bg-BG" sz="2000" dirty="0"/>
              <a:t>четири основни символа:</a:t>
            </a:r>
          </a:p>
          <a:p>
            <a:pPr lvl="1" algn="just">
              <a:lnSpc>
                <a:spcPct val="15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bg-BG" sz="1600" dirty="0"/>
              <a:t>Процеси (</a:t>
            </a:r>
            <a:r>
              <a:rPr lang="en-GB" sz="1600" dirty="0"/>
              <a:t>Processes</a:t>
            </a:r>
            <a:r>
              <a:rPr lang="bg-BG" sz="1600" dirty="0"/>
              <a:t>)</a:t>
            </a:r>
            <a:endParaRPr lang="en-GB" sz="1600" dirty="0"/>
          </a:p>
          <a:p>
            <a:pPr lvl="1" algn="just">
              <a:lnSpc>
                <a:spcPct val="15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bg-BG" sz="1600" dirty="0"/>
              <a:t>Потоци от данни</a:t>
            </a:r>
            <a:r>
              <a:rPr lang="en-GB" sz="1600" dirty="0"/>
              <a:t> (Data Flows)</a:t>
            </a:r>
          </a:p>
          <a:p>
            <a:pPr lvl="1" algn="just">
              <a:lnSpc>
                <a:spcPct val="15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bg-BG" sz="1600" dirty="0"/>
              <a:t>Хранилища на данни (</a:t>
            </a:r>
            <a:r>
              <a:rPr lang="en-GB" sz="1600" dirty="0"/>
              <a:t>Data Stores</a:t>
            </a:r>
            <a:r>
              <a:rPr lang="bg-BG" sz="1600" dirty="0"/>
              <a:t>)</a:t>
            </a:r>
            <a:endParaRPr lang="en-GB" sz="1600" dirty="0"/>
          </a:p>
          <a:p>
            <a:pPr lvl="1" algn="just">
              <a:lnSpc>
                <a:spcPct val="15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bg-BG" sz="1600" dirty="0"/>
              <a:t>Външни същности</a:t>
            </a:r>
            <a:r>
              <a:rPr lang="en-GB" sz="1600" dirty="0"/>
              <a:t> </a:t>
            </a:r>
            <a:r>
              <a:rPr lang="bg-BG" sz="1600" dirty="0"/>
              <a:t>/</a:t>
            </a:r>
            <a:r>
              <a:rPr lang="en-GB" sz="1600" dirty="0"/>
              <a:t> </a:t>
            </a:r>
            <a:r>
              <a:rPr lang="bg-BG" sz="1600" dirty="0"/>
              <a:t>единици (</a:t>
            </a:r>
            <a:r>
              <a:rPr lang="en-GB" sz="1600" dirty="0"/>
              <a:t>External Entities</a:t>
            </a:r>
            <a:r>
              <a:rPr lang="bg-BG" sz="1600" dirty="0"/>
              <a:t>)</a:t>
            </a:r>
            <a:endParaRPr lang="en-GB" sz="1600" dirty="0"/>
          </a:p>
          <a:p>
            <a:pPr marL="457200" lvl="1" indent="0" algn="just">
              <a:lnSpc>
                <a:spcPct val="150000"/>
              </a:lnSpc>
              <a:spcBef>
                <a:spcPts val="400"/>
              </a:spcBef>
              <a:buNone/>
            </a:pPr>
            <a:r>
              <a:rPr lang="bg-BG" sz="1600" dirty="0"/>
              <a:t>Речник на данни (</a:t>
            </a:r>
            <a:r>
              <a:rPr lang="en-GB" sz="1600" dirty="0"/>
              <a:t>Data Dictionary</a:t>
            </a:r>
            <a:r>
              <a:rPr lang="bg-BG" sz="1600" dirty="0"/>
              <a:t>)</a:t>
            </a:r>
            <a:endParaRPr lang="en-GB" sz="1600" dirty="0"/>
          </a:p>
          <a:p>
            <a:pPr marL="0" indent="0" algn="just">
              <a:lnSpc>
                <a:spcPct val="150000"/>
              </a:lnSpc>
              <a:buNone/>
            </a:pPr>
            <a:endParaRPr lang="en-GB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3E9574-AC53-7931-DB4B-3C16B03E6B99}"/>
              </a:ext>
            </a:extLst>
          </p:cNvPr>
          <p:cNvSpPr/>
          <p:nvPr/>
        </p:nvSpPr>
        <p:spPr>
          <a:xfrm>
            <a:off x="0" y="6525668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19D1A721-6E75-8844-3948-6793933C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8088" y="6506957"/>
            <a:ext cx="1600517" cy="365125"/>
          </a:xfrm>
        </p:spPr>
        <p:txBody>
          <a:bodyPr/>
          <a:lstStyle/>
          <a:p>
            <a:fld id="{99A7733F-AFCD-4A45-A7AE-1108E2CE274B}" type="datetime1">
              <a:rPr lang="bg-BG" b="1" smtClean="0">
                <a:solidFill>
                  <a:schemeClr val="bg1"/>
                </a:solidFill>
              </a:rPr>
              <a:t>7.12.2024 г.</a:t>
            </a:fld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FD56A1F4-EEA4-D4CB-97B5-E277E8EE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6513668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fld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Date Placeholder 8">
            <a:extLst>
              <a:ext uri="{FF2B5EF4-FFF2-40B4-BE49-F238E27FC236}">
                <a16:creationId xmlns:a16="http://schemas.microsoft.com/office/drawing/2014/main" id="{3C66755A-5F4E-50F8-581D-BB85DE3A39BA}"/>
              </a:ext>
            </a:extLst>
          </p:cNvPr>
          <p:cNvSpPr txBox="1">
            <a:spLocks/>
          </p:cNvSpPr>
          <p:nvPr/>
        </p:nvSpPr>
        <p:spPr>
          <a:xfrm>
            <a:off x="2764277" y="6506957"/>
            <a:ext cx="6663447" cy="365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Обектно-ориентиран анализ и проектиране на софтуерни системи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F2CF15-3DE0-8432-BA62-3C7BC9256580}"/>
              </a:ext>
            </a:extLst>
          </p:cNvPr>
          <p:cNvSpPr/>
          <p:nvPr/>
        </p:nvSpPr>
        <p:spPr>
          <a:xfrm>
            <a:off x="-3245" y="8137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B01D69-9180-A337-D681-0FE538AE1D3C}"/>
              </a:ext>
            </a:extLst>
          </p:cNvPr>
          <p:cNvSpPr txBox="1"/>
          <p:nvPr/>
        </p:nvSpPr>
        <p:spPr>
          <a:xfrm>
            <a:off x="2315342" y="525295"/>
            <a:ext cx="7561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Диаграма на потока от данни</a:t>
            </a: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(Data Flow Diagrams)</a:t>
            </a:r>
          </a:p>
        </p:txBody>
      </p:sp>
      <p:pic>
        <p:nvPicPr>
          <p:cNvPr id="9" name="Picture 8" descr="A diagram of a bank&#10;&#10;Description automatically generated">
            <a:extLst>
              <a:ext uri="{FF2B5EF4-FFF2-40B4-BE49-F238E27FC236}">
                <a16:creationId xmlns:a16="http://schemas.microsoft.com/office/drawing/2014/main" id="{5D9E5357-1C59-1B2C-F524-E242F6FC3D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549" y="1238312"/>
            <a:ext cx="5737958" cy="48856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EEB5D5-8E77-12F3-AB43-8C28FAF7769F}"/>
              </a:ext>
            </a:extLst>
          </p:cNvPr>
          <p:cNvSpPr txBox="1"/>
          <p:nvPr/>
        </p:nvSpPr>
        <p:spPr>
          <a:xfrm>
            <a:off x="3895320" y="148"/>
            <a:ext cx="44013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II. </a:t>
            </a:r>
            <a:r>
              <a:rPr lang="bg-BG" sz="1600" b="1" dirty="0">
                <a:solidFill>
                  <a:schemeClr val="bg1"/>
                </a:solidFill>
              </a:rPr>
              <a:t>Характеристики на потоковите диаграми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15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B8CCA-CDB0-AE1E-F348-7E9C4A17B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C7EFBE-AE6A-CACB-A554-1A159004D2DF}"/>
              </a:ext>
            </a:extLst>
          </p:cNvPr>
          <p:cNvSpPr/>
          <p:nvPr/>
        </p:nvSpPr>
        <p:spPr>
          <a:xfrm>
            <a:off x="0" y="6525668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19E0E48D-CF1B-A257-C7C6-7ADD3FA286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8088" y="6506957"/>
            <a:ext cx="1600517" cy="365125"/>
          </a:xfrm>
        </p:spPr>
        <p:txBody>
          <a:bodyPr/>
          <a:lstStyle/>
          <a:p>
            <a:fld id="{99A7733F-AFCD-4A45-A7AE-1108E2CE274B}" type="datetime1">
              <a:rPr lang="bg-BG" b="1" smtClean="0">
                <a:solidFill>
                  <a:schemeClr val="bg1"/>
                </a:solidFill>
              </a:rPr>
              <a:t>7.12.2024 г.</a:t>
            </a:fld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480A4B31-26BB-623C-E10C-A62E9544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6513668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fld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Date Placeholder 8">
            <a:extLst>
              <a:ext uri="{FF2B5EF4-FFF2-40B4-BE49-F238E27FC236}">
                <a16:creationId xmlns:a16="http://schemas.microsoft.com/office/drawing/2014/main" id="{BFD4BEAD-0DFC-0B41-5376-7EEB9AFB0DB3}"/>
              </a:ext>
            </a:extLst>
          </p:cNvPr>
          <p:cNvSpPr txBox="1">
            <a:spLocks/>
          </p:cNvSpPr>
          <p:nvPr/>
        </p:nvSpPr>
        <p:spPr>
          <a:xfrm>
            <a:off x="2764277" y="6506957"/>
            <a:ext cx="6663447" cy="365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Обектно-ориентиран анализ и проектиране на софтуерни системи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2841E3-0C5B-CB02-25B7-2A213872C997}"/>
              </a:ext>
            </a:extLst>
          </p:cNvPr>
          <p:cNvSpPr/>
          <p:nvPr/>
        </p:nvSpPr>
        <p:spPr>
          <a:xfrm>
            <a:off x="-3245" y="8137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C6FB75-2E1F-0722-0008-A6385609B6F9}"/>
              </a:ext>
            </a:extLst>
          </p:cNvPr>
          <p:cNvSpPr txBox="1"/>
          <p:nvPr/>
        </p:nvSpPr>
        <p:spPr>
          <a:xfrm>
            <a:off x="-3245" y="51556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Комуникация по отношение на процесите и връзката им с потоците от данни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2F698-4716-EB0E-9AA5-D22429195F19}"/>
              </a:ext>
            </a:extLst>
          </p:cNvPr>
          <p:cNvSpPr txBox="1"/>
          <p:nvPr/>
        </p:nvSpPr>
        <p:spPr>
          <a:xfrm>
            <a:off x="3895320" y="19604"/>
            <a:ext cx="44013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II. </a:t>
            </a:r>
            <a:r>
              <a:rPr lang="bg-BG" sz="1600" b="1" dirty="0">
                <a:solidFill>
                  <a:schemeClr val="bg1"/>
                </a:solidFill>
              </a:rPr>
              <a:t>Характеристики на потоковите диаграми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D0A768-D05F-B7DE-0864-B411D2899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19" y="1154096"/>
            <a:ext cx="5207332" cy="51073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0E0711-AB4A-8042-FD2D-07EC91AD2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879" y="1171786"/>
            <a:ext cx="5788697" cy="516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6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D8CC8-749B-811A-D1E5-DB6A97C1F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11819B-5602-4AF2-023C-CF6D4731AB8E}"/>
              </a:ext>
            </a:extLst>
          </p:cNvPr>
          <p:cNvSpPr/>
          <p:nvPr/>
        </p:nvSpPr>
        <p:spPr>
          <a:xfrm>
            <a:off x="0" y="6525668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CA165B55-7C23-9BDE-4846-17D8D086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8088" y="6506957"/>
            <a:ext cx="1600517" cy="365125"/>
          </a:xfrm>
        </p:spPr>
        <p:txBody>
          <a:bodyPr/>
          <a:lstStyle/>
          <a:p>
            <a:fld id="{99A7733F-AFCD-4A45-A7AE-1108E2CE274B}" type="datetime1">
              <a:rPr lang="bg-BG" b="1" smtClean="0">
                <a:solidFill>
                  <a:schemeClr val="bg1"/>
                </a:solidFill>
              </a:rPr>
              <a:t>7.12.2024 г.</a:t>
            </a:fld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EBDF41E5-FE25-0C5E-D06F-08AB7598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6513668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fld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Date Placeholder 8">
            <a:extLst>
              <a:ext uri="{FF2B5EF4-FFF2-40B4-BE49-F238E27FC236}">
                <a16:creationId xmlns:a16="http://schemas.microsoft.com/office/drawing/2014/main" id="{24BD55F4-750F-CD54-DCB2-86ED0010D2E4}"/>
              </a:ext>
            </a:extLst>
          </p:cNvPr>
          <p:cNvSpPr txBox="1">
            <a:spLocks/>
          </p:cNvSpPr>
          <p:nvPr/>
        </p:nvSpPr>
        <p:spPr>
          <a:xfrm>
            <a:off x="2764277" y="6506957"/>
            <a:ext cx="6663447" cy="365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Обектно-ориентиран анализ и проектиране на софтуерни системи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57C3E3-13DF-A679-2E9E-10322B208C26}"/>
              </a:ext>
            </a:extLst>
          </p:cNvPr>
          <p:cNvSpPr/>
          <p:nvPr/>
        </p:nvSpPr>
        <p:spPr>
          <a:xfrm>
            <a:off x="-3245" y="8137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DB9835-2F89-88F4-AA50-E156697A1DF4}"/>
              </a:ext>
            </a:extLst>
          </p:cNvPr>
          <p:cNvSpPr txBox="1"/>
          <p:nvPr/>
        </p:nvSpPr>
        <p:spPr>
          <a:xfrm>
            <a:off x="-3245" y="52529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Комуникация по отношение на хранилищата от данни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42B633-4B49-4FFD-A094-7618407EED2C}"/>
              </a:ext>
            </a:extLst>
          </p:cNvPr>
          <p:cNvSpPr txBox="1"/>
          <p:nvPr/>
        </p:nvSpPr>
        <p:spPr>
          <a:xfrm>
            <a:off x="3895320" y="19604"/>
            <a:ext cx="44013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II. </a:t>
            </a:r>
            <a:r>
              <a:rPr lang="bg-BG" sz="1600" b="1" dirty="0">
                <a:solidFill>
                  <a:schemeClr val="bg1"/>
                </a:solidFill>
              </a:rPr>
              <a:t>Характеристики на потоковите диаграми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E84F0C-A666-E4CB-E1CA-3C9EF0B6D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8" y="1408918"/>
            <a:ext cx="5366433" cy="362205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D2652C4-F370-2877-17C5-A1E6BD57042E}"/>
              </a:ext>
            </a:extLst>
          </p:cNvPr>
          <p:cNvGrpSpPr/>
          <p:nvPr/>
        </p:nvGrpSpPr>
        <p:grpSpPr>
          <a:xfrm>
            <a:off x="5700250" y="2994633"/>
            <a:ext cx="6407075" cy="3172703"/>
            <a:chOff x="5700250" y="2255330"/>
            <a:chExt cx="6407075" cy="317270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1D208C5-5B94-AADC-4AA5-B5E9EDAA8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88788"/>
            <a:stretch/>
          </p:blipFill>
          <p:spPr>
            <a:xfrm rot="10800000">
              <a:off x="11384949" y="2255330"/>
              <a:ext cx="722376" cy="317270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623832F-3BDE-013D-2E3C-C8A070E8C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0706"/>
            <a:stretch/>
          </p:blipFill>
          <p:spPr>
            <a:xfrm>
              <a:off x="5700250" y="2255330"/>
              <a:ext cx="5752892" cy="31727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988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84FDF-25A2-24F8-805B-67C17D794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6A62E9-9666-7B0F-495B-9BD8FDEBBCF4}"/>
              </a:ext>
            </a:extLst>
          </p:cNvPr>
          <p:cNvSpPr/>
          <p:nvPr/>
        </p:nvSpPr>
        <p:spPr>
          <a:xfrm>
            <a:off x="0" y="6525668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332C790C-6E68-DFFD-ACF0-50DC8B12D8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8088" y="6506957"/>
            <a:ext cx="1600517" cy="365125"/>
          </a:xfrm>
        </p:spPr>
        <p:txBody>
          <a:bodyPr/>
          <a:lstStyle/>
          <a:p>
            <a:fld id="{99A7733F-AFCD-4A45-A7AE-1108E2CE274B}" type="datetime1">
              <a:rPr lang="bg-BG" b="1" smtClean="0">
                <a:solidFill>
                  <a:schemeClr val="bg1"/>
                </a:solidFill>
              </a:rPr>
              <a:t>7.12.2024 г.</a:t>
            </a:fld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356180FD-DEF5-AAB0-52BC-381C4EC3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6513668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fld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Date Placeholder 8">
            <a:extLst>
              <a:ext uri="{FF2B5EF4-FFF2-40B4-BE49-F238E27FC236}">
                <a16:creationId xmlns:a16="http://schemas.microsoft.com/office/drawing/2014/main" id="{F1A26B0B-3A85-E7E5-99B0-980EA273A6C8}"/>
              </a:ext>
            </a:extLst>
          </p:cNvPr>
          <p:cNvSpPr txBox="1">
            <a:spLocks/>
          </p:cNvSpPr>
          <p:nvPr/>
        </p:nvSpPr>
        <p:spPr>
          <a:xfrm>
            <a:off x="2764277" y="6506957"/>
            <a:ext cx="6663447" cy="365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Обектно-ориентиран анализ и проектиране на софтуерни системи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E008F6-3635-EB82-35E4-EA783AA5369B}"/>
              </a:ext>
            </a:extLst>
          </p:cNvPr>
          <p:cNvSpPr/>
          <p:nvPr/>
        </p:nvSpPr>
        <p:spPr>
          <a:xfrm>
            <a:off x="-3245" y="8137"/>
            <a:ext cx="12192000" cy="332332"/>
          </a:xfrm>
          <a:prstGeom prst="rect">
            <a:avLst/>
          </a:prstGeom>
          <a:solidFill>
            <a:srgbClr val="188488"/>
          </a:solidFill>
          <a:ln>
            <a:solidFill>
              <a:srgbClr val="1884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21867A-74FF-A6EC-F833-ABB9ADA24B9F}"/>
              </a:ext>
            </a:extLst>
          </p:cNvPr>
          <p:cNvSpPr txBox="1"/>
          <p:nvPr/>
        </p:nvSpPr>
        <p:spPr>
          <a:xfrm>
            <a:off x="-3245" y="51556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Комуникация по отношение на външни единици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F396ED-113D-3877-6F35-8A6BC6376C12}"/>
              </a:ext>
            </a:extLst>
          </p:cNvPr>
          <p:cNvSpPr txBox="1"/>
          <p:nvPr/>
        </p:nvSpPr>
        <p:spPr>
          <a:xfrm>
            <a:off x="3895320" y="19604"/>
            <a:ext cx="44013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II. </a:t>
            </a:r>
            <a:r>
              <a:rPr lang="bg-BG" sz="1600" b="1" dirty="0">
                <a:solidFill>
                  <a:schemeClr val="bg1"/>
                </a:solidFill>
              </a:rPr>
              <a:t>Характеристики на потоковите диаграми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D82DAB-314C-A992-0B9C-107C8E0E6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9" y="1202735"/>
            <a:ext cx="5232265" cy="396139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D41B328-66A7-0685-71E1-EDCE46114B97}"/>
              </a:ext>
            </a:extLst>
          </p:cNvPr>
          <p:cNvGrpSpPr/>
          <p:nvPr/>
        </p:nvGrpSpPr>
        <p:grpSpPr>
          <a:xfrm>
            <a:off x="5692796" y="3213407"/>
            <a:ext cx="6388958" cy="3177666"/>
            <a:chOff x="2939868" y="1884089"/>
            <a:chExt cx="7818216" cy="412432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4C50BF9-EAC5-EA7D-B819-97983F3B3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88906"/>
            <a:stretch/>
          </p:blipFill>
          <p:spPr>
            <a:xfrm rot="10800000">
              <a:off x="9885229" y="1884089"/>
              <a:ext cx="872855" cy="41243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AF1B8EC-2783-A2F2-4EEE-2CC0DCD12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9884"/>
            <a:stretch/>
          </p:blipFill>
          <p:spPr>
            <a:xfrm>
              <a:off x="2939868" y="1884090"/>
              <a:ext cx="7089958" cy="4124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425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1843</Words>
  <Application>Microsoft Office PowerPoint</Application>
  <PresentationFormat>Widescreen</PresentationFormat>
  <Paragraphs>256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Aptos</vt:lpstr>
      <vt:lpstr>Aptos Display</vt:lpstr>
      <vt:lpstr>Aptos ExtraBold</vt:lpstr>
      <vt:lpstr>Arial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Стефан Димитров Велев</dc:creator>
  <cp:lastModifiedBy>Стефан Димитров Велев</cp:lastModifiedBy>
  <cp:revision>18</cp:revision>
  <dcterms:created xsi:type="dcterms:W3CDTF">2024-11-28T11:21:33Z</dcterms:created>
  <dcterms:modified xsi:type="dcterms:W3CDTF">2024-12-07T19:42:16Z</dcterms:modified>
</cp:coreProperties>
</file>