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 Serif"/>
      <p:regular r:id="rId31"/>
      <p:bold r:id="rId32"/>
      <p:italic r:id="rId33"/>
      <p:boldItalic r:id="rId34"/>
    </p:embeddedFont>
    <p:embeddedFont>
      <p:font typeface="Roboto Serif ExtraBold"/>
      <p:bold r:id="rId35"/>
      <p:boldItalic r:id="rId36"/>
    </p:embeddedFont>
    <p:embeddedFont>
      <p:font typeface="Roboto Serif SemiBold"/>
      <p:regular r:id="rId37"/>
      <p:bold r:id="rId38"/>
      <p:italic r:id="rId39"/>
      <p:boldItalic r:id="rId40"/>
    </p:embeddedFont>
    <p:embeddedFont>
      <p:font typeface="Roboto Serif Black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SerifSemiBold-boldItalic.fntdata"/><Relationship Id="rId20" Type="http://schemas.openxmlformats.org/officeDocument/2006/relationships/slide" Target="slides/slide15.xml"/><Relationship Id="rId42" Type="http://schemas.openxmlformats.org/officeDocument/2006/relationships/font" Target="fonts/RobotoSerifBlack-boldItalic.fntdata"/><Relationship Id="rId41" Type="http://schemas.openxmlformats.org/officeDocument/2006/relationships/font" Target="fonts/RobotoSerifBlack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erif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erif-italic.fntdata"/><Relationship Id="rId10" Type="http://schemas.openxmlformats.org/officeDocument/2006/relationships/slide" Target="slides/slide5.xml"/><Relationship Id="rId32" Type="http://schemas.openxmlformats.org/officeDocument/2006/relationships/font" Target="fonts/RobotoSerif-bold.fntdata"/><Relationship Id="rId13" Type="http://schemas.openxmlformats.org/officeDocument/2006/relationships/slide" Target="slides/slide8.xml"/><Relationship Id="rId35" Type="http://schemas.openxmlformats.org/officeDocument/2006/relationships/font" Target="fonts/RobotoSerifExtraBold-bold.fntdata"/><Relationship Id="rId12" Type="http://schemas.openxmlformats.org/officeDocument/2006/relationships/slide" Target="slides/slide7.xml"/><Relationship Id="rId34" Type="http://schemas.openxmlformats.org/officeDocument/2006/relationships/font" Target="fonts/RobotoSerif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SerifSemiBold-regular.fntdata"/><Relationship Id="rId14" Type="http://schemas.openxmlformats.org/officeDocument/2006/relationships/slide" Target="slides/slide9.xml"/><Relationship Id="rId36" Type="http://schemas.openxmlformats.org/officeDocument/2006/relationships/font" Target="fonts/RobotoSerifExtraBold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SerifSemiBold-italic.fntdata"/><Relationship Id="rId16" Type="http://schemas.openxmlformats.org/officeDocument/2006/relationships/slide" Target="slides/slide11.xml"/><Relationship Id="rId38" Type="http://schemas.openxmlformats.org/officeDocument/2006/relationships/font" Target="fonts/RobotoSerifSemi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e5ff177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e5ff177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d052f12a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d052f12a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d052f12a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d052f12a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d052f12a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d052f12a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e5ff177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e5ff177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d052f12a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d052f12a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a4d37054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a4d37054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d052f12a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d052f12a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a4d3705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a4d3705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d052f12a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d052f12a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4d052f12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4d052f12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a4d37054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a4d37054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d052f12a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d052f12a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a4d37054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a4d37054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d052f12a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d052f12a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d052f12a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d052f12a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d3fe8778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d3fe8778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a8a43eb9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a8a43eb9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d052f12a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d052f12a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d3fe877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d3fe877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d052f12a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d052f12a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d052f12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d052f12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d052f12a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d052f12a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d052f12a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d052f12a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100">
                <a:solidFill>
                  <a:srgbClr val="C99818"/>
                </a:solidFill>
                <a:latin typeface="Roboto Serif Black"/>
                <a:ea typeface="Roboto Serif Black"/>
                <a:cs typeface="Roboto Serif Black"/>
                <a:sym typeface="Roboto Serif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900">
                <a:solidFill>
                  <a:srgbClr val="C99818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bg">
                <a:latin typeface="Roboto Serif"/>
                <a:ea typeface="Roboto Serif"/>
                <a:cs typeface="Roboto Serif"/>
                <a:sym typeface="Roboto Serif"/>
              </a:rPr>
              <a:t>Студентска информационна система</a:t>
            </a:r>
            <a:endParaRPr b="1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64100" y="3596125"/>
            <a:ext cx="8520600" cy="14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>
                <a:latin typeface="Roboto Serif SemiBold"/>
                <a:ea typeface="Roboto Serif SemiBold"/>
                <a:cs typeface="Roboto Serif SemiBold"/>
                <a:sym typeface="Roboto Serif SemiBold"/>
              </a:rPr>
              <a:t>Стефан Велев, 62537</a:t>
            </a:r>
            <a:endParaRPr sz="180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>
                <a:latin typeface="Roboto Serif SemiBold"/>
                <a:ea typeface="Roboto Serif SemiBold"/>
                <a:cs typeface="Roboto Serif SemiBold"/>
                <a:sym typeface="Roboto Serif SemiBold"/>
              </a:rPr>
              <a:t>Даниел Халачев, 62547</a:t>
            </a:r>
            <a:endParaRPr sz="180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>
                <a:latin typeface="Roboto Serif SemiBold"/>
                <a:ea typeface="Roboto Serif SemiBold"/>
                <a:cs typeface="Roboto Serif SemiBold"/>
                <a:sym typeface="Roboto Serif SemiBold"/>
              </a:rPr>
              <a:t>Павел Атанасов, 62555</a:t>
            </a:r>
            <a:endParaRPr sz="180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>
                <a:latin typeface="Roboto Serif SemiBold"/>
                <a:ea typeface="Roboto Serif SemiBold"/>
                <a:cs typeface="Roboto Serif SemiBold"/>
                <a:sym typeface="Roboto Serif SemiBold"/>
              </a:rPr>
              <a:t>Давид Петров, 62596</a:t>
            </a:r>
            <a:endParaRPr sz="1800"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638" y="583325"/>
            <a:ext cx="4848725" cy="21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Прототипи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492500"/>
            <a:ext cx="6126776" cy="29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775" y="0"/>
            <a:ext cx="23609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Екипни срещи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304875"/>
            <a:ext cx="85206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Проектът изготвихме итеративно: за всеки елемент от проекта проведохме по две срещи на екипа - една за разпределяне на работата и определяне на основните насоки и втора - за ревю на обратната връзка и отстраняване на недостатъците: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първа итерация за избор на темата, обхвата и brainstorming, бизнес изисквания и първоначални потребителски истории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втора итерация - резултати от интервюта със ЗЛ и потребителски случаи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трета итерация - документ на изискванията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четвърта итерация - модели на системата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пета итерация - ревю на цялостния проект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Функционални изисквания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2066875"/>
            <a:ext cx="3606000" cy="21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Спецификацията на изискванията съдържа </a:t>
            </a:r>
            <a:r>
              <a:rPr b="1" lang="bg"/>
              <a:t>122 </a:t>
            </a:r>
            <a:r>
              <a:rPr lang="bg"/>
              <a:t>функционални изисквания, от които </a:t>
            </a:r>
            <a:r>
              <a:rPr b="1" lang="bg"/>
              <a:t>30 </a:t>
            </a:r>
            <a:r>
              <a:rPr lang="bg"/>
              <a:t>са родителски, а останалите са подизисквания на тях.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875" y="1041450"/>
            <a:ext cx="4719175" cy="398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Нефункционални изисквания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050" y="1159475"/>
            <a:ext cx="5093749" cy="38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159300" y="1914475"/>
            <a:ext cx="3606000" cy="21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Спецификацията на изискванията съдържа </a:t>
            </a:r>
            <a:r>
              <a:rPr b="1" lang="bg"/>
              <a:t>39</a:t>
            </a:r>
            <a:r>
              <a:rPr b="1" lang="bg"/>
              <a:t> </a:t>
            </a:r>
            <a:r>
              <a:rPr lang="bg"/>
              <a:t>не</a:t>
            </a:r>
            <a:r>
              <a:rPr lang="bg"/>
              <a:t>функционални изисквания от които </a:t>
            </a:r>
            <a:r>
              <a:rPr b="1" lang="bg"/>
              <a:t>26</a:t>
            </a:r>
            <a:r>
              <a:rPr b="1" lang="bg"/>
              <a:t> </a:t>
            </a:r>
            <a:r>
              <a:rPr lang="bg"/>
              <a:t>са родителски, а останалите са подизисквания на тях.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Потребителски случаи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6900" y="1990675"/>
            <a:ext cx="3606000" cy="14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bg"/>
              <a:t>Спецификацията на изискванията съдържа </a:t>
            </a:r>
            <a:r>
              <a:rPr b="1" lang="bg"/>
              <a:t>34 </a:t>
            </a:r>
            <a:r>
              <a:rPr lang="bg"/>
              <a:t>потребителски случая.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500" y="1121850"/>
            <a:ext cx="5324901" cy="37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133225" y="2113750"/>
            <a:ext cx="43302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Диаграми на потребителските случаи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1417" l="5433" r="4167" t="18926"/>
          <a:stretch/>
        </p:blipFill>
        <p:spPr>
          <a:xfrm>
            <a:off x="4375900" y="76200"/>
            <a:ext cx="4691901" cy="497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80150" l="6050" r="13808" t="1460"/>
          <a:stretch/>
        </p:blipFill>
        <p:spPr>
          <a:xfrm>
            <a:off x="0" y="369689"/>
            <a:ext cx="4330201" cy="119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1740425"/>
            <a:ext cx="43302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Диаграми на потребителските случаи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878" y="69625"/>
            <a:ext cx="448047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Диаграми на последователностите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7247" y="712925"/>
            <a:ext cx="6189507" cy="44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Диаграми на последователностите</a:t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751" y="712925"/>
            <a:ext cx="6444498" cy="44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Диаграми на </a:t>
            </a:r>
            <a:r>
              <a:rPr lang="bg"/>
              <a:t>активностите</a:t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221" y="941525"/>
            <a:ext cx="7059558" cy="42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45725" y="2086200"/>
            <a:ext cx="4045200" cy="8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3900">
                <a:solidFill>
                  <a:srgbClr val="C99818"/>
                </a:solidFill>
                <a:latin typeface="Roboto Serif Black"/>
                <a:ea typeface="Roboto Serif Black"/>
                <a:cs typeface="Roboto Serif Black"/>
                <a:sym typeface="Roboto Serif Black"/>
              </a:rPr>
              <a:t>Съдържание</a:t>
            </a:r>
            <a:endParaRPr sz="3900">
              <a:latin typeface="Roboto Serif Black"/>
              <a:ea typeface="Roboto Serif Black"/>
              <a:cs typeface="Roboto Serif Black"/>
              <a:sym typeface="Roboto Serif Black"/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767300" y="228600"/>
            <a:ext cx="4325100" cy="48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обхват, перспективи, потребители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техники за извличане на изискванията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функционални изисквания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нефункционални изисквания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потребителски случаи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диаграми на последователностите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диаграми на активностите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други диаграми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насоки за развитие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</a:t>
            </a:r>
            <a:r>
              <a:rPr lang="bg"/>
              <a:t>иаграми на активностите</a:t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475" y="941525"/>
            <a:ext cx="4429051" cy="42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Диаграми на потока на данни</a:t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1172"/>
            <a:ext cx="9144003" cy="2558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84850" y="1740425"/>
            <a:ext cx="25977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Диаграми на потока на данни</a:t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3150" y="228600"/>
            <a:ext cx="6414648" cy="49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196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/>
          <p:nvPr>
            <p:ph type="title"/>
          </p:nvPr>
        </p:nvSpPr>
        <p:spPr>
          <a:xfrm>
            <a:off x="3250200" y="4570800"/>
            <a:ext cx="589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Entity-Relationship диаграма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2600"/>
              <a:t>Заключение. Бъдещи насоки за развитие</a:t>
            </a:r>
            <a:endParaRPr sz="2600"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200550" y="1093925"/>
            <a:ext cx="8742900" cy="4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Г</a:t>
            </a:r>
            <a:r>
              <a:rPr lang="bg"/>
              <a:t>оляма част от недостатъците на съществуващите системи се дължат на факта, че всеки университет, въпреки ограничените си ресурси, е разработил своя система, която впоследствие няма възможност да поддържа</a:t>
            </a:r>
            <a:r>
              <a:rPr lang="bg"/>
              <a:t> или подобрява</a:t>
            </a:r>
            <a:r>
              <a:rPr lang="bg"/>
              <a:t> самостоятелно.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Екипът ни предпочита open-source разпространение отвъд пределите на СУ, което би позволило университетите да си сътрудничат в създаването и поддържането на една единствена, но наистина качествена система.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/>
              <a:t>Пример за успешно такова сътрудничество е системата Moodle, която вече няколко години се използва от множество университети по света и се радва на успех.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Наясно сме, че този подход ще създаде трудности в интеграцията с вече съществуващи данни или системи, но за тези проблеми съществуват решения.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18460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6800"/>
              <a:t>Край</a:t>
            </a:r>
            <a:endParaRPr sz="6800"/>
          </a:p>
        </p:txBody>
      </p:sp>
      <p:sp>
        <p:nvSpPr>
          <p:cNvPr id="210" name="Google Shape;210;p37"/>
          <p:cNvSpPr txBox="1"/>
          <p:nvPr>
            <p:ph idx="4294967295" type="body"/>
          </p:nvPr>
        </p:nvSpPr>
        <p:spPr>
          <a:xfrm>
            <a:off x="200550" y="2840250"/>
            <a:ext cx="8742900" cy="4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bg" sz="2200"/>
              <a:t>Благодарим Ви за вниманието!</a:t>
            </a:r>
            <a:endParaRPr b="1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Обхват на проекта</a:t>
            </a:r>
            <a:endParaRPr sz="2900">
              <a:solidFill>
                <a:srgbClr val="C99818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04875"/>
            <a:ext cx="8520600" cy="3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В България има 52 университета, за всеки от които се генерира и съхранява огромно количество информация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за целта са необходими системи, които да съхраняват и управляват ефективно тази информация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повечето университети имат съществуващи системи, които решават част от проблемите, но пораждат нови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системата на СУ - СУСИ, има повече функции в сравнение с УИСС и други системи, но тя също има значителни недостатъци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нашата система </a:t>
            </a:r>
            <a:r>
              <a:rPr b="1" lang="bg"/>
              <a:t>SIMS </a:t>
            </a:r>
            <a:r>
              <a:rPr lang="bg"/>
              <a:t>цели </a:t>
            </a:r>
            <a:r>
              <a:rPr lang="bg"/>
              <a:t>да разреши този проблем, с основен фокус върху СУ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Перспективи на проекта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76275"/>
            <a:ext cx="8520600" cy="4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bg" sz="1829"/>
              <a:t>Вниманието ни е насочено към няколко основни насоки за развитие:</a:t>
            </a:r>
            <a:endParaRPr sz="1829"/>
          </a:p>
          <a:p>
            <a:pPr indent="-344805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30"/>
              <a:buChar char="●"/>
            </a:pPr>
            <a:r>
              <a:rPr lang="bg" sz="1829"/>
              <a:t>подобряване на </a:t>
            </a:r>
            <a:r>
              <a:rPr b="1" lang="bg" sz="1829"/>
              <a:t>потребителското изживяване</a:t>
            </a:r>
            <a:endParaRPr b="1" sz="1829"/>
          </a:p>
          <a:p>
            <a:pPr indent="-34480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bg" sz="1829"/>
              <a:t>улесняване на дейността на студентите чрез предоставяне на </a:t>
            </a:r>
            <a:r>
              <a:rPr b="1" i="1" lang="bg" sz="1829"/>
              <a:t>цялата</a:t>
            </a:r>
            <a:r>
              <a:rPr lang="bg" sz="1829"/>
              <a:t> необходима за тях информация - седмичен график, изчисление на оставащите кредити и дисциплини според учебния план, заплащане на </a:t>
            </a:r>
            <a:r>
              <a:rPr b="1" i="1" lang="bg" sz="1829"/>
              <a:t>всички</a:t>
            </a:r>
            <a:r>
              <a:rPr lang="bg" sz="1829"/>
              <a:t> видове такси и други</a:t>
            </a:r>
            <a:endParaRPr sz="1829"/>
          </a:p>
          <a:p>
            <a:pPr indent="-34480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bg" sz="1829"/>
              <a:t>улесняване на дейността на преподавателите - изцяло електронно попълване на оценки и протоколи без това да се отразява на сигурността, съхраняване и автоматично предоставяне на администраторите на необходимата информация при атестация и други форми на контрол на качеството.</a:t>
            </a:r>
            <a:endParaRPr sz="1829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Перспективи на проекта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228675"/>
            <a:ext cx="8520600" cy="30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bg" sz="1829"/>
              <a:t>Вниманието ни е насочено към няколко основни насоки за развитие:</a:t>
            </a:r>
            <a:endParaRPr sz="1829"/>
          </a:p>
          <a:p>
            <a:pPr indent="-344805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30"/>
              <a:buChar char="●"/>
            </a:pPr>
            <a:r>
              <a:rPr lang="bg" sz="1829"/>
              <a:t>улесняване на дейността на администраторите на информация чрез по-голямо дигитализиране на административните услуги и намаляване на човекопотока на място. </a:t>
            </a:r>
            <a:endParaRPr sz="1829"/>
          </a:p>
          <a:p>
            <a:pPr indent="-34480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bg" sz="1829"/>
              <a:t>подобряване на </a:t>
            </a:r>
            <a:r>
              <a:rPr b="1" lang="bg" sz="1829"/>
              <a:t>сигурността </a:t>
            </a:r>
            <a:r>
              <a:rPr lang="bg" sz="1829"/>
              <a:t>чрез използване на съвременни технологии, чиято поддръжка не зависи от корпорации (за разлика от ASP.NET например). </a:t>
            </a:r>
            <a:endParaRPr sz="1829"/>
          </a:p>
          <a:p>
            <a:pPr indent="-34480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bg" sz="1829"/>
              <a:t>незадължителна посока на развитие - в бъдещите перспективи</a:t>
            </a:r>
            <a:endParaRPr sz="182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Потребители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865325"/>
            <a:ext cx="8520600" cy="4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bg"/>
              <a:t>студент </a:t>
            </a:r>
            <a:r>
              <a:rPr lang="bg"/>
              <a:t>- може да достъпва различна информация като седмичен график, нанесени оценки, брой изпити, брой кредити до този момент, лични данни и данни за учебния план; връзка с преподаватели и записване на избираеми дисциплини</a:t>
            </a:r>
            <a:endParaRPr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bg"/>
              <a:t>преподавател </a:t>
            </a:r>
            <a:r>
              <a:rPr lang="bg"/>
              <a:t>- може да прави справки за водените от него дисциплини, брой студенти, които посещават водения от преподавателя курс; може да нанася оценки в протоколи; да комуникира със студентите чрез изпращането на съобщения до всеки един от тях.</a:t>
            </a:r>
            <a:endParaRPr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bg"/>
              <a:t>администратор на данни</a:t>
            </a:r>
            <a:r>
              <a:rPr lang="bg"/>
              <a:t> - лице, което въвежда информацията, която студентите и преподавателите достъпват и прави справки за студенти и преподаватели във връзка с учебната и икономическата активност на университета </a:t>
            </a:r>
            <a:endParaRPr/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bg"/>
              <a:t>администратор на системата</a:t>
            </a:r>
            <a:r>
              <a:rPr lang="bg"/>
              <a:t> - лице, което поддържа изправността на хардуера и софтуера на системата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52500" y="445025"/>
            <a:ext cx="91440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2300"/>
              <a:t>Приложени техники за извличане на изискванията</a:t>
            </a:r>
            <a:endParaRPr sz="2300"/>
          </a:p>
        </p:txBody>
      </p:sp>
      <p:sp>
        <p:nvSpPr>
          <p:cNvPr id="92" name="Google Shape;92;p19"/>
          <p:cNvSpPr/>
          <p:nvPr/>
        </p:nvSpPr>
        <p:spPr>
          <a:xfrm>
            <a:off x="941602" y="1715325"/>
            <a:ext cx="1833900" cy="994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"/>
              <a:t>Brainstorming</a:t>
            </a:r>
            <a:endParaRPr b="1"/>
          </a:p>
        </p:txBody>
      </p:sp>
      <p:sp>
        <p:nvSpPr>
          <p:cNvPr id="93" name="Google Shape;93;p19"/>
          <p:cNvSpPr/>
          <p:nvPr/>
        </p:nvSpPr>
        <p:spPr>
          <a:xfrm>
            <a:off x="2151463" y="1715325"/>
            <a:ext cx="2382300" cy="994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"/>
              <a:t>Въпросници</a:t>
            </a:r>
            <a:endParaRPr b="1"/>
          </a:p>
        </p:txBody>
      </p:sp>
      <p:sp>
        <p:nvSpPr>
          <p:cNvPr id="94" name="Google Shape;94;p19"/>
          <p:cNvSpPr/>
          <p:nvPr/>
        </p:nvSpPr>
        <p:spPr>
          <a:xfrm>
            <a:off x="4020433" y="1715325"/>
            <a:ext cx="2382300" cy="994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"/>
              <a:t>Интервюта</a:t>
            </a:r>
            <a:endParaRPr b="1"/>
          </a:p>
        </p:txBody>
      </p:sp>
      <p:sp>
        <p:nvSpPr>
          <p:cNvPr id="95" name="Google Shape;95;p19"/>
          <p:cNvSpPr/>
          <p:nvPr/>
        </p:nvSpPr>
        <p:spPr>
          <a:xfrm>
            <a:off x="5820118" y="1715325"/>
            <a:ext cx="2382300" cy="9948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"/>
              <a:t>Прототипи</a:t>
            </a:r>
            <a:endParaRPr b="1"/>
          </a:p>
        </p:txBody>
      </p:sp>
      <p:sp>
        <p:nvSpPr>
          <p:cNvPr id="96" name="Google Shape;96;p19"/>
          <p:cNvSpPr/>
          <p:nvPr/>
        </p:nvSpPr>
        <p:spPr>
          <a:xfrm>
            <a:off x="941600" y="3039750"/>
            <a:ext cx="7260900" cy="9948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bg"/>
              <a:t>Екипни срещи</a:t>
            </a:r>
            <a:endParaRPr b="1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198700" y="4363300"/>
            <a:ext cx="86337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bg" sz="1300"/>
              <a:t>Забележка: </a:t>
            </a:r>
            <a:r>
              <a:rPr lang="bg" sz="1300"/>
              <a:t>Проведохме </a:t>
            </a:r>
            <a:r>
              <a:rPr b="1" lang="bg" sz="1300"/>
              <a:t>проучване за осъществимост</a:t>
            </a:r>
            <a:r>
              <a:rPr lang="bg" sz="1300"/>
              <a:t> и </a:t>
            </a:r>
            <a:r>
              <a:rPr b="1" lang="bg" sz="1300"/>
              <a:t>наблюдение </a:t>
            </a:r>
            <a:r>
              <a:rPr lang="bg" sz="1300"/>
              <a:t>в малък мащаб без документиране. 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Brainstorming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0525"/>
            <a:ext cx="8520600" cy="3395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За интервютата използвахме смесен подход в зависимост от ролята на потребителя и заетостта на конкретното лице.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първо изготвихме анкети с отворени и затворени въпроси, които разпространихме на всички лица, с които възнамерявахме да проведем интервю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някои заинтересовани лица попълниха въпросника на живо заедно с нас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след анализ на резултатите се срещнахме с част от лицата лично, за да им зададем допълнителни въпроси на базата на техните отговори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с някои лица се срещнахме повече от веднъж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bg"/>
              <a:t>въпросите ни бяха в 3 насоки - опит на ЗЛ, обратна връзка по съществуващата система, визия за бъдещата система</a:t>
            </a:r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Интервюта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