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chart2.xml" ContentType="application/vnd.openxmlformats-officedocument.drawingml.char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sldIdLst>
    <p:sldId id="256" r:id="rId3"/>
    <p:sldId id="257" r:id="rId4"/>
    <p:sldId id="258" r:id="rId5"/>
    <p:sldId id="259" r:id="rId6"/>
    <p:sldId id="260" r:id="rId7"/>
    <p:sldId id="261" r:id="rId8"/>
    <p:sldId id="262" r:id="rId9"/>
    <p:sldId id="263" r:id="rId10"/>
    <p:sldId id="264" r:id="rId11"/>
    <p:sldId id="265" r:id="rId12"/>
    <p:sldId id="266" r:id="rId13"/>
  </p:sldIdLst>
  <p:sldSz cx="12192000" cy="6858000"/>
  <p:notesSz cx="7772400" cy="100584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6D6D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C29F1C0-82A1-06AB-5AB8-FD680D5A4522}" v="87" dt="2020-08-16T23:55:06.417"/>
    <p1510:client id="{31FFB472-F775-F9A4-A474-189037797656}" v="177" dt="2020-08-16T17:48:59.738"/>
    <p1510:client id="{42710711-D3B5-40F6-BD8C-E57A8AF337BE}" v="107" dt="2020-08-13T14:46:15.779"/>
    <p1510:client id="{97ADD7B2-1EDE-973B-CFBD-528752AD43BC}" v="48" dt="2020-08-17T03:30:10.84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384"/>
      </p:cViewPr>
      <p:guideLst/>
    </p:cSldViewPr>
  </p:slideViewPr>
  <p:notesTextViewPr>
    <p:cViewPr>
      <p:scale>
        <a:sx n="125" d="100"/>
        <a:sy n="125"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microsoft.com/office/2015/10/relationships/revisionInfo" Target="revisionInfo.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es-ES"/>
  <c:roundedCorners val="0"/>
  <c:style val="2"/>
  <c:chart>
    <c:autoTitleDeleted val="1"/>
    <c:view3D>
      <c:rotX val="11"/>
      <c:rotY val="25"/>
      <c:rAngAx val="1"/>
    </c:view3D>
    <c:floor>
      <c:thickness val="0"/>
      <c:spPr>
        <a:solidFill>
          <a:srgbClr val="CCCCCC"/>
        </a:solidFill>
        <a:ln w="9360">
          <a:noFill/>
        </a:ln>
      </c:spPr>
    </c:floor>
    <c:sideWall>
      <c:thickness val="0"/>
      <c:spPr>
        <a:noFill/>
        <a:ln w="9360">
          <a:solidFill>
            <a:srgbClr val="B3B3B3"/>
          </a:solidFill>
          <a:round/>
        </a:ln>
      </c:spPr>
    </c:sideWall>
    <c:backWall>
      <c:thickness val="0"/>
      <c:spPr>
        <a:noFill/>
        <a:ln w="9360">
          <a:solidFill>
            <a:srgbClr val="B3B3B3"/>
          </a:solidFill>
          <a:round/>
        </a:ln>
      </c:spPr>
    </c:backWall>
    <c:plotArea>
      <c:layout/>
      <c:bar3DChart>
        <c:barDir val="col"/>
        <c:grouping val="clustered"/>
        <c:varyColors val="0"/>
        <c:ser>
          <c:idx val="0"/>
          <c:order val="0"/>
          <c:tx>
            <c:strRef>
              <c:f>label 0</c:f>
              <c:strCache>
                <c:ptCount val="1"/>
                <c:pt idx="0">
                  <c:v>Column B</c:v>
                </c:pt>
              </c:strCache>
            </c:strRef>
          </c:tx>
          <c:spPr>
            <a:solidFill>
              <a:srgbClr val="001E33"/>
            </a:solidFill>
            <a:ln>
              <a:noFill/>
            </a:ln>
          </c:spPr>
          <c:invertIfNegative val="0"/>
          <c:dLbls>
            <c:spPr>
              <a:noFill/>
              <a:ln>
                <a:noFill/>
              </a:ln>
              <a:effectLst/>
            </c:spPr>
            <c:txPr>
              <a:bodyPr/>
              <a:lstStyle/>
              <a:p>
                <a:pPr>
                  <a:defRPr sz="1000" b="0" strike="noStrike" spc="-1">
                    <a:solidFill>
                      <a:srgbClr val="000000"/>
                    </a:solidFill>
                    <a:latin typeface="Arial"/>
                    <a:ea typeface="DejaVu Sans"/>
                  </a:defRPr>
                </a:pPr>
                <a:endParaRPr lang="es-CO"/>
              </a:p>
            </c:txPr>
            <c:showLegendKey val="0"/>
            <c:showVal val="0"/>
            <c:showCatName val="0"/>
            <c:showSerName val="0"/>
            <c:showPercent val="0"/>
            <c:showBubbleSize val="1"/>
            <c:separator> </c:separator>
            <c:showLeaderLines val="0"/>
            <c:extLst>
              <c:ext xmlns:c15="http://schemas.microsoft.com/office/drawing/2012/chart" uri="{CE6537A1-D6FC-4f65-9D91-7224C49458BB}">
                <c15:showLeaderLines val="0"/>
              </c:ext>
            </c:extLst>
          </c:dLbls>
          <c:cat>
            <c:strRef>
              <c:f>categories</c:f>
              <c:strCache>
                <c:ptCount val="5"/>
                <c:pt idx="0">
                  <c:v>15000</c:v>
                </c:pt>
                <c:pt idx="1">
                  <c:v>45000</c:v>
                </c:pt>
                <c:pt idx="2">
                  <c:v>75000</c:v>
                </c:pt>
                <c:pt idx="3">
                  <c:v>105000</c:v>
                </c:pt>
                <c:pt idx="4">
                  <c:v>135000</c:v>
                </c:pt>
              </c:strCache>
            </c:strRef>
          </c:cat>
          <c:val>
            <c:numRef>
              <c:f>0</c:f>
              <c:numCache>
                <c:formatCode>General</c:formatCode>
                <c:ptCount val="5"/>
                <c:pt idx="0">
                  <c:v>0.22500000000000001</c:v>
                </c:pt>
                <c:pt idx="1">
                  <c:v>2.0249999999999999</c:v>
                </c:pt>
                <c:pt idx="2">
                  <c:v>5.625</c:v>
                </c:pt>
                <c:pt idx="3">
                  <c:v>11.025</c:v>
                </c:pt>
                <c:pt idx="4">
                  <c:v>18.225000000000001</c:v>
                </c:pt>
              </c:numCache>
            </c:numRef>
          </c:val>
          <c:extLst>
            <c:ext xmlns:c16="http://schemas.microsoft.com/office/drawing/2014/chart" uri="{C3380CC4-5D6E-409C-BE32-E72D297353CC}">
              <c16:uniqueId val="{00000000-D13F-4D32-B866-E21BBB0FC3CB}"/>
            </c:ext>
          </c:extLst>
        </c:ser>
        <c:dLbls>
          <c:showLegendKey val="0"/>
          <c:showVal val="0"/>
          <c:showCatName val="0"/>
          <c:showSerName val="0"/>
          <c:showPercent val="0"/>
          <c:showBubbleSize val="0"/>
        </c:dLbls>
        <c:gapWidth val="100"/>
        <c:shape val="cylinder"/>
        <c:axId val="57953607"/>
        <c:axId val="66681439"/>
        <c:axId val="0"/>
      </c:bar3DChart>
      <c:catAx>
        <c:axId val="57953607"/>
        <c:scaling>
          <c:orientation val="minMax"/>
        </c:scaling>
        <c:delete val="0"/>
        <c:axPos val="b"/>
        <c:title>
          <c:tx>
            <c:rich>
              <a:bodyPr rot="0"/>
              <a:lstStyle/>
              <a:p>
                <a:pPr>
                  <a:defRPr sz="900" b="0" strike="noStrike" spc="-1">
                    <a:solidFill>
                      <a:srgbClr val="000000"/>
                    </a:solidFill>
                    <a:latin typeface="Arial"/>
                    <a:ea typeface="DejaVu Sans"/>
                  </a:defRPr>
                </a:pPr>
                <a:r>
                  <a:rPr lang="es-ES" sz="900" b="0" strike="noStrike" spc="-1">
                    <a:solidFill>
                      <a:srgbClr val="000000"/>
                    </a:solidFill>
                    <a:latin typeface="Arial"/>
                    <a:ea typeface="DejaVu Sans"/>
                  </a:rPr>
                  <a:t>Training Dataset Size</a:t>
                </a:r>
              </a:p>
            </c:rich>
          </c:tx>
          <c:overlay val="0"/>
          <c:spPr>
            <a:noFill/>
            <a:ln>
              <a:noFill/>
            </a:ln>
          </c:spPr>
        </c:title>
        <c:numFmt formatCode="General" sourceLinked="1"/>
        <c:majorTickMark val="out"/>
        <c:minorTickMark val="none"/>
        <c:tickLblPos val="nextTo"/>
        <c:spPr>
          <a:ln w="9360">
            <a:solidFill>
              <a:srgbClr val="B3B3B3"/>
            </a:solidFill>
            <a:round/>
          </a:ln>
        </c:spPr>
        <c:txPr>
          <a:bodyPr/>
          <a:lstStyle/>
          <a:p>
            <a:pPr>
              <a:defRPr sz="1000" b="0" strike="noStrike" spc="-1">
                <a:solidFill>
                  <a:srgbClr val="000000"/>
                </a:solidFill>
                <a:latin typeface="Arial"/>
                <a:ea typeface="DejaVu Sans"/>
              </a:defRPr>
            </a:pPr>
            <a:endParaRPr lang="es-CO"/>
          </a:p>
        </c:txPr>
        <c:crossAx val="66681439"/>
        <c:crosses val="autoZero"/>
        <c:auto val="1"/>
        <c:lblAlgn val="ctr"/>
        <c:lblOffset val="100"/>
        <c:noMultiLvlLbl val="0"/>
      </c:catAx>
      <c:valAx>
        <c:axId val="66681439"/>
        <c:scaling>
          <c:orientation val="minMax"/>
        </c:scaling>
        <c:delete val="0"/>
        <c:axPos val="l"/>
        <c:majorGridlines>
          <c:spPr>
            <a:ln w="9360">
              <a:solidFill>
                <a:srgbClr val="B3B3B3"/>
              </a:solidFill>
              <a:round/>
            </a:ln>
          </c:spPr>
        </c:majorGridlines>
        <c:title>
          <c:tx>
            <c:rich>
              <a:bodyPr rot="-5400000"/>
              <a:lstStyle/>
              <a:p>
                <a:pPr>
                  <a:defRPr sz="900" b="0" strike="noStrike" spc="-1">
                    <a:solidFill>
                      <a:srgbClr val="000000"/>
                    </a:solidFill>
                    <a:latin typeface="Arial"/>
                    <a:ea typeface="DejaVu Sans"/>
                  </a:defRPr>
                </a:pPr>
                <a:r>
                  <a:rPr lang="es-ES" sz="900" b="0" strike="noStrike" spc="-1">
                    <a:solidFill>
                      <a:srgbClr val="000000"/>
                    </a:solidFill>
                    <a:latin typeface="Arial"/>
                    <a:ea typeface="DejaVu Sans"/>
                  </a:rPr>
                  <a:t>Time Consumption (s)</a:t>
                </a:r>
              </a:p>
            </c:rich>
          </c:tx>
          <c:overlay val="0"/>
          <c:spPr>
            <a:noFill/>
            <a:ln>
              <a:noFill/>
            </a:ln>
          </c:spPr>
        </c:title>
        <c:numFmt formatCode="General" sourceLinked="0"/>
        <c:majorTickMark val="out"/>
        <c:minorTickMark val="none"/>
        <c:tickLblPos val="nextTo"/>
        <c:spPr>
          <a:ln w="9360">
            <a:solidFill>
              <a:srgbClr val="B3B3B3"/>
            </a:solidFill>
            <a:round/>
          </a:ln>
        </c:spPr>
        <c:txPr>
          <a:bodyPr/>
          <a:lstStyle/>
          <a:p>
            <a:pPr>
              <a:defRPr sz="1000" b="0" strike="noStrike" spc="-1">
                <a:solidFill>
                  <a:srgbClr val="000000"/>
                </a:solidFill>
                <a:latin typeface="Arial"/>
                <a:ea typeface="DejaVu Sans"/>
              </a:defRPr>
            </a:pPr>
            <a:endParaRPr lang="es-CO"/>
          </a:p>
        </c:txPr>
        <c:crossAx val="57953607"/>
        <c:crosses val="autoZero"/>
        <c:crossBetween val="between"/>
      </c:valAx>
    </c:plotArea>
    <c:plotVisOnly val="1"/>
    <c:dispBlanksAs val="gap"/>
    <c:showDLblsOverMax val="1"/>
  </c:chart>
  <c:spPr>
    <a:solidFill>
      <a:srgbClr val="FFFFFF"/>
    </a:solidFill>
    <a:ln w="9360">
      <a:noFill/>
    </a:ln>
  </c:spPr>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es-ES"/>
  <c:roundedCorners val="0"/>
  <c:style val="2"/>
  <c:chart>
    <c:autoTitleDeleted val="1"/>
    <c:view3D>
      <c:rotX val="11"/>
      <c:rotY val="25"/>
      <c:rAngAx val="1"/>
    </c:view3D>
    <c:floor>
      <c:thickness val="0"/>
      <c:spPr>
        <a:solidFill>
          <a:srgbClr val="CCCCCC"/>
        </a:solidFill>
        <a:ln w="9360">
          <a:noFill/>
        </a:ln>
      </c:spPr>
    </c:floor>
    <c:sideWall>
      <c:thickness val="0"/>
      <c:spPr>
        <a:noFill/>
        <a:ln w="9360">
          <a:solidFill>
            <a:srgbClr val="B3B3B3"/>
          </a:solidFill>
          <a:round/>
        </a:ln>
      </c:spPr>
    </c:sideWall>
    <c:backWall>
      <c:thickness val="0"/>
      <c:spPr>
        <a:noFill/>
        <a:ln w="9360">
          <a:solidFill>
            <a:srgbClr val="B3B3B3"/>
          </a:solidFill>
          <a:round/>
        </a:ln>
      </c:spPr>
    </c:backWall>
    <c:plotArea>
      <c:layout/>
      <c:bar3DChart>
        <c:barDir val="col"/>
        <c:grouping val="clustered"/>
        <c:varyColors val="0"/>
        <c:ser>
          <c:idx val="0"/>
          <c:order val="0"/>
          <c:tx>
            <c:strRef>
              <c:f>label 0</c:f>
              <c:strCache>
                <c:ptCount val="1"/>
                <c:pt idx="0">
                  <c:v>Column B</c:v>
                </c:pt>
              </c:strCache>
            </c:strRef>
          </c:tx>
          <c:spPr>
            <a:solidFill>
              <a:srgbClr val="48AC76"/>
            </a:solidFill>
            <a:ln>
              <a:noFill/>
            </a:ln>
          </c:spPr>
          <c:invertIfNegative val="0"/>
          <c:dLbls>
            <c:spPr>
              <a:noFill/>
              <a:ln>
                <a:noFill/>
              </a:ln>
              <a:effectLst/>
            </c:spPr>
            <c:txPr>
              <a:bodyPr/>
              <a:lstStyle/>
              <a:p>
                <a:pPr>
                  <a:defRPr sz="1000" b="0" strike="noStrike" spc="-1">
                    <a:solidFill>
                      <a:srgbClr val="000000"/>
                    </a:solidFill>
                    <a:latin typeface="Arial"/>
                    <a:ea typeface="DejaVu Sans"/>
                  </a:defRPr>
                </a:pPr>
                <a:endParaRPr lang="es-CO"/>
              </a:p>
            </c:txPr>
            <c:showLegendKey val="0"/>
            <c:showVal val="0"/>
            <c:showCatName val="0"/>
            <c:showSerName val="0"/>
            <c:showPercent val="0"/>
            <c:showBubbleSize val="1"/>
            <c:separator> </c:separator>
            <c:showLeaderLines val="0"/>
            <c:extLst>
              <c:ext xmlns:c15="http://schemas.microsoft.com/office/drawing/2012/chart" uri="{CE6537A1-D6FC-4f65-9D91-7224C49458BB}">
                <c15:showLeaderLines val="0"/>
              </c:ext>
            </c:extLst>
          </c:dLbls>
          <c:cat>
            <c:strRef>
              <c:f>categories</c:f>
              <c:strCache>
                <c:ptCount val="5"/>
                <c:pt idx="0">
                  <c:v>15000</c:v>
                </c:pt>
                <c:pt idx="1">
                  <c:v>45000</c:v>
                </c:pt>
                <c:pt idx="2">
                  <c:v>75000</c:v>
                </c:pt>
                <c:pt idx="3">
                  <c:v>105000</c:v>
                </c:pt>
                <c:pt idx="4">
                  <c:v>135000</c:v>
                </c:pt>
              </c:strCache>
            </c:strRef>
          </c:cat>
          <c:val>
            <c:numRef>
              <c:f>0</c:f>
              <c:numCache>
                <c:formatCode>General</c:formatCode>
                <c:ptCount val="5"/>
                <c:pt idx="0">
                  <c:v>15</c:v>
                </c:pt>
                <c:pt idx="1">
                  <c:v>45</c:v>
                </c:pt>
                <c:pt idx="2">
                  <c:v>75</c:v>
                </c:pt>
                <c:pt idx="3">
                  <c:v>105</c:v>
                </c:pt>
                <c:pt idx="4">
                  <c:v>135</c:v>
                </c:pt>
              </c:numCache>
            </c:numRef>
          </c:val>
          <c:extLst>
            <c:ext xmlns:c16="http://schemas.microsoft.com/office/drawing/2014/chart" uri="{C3380CC4-5D6E-409C-BE32-E72D297353CC}">
              <c16:uniqueId val="{00000000-250A-4D39-B162-820386F6C3D2}"/>
            </c:ext>
          </c:extLst>
        </c:ser>
        <c:dLbls>
          <c:showLegendKey val="0"/>
          <c:showVal val="0"/>
          <c:showCatName val="0"/>
          <c:showSerName val="0"/>
          <c:showPercent val="0"/>
          <c:showBubbleSize val="0"/>
        </c:dLbls>
        <c:gapWidth val="100"/>
        <c:shape val="cylinder"/>
        <c:axId val="56863768"/>
        <c:axId val="81460992"/>
        <c:axId val="0"/>
      </c:bar3DChart>
      <c:catAx>
        <c:axId val="56863768"/>
        <c:scaling>
          <c:orientation val="minMax"/>
        </c:scaling>
        <c:delete val="0"/>
        <c:axPos val="b"/>
        <c:title>
          <c:tx>
            <c:rich>
              <a:bodyPr rot="0"/>
              <a:lstStyle/>
              <a:p>
                <a:pPr>
                  <a:defRPr sz="900" b="0" strike="noStrike" spc="-1">
                    <a:solidFill>
                      <a:srgbClr val="000000"/>
                    </a:solidFill>
                    <a:latin typeface="Arial"/>
                    <a:ea typeface="DejaVu Sans"/>
                  </a:defRPr>
                </a:pPr>
                <a:r>
                  <a:rPr lang="es-ES" sz="900" b="0" strike="noStrike" spc="-1">
                    <a:solidFill>
                      <a:srgbClr val="000000"/>
                    </a:solidFill>
                    <a:latin typeface="Arial"/>
                    <a:ea typeface="DejaVu Sans"/>
                  </a:rPr>
                  <a:t>Training Dataset Size</a:t>
                </a:r>
              </a:p>
            </c:rich>
          </c:tx>
          <c:overlay val="0"/>
          <c:spPr>
            <a:noFill/>
            <a:ln>
              <a:noFill/>
            </a:ln>
          </c:spPr>
        </c:title>
        <c:numFmt formatCode="General" sourceLinked="1"/>
        <c:majorTickMark val="out"/>
        <c:minorTickMark val="none"/>
        <c:tickLblPos val="nextTo"/>
        <c:spPr>
          <a:ln w="9360">
            <a:solidFill>
              <a:srgbClr val="B3B3B3"/>
            </a:solidFill>
            <a:round/>
          </a:ln>
        </c:spPr>
        <c:txPr>
          <a:bodyPr/>
          <a:lstStyle/>
          <a:p>
            <a:pPr>
              <a:defRPr sz="1000" b="0" strike="noStrike" spc="-1">
                <a:solidFill>
                  <a:srgbClr val="000000"/>
                </a:solidFill>
                <a:latin typeface="Arial"/>
                <a:ea typeface="DejaVu Sans"/>
              </a:defRPr>
            </a:pPr>
            <a:endParaRPr lang="es-CO"/>
          </a:p>
        </c:txPr>
        <c:crossAx val="81460992"/>
        <c:crosses val="autoZero"/>
        <c:auto val="1"/>
        <c:lblAlgn val="ctr"/>
        <c:lblOffset val="100"/>
        <c:noMultiLvlLbl val="0"/>
      </c:catAx>
      <c:valAx>
        <c:axId val="81460992"/>
        <c:scaling>
          <c:orientation val="minMax"/>
        </c:scaling>
        <c:delete val="0"/>
        <c:axPos val="l"/>
        <c:majorGridlines>
          <c:spPr>
            <a:ln w="9360">
              <a:solidFill>
                <a:srgbClr val="B3B3B3"/>
              </a:solidFill>
              <a:round/>
            </a:ln>
          </c:spPr>
        </c:majorGridlines>
        <c:title>
          <c:tx>
            <c:rich>
              <a:bodyPr rot="-5400000"/>
              <a:lstStyle/>
              <a:p>
                <a:pPr>
                  <a:defRPr sz="900" b="0" strike="noStrike" spc="-1">
                    <a:solidFill>
                      <a:srgbClr val="000000"/>
                    </a:solidFill>
                    <a:latin typeface="Arial"/>
                    <a:ea typeface="DejaVu Sans"/>
                  </a:defRPr>
                </a:pPr>
                <a:r>
                  <a:rPr lang="es-ES" sz="900" b="0" strike="noStrike" spc="-1">
                    <a:solidFill>
                      <a:srgbClr val="000000"/>
                    </a:solidFill>
                    <a:latin typeface="Arial"/>
                    <a:ea typeface="DejaVu Sans"/>
                  </a:rPr>
                  <a:t>Memory Consumption (MB)</a:t>
                </a:r>
              </a:p>
            </c:rich>
          </c:tx>
          <c:overlay val="0"/>
          <c:spPr>
            <a:noFill/>
            <a:ln>
              <a:noFill/>
            </a:ln>
          </c:spPr>
        </c:title>
        <c:numFmt formatCode="General" sourceLinked="0"/>
        <c:majorTickMark val="out"/>
        <c:minorTickMark val="none"/>
        <c:tickLblPos val="nextTo"/>
        <c:spPr>
          <a:ln w="9360">
            <a:solidFill>
              <a:srgbClr val="B3B3B3"/>
            </a:solidFill>
            <a:round/>
          </a:ln>
        </c:spPr>
        <c:txPr>
          <a:bodyPr/>
          <a:lstStyle/>
          <a:p>
            <a:pPr>
              <a:defRPr sz="1000" b="0" strike="noStrike" spc="-1">
                <a:solidFill>
                  <a:srgbClr val="000000"/>
                </a:solidFill>
                <a:latin typeface="Arial"/>
                <a:ea typeface="DejaVu Sans"/>
              </a:defRPr>
            </a:pPr>
            <a:endParaRPr lang="es-CO"/>
          </a:p>
        </c:txPr>
        <c:crossAx val="56863768"/>
        <c:crosses val="autoZero"/>
        <c:crossBetween val="between"/>
      </c:valAx>
    </c:plotArea>
    <c:plotVisOnly val="1"/>
    <c:dispBlanksAs val="gap"/>
    <c:showDLblsOverMax val="1"/>
  </c:chart>
  <c:spPr>
    <a:solidFill>
      <a:srgbClr val="FFFFFF"/>
    </a:solidFill>
    <a:ln w="9360">
      <a:noFill/>
    </a:ln>
  </c:spPr>
</c:chartSpac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24"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3200" b="0" strike="noStrike" spc="-1">
              <a:latin typeface="Arial"/>
            </a:endParaRPr>
          </a:p>
        </p:txBody>
      </p:sp>
      <p:sp>
        <p:nvSpPr>
          <p:cNvPr id="25"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27"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28"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29"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
        <p:nvSpPr>
          <p:cNvPr id="30"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32"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3200" b="0" strike="noStrike" spc="-1">
              <a:latin typeface="Arial"/>
            </a:endParaRPr>
          </a:p>
        </p:txBody>
      </p:sp>
      <p:sp>
        <p:nvSpPr>
          <p:cNvPr id="33"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3200" b="0" strike="noStrike" spc="-1">
              <a:latin typeface="Arial"/>
            </a:endParaRPr>
          </a:p>
        </p:txBody>
      </p:sp>
      <p:sp>
        <p:nvSpPr>
          <p:cNvPr id="34"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3200" b="0" strike="noStrike" spc="-1">
              <a:latin typeface="Arial"/>
            </a:endParaRPr>
          </a:p>
        </p:txBody>
      </p:sp>
      <p:sp>
        <p:nvSpPr>
          <p:cNvPr id="35"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3200" b="0" strike="noStrike" spc="-1">
              <a:latin typeface="Arial"/>
            </a:endParaRPr>
          </a:p>
        </p:txBody>
      </p:sp>
      <p:sp>
        <p:nvSpPr>
          <p:cNvPr id="36"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3200" b="0" strike="noStrike" spc="-1">
              <a:latin typeface="Arial"/>
            </a:endParaRPr>
          </a:p>
        </p:txBody>
      </p:sp>
      <p:sp>
        <p:nvSpPr>
          <p:cNvPr id="37"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41" name="PlaceHolder 2"/>
          <p:cNvSpPr>
            <a:spLocks noGrp="1"/>
          </p:cNvSpPr>
          <p:nvPr>
            <p:ph type="subTitle"/>
          </p:nvPr>
        </p:nvSpPr>
        <p:spPr>
          <a:xfrm>
            <a:off x="609480" y="1604520"/>
            <a:ext cx="10972440" cy="397728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43"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45"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46"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609480" y="273600"/>
            <a:ext cx="10972440" cy="530784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50"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51"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
        <p:nvSpPr>
          <p:cNvPr id="52"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3" name="PlaceHolder 2"/>
          <p:cNvSpPr>
            <a:spLocks noGrp="1"/>
          </p:cNvSpPr>
          <p:nvPr>
            <p:ph type="subTitle"/>
          </p:nvPr>
        </p:nvSpPr>
        <p:spPr>
          <a:xfrm>
            <a:off x="609480" y="1604520"/>
            <a:ext cx="10972440" cy="397728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54"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55"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56"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58"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59"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60"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62"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3200" b="0" strike="noStrike" spc="-1">
              <a:latin typeface="Arial"/>
            </a:endParaRPr>
          </a:p>
        </p:txBody>
      </p:sp>
      <p:sp>
        <p:nvSpPr>
          <p:cNvPr id="63"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65"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66"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67"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
        <p:nvSpPr>
          <p:cNvPr id="68"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70"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3200" b="0" strike="noStrike" spc="-1">
              <a:latin typeface="Arial"/>
            </a:endParaRPr>
          </a:p>
        </p:txBody>
      </p:sp>
      <p:sp>
        <p:nvSpPr>
          <p:cNvPr id="71"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3200" b="0" strike="noStrike" spc="-1">
              <a:latin typeface="Arial"/>
            </a:endParaRPr>
          </a:p>
        </p:txBody>
      </p:sp>
      <p:sp>
        <p:nvSpPr>
          <p:cNvPr id="72"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3200" b="0" strike="noStrike" spc="-1">
              <a:latin typeface="Arial"/>
            </a:endParaRPr>
          </a:p>
        </p:txBody>
      </p:sp>
      <p:sp>
        <p:nvSpPr>
          <p:cNvPr id="73"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3200" b="0" strike="noStrike" spc="-1">
              <a:latin typeface="Arial"/>
            </a:endParaRPr>
          </a:p>
        </p:txBody>
      </p:sp>
      <p:sp>
        <p:nvSpPr>
          <p:cNvPr id="74"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3200" b="0" strike="noStrike" spc="-1">
              <a:latin typeface="Arial"/>
            </a:endParaRPr>
          </a:p>
        </p:txBody>
      </p:sp>
      <p:sp>
        <p:nvSpPr>
          <p:cNvPr id="75"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5"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7"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8"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609480" y="273600"/>
            <a:ext cx="10972440" cy="530784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12"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13"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
        <p:nvSpPr>
          <p:cNvPr id="14"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16"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17"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18"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20"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21"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22"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r>
              <a:rPr lang="en-US" sz="4400" b="0" strike="noStrike" spc="-1">
                <a:latin typeface="Arial"/>
              </a:rPr>
              <a:t>Click to edit the title text format</a:t>
            </a:r>
          </a:p>
        </p:txBody>
      </p:sp>
      <p:sp>
        <p:nvSpPr>
          <p:cNvPr id="3" name="PlaceHolder 2"/>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r>
              <a:rPr lang="en-US" sz="4400" b="0" strike="noStrike" spc="-1">
                <a:latin typeface="Arial"/>
              </a:rPr>
              <a:t>Click to edit the title text format</a:t>
            </a:r>
          </a:p>
        </p:txBody>
      </p:sp>
      <p:sp>
        <p:nvSpPr>
          <p:cNvPr id="39" name="PlaceHolder 2"/>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l.facebook.com/l.php?u=https://arxiv.org/abs/1611.04156&amp;h=IAQFlqjZK" TargetMode="External"/><Relationship Id="rId2" Type="http://schemas.openxmlformats.org/officeDocument/2006/relationships/image" Target="../media/image3.png"/><Relationship Id="rId1" Type="http://schemas.openxmlformats.org/officeDocument/2006/relationships/slideLayout" Target="../slideLayouts/slideLayout13.xml"/><Relationship Id="rId4" Type="http://schemas.openxmlformats.org/officeDocument/2006/relationships/image" Target="../media/image22.png"/></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7" Type="http://schemas.openxmlformats.org/officeDocument/2006/relationships/image" Target="../media/image8.jpeg"/><Relationship Id="rId2" Type="http://schemas.openxmlformats.org/officeDocument/2006/relationships/image" Target="../media/image3.png"/><Relationship Id="rId1" Type="http://schemas.openxmlformats.org/officeDocument/2006/relationships/slideLayout" Target="../slideLayouts/slideLayout13.xml"/><Relationship Id="rId6" Type="http://schemas.openxmlformats.org/officeDocument/2006/relationships/image" Target="../media/image7.jpeg"/><Relationship Id="rId5" Type="http://schemas.openxmlformats.org/officeDocument/2006/relationships/image" Target="../media/image6.png"/><Relationship Id="rId4" Type="http://schemas.openxmlformats.org/officeDocument/2006/relationships/image" Target="../media/image5.jpeg"/></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png"/><Relationship Id="rId1" Type="http://schemas.openxmlformats.org/officeDocument/2006/relationships/slideLayout" Target="../slideLayouts/slideLayout13.xml"/><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3.png"/><Relationship Id="rId1" Type="http://schemas.openxmlformats.org/officeDocument/2006/relationships/slideLayout" Target="../slideLayouts/slideLayout13.xml"/><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4.png"/><Relationship Id="rId1" Type="http://schemas.openxmlformats.org/officeDocument/2006/relationships/slideLayout" Target="../slideLayouts/slideLayout13.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3.png"/><Relationship Id="rId1" Type="http://schemas.openxmlformats.org/officeDocument/2006/relationships/slideLayout" Target="../slideLayouts/slideLayout13.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chart" Target="../charts/char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0">
          <a:blip r:embed="rId2"/>
          <a:stretch>
            <a:fillRect/>
          </a:stretch>
        </a:blipFill>
        <a:effectLst/>
      </p:bgPr>
    </p:bg>
    <p:spTree>
      <p:nvGrpSpPr>
        <p:cNvPr id="1" name=""/>
        <p:cNvGrpSpPr/>
        <p:nvPr/>
      </p:nvGrpSpPr>
      <p:grpSpPr>
        <a:xfrm>
          <a:off x="0" y="0"/>
          <a:ext cx="0" cy="0"/>
          <a:chOff x="0" y="0"/>
          <a:chExt cx="0" cy="0"/>
        </a:xfrm>
      </p:grpSpPr>
      <p:pic>
        <p:nvPicPr>
          <p:cNvPr id="76" name="Imagen 3"/>
          <p:cNvPicPr/>
          <p:nvPr/>
        </p:nvPicPr>
        <p:blipFill>
          <a:blip r:embed="rId3"/>
          <a:srcRect t="78334"/>
          <a:stretch/>
        </p:blipFill>
        <p:spPr>
          <a:xfrm>
            <a:off x="36000" y="5394960"/>
            <a:ext cx="12193560" cy="1483920"/>
          </a:xfrm>
          <a:prstGeom prst="rect">
            <a:avLst/>
          </a:prstGeom>
          <a:ln>
            <a:noFill/>
          </a:ln>
        </p:spPr>
      </p:pic>
      <p:sp>
        <p:nvSpPr>
          <p:cNvPr id="2" name="CuadroTexto 1">
            <a:extLst>
              <a:ext uri="{FF2B5EF4-FFF2-40B4-BE49-F238E27FC236}">
                <a16:creationId xmlns:a16="http://schemas.microsoft.com/office/drawing/2014/main" id="{4C7EC19C-28A6-4A57-93DA-8DCC8C71EC41}"/>
              </a:ext>
            </a:extLst>
          </p:cNvPr>
          <p:cNvSpPr txBox="1"/>
          <p:nvPr/>
        </p:nvSpPr>
        <p:spPr>
          <a:xfrm>
            <a:off x="295835" y="815788"/>
            <a:ext cx="3155576" cy="4154984"/>
          </a:xfrm>
          <a:prstGeom prst="rect">
            <a:avLst/>
          </a:prstGeom>
          <a:solidFill>
            <a:srgbClr val="D6D6D6">
              <a:alpha val="52000"/>
            </a:srgb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 sz="4400" b="1" dirty="0">
                <a:solidFill>
                  <a:schemeClr val="accent1">
                    <a:lumMod val="50000"/>
                  </a:schemeClr>
                </a:solidFill>
                <a:ea typeface="+mn-lt"/>
                <a:cs typeface="+mn-lt"/>
              </a:rPr>
              <a:t>Predicción  del éxito estudiantil       con árboles de</a:t>
            </a:r>
            <a:endParaRPr lang="es-ES" dirty="0">
              <a:solidFill>
                <a:schemeClr val="accent1">
                  <a:lumMod val="50000"/>
                </a:schemeClr>
              </a:solidFill>
              <a:ea typeface="+mn-lt"/>
              <a:cs typeface="+mn-lt"/>
            </a:endParaRPr>
          </a:p>
          <a:p>
            <a:r>
              <a:rPr lang="es" sz="4400" b="1" dirty="0">
                <a:solidFill>
                  <a:schemeClr val="accent1">
                    <a:lumMod val="50000"/>
                  </a:schemeClr>
                </a:solidFill>
                <a:ea typeface="+mn-lt"/>
                <a:cs typeface="+mn-lt"/>
              </a:rPr>
              <a:t>  decisión </a:t>
            </a:r>
            <a:endParaRPr lang="es-ES" dirty="0">
              <a:solidFill>
                <a:schemeClr val="accent1">
                  <a:lumMod val="50000"/>
                </a:schemeClr>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4" name="Marcador de contenido 3"/>
          <p:cNvPicPr/>
          <p:nvPr/>
        </p:nvPicPr>
        <p:blipFill>
          <a:blip r:embed="rId2"/>
          <a:stretch/>
        </p:blipFill>
        <p:spPr>
          <a:xfrm>
            <a:off x="-2880" y="0"/>
            <a:ext cx="12196800" cy="6856560"/>
          </a:xfrm>
          <a:prstGeom prst="rect">
            <a:avLst/>
          </a:prstGeom>
          <a:ln>
            <a:noFill/>
          </a:ln>
        </p:spPr>
      </p:pic>
      <p:sp>
        <p:nvSpPr>
          <p:cNvPr id="255" name="CustomShape 1"/>
          <p:cNvSpPr/>
          <p:nvPr/>
        </p:nvSpPr>
        <p:spPr>
          <a:xfrm>
            <a:off x="265320" y="376920"/>
            <a:ext cx="5402880" cy="424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2200" b="1" strike="noStrike" spc="-1">
                <a:solidFill>
                  <a:srgbClr val="FFFFFF"/>
                </a:solidFill>
                <a:latin typeface="Arial"/>
                <a:ea typeface="DejaVu Sans"/>
              </a:rPr>
              <a:t>Reporte Aceptado en arXiv</a:t>
            </a:r>
            <a:endParaRPr lang="en-US" sz="2200" b="0" strike="noStrike" spc="-1">
              <a:latin typeface="Arial"/>
            </a:endParaRPr>
          </a:p>
        </p:txBody>
      </p:sp>
      <p:sp>
        <p:nvSpPr>
          <p:cNvPr id="256" name="CustomShape 2"/>
          <p:cNvSpPr/>
          <p:nvPr/>
        </p:nvSpPr>
        <p:spPr>
          <a:xfrm flipV="1">
            <a:off x="4819320" y="545760"/>
            <a:ext cx="524880" cy="16920"/>
          </a:xfrm>
          <a:custGeom>
            <a:avLst/>
            <a:gdLst/>
            <a:ahLst/>
            <a:cxnLst/>
            <a:rect l="l" t="t" r="r" b="b"/>
            <a:pathLst>
              <a:path w="21600" h="21600">
                <a:moveTo>
                  <a:pt x="0" y="0"/>
                </a:moveTo>
                <a:lnTo>
                  <a:pt x="21600" y="21600"/>
                </a:lnTo>
              </a:path>
            </a:pathLst>
          </a:custGeom>
          <a:noFill/>
          <a:ln w="76320">
            <a:solidFill>
              <a:srgbClr val="FF0000"/>
            </a:solidFill>
            <a:round/>
            <a:tailEnd type="triangle" w="med" len="med"/>
          </a:ln>
        </p:spPr>
        <p:style>
          <a:lnRef idx="1">
            <a:schemeClr val="accent1"/>
          </a:lnRef>
          <a:fillRef idx="0">
            <a:schemeClr val="accent1"/>
          </a:fillRef>
          <a:effectRef idx="0">
            <a:schemeClr val="accent1"/>
          </a:effectRef>
          <a:fontRef idx="minor"/>
        </p:style>
      </p:sp>
      <p:sp>
        <p:nvSpPr>
          <p:cNvPr id="257" name="CustomShape 3"/>
          <p:cNvSpPr/>
          <p:nvPr/>
        </p:nvSpPr>
        <p:spPr>
          <a:xfrm>
            <a:off x="5107320" y="336600"/>
            <a:ext cx="2403360" cy="302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1400" b="0" i="1" strike="noStrike" spc="-1">
                <a:solidFill>
                  <a:srgbClr val="FF0000"/>
                </a:solidFill>
                <a:latin typeface="Arial"/>
                <a:ea typeface="DejaVu Sans"/>
              </a:rPr>
              <a:t>Conserven ese título</a:t>
            </a:r>
            <a:endParaRPr lang="en-US" sz="1400" b="0" strike="noStrike" spc="-1">
              <a:latin typeface="Arial"/>
            </a:endParaRPr>
          </a:p>
        </p:txBody>
      </p:sp>
      <p:sp>
        <p:nvSpPr>
          <p:cNvPr id="258" name="CustomShape 4"/>
          <p:cNvSpPr/>
          <p:nvPr/>
        </p:nvSpPr>
        <p:spPr>
          <a:xfrm>
            <a:off x="2242800" y="2393280"/>
            <a:ext cx="3426120" cy="516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1400" b="0" i="1" strike="noStrike" spc="-1">
                <a:solidFill>
                  <a:srgbClr val="FF0000"/>
                </a:solidFill>
                <a:latin typeface="Arial"/>
                <a:ea typeface="DejaVu Sans"/>
              </a:rPr>
              <a:t>Incluyan la citación del reporte en arXiv y su vínculo comose muestra abajo</a:t>
            </a:r>
            <a:endParaRPr lang="en-US" sz="1400" b="0" strike="noStrike" spc="-1">
              <a:latin typeface="Arial"/>
            </a:endParaRPr>
          </a:p>
        </p:txBody>
      </p:sp>
      <p:sp>
        <p:nvSpPr>
          <p:cNvPr id="259" name="CustomShape 5"/>
          <p:cNvSpPr/>
          <p:nvPr/>
        </p:nvSpPr>
        <p:spPr>
          <a:xfrm flipV="1">
            <a:off x="2011680" y="2643840"/>
            <a:ext cx="447120" cy="388440"/>
          </a:xfrm>
          <a:custGeom>
            <a:avLst/>
            <a:gdLst/>
            <a:ahLst/>
            <a:cxnLst/>
            <a:rect l="l" t="t" r="r" b="b"/>
            <a:pathLst>
              <a:path w="21600" h="21600">
                <a:moveTo>
                  <a:pt x="0" y="0"/>
                </a:moveTo>
                <a:lnTo>
                  <a:pt x="21600" y="21600"/>
                </a:lnTo>
              </a:path>
            </a:pathLst>
          </a:custGeom>
          <a:noFill/>
          <a:ln w="76320">
            <a:solidFill>
              <a:srgbClr val="FF0000"/>
            </a:solidFill>
            <a:round/>
            <a:tailEnd type="triangle" w="med" len="med"/>
          </a:ln>
        </p:spPr>
        <p:style>
          <a:lnRef idx="1">
            <a:schemeClr val="accent1"/>
          </a:lnRef>
          <a:fillRef idx="0">
            <a:schemeClr val="accent1"/>
          </a:fillRef>
          <a:effectRef idx="0">
            <a:schemeClr val="accent1"/>
          </a:effectRef>
          <a:fontRef idx="minor"/>
        </p:style>
      </p:sp>
      <p:sp>
        <p:nvSpPr>
          <p:cNvPr id="260" name="CustomShape 6"/>
          <p:cNvSpPr/>
          <p:nvPr/>
        </p:nvSpPr>
        <p:spPr>
          <a:xfrm>
            <a:off x="418320" y="3107880"/>
            <a:ext cx="6126120" cy="913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0" strike="noStrike" spc="-1">
                <a:solidFill>
                  <a:srgbClr val="001E33"/>
                </a:solidFill>
                <a:latin typeface="Arial"/>
                <a:ea typeface="DejaVu Sans"/>
              </a:rPr>
              <a:t>C. Patiño-Forero, M. Agudelo-Toro, and M. Toro. Planning system for deliveries in Medellín. ArXiv e-prints, Nov. 2016. Available at: </a:t>
            </a:r>
            <a:r>
              <a:rPr lang="en-US" sz="1800" b="0" u="sng" strike="noStrike" spc="-1">
                <a:solidFill>
                  <a:srgbClr val="0563C1"/>
                </a:solidFill>
                <a:uFill>
                  <a:solidFill>
                    <a:srgbClr val="FFFFFF"/>
                  </a:solidFill>
                </a:uFill>
                <a:latin typeface="Arial"/>
                <a:ea typeface="DejaVu Sans"/>
                <a:hlinkClick r:id="rId3"/>
              </a:rPr>
              <a:t>https://arxiv.org/abs/1611.04156</a:t>
            </a:r>
            <a:endParaRPr lang="en-US" sz="1800" b="0" strike="noStrike" spc="-1">
              <a:latin typeface="Arial"/>
            </a:endParaRPr>
          </a:p>
        </p:txBody>
      </p:sp>
      <p:grpSp>
        <p:nvGrpSpPr>
          <p:cNvPr id="261" name="Group 7"/>
          <p:cNvGrpSpPr/>
          <p:nvPr/>
        </p:nvGrpSpPr>
        <p:grpSpPr>
          <a:xfrm>
            <a:off x="7021800" y="894960"/>
            <a:ext cx="4571280" cy="4966200"/>
            <a:chOff x="7021800" y="894960"/>
            <a:chExt cx="4571280" cy="4966200"/>
          </a:xfrm>
        </p:grpSpPr>
        <p:pic>
          <p:nvPicPr>
            <p:cNvPr id="262" name="Imagen 261"/>
            <p:cNvPicPr/>
            <p:nvPr/>
          </p:nvPicPr>
          <p:blipFill>
            <a:blip r:embed="rId4"/>
            <a:srcRect l="2991" t="4621" r="11001" b="22953"/>
            <a:stretch/>
          </p:blipFill>
          <p:spPr>
            <a:xfrm>
              <a:off x="7021800" y="894960"/>
              <a:ext cx="4554360" cy="4966200"/>
            </a:xfrm>
            <a:prstGeom prst="rect">
              <a:avLst/>
            </a:prstGeom>
            <a:ln>
              <a:noFill/>
            </a:ln>
          </p:spPr>
        </p:pic>
        <p:sp>
          <p:nvSpPr>
            <p:cNvPr id="263" name="CustomShape 8"/>
            <p:cNvSpPr/>
            <p:nvPr/>
          </p:nvSpPr>
          <p:spPr>
            <a:xfrm>
              <a:off x="10022400" y="1443600"/>
              <a:ext cx="1570680" cy="456840"/>
            </a:xfrm>
            <a:prstGeom prst="rect">
              <a:avLst/>
            </a:prstGeom>
            <a:solidFill>
              <a:srgbClr val="B31B1B"/>
            </a:solidFill>
            <a:ln>
              <a:noFill/>
            </a:ln>
          </p:spPr>
          <p:style>
            <a:lnRef idx="0">
              <a:scrgbClr r="0" g="0" b="0"/>
            </a:lnRef>
            <a:fillRef idx="0">
              <a:scrgbClr r="0" g="0" b="0"/>
            </a:fillRef>
            <a:effectRef idx="0">
              <a:scrgbClr r="0" g="0" b="0"/>
            </a:effectRef>
            <a:fontRef idx="minor"/>
          </p:style>
        </p:sp>
        <p:sp>
          <p:nvSpPr>
            <p:cNvPr id="264" name="CustomShape 9"/>
            <p:cNvSpPr/>
            <p:nvPr/>
          </p:nvSpPr>
          <p:spPr>
            <a:xfrm>
              <a:off x="10022400" y="950400"/>
              <a:ext cx="1570680" cy="401400"/>
            </a:xfrm>
            <a:prstGeom prst="rect">
              <a:avLst/>
            </a:prstGeom>
            <a:solidFill>
              <a:srgbClr val="222222"/>
            </a:solidFill>
            <a:ln>
              <a:noFill/>
            </a:ln>
          </p:spPr>
          <p:style>
            <a:lnRef idx="0">
              <a:scrgbClr r="0" g="0" b="0"/>
            </a:lnRef>
            <a:fillRef idx="0">
              <a:scrgbClr r="0" g="0" b="0"/>
            </a:fillRef>
            <a:effectRef idx="0">
              <a:scrgbClr r="0" g="0" b="0"/>
            </a:effectRef>
            <a:fontRef idx="minor"/>
          </p:style>
        </p:sp>
      </p:grpSp>
      <p:sp>
        <p:nvSpPr>
          <p:cNvPr id="265" name="CustomShape 10"/>
          <p:cNvSpPr/>
          <p:nvPr/>
        </p:nvSpPr>
        <p:spPr>
          <a:xfrm flipH="1">
            <a:off x="6491880" y="4672080"/>
            <a:ext cx="307440" cy="356760"/>
          </a:xfrm>
          <a:custGeom>
            <a:avLst/>
            <a:gdLst/>
            <a:ahLst/>
            <a:cxnLst/>
            <a:rect l="l" t="t" r="r" b="b"/>
            <a:pathLst>
              <a:path w="21600" h="21600">
                <a:moveTo>
                  <a:pt x="0" y="0"/>
                </a:moveTo>
                <a:lnTo>
                  <a:pt x="21600" y="21600"/>
                </a:lnTo>
              </a:path>
            </a:pathLst>
          </a:custGeom>
          <a:noFill/>
          <a:ln w="76320">
            <a:solidFill>
              <a:srgbClr val="FF0000"/>
            </a:solidFill>
            <a:round/>
            <a:tailEnd type="triangle" w="med" len="med"/>
          </a:ln>
        </p:spPr>
        <p:style>
          <a:lnRef idx="1">
            <a:schemeClr val="accent1"/>
          </a:lnRef>
          <a:fillRef idx="0">
            <a:schemeClr val="accent1"/>
          </a:fillRef>
          <a:effectRef idx="0">
            <a:schemeClr val="accent1"/>
          </a:effectRef>
          <a:fontRef idx="minor"/>
        </p:style>
      </p:sp>
      <p:sp>
        <p:nvSpPr>
          <p:cNvPr id="266" name="CustomShape 11"/>
          <p:cNvSpPr/>
          <p:nvPr/>
        </p:nvSpPr>
        <p:spPr>
          <a:xfrm>
            <a:off x="4747320" y="5061960"/>
            <a:ext cx="2933280" cy="515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1400" b="0" i="1" strike="noStrike" spc="-1">
                <a:solidFill>
                  <a:srgbClr val="FF0000"/>
                </a:solidFill>
                <a:latin typeface="Arial"/>
                <a:ea typeface="DejaVu Sans"/>
              </a:rPr>
              <a:t>Incluyan un </a:t>
            </a:r>
            <a:br/>
            <a:r>
              <a:rPr lang="en-US" sz="1400" b="0" i="1" strike="noStrike" spc="-1">
                <a:solidFill>
                  <a:srgbClr val="FF0000"/>
                </a:solidFill>
                <a:latin typeface="Arial"/>
                <a:ea typeface="DejaVu Sans"/>
              </a:rPr>
              <a:t>pantallazo</a:t>
            </a:r>
            <a:endParaRPr lang="en-US" sz="1400" b="0" strike="noStrike" spc="-1">
              <a:latin typeface="Arial"/>
            </a:endParaRPr>
          </a:p>
        </p:txBody>
      </p:sp>
      <p:sp>
        <p:nvSpPr>
          <p:cNvPr id="267" name="CustomShape 12"/>
          <p:cNvSpPr/>
          <p:nvPr/>
        </p:nvSpPr>
        <p:spPr>
          <a:xfrm>
            <a:off x="8229600" y="124200"/>
            <a:ext cx="2115000" cy="515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1400" b="0" i="1" strike="noStrike" spc="-1">
                <a:solidFill>
                  <a:srgbClr val="FF0000"/>
                </a:solidFill>
                <a:latin typeface="Arial"/>
                <a:ea typeface="DejaVu Sans"/>
              </a:rPr>
              <a:t>Completen esta lámina</a:t>
            </a:r>
            <a:br/>
            <a:r>
              <a:rPr lang="en-US" sz="1400" b="0" i="1" strike="noStrike" spc="-1">
                <a:solidFill>
                  <a:srgbClr val="FF0000"/>
                </a:solidFill>
                <a:latin typeface="Arial"/>
                <a:ea typeface="DejaVu Sans"/>
              </a:rPr>
              <a:t>en la tercera entrega</a:t>
            </a:r>
            <a:endParaRPr lang="en-US" sz="1400" b="0" strike="noStrike" spc="-1">
              <a:latin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0">
          <a:blip r:embed="rId2"/>
          <a:stretch>
            <a:fillRect/>
          </a:stretch>
        </a:blipFill>
        <a:effectLst/>
      </p:bgPr>
    </p:bg>
    <p:spTree>
      <p:nvGrpSpPr>
        <p:cNvPr id="1" name=""/>
        <p:cNvGrpSpPr/>
        <p:nvPr/>
      </p:nvGrpSpPr>
      <p:grpSpPr>
        <a:xfrm>
          <a:off x="0" y="0"/>
          <a:ext cx="0" cy="0"/>
          <a:chOff x="0" y="0"/>
          <a:chExt cx="0" cy="0"/>
        </a:xfrm>
      </p:grpSpPr>
      <p:sp>
        <p:nvSpPr>
          <p:cNvPr id="268" name="CustomShape 1"/>
          <p:cNvSpPr/>
          <p:nvPr/>
        </p:nvSpPr>
        <p:spPr>
          <a:xfrm>
            <a:off x="2214000" y="4511520"/>
            <a:ext cx="8137080" cy="1644840"/>
          </a:xfrm>
          <a:prstGeom prst="rect">
            <a:avLst/>
          </a:prstGeom>
          <a:solidFill>
            <a:srgbClr val="A3A8AE">
              <a:alpha val="50000"/>
            </a:srgbClr>
          </a:solidFill>
          <a:ln>
            <a:no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algn="ctr">
              <a:lnSpc>
                <a:spcPct val="100000"/>
              </a:lnSpc>
            </a:pPr>
            <a:r>
              <a:rPr lang="en-US" sz="4800" b="0" strike="noStrike" spc="-1">
                <a:solidFill>
                  <a:srgbClr val="001E33"/>
                </a:solidFill>
                <a:latin typeface="Arial"/>
                <a:ea typeface="DejaVu Sans"/>
              </a:rPr>
              <a:t>¡GRACIAS!</a:t>
            </a:r>
            <a:endParaRPr lang="en-US" sz="4800" b="0" strike="noStrike" spc="-1">
              <a:latin typeface="Arial"/>
            </a:endParaRPr>
          </a:p>
        </p:txBody>
      </p:sp>
      <p:sp>
        <p:nvSpPr>
          <p:cNvPr id="269" name="CustomShape 2"/>
          <p:cNvSpPr/>
          <p:nvPr/>
        </p:nvSpPr>
        <p:spPr>
          <a:xfrm>
            <a:off x="9953640" y="4270680"/>
            <a:ext cx="2115360" cy="515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1400" b="0" i="1" strike="noStrike" spc="-1">
                <a:solidFill>
                  <a:srgbClr val="FF0000"/>
                </a:solidFill>
                <a:latin typeface="Arial"/>
                <a:ea typeface="DejaVu Sans"/>
              </a:rPr>
              <a:t>Digan gracias por</a:t>
            </a:r>
            <a:br/>
            <a:r>
              <a:rPr lang="en-US" sz="1400" b="0" i="1" strike="noStrike" spc="-1">
                <a:solidFill>
                  <a:srgbClr val="FF0000"/>
                </a:solidFill>
                <a:latin typeface="Arial"/>
                <a:ea typeface="DejaVu Sans"/>
              </a:rPr>
              <a:t>escucharnos</a:t>
            </a:r>
            <a:endParaRPr lang="en-US" sz="1400" b="0" strike="noStrike" spc="-1">
              <a:latin typeface="Arial"/>
            </a:endParaRPr>
          </a:p>
        </p:txBody>
      </p:sp>
      <p:sp>
        <p:nvSpPr>
          <p:cNvPr id="270" name="CustomShape 3"/>
          <p:cNvSpPr/>
          <p:nvPr/>
        </p:nvSpPr>
        <p:spPr>
          <a:xfrm flipV="1">
            <a:off x="9505080" y="4757040"/>
            <a:ext cx="447120" cy="388440"/>
          </a:xfrm>
          <a:custGeom>
            <a:avLst/>
            <a:gdLst/>
            <a:ahLst/>
            <a:cxnLst/>
            <a:rect l="l" t="t" r="r" b="b"/>
            <a:pathLst>
              <a:path w="21600" h="21600">
                <a:moveTo>
                  <a:pt x="0" y="0"/>
                </a:moveTo>
                <a:lnTo>
                  <a:pt x="21600" y="21600"/>
                </a:lnTo>
              </a:path>
            </a:pathLst>
          </a:custGeom>
          <a:noFill/>
          <a:ln w="76320">
            <a:solidFill>
              <a:srgbClr val="FF0000"/>
            </a:solidFill>
            <a:round/>
            <a:tailEnd type="triangle" w="med" len="med"/>
          </a:ln>
        </p:spPr>
        <p:style>
          <a:lnRef idx="1">
            <a:schemeClr val="accent1"/>
          </a:lnRef>
          <a:fillRef idx="0">
            <a:schemeClr val="accent1"/>
          </a:fillRef>
          <a:effectRef idx="0">
            <a:schemeClr val="accent1"/>
          </a:effectRef>
          <a:fontRef idx="minor"/>
        </p:style>
      </p:sp>
      <p:sp>
        <p:nvSpPr>
          <p:cNvPr id="271" name="CustomShape 4"/>
          <p:cNvSpPr/>
          <p:nvPr/>
        </p:nvSpPr>
        <p:spPr>
          <a:xfrm>
            <a:off x="8229600" y="124200"/>
            <a:ext cx="2115000" cy="515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1400" b="0" i="1" strike="noStrike" spc="-1">
                <a:solidFill>
                  <a:srgbClr val="FF0000"/>
                </a:solidFill>
                <a:latin typeface="Arial"/>
                <a:ea typeface="DejaVu Sans"/>
              </a:rPr>
              <a:t>Completen esta lámina</a:t>
            </a:r>
            <a:br/>
            <a:r>
              <a:rPr lang="en-US" sz="1400" b="0" i="1" strike="noStrike" spc="-1">
                <a:solidFill>
                  <a:srgbClr val="FF0000"/>
                </a:solidFill>
                <a:latin typeface="Arial"/>
                <a:ea typeface="DejaVu Sans"/>
              </a:rPr>
              <a:t>en la tercera entrega</a:t>
            </a:r>
            <a:endParaRPr lang="en-US" sz="1400" b="0" strike="noStrike" spc="-1">
              <a:latin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 name="Marcador de contenido 3"/>
          <p:cNvPicPr/>
          <p:nvPr/>
        </p:nvPicPr>
        <p:blipFill>
          <a:blip r:embed="rId2"/>
          <a:stretch/>
        </p:blipFill>
        <p:spPr>
          <a:xfrm>
            <a:off x="-2880" y="0"/>
            <a:ext cx="12196800" cy="6856560"/>
          </a:xfrm>
          <a:prstGeom prst="rect">
            <a:avLst/>
          </a:prstGeom>
          <a:ln>
            <a:noFill/>
          </a:ln>
        </p:spPr>
      </p:pic>
      <p:sp>
        <p:nvSpPr>
          <p:cNvPr id="82" name="CustomShape 1"/>
          <p:cNvSpPr/>
          <p:nvPr/>
        </p:nvSpPr>
        <p:spPr>
          <a:xfrm>
            <a:off x="265320" y="376920"/>
            <a:ext cx="3666240" cy="425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2200" b="1" strike="noStrike" spc="-1">
                <a:solidFill>
                  <a:srgbClr val="FFFFFF"/>
                </a:solidFill>
                <a:latin typeface="Arial"/>
                <a:ea typeface="DejaVu Sans"/>
              </a:rPr>
              <a:t>Presentación del Equipo</a:t>
            </a:r>
            <a:endParaRPr lang="en-US" sz="2200" b="0" strike="noStrike" spc="-1">
              <a:latin typeface="Arial"/>
            </a:endParaRPr>
          </a:p>
        </p:txBody>
      </p:sp>
      <p:grpSp>
        <p:nvGrpSpPr>
          <p:cNvPr id="85" name="Group 4"/>
          <p:cNvGrpSpPr/>
          <p:nvPr/>
        </p:nvGrpSpPr>
        <p:grpSpPr>
          <a:xfrm>
            <a:off x="9052560" y="1645920"/>
            <a:ext cx="2834640" cy="2743200"/>
            <a:chOff x="9052560" y="1645920"/>
            <a:chExt cx="2834640" cy="2743200"/>
          </a:xfrm>
        </p:grpSpPr>
        <p:pic>
          <p:nvPicPr>
            <p:cNvPr id="86" name="Imagen 85"/>
            <p:cNvPicPr/>
            <p:nvPr/>
          </p:nvPicPr>
          <p:blipFill>
            <a:blip r:embed="rId3"/>
            <a:stretch/>
          </p:blipFill>
          <p:spPr>
            <a:xfrm>
              <a:off x="9219240" y="1757160"/>
              <a:ext cx="2508480" cy="2487600"/>
            </a:xfrm>
            <a:prstGeom prst="rect">
              <a:avLst/>
            </a:prstGeom>
            <a:ln>
              <a:noFill/>
            </a:ln>
          </p:spPr>
        </p:pic>
        <p:sp>
          <p:nvSpPr>
            <p:cNvPr id="87" name="CustomShape 5"/>
            <p:cNvSpPr/>
            <p:nvPr/>
          </p:nvSpPr>
          <p:spPr>
            <a:xfrm>
              <a:off x="9052560" y="1645920"/>
              <a:ext cx="2834640" cy="2743200"/>
            </a:xfrm>
            <a:custGeom>
              <a:avLst/>
              <a:gdLst/>
              <a:ahLst/>
              <a:cxnLst/>
              <a:rect l="l" t="t" r="r" b="b"/>
              <a:pathLst>
                <a:path w="7875" h="7621">
                  <a:moveTo>
                    <a:pt x="5464" y="1278"/>
                  </a:moveTo>
                  <a:cubicBezTo>
                    <a:pt x="4998" y="997"/>
                    <a:pt x="4541" y="870"/>
                    <a:pt x="4003" y="870"/>
                  </a:cubicBezTo>
                  <a:cubicBezTo>
                    <a:pt x="3465" y="870"/>
                    <a:pt x="3008" y="997"/>
                    <a:pt x="2542" y="1278"/>
                  </a:cubicBezTo>
                  <a:cubicBezTo>
                    <a:pt x="2076" y="1559"/>
                    <a:pt x="1742" y="1908"/>
                    <a:pt x="1473" y="2394"/>
                  </a:cubicBezTo>
                  <a:cubicBezTo>
                    <a:pt x="1204" y="2880"/>
                    <a:pt x="1082" y="3357"/>
                    <a:pt x="1082" y="3918"/>
                  </a:cubicBezTo>
                  <a:cubicBezTo>
                    <a:pt x="1082" y="4479"/>
                    <a:pt x="1204" y="4956"/>
                    <a:pt x="1473" y="5442"/>
                  </a:cubicBezTo>
                  <a:cubicBezTo>
                    <a:pt x="1742" y="5928"/>
                    <a:pt x="2076" y="6277"/>
                    <a:pt x="2542" y="6558"/>
                  </a:cubicBezTo>
                  <a:cubicBezTo>
                    <a:pt x="3008" y="6839"/>
                    <a:pt x="3465" y="6967"/>
                    <a:pt x="4003" y="6967"/>
                  </a:cubicBezTo>
                  <a:cubicBezTo>
                    <a:pt x="4541" y="6967"/>
                    <a:pt x="4998" y="6839"/>
                    <a:pt x="5464" y="6558"/>
                  </a:cubicBezTo>
                  <a:cubicBezTo>
                    <a:pt x="5930" y="6277"/>
                    <a:pt x="6264" y="5928"/>
                    <a:pt x="6533" y="5442"/>
                  </a:cubicBezTo>
                  <a:cubicBezTo>
                    <a:pt x="6802" y="4956"/>
                    <a:pt x="6925" y="4479"/>
                    <a:pt x="6925" y="3918"/>
                  </a:cubicBezTo>
                  <a:cubicBezTo>
                    <a:pt x="6925" y="3357"/>
                    <a:pt x="6802" y="2880"/>
                    <a:pt x="6533" y="2394"/>
                  </a:cubicBezTo>
                  <a:cubicBezTo>
                    <a:pt x="6264" y="1908"/>
                    <a:pt x="5930" y="1559"/>
                    <a:pt x="5464" y="1278"/>
                  </a:cubicBezTo>
                  <a:moveTo>
                    <a:pt x="0" y="7620"/>
                  </a:moveTo>
                  <a:lnTo>
                    <a:pt x="0" y="0"/>
                  </a:lnTo>
                  <a:lnTo>
                    <a:pt x="7874" y="0"/>
                  </a:lnTo>
                  <a:lnTo>
                    <a:pt x="7874" y="7620"/>
                  </a:lnTo>
                  <a:lnTo>
                    <a:pt x="0" y="7620"/>
                  </a:lnTo>
                </a:path>
              </a:pathLst>
            </a:custGeom>
            <a:solidFill>
              <a:srgbClr val="FFFFFF"/>
            </a:solidFill>
            <a:ln>
              <a:noFill/>
            </a:ln>
          </p:spPr>
          <p:style>
            <a:lnRef idx="0">
              <a:scrgbClr r="0" g="0" b="0"/>
            </a:lnRef>
            <a:fillRef idx="0">
              <a:scrgbClr r="0" g="0" b="0"/>
            </a:fillRef>
            <a:effectRef idx="0">
              <a:scrgbClr r="0" g="0" b="0"/>
            </a:effectRef>
            <a:fontRef idx="minor"/>
          </p:style>
        </p:sp>
      </p:grpSp>
      <p:sp>
        <p:nvSpPr>
          <p:cNvPr id="88" name="CustomShape 6"/>
          <p:cNvSpPr/>
          <p:nvPr/>
        </p:nvSpPr>
        <p:spPr>
          <a:xfrm>
            <a:off x="728640" y="1900800"/>
            <a:ext cx="2102760" cy="2194200"/>
          </a:xfrm>
          <a:prstGeom prst="ellipse">
            <a:avLst/>
          </a:prstGeom>
          <a:ln>
            <a:solidFill>
              <a:schemeClr val="bg1"/>
            </a:solidFill>
          </a:ln>
        </p:spPr>
        <p:style>
          <a:lnRef idx="2">
            <a:schemeClr val="accent3"/>
          </a:lnRef>
          <a:fillRef idx="1">
            <a:schemeClr val="lt1"/>
          </a:fillRef>
          <a:effectRef idx="0">
            <a:schemeClr val="accent3"/>
          </a:effectRef>
          <a:fontRef idx="minor">
            <a:schemeClr val="dk1"/>
          </a:fontRef>
        </p:style>
      </p:sp>
      <p:sp>
        <p:nvSpPr>
          <p:cNvPr id="90" name="CustomShape 8"/>
          <p:cNvSpPr/>
          <p:nvPr/>
        </p:nvSpPr>
        <p:spPr>
          <a:xfrm>
            <a:off x="9419040" y="4180680"/>
            <a:ext cx="2193480" cy="759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2200" b="0" strike="noStrike" spc="-1">
                <a:solidFill>
                  <a:srgbClr val="001E33"/>
                </a:solidFill>
                <a:latin typeface="Arial"/>
                <a:ea typeface="DejaVu Sans"/>
              </a:rPr>
              <a:t>Mauricio</a:t>
            </a:r>
            <a:endParaRPr lang="en-US" sz="2200" b="0" strike="noStrike" spc="-1">
              <a:latin typeface="Arial"/>
            </a:endParaRPr>
          </a:p>
          <a:p>
            <a:pPr algn="ctr">
              <a:lnSpc>
                <a:spcPct val="100000"/>
              </a:lnSpc>
            </a:pPr>
            <a:r>
              <a:rPr lang="en-US" sz="2200" b="0" strike="noStrike" spc="-1">
                <a:solidFill>
                  <a:srgbClr val="001E33"/>
                </a:solidFill>
                <a:latin typeface="Arial"/>
                <a:ea typeface="DejaVu Sans"/>
              </a:rPr>
              <a:t>Toro</a:t>
            </a:r>
            <a:endParaRPr lang="en-US" sz="2200" b="0" strike="noStrike" spc="-1">
              <a:latin typeface="Arial"/>
            </a:endParaRPr>
          </a:p>
        </p:txBody>
      </p:sp>
      <p:sp>
        <p:nvSpPr>
          <p:cNvPr id="91" name="CustomShape 9"/>
          <p:cNvSpPr/>
          <p:nvPr/>
        </p:nvSpPr>
        <p:spPr>
          <a:xfrm>
            <a:off x="3551040" y="4180680"/>
            <a:ext cx="2193480" cy="767987"/>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r>
              <a:rPr lang="en-US" sz="2200" spc="-1" dirty="0">
                <a:solidFill>
                  <a:srgbClr val="001E33"/>
                </a:solidFill>
                <a:latin typeface="Arial"/>
              </a:rPr>
              <a:t>Samuel Villegas Bedoya</a:t>
            </a:r>
            <a:endParaRPr lang="en-US" sz="2200" b="0" strike="noStrike" spc="-1" dirty="0">
              <a:solidFill>
                <a:srgbClr val="001E33"/>
              </a:solidFill>
              <a:latin typeface="Arial"/>
            </a:endParaRPr>
          </a:p>
        </p:txBody>
      </p:sp>
      <p:sp>
        <p:nvSpPr>
          <p:cNvPr id="92" name="CustomShape 10"/>
          <p:cNvSpPr/>
          <p:nvPr/>
        </p:nvSpPr>
        <p:spPr>
          <a:xfrm>
            <a:off x="635040" y="4180680"/>
            <a:ext cx="2193480" cy="110654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r>
              <a:rPr lang="en-US" sz="2200" spc="-1" dirty="0">
                <a:solidFill>
                  <a:srgbClr val="001E33"/>
                </a:solidFill>
                <a:latin typeface="Arial"/>
              </a:rPr>
              <a:t>Julian Andres Ramirez Jimenez</a:t>
            </a:r>
            <a:endParaRPr lang="en-US" sz="2200" b="0" strike="noStrike" spc="-1" dirty="0">
              <a:solidFill>
                <a:srgbClr val="001E33"/>
              </a:solidFill>
              <a:latin typeface="Arial"/>
            </a:endParaRPr>
          </a:p>
        </p:txBody>
      </p:sp>
      <p:pic>
        <p:nvPicPr>
          <p:cNvPr id="98" name="Imagen 97"/>
          <p:cNvPicPr/>
          <p:nvPr/>
        </p:nvPicPr>
        <p:blipFill>
          <a:blip r:embed="rId4"/>
          <a:srcRect b="25722"/>
          <a:stretch/>
        </p:blipFill>
        <p:spPr>
          <a:xfrm>
            <a:off x="6018840" y="1828800"/>
            <a:ext cx="3200040" cy="2376720"/>
          </a:xfrm>
          <a:prstGeom prst="rect">
            <a:avLst/>
          </a:prstGeom>
          <a:ln>
            <a:noFill/>
          </a:ln>
        </p:spPr>
      </p:pic>
      <p:sp>
        <p:nvSpPr>
          <p:cNvPr id="99" name="CustomShape 16"/>
          <p:cNvSpPr/>
          <p:nvPr/>
        </p:nvSpPr>
        <p:spPr>
          <a:xfrm>
            <a:off x="6503040" y="4180680"/>
            <a:ext cx="2193120" cy="759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2200" b="0" strike="noStrike" spc="-1">
                <a:solidFill>
                  <a:srgbClr val="001E33"/>
                </a:solidFill>
                <a:latin typeface="Arial"/>
                <a:ea typeface="DejaVu Sans"/>
              </a:rPr>
              <a:t>Miguel</a:t>
            </a:r>
            <a:br/>
            <a:r>
              <a:rPr lang="en-US" sz="2200" b="0" strike="noStrike" spc="-1">
                <a:solidFill>
                  <a:srgbClr val="001E33"/>
                </a:solidFill>
                <a:latin typeface="Arial"/>
                <a:ea typeface="DejaVu Sans"/>
              </a:rPr>
              <a:t>Correa</a:t>
            </a:r>
            <a:endParaRPr lang="en-US" sz="2200" b="0" strike="noStrike" spc="-1">
              <a:latin typeface="Arial"/>
            </a:endParaRPr>
          </a:p>
        </p:txBody>
      </p:sp>
      <p:sp>
        <p:nvSpPr>
          <p:cNvPr id="100" name="CustomShape 17"/>
          <p:cNvSpPr/>
          <p:nvPr/>
        </p:nvSpPr>
        <p:spPr>
          <a:xfrm>
            <a:off x="5924160" y="1645920"/>
            <a:ext cx="3383280" cy="2651760"/>
          </a:xfrm>
          <a:custGeom>
            <a:avLst/>
            <a:gdLst/>
            <a:ahLst/>
            <a:cxnLst/>
            <a:rect l="l" t="t" r="r" b="b"/>
            <a:pathLst>
              <a:path w="9399" h="7367">
                <a:moveTo>
                  <a:pt x="1777" y="3847"/>
                </a:moveTo>
                <a:lnTo>
                  <a:pt x="1776" y="3847"/>
                </a:lnTo>
                <a:lnTo>
                  <a:pt x="1780" y="4006"/>
                </a:lnTo>
                <a:lnTo>
                  <a:pt x="1792" y="4166"/>
                </a:lnTo>
                <a:lnTo>
                  <a:pt x="1812" y="4324"/>
                </a:lnTo>
                <a:lnTo>
                  <a:pt x="1840" y="4481"/>
                </a:lnTo>
                <a:lnTo>
                  <a:pt x="1876" y="4636"/>
                </a:lnTo>
                <a:lnTo>
                  <a:pt x="1919" y="4789"/>
                </a:lnTo>
                <a:lnTo>
                  <a:pt x="1970" y="4939"/>
                </a:lnTo>
                <a:lnTo>
                  <a:pt x="2029" y="5086"/>
                </a:lnTo>
                <a:lnTo>
                  <a:pt x="2095" y="5230"/>
                </a:lnTo>
                <a:lnTo>
                  <a:pt x="2168" y="5371"/>
                </a:lnTo>
                <a:lnTo>
                  <a:pt x="2248" y="5507"/>
                </a:lnTo>
                <a:lnTo>
                  <a:pt x="2334" y="5638"/>
                </a:lnTo>
                <a:lnTo>
                  <a:pt x="2427" y="5765"/>
                </a:lnTo>
                <a:lnTo>
                  <a:pt x="2527" y="5886"/>
                </a:lnTo>
                <a:lnTo>
                  <a:pt x="2632" y="6002"/>
                </a:lnTo>
                <a:lnTo>
                  <a:pt x="2743" y="6111"/>
                </a:lnTo>
                <a:lnTo>
                  <a:pt x="2859" y="6215"/>
                </a:lnTo>
                <a:lnTo>
                  <a:pt x="2980" y="6312"/>
                </a:lnTo>
                <a:lnTo>
                  <a:pt x="3106" y="6402"/>
                </a:lnTo>
                <a:lnTo>
                  <a:pt x="3237" y="6486"/>
                </a:lnTo>
                <a:lnTo>
                  <a:pt x="3371" y="6562"/>
                </a:lnTo>
                <a:lnTo>
                  <a:pt x="3509" y="6631"/>
                </a:lnTo>
                <a:lnTo>
                  <a:pt x="3650" y="6692"/>
                </a:lnTo>
                <a:lnTo>
                  <a:pt x="3795" y="6745"/>
                </a:lnTo>
                <a:lnTo>
                  <a:pt x="3941" y="6790"/>
                </a:lnTo>
                <a:lnTo>
                  <a:pt x="4090" y="6827"/>
                </a:lnTo>
                <a:lnTo>
                  <a:pt x="4240" y="6856"/>
                </a:lnTo>
                <a:lnTo>
                  <a:pt x="4392" y="6877"/>
                </a:lnTo>
                <a:lnTo>
                  <a:pt x="4544" y="6890"/>
                </a:lnTo>
                <a:lnTo>
                  <a:pt x="4697" y="6894"/>
                </a:lnTo>
                <a:lnTo>
                  <a:pt x="4697" y="6894"/>
                </a:lnTo>
                <a:lnTo>
                  <a:pt x="4850" y="6890"/>
                </a:lnTo>
                <a:lnTo>
                  <a:pt x="5002" y="6877"/>
                </a:lnTo>
                <a:lnTo>
                  <a:pt x="5154" y="6856"/>
                </a:lnTo>
                <a:lnTo>
                  <a:pt x="5304" y="6827"/>
                </a:lnTo>
                <a:lnTo>
                  <a:pt x="5453" y="6790"/>
                </a:lnTo>
                <a:lnTo>
                  <a:pt x="5599" y="6745"/>
                </a:lnTo>
                <a:lnTo>
                  <a:pt x="5744" y="6691"/>
                </a:lnTo>
                <a:lnTo>
                  <a:pt x="5885" y="6630"/>
                </a:lnTo>
                <a:lnTo>
                  <a:pt x="6023" y="6561"/>
                </a:lnTo>
                <a:lnTo>
                  <a:pt x="6157" y="6485"/>
                </a:lnTo>
                <a:lnTo>
                  <a:pt x="6287" y="6402"/>
                </a:lnTo>
                <a:lnTo>
                  <a:pt x="6413" y="6312"/>
                </a:lnTo>
                <a:lnTo>
                  <a:pt x="6535" y="6214"/>
                </a:lnTo>
                <a:lnTo>
                  <a:pt x="6651" y="6111"/>
                </a:lnTo>
                <a:lnTo>
                  <a:pt x="6762" y="6001"/>
                </a:lnTo>
                <a:lnTo>
                  <a:pt x="6867" y="5885"/>
                </a:lnTo>
                <a:lnTo>
                  <a:pt x="6966" y="5764"/>
                </a:lnTo>
                <a:lnTo>
                  <a:pt x="7059" y="5637"/>
                </a:lnTo>
                <a:lnTo>
                  <a:pt x="7146" y="5506"/>
                </a:lnTo>
                <a:lnTo>
                  <a:pt x="7226" y="5370"/>
                </a:lnTo>
                <a:lnTo>
                  <a:pt x="7299" y="5229"/>
                </a:lnTo>
                <a:lnTo>
                  <a:pt x="7365" y="5085"/>
                </a:lnTo>
                <a:lnTo>
                  <a:pt x="7423" y="4938"/>
                </a:lnTo>
                <a:lnTo>
                  <a:pt x="7474" y="4788"/>
                </a:lnTo>
                <a:lnTo>
                  <a:pt x="7518" y="4635"/>
                </a:lnTo>
                <a:lnTo>
                  <a:pt x="7553" y="4480"/>
                </a:lnTo>
                <a:lnTo>
                  <a:pt x="7581" y="4323"/>
                </a:lnTo>
                <a:lnTo>
                  <a:pt x="7601" y="4165"/>
                </a:lnTo>
                <a:lnTo>
                  <a:pt x="7613" y="4005"/>
                </a:lnTo>
                <a:lnTo>
                  <a:pt x="7617" y="3846"/>
                </a:lnTo>
                <a:lnTo>
                  <a:pt x="7617" y="3846"/>
                </a:lnTo>
                <a:lnTo>
                  <a:pt x="7613" y="3687"/>
                </a:lnTo>
                <a:lnTo>
                  <a:pt x="7601" y="3527"/>
                </a:lnTo>
                <a:lnTo>
                  <a:pt x="7581" y="3369"/>
                </a:lnTo>
                <a:lnTo>
                  <a:pt x="7553" y="3212"/>
                </a:lnTo>
                <a:lnTo>
                  <a:pt x="7517" y="3057"/>
                </a:lnTo>
                <a:lnTo>
                  <a:pt x="7474" y="2904"/>
                </a:lnTo>
                <a:lnTo>
                  <a:pt x="7423" y="2754"/>
                </a:lnTo>
                <a:lnTo>
                  <a:pt x="7364" y="2607"/>
                </a:lnTo>
                <a:lnTo>
                  <a:pt x="7298" y="2463"/>
                </a:lnTo>
                <a:lnTo>
                  <a:pt x="7225" y="2322"/>
                </a:lnTo>
                <a:lnTo>
                  <a:pt x="7146" y="2186"/>
                </a:lnTo>
                <a:lnTo>
                  <a:pt x="7059" y="2055"/>
                </a:lnTo>
                <a:lnTo>
                  <a:pt x="6966" y="1928"/>
                </a:lnTo>
                <a:lnTo>
                  <a:pt x="6867" y="1807"/>
                </a:lnTo>
                <a:lnTo>
                  <a:pt x="6761" y="1691"/>
                </a:lnTo>
                <a:lnTo>
                  <a:pt x="6651" y="1582"/>
                </a:lnTo>
                <a:lnTo>
                  <a:pt x="6534" y="1478"/>
                </a:lnTo>
                <a:lnTo>
                  <a:pt x="6413" y="1381"/>
                </a:lnTo>
                <a:lnTo>
                  <a:pt x="6287" y="1291"/>
                </a:lnTo>
                <a:lnTo>
                  <a:pt x="6157" y="1207"/>
                </a:lnTo>
                <a:lnTo>
                  <a:pt x="6022" y="1131"/>
                </a:lnTo>
                <a:lnTo>
                  <a:pt x="5884" y="1062"/>
                </a:lnTo>
                <a:lnTo>
                  <a:pt x="5743" y="1001"/>
                </a:lnTo>
                <a:lnTo>
                  <a:pt x="5599" y="948"/>
                </a:lnTo>
                <a:lnTo>
                  <a:pt x="5453" y="903"/>
                </a:lnTo>
                <a:lnTo>
                  <a:pt x="5304" y="866"/>
                </a:lnTo>
                <a:lnTo>
                  <a:pt x="5154" y="837"/>
                </a:lnTo>
                <a:lnTo>
                  <a:pt x="5002" y="816"/>
                </a:lnTo>
                <a:lnTo>
                  <a:pt x="4850" y="803"/>
                </a:lnTo>
                <a:lnTo>
                  <a:pt x="4697" y="799"/>
                </a:lnTo>
                <a:lnTo>
                  <a:pt x="4697" y="799"/>
                </a:lnTo>
                <a:lnTo>
                  <a:pt x="4544" y="803"/>
                </a:lnTo>
                <a:lnTo>
                  <a:pt x="4392" y="816"/>
                </a:lnTo>
                <a:lnTo>
                  <a:pt x="4240" y="837"/>
                </a:lnTo>
                <a:lnTo>
                  <a:pt x="4090" y="866"/>
                </a:lnTo>
                <a:lnTo>
                  <a:pt x="3941" y="903"/>
                </a:lnTo>
                <a:lnTo>
                  <a:pt x="3794" y="948"/>
                </a:lnTo>
                <a:lnTo>
                  <a:pt x="3650" y="1002"/>
                </a:lnTo>
                <a:lnTo>
                  <a:pt x="3509" y="1063"/>
                </a:lnTo>
                <a:lnTo>
                  <a:pt x="3371" y="1132"/>
                </a:lnTo>
                <a:lnTo>
                  <a:pt x="3237" y="1208"/>
                </a:lnTo>
                <a:lnTo>
                  <a:pt x="3106" y="1291"/>
                </a:lnTo>
                <a:lnTo>
                  <a:pt x="2980" y="1382"/>
                </a:lnTo>
                <a:lnTo>
                  <a:pt x="2859" y="1479"/>
                </a:lnTo>
                <a:lnTo>
                  <a:pt x="2743" y="1582"/>
                </a:lnTo>
                <a:lnTo>
                  <a:pt x="2632" y="1692"/>
                </a:lnTo>
                <a:lnTo>
                  <a:pt x="2527" y="1808"/>
                </a:lnTo>
                <a:lnTo>
                  <a:pt x="2427" y="1929"/>
                </a:lnTo>
                <a:lnTo>
                  <a:pt x="2334" y="2056"/>
                </a:lnTo>
                <a:lnTo>
                  <a:pt x="2248" y="2187"/>
                </a:lnTo>
                <a:lnTo>
                  <a:pt x="2168" y="2323"/>
                </a:lnTo>
                <a:lnTo>
                  <a:pt x="2095" y="2464"/>
                </a:lnTo>
                <a:lnTo>
                  <a:pt x="2029" y="2608"/>
                </a:lnTo>
                <a:lnTo>
                  <a:pt x="1971" y="2755"/>
                </a:lnTo>
                <a:lnTo>
                  <a:pt x="1920" y="2905"/>
                </a:lnTo>
                <a:lnTo>
                  <a:pt x="1876" y="3058"/>
                </a:lnTo>
                <a:lnTo>
                  <a:pt x="1841" y="3213"/>
                </a:lnTo>
                <a:lnTo>
                  <a:pt x="1813" y="3370"/>
                </a:lnTo>
                <a:lnTo>
                  <a:pt x="1793" y="3528"/>
                </a:lnTo>
                <a:lnTo>
                  <a:pt x="1781" y="3688"/>
                </a:lnTo>
                <a:lnTo>
                  <a:pt x="1777" y="3847"/>
                </a:lnTo>
                <a:moveTo>
                  <a:pt x="0" y="7366"/>
                </a:moveTo>
                <a:lnTo>
                  <a:pt x="0" y="0"/>
                </a:lnTo>
                <a:lnTo>
                  <a:pt x="9398" y="0"/>
                </a:lnTo>
                <a:lnTo>
                  <a:pt x="9398" y="7366"/>
                </a:lnTo>
                <a:lnTo>
                  <a:pt x="0" y="7366"/>
                </a:lnTo>
              </a:path>
            </a:pathLst>
          </a:custGeom>
          <a:solidFill>
            <a:srgbClr val="FFFFFF"/>
          </a:solidFill>
          <a:ln>
            <a:noFill/>
          </a:ln>
        </p:spPr>
        <p:style>
          <a:lnRef idx="0">
            <a:scrgbClr r="0" g="0" b="0"/>
          </a:lnRef>
          <a:fillRef idx="0">
            <a:scrgbClr r="0" g="0" b="0"/>
          </a:fillRef>
          <a:effectRef idx="0">
            <a:scrgbClr r="0" g="0" b="0"/>
          </a:effectRef>
          <a:fontRef idx="minor"/>
        </p:style>
      </p:sp>
      <p:pic>
        <p:nvPicPr>
          <p:cNvPr id="101" name="Imagen 100"/>
          <p:cNvPicPr/>
          <p:nvPr/>
        </p:nvPicPr>
        <p:blipFill>
          <a:blip r:embed="rId5"/>
          <a:stretch/>
        </p:blipFill>
        <p:spPr>
          <a:xfrm>
            <a:off x="182880" y="6089760"/>
            <a:ext cx="621360" cy="621360"/>
          </a:xfrm>
          <a:prstGeom prst="rect">
            <a:avLst/>
          </a:prstGeom>
          <a:ln>
            <a:noFill/>
          </a:ln>
        </p:spPr>
      </p:pic>
      <p:sp>
        <p:nvSpPr>
          <p:cNvPr id="102" name="CustomShape 18"/>
          <p:cNvSpPr/>
          <p:nvPr/>
        </p:nvSpPr>
        <p:spPr>
          <a:xfrm>
            <a:off x="815040" y="6160680"/>
            <a:ext cx="6915600" cy="429433"/>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r>
              <a:rPr lang="en-US" sz="2200" b="1" strike="noStrike" spc="-1" dirty="0">
                <a:solidFill>
                  <a:srgbClr val="001E33"/>
                </a:solidFill>
                <a:latin typeface="Arial"/>
                <a:ea typeface="DejaVu Sans"/>
              </a:rPr>
              <a:t>http://github.com</a:t>
            </a:r>
            <a:r>
              <a:rPr lang="en-US" sz="2200" b="1" spc="-1" dirty="0">
                <a:solidFill>
                  <a:srgbClr val="001E33"/>
                </a:solidFill>
                <a:latin typeface="Arial"/>
                <a:ea typeface="DejaVu Sans"/>
              </a:rPr>
              <a:t>/sdvillegab/proyecto/</a:t>
            </a:r>
            <a:endParaRPr lang="en-US" sz="2200" strike="noStrike" spc="-1">
              <a:solidFill>
                <a:srgbClr val="000000"/>
              </a:solidFill>
              <a:latin typeface="Arial"/>
            </a:endParaRPr>
          </a:p>
        </p:txBody>
      </p:sp>
      <p:pic>
        <p:nvPicPr>
          <p:cNvPr id="2" name="Imagen 2" descr="Un hombre con camisa roja&#10;&#10;Descripción generada automáticamente">
            <a:extLst>
              <a:ext uri="{FF2B5EF4-FFF2-40B4-BE49-F238E27FC236}">
                <a16:creationId xmlns:a16="http://schemas.microsoft.com/office/drawing/2014/main" id="{CC5209D5-0789-4C08-A043-21837E8866CF}"/>
              </a:ext>
            </a:extLst>
          </p:cNvPr>
          <p:cNvPicPr>
            <a:picLocks noChangeAspect="1"/>
          </p:cNvPicPr>
          <p:nvPr/>
        </p:nvPicPr>
        <p:blipFill>
          <a:blip r:embed="rId6"/>
          <a:stretch>
            <a:fillRect/>
          </a:stretch>
        </p:blipFill>
        <p:spPr>
          <a:xfrm>
            <a:off x="856892" y="1902126"/>
            <a:ext cx="1779917" cy="2334883"/>
          </a:xfrm>
          <a:prstGeom prst="ellipse">
            <a:avLst/>
          </a:prstGeom>
          <a:ln>
            <a:noFill/>
          </a:ln>
          <a:effectLst>
            <a:softEdge rad="112500"/>
          </a:effectLst>
        </p:spPr>
      </p:pic>
      <p:pic>
        <p:nvPicPr>
          <p:cNvPr id="7" name="Imagen 7" descr="Una persona sonriendo&#10;&#10;Descripción generada automáticamente">
            <a:extLst>
              <a:ext uri="{FF2B5EF4-FFF2-40B4-BE49-F238E27FC236}">
                <a16:creationId xmlns:a16="http://schemas.microsoft.com/office/drawing/2014/main" id="{AEBD242C-1E39-42F3-A8FD-DFD7529EE801}"/>
              </a:ext>
            </a:extLst>
          </p:cNvPr>
          <p:cNvPicPr>
            <a:picLocks noChangeAspect="1"/>
          </p:cNvPicPr>
          <p:nvPr/>
        </p:nvPicPr>
        <p:blipFill>
          <a:blip r:embed="rId7"/>
          <a:stretch>
            <a:fillRect/>
          </a:stretch>
        </p:blipFill>
        <p:spPr>
          <a:xfrm>
            <a:off x="3945384" y="2037144"/>
            <a:ext cx="1407563" cy="213746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4" name="Marcador de contenido 3"/>
          <p:cNvPicPr/>
          <p:nvPr/>
        </p:nvPicPr>
        <p:blipFill>
          <a:blip r:embed="rId2"/>
          <a:stretch/>
        </p:blipFill>
        <p:spPr>
          <a:xfrm>
            <a:off x="23472" y="1440"/>
            <a:ext cx="10808515" cy="6856560"/>
          </a:xfrm>
          <a:prstGeom prst="rect">
            <a:avLst/>
          </a:prstGeom>
          <a:ln>
            <a:noFill/>
          </a:ln>
        </p:spPr>
      </p:pic>
      <p:sp>
        <p:nvSpPr>
          <p:cNvPr id="105" name="CustomShape 1"/>
          <p:cNvSpPr/>
          <p:nvPr/>
        </p:nvSpPr>
        <p:spPr>
          <a:xfrm>
            <a:off x="265320" y="376920"/>
            <a:ext cx="3300480" cy="425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2200" b="1" strike="noStrike" spc="-1">
                <a:solidFill>
                  <a:srgbClr val="FFFFFF"/>
                </a:solidFill>
                <a:latin typeface="Arial"/>
                <a:ea typeface="DejaVu Sans"/>
              </a:rPr>
              <a:t>Diseño del Algoritmo</a:t>
            </a:r>
            <a:endParaRPr lang="en-US" sz="2200" b="0" strike="noStrike" spc="-1">
              <a:latin typeface="Arial"/>
            </a:endParaRPr>
          </a:p>
        </p:txBody>
      </p:sp>
      <p:sp>
        <p:nvSpPr>
          <p:cNvPr id="107" name="CustomShape 2"/>
          <p:cNvSpPr/>
          <p:nvPr/>
        </p:nvSpPr>
        <p:spPr>
          <a:xfrm>
            <a:off x="5860248" y="4888244"/>
            <a:ext cx="6308280" cy="644877"/>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s-ES" sz="1800" kern="100" dirty="0">
                <a:solidFill>
                  <a:srgbClr val="000000"/>
                </a:solidFill>
                <a:effectLst/>
                <a:ea typeface="Times New Roman" panose="02020603050405020304" pitchFamily="18" charset="0"/>
              </a:rPr>
              <a:t>Data para la realización de ejemplo sobre si una persona usara el SO Linux o no, por medio del algoritmo CART. </a:t>
            </a:r>
            <a:endParaRPr lang="en-US" sz="1000" b="0" strike="noStrike" spc="-1" dirty="0">
              <a:latin typeface="Arial"/>
            </a:endParaRPr>
          </a:p>
        </p:txBody>
      </p:sp>
      <p:sp>
        <p:nvSpPr>
          <p:cNvPr id="113" name="CustomShape 7"/>
          <p:cNvSpPr/>
          <p:nvPr/>
        </p:nvSpPr>
        <p:spPr>
          <a:xfrm>
            <a:off x="23472" y="6044229"/>
            <a:ext cx="9514423" cy="1968316"/>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nSpc>
                <a:spcPct val="100000"/>
              </a:lnSpc>
            </a:pPr>
            <a:r>
              <a:rPr lang="es-ES" sz="1200" spc="-1" dirty="0">
                <a:latin typeface="Arial"/>
              </a:rPr>
              <a:t>En esta parte tenemos un ejemplo básico de una implementación del algoritmo CART, este consiste en realizar un árbol de decisión con los siguientes pasos. </a:t>
            </a:r>
          </a:p>
          <a:p>
            <a:pPr>
              <a:lnSpc>
                <a:spcPct val="100000"/>
              </a:lnSpc>
            </a:pPr>
            <a:r>
              <a:rPr lang="es-ES" sz="1200" spc="-1" dirty="0">
                <a:latin typeface="Arial"/>
              </a:rPr>
              <a:t>•	Separar las reglas o condiciones que se utilizan para la realización del árbol.</a:t>
            </a:r>
          </a:p>
          <a:p>
            <a:pPr>
              <a:lnSpc>
                <a:spcPct val="100000"/>
              </a:lnSpc>
            </a:pPr>
            <a:r>
              <a:rPr lang="es-ES" sz="1200" spc="-1" dirty="0">
                <a:latin typeface="Arial"/>
              </a:rPr>
              <a:t>•	Hallar el índice de Gini ponderado de las condiciones existentes. </a:t>
            </a:r>
          </a:p>
          <a:p>
            <a:pPr>
              <a:lnSpc>
                <a:spcPct val="100000"/>
              </a:lnSpc>
            </a:pPr>
            <a:r>
              <a:rPr lang="es-ES" sz="1200" spc="-1" dirty="0">
                <a:latin typeface="Arial"/>
              </a:rPr>
              <a:t>•	Encontrar el índice de Gini ponderado menor, correspondiente a la condición que mejor divide los datos.</a:t>
            </a:r>
          </a:p>
          <a:p>
            <a:pPr>
              <a:lnSpc>
                <a:spcPct val="100000"/>
              </a:lnSpc>
            </a:pPr>
            <a:r>
              <a:rPr lang="es-ES" sz="1200" spc="-1" dirty="0">
                <a:latin typeface="Arial"/>
              </a:rPr>
              <a:t>•	Separar los datos por los datos que cumplen con la condición principal y los que no. </a:t>
            </a:r>
          </a:p>
          <a:p>
            <a:pPr>
              <a:lnSpc>
                <a:spcPct val="100000"/>
              </a:lnSpc>
            </a:pPr>
            <a:r>
              <a:rPr lang="es-ES" sz="1200" spc="-1" dirty="0">
                <a:latin typeface="Arial"/>
              </a:rPr>
              <a:t>•	Con cada conjunto de datos separado se realiza nuevamente una búsqueda del índice de Gini ponderado menor entre las condiciones faltantes, este proceso se repite hasta que en la columna resultante estén todos los datos de un mismo valor.</a:t>
            </a:r>
          </a:p>
          <a:p>
            <a:pPr>
              <a:lnSpc>
                <a:spcPct val="100000"/>
              </a:lnSpc>
            </a:pPr>
            <a:r>
              <a:rPr lang="es-ES" sz="1200" spc="-1" dirty="0">
                <a:latin typeface="Arial"/>
              </a:rPr>
              <a:t> </a:t>
            </a:r>
          </a:p>
          <a:p>
            <a:pPr algn="ctr">
              <a:lnSpc>
                <a:spcPct val="100000"/>
              </a:lnSpc>
            </a:pPr>
            <a:r>
              <a:rPr lang="es-ES" sz="1400" spc="-1" dirty="0">
                <a:latin typeface="Arial"/>
              </a:rPr>
              <a:t> </a:t>
            </a:r>
            <a:endParaRPr lang="es-ES" sz="1400" b="0" strike="noStrike" spc="-1" dirty="0">
              <a:latin typeface="Arial"/>
            </a:endParaRPr>
          </a:p>
        </p:txBody>
      </p:sp>
      <p:pic>
        <p:nvPicPr>
          <p:cNvPr id="8" name="Imagen 7">
            <a:extLst>
              <a:ext uri="{FF2B5EF4-FFF2-40B4-BE49-F238E27FC236}">
                <a16:creationId xmlns:a16="http://schemas.microsoft.com/office/drawing/2014/main" id="{8310A07C-9C24-49F1-9B5C-44F7EC2DCB5D}"/>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071563" y="1214769"/>
            <a:ext cx="4236065" cy="3673475"/>
          </a:xfrm>
          <a:prstGeom prst="rect">
            <a:avLst/>
          </a:prstGeom>
          <a:noFill/>
          <a:ln>
            <a:noFill/>
          </a:ln>
        </p:spPr>
      </p:pic>
      <p:pic>
        <p:nvPicPr>
          <p:cNvPr id="9" name="Imagen 8">
            <a:extLst>
              <a:ext uri="{FF2B5EF4-FFF2-40B4-BE49-F238E27FC236}">
                <a16:creationId xmlns:a16="http://schemas.microsoft.com/office/drawing/2014/main" id="{A99009E1-26D8-4C0A-94EB-97537CFE5B3C}"/>
              </a:ext>
            </a:extLst>
          </p:cNvPr>
          <p:cNvPicPr/>
          <p:nvPr/>
        </p:nvPicPr>
        <p:blipFill>
          <a:blip r:embed="rId4"/>
          <a:stretch>
            <a:fillRect/>
          </a:stretch>
        </p:blipFill>
        <p:spPr>
          <a:xfrm>
            <a:off x="6407466" y="1214769"/>
            <a:ext cx="4712969" cy="3530062"/>
          </a:xfrm>
          <a:prstGeom prst="rect">
            <a:avLst/>
          </a:prstGeom>
        </p:spPr>
      </p:pic>
      <p:sp>
        <p:nvSpPr>
          <p:cNvPr id="2" name="CustomShape 2">
            <a:extLst>
              <a:ext uri="{FF2B5EF4-FFF2-40B4-BE49-F238E27FC236}">
                <a16:creationId xmlns:a16="http://schemas.microsoft.com/office/drawing/2014/main" id="{BC5038CB-330B-42B3-9E87-A35D1F31FF48}"/>
              </a:ext>
            </a:extLst>
          </p:cNvPr>
          <p:cNvSpPr/>
          <p:nvPr/>
        </p:nvSpPr>
        <p:spPr>
          <a:xfrm>
            <a:off x="270000" y="4945680"/>
            <a:ext cx="5590248" cy="644877"/>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nSpc>
                <a:spcPct val="100000"/>
              </a:lnSpc>
            </a:pPr>
            <a:r>
              <a:rPr lang="es-CO" sz="1800" kern="100" dirty="0">
                <a:solidFill>
                  <a:srgbClr val="000000"/>
                </a:solidFill>
                <a:effectLst/>
                <a:ea typeface="Times New Roman" panose="02020603050405020304" pitchFamily="18" charset="0"/>
              </a:rPr>
              <a:t>Árbol resultante del estudio de la tabla con la utilización del algoritmo CART. </a:t>
            </a:r>
            <a:endParaRPr lang="en-US" sz="1000" b="0" strike="noStrike" spc="-1" dirty="0">
              <a:latin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0" name="Marcador de contenido 3"/>
          <p:cNvPicPr/>
          <p:nvPr/>
        </p:nvPicPr>
        <p:blipFill>
          <a:blip r:embed="rId2"/>
          <a:stretch/>
        </p:blipFill>
        <p:spPr>
          <a:xfrm>
            <a:off x="-2880" y="0"/>
            <a:ext cx="12196800" cy="6856560"/>
          </a:xfrm>
          <a:prstGeom prst="rect">
            <a:avLst/>
          </a:prstGeom>
          <a:ln>
            <a:noFill/>
          </a:ln>
        </p:spPr>
      </p:pic>
      <p:sp>
        <p:nvSpPr>
          <p:cNvPr id="121" name="CustomShape 1"/>
          <p:cNvSpPr/>
          <p:nvPr/>
        </p:nvSpPr>
        <p:spPr>
          <a:xfrm>
            <a:off x="265320" y="376920"/>
            <a:ext cx="3026160" cy="425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2200" b="1" strike="noStrike" spc="-1">
                <a:solidFill>
                  <a:srgbClr val="FFFFFF"/>
                </a:solidFill>
                <a:latin typeface="Arial"/>
                <a:ea typeface="DejaVu Sans"/>
              </a:rPr>
              <a:t>División de un nodo</a:t>
            </a:r>
            <a:endParaRPr lang="en-US" sz="2200" b="0" strike="noStrike" spc="-1">
              <a:latin typeface="Arial"/>
            </a:endParaRPr>
          </a:p>
        </p:txBody>
      </p:sp>
      <p:sp>
        <p:nvSpPr>
          <p:cNvPr id="122" name="CustomShape 2"/>
          <p:cNvSpPr/>
          <p:nvPr/>
        </p:nvSpPr>
        <p:spPr>
          <a:xfrm>
            <a:off x="414000" y="5089680"/>
            <a:ext cx="5506920" cy="73721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400" b="0" strike="noStrike" spc="-1" dirty="0" err="1">
                <a:solidFill>
                  <a:srgbClr val="001E33"/>
                </a:solidFill>
                <a:latin typeface="Arial"/>
                <a:ea typeface="DejaVu Sans"/>
              </a:rPr>
              <a:t>Esta</a:t>
            </a:r>
            <a:r>
              <a:rPr lang="en-US" sz="1400" b="0" strike="noStrike" spc="-1" dirty="0">
                <a:solidFill>
                  <a:srgbClr val="001E33"/>
                </a:solidFill>
                <a:latin typeface="Arial"/>
                <a:ea typeface="DejaVu Sans"/>
              </a:rPr>
              <a:t> </a:t>
            </a:r>
            <a:r>
              <a:rPr lang="en-US" sz="1400" b="0" strike="noStrike" spc="-1" dirty="0" err="1">
                <a:solidFill>
                  <a:srgbClr val="001E33"/>
                </a:solidFill>
                <a:latin typeface="Arial"/>
                <a:ea typeface="DejaVu Sans"/>
              </a:rPr>
              <a:t>división</a:t>
            </a:r>
            <a:r>
              <a:rPr lang="en-US" sz="1400" b="0" strike="noStrike" spc="-1" dirty="0">
                <a:solidFill>
                  <a:srgbClr val="001E33"/>
                </a:solidFill>
                <a:latin typeface="Arial"/>
                <a:ea typeface="DejaVu Sans"/>
              </a:rPr>
              <a:t> </a:t>
            </a:r>
            <a:r>
              <a:rPr lang="en-US" sz="1400" b="0" strike="noStrike" spc="-1" dirty="0" err="1">
                <a:solidFill>
                  <a:srgbClr val="001E33"/>
                </a:solidFill>
                <a:latin typeface="Arial"/>
                <a:ea typeface="DejaVu Sans"/>
              </a:rPr>
              <a:t>está</a:t>
            </a:r>
            <a:r>
              <a:rPr lang="en-US" sz="1400" b="0" strike="noStrike" spc="-1" dirty="0">
                <a:solidFill>
                  <a:srgbClr val="001E33"/>
                </a:solidFill>
                <a:latin typeface="Arial"/>
                <a:ea typeface="DejaVu Sans"/>
              </a:rPr>
              <a:t> </a:t>
            </a:r>
            <a:r>
              <a:rPr lang="en-US" sz="1400" b="0" strike="noStrike" spc="-1" dirty="0" err="1">
                <a:solidFill>
                  <a:srgbClr val="001E33"/>
                </a:solidFill>
                <a:latin typeface="Arial"/>
                <a:ea typeface="DejaVu Sans"/>
              </a:rPr>
              <a:t>basada</a:t>
            </a:r>
            <a:r>
              <a:rPr lang="en-US" sz="1400" b="0" strike="noStrike" spc="-1" dirty="0">
                <a:solidFill>
                  <a:srgbClr val="001E33"/>
                </a:solidFill>
                <a:latin typeface="Arial"/>
                <a:ea typeface="DejaVu Sans"/>
              </a:rPr>
              <a:t> </a:t>
            </a:r>
            <a:r>
              <a:rPr lang="en-US" sz="1400" b="0" strike="noStrike" spc="-1" dirty="0" err="1">
                <a:solidFill>
                  <a:srgbClr val="001E33"/>
                </a:solidFill>
                <a:latin typeface="Arial"/>
                <a:ea typeface="DejaVu Sans"/>
              </a:rPr>
              <a:t>en</a:t>
            </a:r>
            <a:r>
              <a:rPr lang="en-US" sz="1400" b="0" strike="noStrike" spc="-1" dirty="0">
                <a:solidFill>
                  <a:srgbClr val="001E33"/>
                </a:solidFill>
                <a:latin typeface="Arial"/>
                <a:ea typeface="DejaVu Sans"/>
              </a:rPr>
              <a:t> la </a:t>
            </a:r>
            <a:r>
              <a:rPr lang="en-US" sz="1400" b="0" strike="noStrike" spc="-1" dirty="0" err="1">
                <a:solidFill>
                  <a:srgbClr val="001E33"/>
                </a:solidFill>
                <a:latin typeface="Arial"/>
                <a:ea typeface="DejaVu Sans"/>
              </a:rPr>
              <a:t>condición</a:t>
            </a:r>
            <a:r>
              <a:rPr lang="en-US" sz="1400" b="0" strike="noStrike" spc="-1" dirty="0">
                <a:solidFill>
                  <a:srgbClr val="001E33"/>
                </a:solidFill>
                <a:latin typeface="Arial"/>
                <a:ea typeface="DejaVu Sans"/>
              </a:rPr>
              <a:t> “</a:t>
            </a:r>
            <a:r>
              <a:rPr lang="en-US" sz="1400" b="0" strike="noStrike" spc="-1" dirty="0" err="1">
                <a:solidFill>
                  <a:srgbClr val="001E33"/>
                </a:solidFill>
                <a:latin typeface="Arial"/>
                <a:ea typeface="DejaVu Sans"/>
              </a:rPr>
              <a:t>Juega</a:t>
            </a:r>
            <a:r>
              <a:rPr lang="en-US" sz="1400" b="0" strike="noStrike" spc="-1" dirty="0">
                <a:solidFill>
                  <a:srgbClr val="001E33"/>
                </a:solidFill>
                <a:latin typeface="Arial"/>
                <a:ea typeface="DejaVu Sans"/>
              </a:rPr>
              <a:t> </a:t>
            </a:r>
            <a:r>
              <a:rPr lang="en-US" sz="1400" b="0" strike="noStrike" spc="-1" dirty="0" err="1">
                <a:solidFill>
                  <a:srgbClr val="001E33"/>
                </a:solidFill>
                <a:latin typeface="Arial"/>
                <a:ea typeface="DejaVu Sans"/>
              </a:rPr>
              <a:t>videojuegos</a:t>
            </a:r>
            <a:r>
              <a:rPr lang="en-US" sz="1400" b="0" strike="noStrike" spc="-1" dirty="0">
                <a:solidFill>
                  <a:srgbClr val="001E33"/>
                </a:solidFill>
                <a:latin typeface="Arial"/>
                <a:ea typeface="DejaVu Sans"/>
              </a:rPr>
              <a:t>” Para </a:t>
            </a:r>
            <a:r>
              <a:rPr lang="en-US" sz="1400" b="0" strike="noStrike" spc="-1" dirty="0" err="1">
                <a:solidFill>
                  <a:srgbClr val="001E33"/>
                </a:solidFill>
                <a:latin typeface="Arial"/>
                <a:ea typeface="DejaVu Sans"/>
              </a:rPr>
              <a:t>este</a:t>
            </a:r>
            <a:r>
              <a:rPr lang="en-US" sz="1400" b="0" strike="noStrike" spc="-1" dirty="0">
                <a:solidFill>
                  <a:srgbClr val="001E33"/>
                </a:solidFill>
                <a:latin typeface="Arial"/>
                <a:ea typeface="DejaVu Sans"/>
              </a:rPr>
              <a:t> </a:t>
            </a:r>
            <a:r>
              <a:rPr lang="en-US" sz="1400" b="0" strike="noStrike" spc="-1" dirty="0" err="1">
                <a:solidFill>
                  <a:srgbClr val="001E33"/>
                </a:solidFill>
                <a:latin typeface="Arial"/>
                <a:ea typeface="DejaVu Sans"/>
              </a:rPr>
              <a:t>caso</a:t>
            </a:r>
            <a:r>
              <a:rPr lang="en-US" sz="1400" b="0" strike="noStrike" spc="-1" dirty="0">
                <a:solidFill>
                  <a:srgbClr val="001E33"/>
                </a:solidFill>
                <a:latin typeface="Arial"/>
                <a:ea typeface="DejaVu Sans"/>
              </a:rPr>
              <a:t>, la </a:t>
            </a:r>
            <a:r>
              <a:rPr lang="en-US" sz="1400" b="0" strike="noStrike" spc="-1" dirty="0" err="1">
                <a:solidFill>
                  <a:srgbClr val="001E33"/>
                </a:solidFill>
                <a:latin typeface="Arial"/>
                <a:ea typeface="DejaVu Sans"/>
              </a:rPr>
              <a:t>impureza</a:t>
            </a:r>
            <a:r>
              <a:rPr lang="en-US" sz="1400" b="0" strike="noStrike" spc="-1" dirty="0">
                <a:solidFill>
                  <a:srgbClr val="001E33"/>
                </a:solidFill>
                <a:latin typeface="Arial"/>
                <a:ea typeface="DejaVu Sans"/>
              </a:rPr>
              <a:t> Gini de la </a:t>
            </a:r>
            <a:r>
              <a:rPr lang="en-US" sz="1400" b="0" strike="noStrike" spc="-1" dirty="0" err="1">
                <a:solidFill>
                  <a:srgbClr val="001E33"/>
                </a:solidFill>
                <a:latin typeface="Arial"/>
                <a:ea typeface="DejaVu Sans"/>
              </a:rPr>
              <a:t>izquierda</a:t>
            </a:r>
            <a:r>
              <a:rPr lang="en-US" sz="1400" b="0" strike="noStrike" spc="-1" dirty="0">
                <a:solidFill>
                  <a:srgbClr val="001E33"/>
                </a:solidFill>
                <a:latin typeface="Arial"/>
                <a:ea typeface="DejaVu Sans"/>
              </a:rPr>
              <a:t> es 0.49, la </a:t>
            </a:r>
            <a:r>
              <a:rPr lang="en-US" sz="1400" b="0" strike="noStrike" spc="-1" dirty="0" err="1">
                <a:solidFill>
                  <a:srgbClr val="001E33"/>
                </a:solidFill>
                <a:latin typeface="Arial"/>
                <a:ea typeface="DejaVu Sans"/>
              </a:rPr>
              <a:t>impureza</a:t>
            </a:r>
            <a:r>
              <a:rPr lang="en-US" sz="1400" b="0" strike="noStrike" spc="-1" dirty="0">
                <a:solidFill>
                  <a:srgbClr val="001E33"/>
                </a:solidFill>
                <a:latin typeface="Arial"/>
                <a:ea typeface="DejaVu Sans"/>
              </a:rPr>
              <a:t> Gini de la </a:t>
            </a:r>
            <a:r>
              <a:rPr lang="en-US" sz="1400" b="0" strike="noStrike" spc="-1" dirty="0" err="1">
                <a:solidFill>
                  <a:srgbClr val="001E33"/>
                </a:solidFill>
                <a:latin typeface="Arial"/>
                <a:ea typeface="DejaVu Sans"/>
              </a:rPr>
              <a:t>derecha</a:t>
            </a:r>
            <a:r>
              <a:rPr lang="en-US" sz="1400" b="0" strike="noStrike" spc="-1" dirty="0">
                <a:solidFill>
                  <a:srgbClr val="001E33"/>
                </a:solidFill>
                <a:latin typeface="Arial"/>
                <a:ea typeface="DejaVu Sans"/>
              </a:rPr>
              <a:t> es 0.42 y la </a:t>
            </a:r>
            <a:r>
              <a:rPr lang="en-US" sz="1400" b="0" strike="noStrike" spc="-1" dirty="0" err="1">
                <a:solidFill>
                  <a:srgbClr val="001E33"/>
                </a:solidFill>
                <a:latin typeface="Arial"/>
                <a:ea typeface="DejaVu Sans"/>
              </a:rPr>
              <a:t>impureza</a:t>
            </a:r>
            <a:r>
              <a:rPr lang="en-US" sz="1400" b="0" strike="noStrike" spc="-1" dirty="0">
                <a:solidFill>
                  <a:srgbClr val="001E33"/>
                </a:solidFill>
                <a:latin typeface="Arial"/>
                <a:ea typeface="DejaVu Sans"/>
              </a:rPr>
              <a:t> </a:t>
            </a:r>
            <a:r>
              <a:rPr lang="en-US" sz="1400" b="0" strike="noStrike" spc="-1" dirty="0" err="1">
                <a:solidFill>
                  <a:srgbClr val="001E33"/>
                </a:solidFill>
                <a:latin typeface="Arial"/>
                <a:ea typeface="DejaVu Sans"/>
              </a:rPr>
              <a:t>ponderada</a:t>
            </a:r>
            <a:r>
              <a:rPr lang="en-US" sz="1400" b="0" strike="noStrike" spc="-1" dirty="0">
                <a:solidFill>
                  <a:srgbClr val="001E33"/>
                </a:solidFill>
                <a:latin typeface="Arial"/>
                <a:ea typeface="DejaVu Sans"/>
              </a:rPr>
              <a:t> es de 0.44.</a:t>
            </a:r>
            <a:endParaRPr lang="en-US" sz="1400" b="0" strike="noStrike" spc="-1" dirty="0">
              <a:latin typeface="Arial"/>
            </a:endParaRPr>
          </a:p>
        </p:txBody>
      </p:sp>
      <p:sp>
        <p:nvSpPr>
          <p:cNvPr id="163" name="CustomShape 43"/>
          <p:cNvSpPr/>
          <p:nvPr/>
        </p:nvSpPr>
        <p:spPr>
          <a:xfrm>
            <a:off x="6534000" y="5089680"/>
            <a:ext cx="5506920" cy="73721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400" b="0" strike="noStrike" spc="-1" dirty="0" err="1">
                <a:solidFill>
                  <a:srgbClr val="001E33"/>
                </a:solidFill>
                <a:latin typeface="Arial"/>
                <a:ea typeface="DejaVu Sans"/>
              </a:rPr>
              <a:t>Esta</a:t>
            </a:r>
            <a:r>
              <a:rPr lang="en-US" sz="1400" b="0" strike="noStrike" spc="-1" dirty="0">
                <a:solidFill>
                  <a:srgbClr val="001E33"/>
                </a:solidFill>
                <a:latin typeface="Arial"/>
                <a:ea typeface="DejaVu Sans"/>
              </a:rPr>
              <a:t> </a:t>
            </a:r>
            <a:r>
              <a:rPr lang="en-US" sz="1400" b="0" strike="noStrike" spc="-1" dirty="0" err="1">
                <a:solidFill>
                  <a:srgbClr val="001E33"/>
                </a:solidFill>
                <a:latin typeface="Arial"/>
                <a:ea typeface="DejaVu Sans"/>
              </a:rPr>
              <a:t>división</a:t>
            </a:r>
            <a:r>
              <a:rPr lang="en-US" sz="1400" b="0" strike="noStrike" spc="-1" dirty="0">
                <a:solidFill>
                  <a:srgbClr val="001E33"/>
                </a:solidFill>
                <a:latin typeface="Arial"/>
                <a:ea typeface="DejaVu Sans"/>
              </a:rPr>
              <a:t> </a:t>
            </a:r>
            <a:r>
              <a:rPr lang="en-US" sz="1400" b="0" strike="noStrike" spc="-1" dirty="0" err="1">
                <a:solidFill>
                  <a:srgbClr val="001E33"/>
                </a:solidFill>
                <a:latin typeface="Arial"/>
                <a:ea typeface="DejaVu Sans"/>
              </a:rPr>
              <a:t>está</a:t>
            </a:r>
            <a:r>
              <a:rPr lang="en-US" sz="1400" b="0" strike="noStrike" spc="-1" dirty="0">
                <a:solidFill>
                  <a:srgbClr val="001E33"/>
                </a:solidFill>
                <a:latin typeface="Arial"/>
                <a:ea typeface="DejaVu Sans"/>
              </a:rPr>
              <a:t> </a:t>
            </a:r>
            <a:r>
              <a:rPr lang="en-US" sz="1400" b="0" strike="noStrike" spc="-1" dirty="0" err="1">
                <a:solidFill>
                  <a:srgbClr val="001E33"/>
                </a:solidFill>
                <a:latin typeface="Arial"/>
                <a:ea typeface="DejaVu Sans"/>
              </a:rPr>
              <a:t>basada</a:t>
            </a:r>
            <a:r>
              <a:rPr lang="en-US" sz="1400" b="0" strike="noStrike" spc="-1" dirty="0">
                <a:solidFill>
                  <a:srgbClr val="001E33"/>
                </a:solidFill>
                <a:latin typeface="Arial"/>
                <a:ea typeface="DejaVu Sans"/>
              </a:rPr>
              <a:t> </a:t>
            </a:r>
            <a:r>
              <a:rPr lang="en-US" sz="1400" b="0" strike="noStrike" spc="-1" dirty="0" err="1">
                <a:solidFill>
                  <a:srgbClr val="001E33"/>
                </a:solidFill>
                <a:latin typeface="Arial"/>
                <a:ea typeface="DejaVu Sans"/>
              </a:rPr>
              <a:t>en</a:t>
            </a:r>
            <a:r>
              <a:rPr lang="en-US" sz="1400" b="0" strike="noStrike" spc="-1" dirty="0">
                <a:solidFill>
                  <a:srgbClr val="001E33"/>
                </a:solidFill>
                <a:latin typeface="Arial"/>
                <a:ea typeface="DejaVu Sans"/>
              </a:rPr>
              <a:t> la </a:t>
            </a:r>
            <a:r>
              <a:rPr lang="en-US" sz="1400" b="0" strike="noStrike" spc="-1" dirty="0" err="1">
                <a:solidFill>
                  <a:srgbClr val="001E33"/>
                </a:solidFill>
                <a:latin typeface="Arial"/>
                <a:ea typeface="DejaVu Sans"/>
              </a:rPr>
              <a:t>condición</a:t>
            </a:r>
            <a:r>
              <a:rPr lang="en-US" sz="1400" b="0" strike="noStrike" spc="-1" dirty="0">
                <a:solidFill>
                  <a:srgbClr val="001E33"/>
                </a:solidFill>
                <a:latin typeface="Arial"/>
                <a:ea typeface="DejaVu Sans"/>
              </a:rPr>
              <a:t> “</a:t>
            </a:r>
            <a:r>
              <a:rPr lang="en-US" sz="1400" spc="-1" dirty="0" err="1">
                <a:solidFill>
                  <a:srgbClr val="001E33"/>
                </a:solidFill>
                <a:latin typeface="Arial"/>
                <a:ea typeface="DejaVu Sans"/>
              </a:rPr>
              <a:t>Usa</a:t>
            </a:r>
            <a:r>
              <a:rPr lang="en-US" sz="1400" spc="-1" dirty="0">
                <a:solidFill>
                  <a:srgbClr val="001E33"/>
                </a:solidFill>
                <a:latin typeface="Arial"/>
                <a:ea typeface="DejaVu Sans"/>
              </a:rPr>
              <a:t> Terminal</a:t>
            </a:r>
            <a:r>
              <a:rPr lang="en-US" sz="1400" b="0" strike="noStrike" spc="-1" dirty="0">
                <a:solidFill>
                  <a:srgbClr val="001E33"/>
                </a:solidFill>
                <a:latin typeface="Arial"/>
                <a:ea typeface="DejaVu Sans"/>
              </a:rPr>
              <a:t>” Para </a:t>
            </a:r>
            <a:r>
              <a:rPr lang="en-US" sz="1400" b="0" strike="noStrike" spc="-1" dirty="0" err="1">
                <a:solidFill>
                  <a:srgbClr val="001E33"/>
                </a:solidFill>
                <a:latin typeface="Arial"/>
                <a:ea typeface="DejaVu Sans"/>
              </a:rPr>
              <a:t>este</a:t>
            </a:r>
            <a:r>
              <a:rPr lang="en-US" sz="1400" b="0" strike="noStrike" spc="-1" dirty="0">
                <a:solidFill>
                  <a:srgbClr val="001E33"/>
                </a:solidFill>
                <a:latin typeface="Arial"/>
                <a:ea typeface="DejaVu Sans"/>
              </a:rPr>
              <a:t> </a:t>
            </a:r>
            <a:r>
              <a:rPr lang="en-US" sz="1400" b="0" strike="noStrike" spc="-1" dirty="0" err="1">
                <a:solidFill>
                  <a:srgbClr val="001E33"/>
                </a:solidFill>
                <a:latin typeface="Arial"/>
                <a:ea typeface="DejaVu Sans"/>
              </a:rPr>
              <a:t>caso</a:t>
            </a:r>
            <a:r>
              <a:rPr lang="en-US" sz="1400" b="0" strike="noStrike" spc="-1" dirty="0">
                <a:solidFill>
                  <a:srgbClr val="001E33"/>
                </a:solidFill>
                <a:latin typeface="Arial"/>
                <a:ea typeface="DejaVu Sans"/>
              </a:rPr>
              <a:t>, la </a:t>
            </a:r>
            <a:r>
              <a:rPr lang="en-US" sz="1400" b="0" strike="noStrike" spc="-1" dirty="0" err="1">
                <a:solidFill>
                  <a:srgbClr val="001E33"/>
                </a:solidFill>
                <a:latin typeface="Arial"/>
                <a:ea typeface="DejaVu Sans"/>
              </a:rPr>
              <a:t>impureza</a:t>
            </a:r>
            <a:r>
              <a:rPr lang="en-US" sz="1400" b="0" strike="noStrike" spc="-1" dirty="0">
                <a:solidFill>
                  <a:srgbClr val="001E33"/>
                </a:solidFill>
                <a:latin typeface="Arial"/>
                <a:ea typeface="DejaVu Sans"/>
              </a:rPr>
              <a:t> Gini de la </a:t>
            </a:r>
            <a:r>
              <a:rPr lang="en-US" sz="1400" b="0" strike="noStrike" spc="-1" dirty="0" err="1">
                <a:solidFill>
                  <a:srgbClr val="001E33"/>
                </a:solidFill>
                <a:latin typeface="Arial"/>
                <a:ea typeface="DejaVu Sans"/>
              </a:rPr>
              <a:t>izquierda</a:t>
            </a:r>
            <a:r>
              <a:rPr lang="en-US" sz="1400" b="0" strike="noStrike" spc="-1" dirty="0">
                <a:solidFill>
                  <a:srgbClr val="001E33"/>
                </a:solidFill>
                <a:latin typeface="Arial"/>
                <a:ea typeface="DejaVu Sans"/>
              </a:rPr>
              <a:t> es </a:t>
            </a:r>
            <a:r>
              <a:rPr lang="en-US" sz="1400" spc="-1" dirty="0">
                <a:solidFill>
                  <a:srgbClr val="001E33"/>
                </a:solidFill>
                <a:latin typeface="Arial"/>
                <a:ea typeface="DejaVu Sans"/>
              </a:rPr>
              <a:t>0</a:t>
            </a:r>
            <a:r>
              <a:rPr lang="en-US" sz="1400" b="0" strike="noStrike" spc="-1" dirty="0">
                <a:solidFill>
                  <a:srgbClr val="001E33"/>
                </a:solidFill>
                <a:latin typeface="Arial"/>
                <a:ea typeface="DejaVu Sans"/>
              </a:rPr>
              <a:t>, la </a:t>
            </a:r>
            <a:r>
              <a:rPr lang="en-US" sz="1400" b="0" strike="noStrike" spc="-1" dirty="0" err="1">
                <a:solidFill>
                  <a:srgbClr val="001E33"/>
                </a:solidFill>
                <a:latin typeface="Arial"/>
                <a:ea typeface="DejaVu Sans"/>
              </a:rPr>
              <a:t>impureza</a:t>
            </a:r>
            <a:r>
              <a:rPr lang="en-US" sz="1400" b="0" strike="noStrike" spc="-1" dirty="0">
                <a:solidFill>
                  <a:srgbClr val="001E33"/>
                </a:solidFill>
                <a:latin typeface="Arial"/>
                <a:ea typeface="DejaVu Sans"/>
              </a:rPr>
              <a:t> Gini de la </a:t>
            </a:r>
            <a:r>
              <a:rPr lang="en-US" sz="1400" b="0" strike="noStrike" spc="-1" dirty="0" err="1">
                <a:solidFill>
                  <a:srgbClr val="001E33"/>
                </a:solidFill>
                <a:latin typeface="Arial"/>
                <a:ea typeface="DejaVu Sans"/>
              </a:rPr>
              <a:t>derecha</a:t>
            </a:r>
            <a:r>
              <a:rPr lang="en-US" sz="1400" b="0" strike="noStrike" spc="-1" dirty="0">
                <a:solidFill>
                  <a:srgbClr val="001E33"/>
                </a:solidFill>
                <a:latin typeface="Arial"/>
                <a:ea typeface="DejaVu Sans"/>
              </a:rPr>
              <a:t> es 0.48 y la </a:t>
            </a:r>
            <a:r>
              <a:rPr lang="en-US" sz="1400" b="0" strike="noStrike" spc="-1" dirty="0" err="1">
                <a:solidFill>
                  <a:srgbClr val="001E33"/>
                </a:solidFill>
                <a:latin typeface="Arial"/>
                <a:ea typeface="DejaVu Sans"/>
              </a:rPr>
              <a:t>impureza</a:t>
            </a:r>
            <a:r>
              <a:rPr lang="en-US" sz="1400" b="0" strike="noStrike" spc="-1" dirty="0">
                <a:solidFill>
                  <a:srgbClr val="001E33"/>
                </a:solidFill>
                <a:latin typeface="Arial"/>
                <a:ea typeface="DejaVu Sans"/>
              </a:rPr>
              <a:t> </a:t>
            </a:r>
            <a:r>
              <a:rPr lang="en-US" sz="1400" b="0" strike="noStrike" spc="-1" dirty="0" err="1">
                <a:solidFill>
                  <a:srgbClr val="001E33"/>
                </a:solidFill>
                <a:latin typeface="Arial"/>
                <a:ea typeface="DejaVu Sans"/>
              </a:rPr>
              <a:t>ponderada</a:t>
            </a:r>
            <a:r>
              <a:rPr lang="en-US" sz="1400" b="0" strike="noStrike" spc="-1" dirty="0">
                <a:solidFill>
                  <a:srgbClr val="001E33"/>
                </a:solidFill>
                <a:latin typeface="Arial"/>
                <a:ea typeface="DejaVu Sans"/>
              </a:rPr>
              <a:t> es 0.28.</a:t>
            </a:r>
            <a:endParaRPr lang="en-US" sz="1400" b="0" strike="noStrike" spc="-1" dirty="0">
              <a:latin typeface="Arial"/>
            </a:endParaRPr>
          </a:p>
        </p:txBody>
      </p:sp>
      <p:pic>
        <p:nvPicPr>
          <p:cNvPr id="11" name="Imagen 10" descr="Imagen que contiene Diagrama&#10;&#10;Descripción generada automáticamente">
            <a:extLst>
              <a:ext uri="{FF2B5EF4-FFF2-40B4-BE49-F238E27FC236}">
                <a16:creationId xmlns:a16="http://schemas.microsoft.com/office/drawing/2014/main" id="{4B438C02-83D7-4650-80A4-51003C7307D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0944" y="959274"/>
            <a:ext cx="4687659" cy="3853556"/>
          </a:xfrm>
          <a:prstGeom prst="rect">
            <a:avLst/>
          </a:prstGeom>
        </p:spPr>
      </p:pic>
      <p:pic>
        <p:nvPicPr>
          <p:cNvPr id="13" name="Imagen 12" descr="Diagrama&#10;&#10;Descripción generada automáticamente">
            <a:extLst>
              <a:ext uri="{FF2B5EF4-FFF2-40B4-BE49-F238E27FC236}">
                <a16:creationId xmlns:a16="http://schemas.microsoft.com/office/drawing/2014/main" id="{CE67359F-E04A-4B0E-B7BB-16A3B3A86C2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63399" y="951099"/>
            <a:ext cx="4855474" cy="3991510"/>
          </a:xfrm>
          <a:prstGeom prst="rect">
            <a:avLst/>
          </a:prstGeom>
        </p:spPr>
      </p:pic>
      <p:sp>
        <p:nvSpPr>
          <p:cNvPr id="16" name="CustomShape 7">
            <a:extLst>
              <a:ext uri="{FF2B5EF4-FFF2-40B4-BE49-F238E27FC236}">
                <a16:creationId xmlns:a16="http://schemas.microsoft.com/office/drawing/2014/main" id="{892B2C0C-D3BE-4404-A789-4D6689A229D5}"/>
              </a:ext>
            </a:extLst>
          </p:cNvPr>
          <p:cNvSpPr/>
          <p:nvPr/>
        </p:nvSpPr>
        <p:spPr>
          <a:xfrm>
            <a:off x="23472" y="6044229"/>
            <a:ext cx="12168528" cy="1968316"/>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nSpc>
                <a:spcPct val="100000"/>
              </a:lnSpc>
            </a:pPr>
            <a:r>
              <a:rPr lang="es-ES" sz="1200" spc="-1" dirty="0">
                <a:latin typeface="Arial"/>
              </a:rPr>
              <a:t>Hablemos ahora del algoritmo CART, para explicarlo recordemos una famosa frase "divide y vencerás" que quizás la hemos escuchado múltiples veces y que tiene tanta validez en el contexto de la ingeniera de sistemas. En este caso buscamos dividir, pero también darle un valor agregado a esta división, el cual es buscar la condición de entre una serie de variables que mejor las separe a la hora de compararlas con la influencia que tienen sobre un resultado final, en otras palabras es buscar la variable-condición que se podría decir más importancia tiene en el resultado final, para esto se calcula el índice de Gini. Al  hacer el cálculo de este, se escoge la variable cuyo índice de Gini sea menor a las demás, este será nuestro nodo principal. A partir de aquí es donde empezaremos a dividir, hacia el nodo inferior derecho irán los datos que cumplan con la condición y al inferior izquierdo los que no la cumplan, en cada nodo se repetirá el proceso del cálculo del índice de Gini y comparación de este, saliendo así de estos nodos secundarios, también conocidos como hojas nuevos nodos, y seguirá repitiéndose hasta que todas las impurezas sean 0 o ya no queden más variables por evaluar. Cabe resaltar que sí por ejemplo una variable-condición fue escogida como nodo principal o </a:t>
            </a:r>
            <a:r>
              <a:rPr lang="es-ES" sz="1200" spc="-1" dirty="0" err="1">
                <a:latin typeface="Arial"/>
              </a:rPr>
              <a:t>subnodo</a:t>
            </a:r>
            <a:r>
              <a:rPr lang="es-ES" sz="1200" spc="-1" dirty="0">
                <a:latin typeface="Arial"/>
              </a:rPr>
              <a:t>, en los nodos que estén hacía abajo de ésta no se tendrá en cuenta para el cálculo del Gini, ni se volverá a utilizar como nodo </a:t>
            </a:r>
          </a:p>
          <a:p>
            <a:pPr algn="ctr">
              <a:lnSpc>
                <a:spcPct val="100000"/>
              </a:lnSpc>
            </a:pPr>
            <a:r>
              <a:rPr lang="es-ES" sz="1400" spc="-1" dirty="0">
                <a:latin typeface="Arial"/>
              </a:rPr>
              <a:t> </a:t>
            </a:r>
            <a:endParaRPr lang="es-ES" sz="1400" b="0" strike="noStrike" spc="-1" dirty="0">
              <a:latin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5" name="Marcador de contenido 3"/>
          <p:cNvPicPr/>
          <p:nvPr/>
        </p:nvPicPr>
        <p:blipFill>
          <a:blip r:embed="rId2"/>
          <a:stretch/>
        </p:blipFill>
        <p:spPr>
          <a:xfrm>
            <a:off x="-2880" y="0"/>
            <a:ext cx="12196800" cy="6856560"/>
          </a:xfrm>
          <a:prstGeom prst="rect">
            <a:avLst/>
          </a:prstGeom>
          <a:ln>
            <a:noFill/>
          </a:ln>
        </p:spPr>
      </p:pic>
      <p:sp>
        <p:nvSpPr>
          <p:cNvPr id="176" name="CustomShape 1"/>
          <p:cNvSpPr/>
          <p:nvPr/>
        </p:nvSpPr>
        <p:spPr>
          <a:xfrm>
            <a:off x="265320" y="376920"/>
            <a:ext cx="3849120" cy="425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2200" b="1" strike="noStrike" spc="-1">
                <a:solidFill>
                  <a:srgbClr val="FFFFFF"/>
                </a:solidFill>
                <a:latin typeface="Arial"/>
                <a:ea typeface="DejaVu Sans"/>
              </a:rPr>
              <a:t>Complejidad del Algoritmo</a:t>
            </a:r>
            <a:endParaRPr lang="en-US" sz="2200" b="0" strike="noStrike" spc="-1">
              <a:latin typeface="Arial"/>
            </a:endParaRPr>
          </a:p>
        </p:txBody>
      </p:sp>
      <p:sp>
        <p:nvSpPr>
          <p:cNvPr id="177" name="CustomShape 2"/>
          <p:cNvSpPr/>
          <p:nvPr/>
        </p:nvSpPr>
        <p:spPr>
          <a:xfrm>
            <a:off x="584640" y="4173120"/>
            <a:ext cx="5028120" cy="94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400" b="0" strike="noStrike" spc="-1">
                <a:solidFill>
                  <a:srgbClr val="001E33"/>
                </a:solidFill>
                <a:latin typeface="Arial"/>
                <a:ea typeface="DejaVu Sans"/>
              </a:rPr>
              <a:t>Complejidad en tiempo y memoria del algoritmo (En este semestre, una opción puede ser CART, ID3, C4.5, elijan uno). (Por favor, expliquen qué es N y qué es M en este problem. ¡POR FAVOR, HÁGANLO!)</a:t>
            </a:r>
            <a:endParaRPr lang="en-US" sz="1400" b="0" strike="noStrike" spc="-1">
              <a:latin typeface="Arial"/>
            </a:endParaRPr>
          </a:p>
        </p:txBody>
      </p:sp>
      <p:sp>
        <p:nvSpPr>
          <p:cNvPr id="178" name="CustomShape 3"/>
          <p:cNvSpPr/>
          <p:nvPr/>
        </p:nvSpPr>
        <p:spPr>
          <a:xfrm flipV="1">
            <a:off x="4184280" y="545760"/>
            <a:ext cx="524880" cy="16920"/>
          </a:xfrm>
          <a:custGeom>
            <a:avLst/>
            <a:gdLst/>
            <a:ahLst/>
            <a:cxnLst/>
            <a:rect l="l" t="t" r="r" b="b"/>
            <a:pathLst>
              <a:path w="21600" h="21600">
                <a:moveTo>
                  <a:pt x="0" y="0"/>
                </a:moveTo>
                <a:lnTo>
                  <a:pt x="21600" y="21600"/>
                </a:lnTo>
              </a:path>
            </a:pathLst>
          </a:custGeom>
          <a:noFill/>
          <a:ln w="76320">
            <a:solidFill>
              <a:srgbClr val="FF0000"/>
            </a:solidFill>
            <a:round/>
            <a:tailEnd type="triangle" w="med" len="med"/>
          </a:ln>
        </p:spPr>
        <p:style>
          <a:lnRef idx="1">
            <a:schemeClr val="accent1"/>
          </a:lnRef>
          <a:fillRef idx="0">
            <a:schemeClr val="accent1"/>
          </a:fillRef>
          <a:effectRef idx="0">
            <a:schemeClr val="accent1"/>
          </a:effectRef>
          <a:fontRef idx="minor"/>
        </p:style>
      </p:sp>
      <p:sp>
        <p:nvSpPr>
          <p:cNvPr id="179" name="CustomShape 4"/>
          <p:cNvSpPr/>
          <p:nvPr/>
        </p:nvSpPr>
        <p:spPr>
          <a:xfrm>
            <a:off x="4508280" y="372600"/>
            <a:ext cx="2403360" cy="302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1400" b="0" i="1" strike="noStrike" spc="-1">
                <a:solidFill>
                  <a:srgbClr val="FF0000"/>
                </a:solidFill>
                <a:latin typeface="Arial"/>
                <a:ea typeface="DejaVu Sans"/>
              </a:rPr>
              <a:t>Conserven ese título</a:t>
            </a:r>
            <a:endParaRPr lang="en-US" sz="1400" b="0" strike="noStrike" spc="-1">
              <a:latin typeface="Arial"/>
            </a:endParaRPr>
          </a:p>
        </p:txBody>
      </p:sp>
      <p:sp>
        <p:nvSpPr>
          <p:cNvPr id="180" name="CustomShape 5"/>
          <p:cNvSpPr/>
          <p:nvPr/>
        </p:nvSpPr>
        <p:spPr>
          <a:xfrm>
            <a:off x="5168160" y="914400"/>
            <a:ext cx="3426120" cy="729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1400" b="0" i="1" strike="noStrike" spc="-1">
                <a:solidFill>
                  <a:srgbClr val="FF0000"/>
                </a:solidFill>
                <a:latin typeface="Arial"/>
                <a:ea typeface="DejaVu Sans"/>
              </a:rPr>
              <a:t>Creen esta tabla en Powerpoint. ¡No copien pantallazos pixelados del porte aquí!</a:t>
            </a:r>
            <a:endParaRPr lang="en-US" sz="1400" b="0" strike="noStrike" spc="-1">
              <a:latin typeface="Arial"/>
            </a:endParaRPr>
          </a:p>
        </p:txBody>
      </p:sp>
      <p:sp>
        <p:nvSpPr>
          <p:cNvPr id="181" name="CustomShape 6"/>
          <p:cNvSpPr/>
          <p:nvPr/>
        </p:nvSpPr>
        <p:spPr>
          <a:xfrm flipV="1">
            <a:off x="4719600" y="1172880"/>
            <a:ext cx="447120" cy="388440"/>
          </a:xfrm>
          <a:custGeom>
            <a:avLst/>
            <a:gdLst/>
            <a:ahLst/>
            <a:cxnLst/>
            <a:rect l="l" t="t" r="r" b="b"/>
            <a:pathLst>
              <a:path w="21600" h="21600">
                <a:moveTo>
                  <a:pt x="0" y="0"/>
                </a:moveTo>
                <a:lnTo>
                  <a:pt x="21600" y="21600"/>
                </a:lnTo>
              </a:path>
            </a:pathLst>
          </a:custGeom>
          <a:noFill/>
          <a:ln w="76320">
            <a:solidFill>
              <a:srgbClr val="FF0000"/>
            </a:solidFill>
            <a:round/>
            <a:tailEnd type="triangle" w="med" len="med"/>
          </a:ln>
        </p:spPr>
        <p:style>
          <a:lnRef idx="1">
            <a:schemeClr val="accent1"/>
          </a:lnRef>
          <a:fillRef idx="0">
            <a:schemeClr val="accent1"/>
          </a:fillRef>
          <a:effectRef idx="0">
            <a:schemeClr val="accent1"/>
          </a:effectRef>
          <a:fontRef idx="minor"/>
        </p:style>
      </p:sp>
      <p:sp>
        <p:nvSpPr>
          <p:cNvPr id="182" name="CustomShape 7"/>
          <p:cNvSpPr/>
          <p:nvPr/>
        </p:nvSpPr>
        <p:spPr>
          <a:xfrm>
            <a:off x="3437640" y="5208480"/>
            <a:ext cx="2933280" cy="515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1400" b="0" i="1" strike="noStrike" spc="-1">
                <a:solidFill>
                  <a:srgbClr val="FF0000"/>
                </a:solidFill>
                <a:latin typeface="Arial"/>
                <a:ea typeface="DejaVu Sans"/>
              </a:rPr>
              <a:t>Expliquen las tablas con</a:t>
            </a:r>
            <a:br/>
            <a:r>
              <a:rPr lang="en-US" sz="1400" b="0" i="1" strike="noStrike" spc="-1">
                <a:solidFill>
                  <a:srgbClr val="FF0000"/>
                </a:solidFill>
                <a:latin typeface="Arial"/>
                <a:ea typeface="DejaVu Sans"/>
              </a:rPr>
              <a:t>sus propias palabras</a:t>
            </a:r>
            <a:endParaRPr lang="en-US" sz="1400" b="0" strike="noStrike" spc="-1">
              <a:latin typeface="Arial"/>
            </a:endParaRPr>
          </a:p>
        </p:txBody>
      </p:sp>
      <p:sp>
        <p:nvSpPr>
          <p:cNvPr id="183" name="CustomShape 8"/>
          <p:cNvSpPr/>
          <p:nvPr/>
        </p:nvSpPr>
        <p:spPr>
          <a:xfrm>
            <a:off x="3437640" y="5129280"/>
            <a:ext cx="421920" cy="356760"/>
          </a:xfrm>
          <a:custGeom>
            <a:avLst/>
            <a:gdLst/>
            <a:ahLst/>
            <a:cxnLst/>
            <a:rect l="l" t="t" r="r" b="b"/>
            <a:pathLst>
              <a:path w="21600" h="21600">
                <a:moveTo>
                  <a:pt x="0" y="0"/>
                </a:moveTo>
                <a:lnTo>
                  <a:pt x="21600" y="21600"/>
                </a:lnTo>
              </a:path>
            </a:pathLst>
          </a:custGeom>
          <a:noFill/>
          <a:ln w="76320">
            <a:solidFill>
              <a:srgbClr val="FF0000"/>
            </a:solidFill>
            <a:round/>
            <a:tailEnd type="triangle" w="med" len="med"/>
          </a:ln>
        </p:spPr>
        <p:style>
          <a:lnRef idx="1">
            <a:schemeClr val="accent1"/>
          </a:lnRef>
          <a:fillRef idx="0">
            <a:schemeClr val="accent1"/>
          </a:fillRef>
          <a:effectRef idx="0">
            <a:schemeClr val="accent1"/>
          </a:effectRef>
          <a:fontRef idx="minor"/>
        </p:style>
      </p:sp>
      <p:sp>
        <p:nvSpPr>
          <p:cNvPr id="184" name="CustomShape 9"/>
          <p:cNvSpPr/>
          <p:nvPr/>
        </p:nvSpPr>
        <p:spPr>
          <a:xfrm>
            <a:off x="8034840" y="5145480"/>
            <a:ext cx="2933280" cy="729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1400" b="0" i="1" strike="noStrike" spc="-1">
                <a:solidFill>
                  <a:srgbClr val="FF0000"/>
                </a:solidFill>
                <a:latin typeface="Arial"/>
                <a:ea typeface="DejaVu Sans"/>
              </a:rPr>
              <a:t>Incluyan una foto de alta definición relacionada con el problema que están modelando</a:t>
            </a:r>
            <a:endParaRPr lang="en-US" sz="1400" b="0" strike="noStrike" spc="-1">
              <a:latin typeface="Arial"/>
            </a:endParaRPr>
          </a:p>
        </p:txBody>
      </p:sp>
      <p:sp>
        <p:nvSpPr>
          <p:cNvPr id="185" name="CustomShape 10"/>
          <p:cNvSpPr/>
          <p:nvPr/>
        </p:nvSpPr>
        <p:spPr>
          <a:xfrm>
            <a:off x="7257960" y="4937760"/>
            <a:ext cx="421920" cy="356760"/>
          </a:xfrm>
          <a:custGeom>
            <a:avLst/>
            <a:gdLst/>
            <a:ahLst/>
            <a:cxnLst/>
            <a:rect l="l" t="t" r="r" b="b"/>
            <a:pathLst>
              <a:path w="21600" h="21600">
                <a:moveTo>
                  <a:pt x="0" y="0"/>
                </a:moveTo>
                <a:lnTo>
                  <a:pt x="21600" y="21600"/>
                </a:lnTo>
              </a:path>
            </a:pathLst>
          </a:custGeom>
          <a:noFill/>
          <a:ln w="76320">
            <a:solidFill>
              <a:srgbClr val="FF0000"/>
            </a:solidFill>
            <a:round/>
            <a:tailEnd type="triangle" w="med" len="med"/>
          </a:ln>
        </p:spPr>
        <p:style>
          <a:lnRef idx="1">
            <a:schemeClr val="accent1"/>
          </a:lnRef>
          <a:fillRef idx="0">
            <a:schemeClr val="accent1"/>
          </a:fillRef>
          <a:effectRef idx="0">
            <a:schemeClr val="accent1"/>
          </a:effectRef>
          <a:fontRef idx="minor"/>
        </p:style>
      </p:sp>
      <p:graphicFrame>
        <p:nvGraphicFramePr>
          <p:cNvPr id="186" name="Table 11"/>
          <p:cNvGraphicFramePr/>
          <p:nvPr/>
        </p:nvGraphicFramePr>
        <p:xfrm>
          <a:off x="547920" y="1956240"/>
          <a:ext cx="5075640" cy="2159640"/>
        </p:xfrm>
        <a:graphic>
          <a:graphicData uri="http://schemas.openxmlformats.org/drawingml/2006/table">
            <a:tbl>
              <a:tblPr/>
              <a:tblGrid>
                <a:gridCol w="1691640">
                  <a:extLst>
                    <a:ext uri="{9D8B030D-6E8A-4147-A177-3AD203B41FA5}">
                      <a16:colId xmlns:a16="http://schemas.microsoft.com/office/drawing/2014/main" val="20000"/>
                    </a:ext>
                  </a:extLst>
                </a:gridCol>
                <a:gridCol w="1691640">
                  <a:extLst>
                    <a:ext uri="{9D8B030D-6E8A-4147-A177-3AD203B41FA5}">
                      <a16:colId xmlns:a16="http://schemas.microsoft.com/office/drawing/2014/main" val="20001"/>
                    </a:ext>
                  </a:extLst>
                </a:gridCol>
                <a:gridCol w="1692360">
                  <a:extLst>
                    <a:ext uri="{9D8B030D-6E8A-4147-A177-3AD203B41FA5}">
                      <a16:colId xmlns:a16="http://schemas.microsoft.com/office/drawing/2014/main" val="20002"/>
                    </a:ext>
                  </a:extLst>
                </a:gridCol>
              </a:tblGrid>
              <a:tr h="719640">
                <a:tc>
                  <a:txBody>
                    <a:bodyPr/>
                    <a:lstStyle/>
                    <a:p>
                      <a:endParaRPr lang="es-ES"/>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001E33"/>
                    </a:solidFill>
                  </a:tcPr>
                </a:tc>
                <a:tc>
                  <a:txBody>
                    <a:bodyPr/>
                    <a:lstStyle/>
                    <a:p>
                      <a:pPr algn="ctr">
                        <a:lnSpc>
                          <a:spcPct val="100000"/>
                        </a:lnSpc>
                      </a:pPr>
                      <a:r>
                        <a:rPr lang="en-US" sz="1800" b="1" strike="noStrike" spc="-1">
                          <a:solidFill>
                            <a:srgbClr val="FFFFFF"/>
                          </a:solidFill>
                          <a:latin typeface="Arial"/>
                        </a:rPr>
                        <a:t>Complejidad en tiempo</a:t>
                      </a:r>
                      <a:endParaRPr lang="en-US"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001E33"/>
                    </a:solidFill>
                  </a:tcPr>
                </a:tc>
                <a:tc>
                  <a:txBody>
                    <a:bodyPr/>
                    <a:lstStyle/>
                    <a:p>
                      <a:pPr algn="ctr">
                        <a:lnSpc>
                          <a:spcPct val="100000"/>
                        </a:lnSpc>
                      </a:pPr>
                      <a:r>
                        <a:rPr lang="en-US" sz="1800" b="1" strike="noStrike" spc="-1">
                          <a:solidFill>
                            <a:srgbClr val="FFFFFF"/>
                          </a:solidFill>
                          <a:latin typeface="Arial"/>
                        </a:rPr>
                        <a:t>Complejidad en memoria</a:t>
                      </a:r>
                      <a:endParaRPr lang="en-US"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001E33"/>
                    </a:solidFill>
                  </a:tcPr>
                </a:tc>
                <a:extLst>
                  <a:ext uri="{0D108BD9-81ED-4DB2-BD59-A6C34878D82A}">
                    <a16:rowId xmlns:a16="http://schemas.microsoft.com/office/drawing/2014/main" val="10000"/>
                  </a:ext>
                </a:extLst>
              </a:tr>
              <a:tr h="719640">
                <a:tc>
                  <a:txBody>
                    <a:bodyPr/>
                    <a:lstStyle/>
                    <a:p>
                      <a:pPr>
                        <a:lnSpc>
                          <a:spcPct val="100000"/>
                        </a:lnSpc>
                      </a:pPr>
                      <a:r>
                        <a:rPr lang="en-US" sz="1800" b="0" strike="noStrike" spc="-1">
                          <a:solidFill>
                            <a:srgbClr val="FFFFFF"/>
                          </a:solidFill>
                          <a:latin typeface="Arial"/>
                        </a:rPr>
                        <a:t>Entrenamiento del modelo</a:t>
                      </a:r>
                      <a:endParaRPr lang="en-US"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001E33"/>
                    </a:solidFill>
                  </a:tcPr>
                </a:tc>
                <a:tc>
                  <a:txBody>
                    <a:bodyPr/>
                    <a:lstStyle/>
                    <a:p>
                      <a:pPr>
                        <a:lnSpc>
                          <a:spcPct val="100000"/>
                        </a:lnSpc>
                      </a:pPr>
                      <a:r>
                        <a:rPr lang="en-US" sz="1800" b="0" strike="noStrike" spc="-1">
                          <a:solidFill>
                            <a:srgbClr val="FFFFFF"/>
                          </a:solidFill>
                          <a:latin typeface="Arial"/>
                        </a:rPr>
                        <a:t>O(N</a:t>
                      </a:r>
                      <a:r>
                        <a:rPr lang="en-US" sz="1800" b="0" strike="noStrike" spc="-1" baseline="33000">
                          <a:solidFill>
                            <a:srgbClr val="FFFFFF"/>
                          </a:solidFill>
                          <a:latin typeface="Arial"/>
                        </a:rPr>
                        <a:t>2</a:t>
                      </a:r>
                      <a:r>
                        <a:rPr lang="en-US" sz="1800" b="0" strike="noStrike" spc="-1">
                          <a:solidFill>
                            <a:srgbClr val="FFFFFF"/>
                          </a:solidFill>
                          <a:latin typeface="Arial"/>
                        </a:rPr>
                        <a:t>*M*2</a:t>
                      </a:r>
                      <a:r>
                        <a:rPr lang="en-US" sz="1800" b="0" strike="noStrike" spc="-1" baseline="33000">
                          <a:solidFill>
                            <a:srgbClr val="FFFFFF"/>
                          </a:solidFill>
                          <a:latin typeface="Arial"/>
                        </a:rPr>
                        <a:t>M</a:t>
                      </a:r>
                      <a:r>
                        <a:rPr lang="en-US" sz="1800" b="0" strike="noStrike" spc="-1">
                          <a:solidFill>
                            <a:srgbClr val="FFFFFF"/>
                          </a:solidFill>
                          <a:latin typeface="Arial"/>
                        </a:rPr>
                        <a:t>)</a:t>
                      </a:r>
                      <a:endParaRPr lang="en-US"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001E33"/>
                    </a:solidFill>
                  </a:tcPr>
                </a:tc>
                <a:tc>
                  <a:txBody>
                    <a:bodyPr/>
                    <a:lstStyle/>
                    <a:p>
                      <a:pPr>
                        <a:lnSpc>
                          <a:spcPct val="100000"/>
                        </a:lnSpc>
                      </a:pPr>
                      <a:r>
                        <a:rPr lang="en-US" sz="1800" b="0" strike="noStrike" spc="-1">
                          <a:solidFill>
                            <a:srgbClr val="FFFFFF"/>
                          </a:solidFill>
                          <a:latin typeface="Arial"/>
                        </a:rPr>
                        <a:t>O(N*M*2</a:t>
                      </a:r>
                      <a:r>
                        <a:rPr lang="en-US" sz="1800" b="0" strike="noStrike" spc="-1" baseline="33000">
                          <a:solidFill>
                            <a:srgbClr val="FFFFFF"/>
                          </a:solidFill>
                          <a:latin typeface="Arial"/>
                        </a:rPr>
                        <a:t>M</a:t>
                      </a:r>
                      <a:r>
                        <a:rPr lang="en-US" sz="1800" b="0" strike="noStrike" spc="-1">
                          <a:solidFill>
                            <a:srgbClr val="FFFFFF"/>
                          </a:solidFill>
                          <a:latin typeface="Arial"/>
                        </a:rPr>
                        <a:t>)</a:t>
                      </a:r>
                      <a:endParaRPr lang="en-US"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001E33"/>
                    </a:solidFill>
                  </a:tcPr>
                </a:tc>
                <a:extLst>
                  <a:ext uri="{0D108BD9-81ED-4DB2-BD59-A6C34878D82A}">
                    <a16:rowId xmlns:a16="http://schemas.microsoft.com/office/drawing/2014/main" val="10001"/>
                  </a:ext>
                </a:extLst>
              </a:tr>
              <a:tr h="720360">
                <a:tc>
                  <a:txBody>
                    <a:bodyPr/>
                    <a:lstStyle/>
                    <a:p>
                      <a:pPr>
                        <a:lnSpc>
                          <a:spcPct val="100000"/>
                        </a:lnSpc>
                      </a:pPr>
                      <a:r>
                        <a:rPr lang="en-US" sz="1800" b="0" strike="noStrike" spc="-1">
                          <a:solidFill>
                            <a:srgbClr val="FFFFFF"/>
                          </a:solidFill>
                          <a:latin typeface="Arial"/>
                        </a:rPr>
                        <a:t>Validación del</a:t>
                      </a:r>
                      <a:br/>
                      <a:r>
                        <a:rPr lang="en-US" sz="1800" b="0" strike="noStrike" spc="-1">
                          <a:solidFill>
                            <a:srgbClr val="FFFFFF"/>
                          </a:solidFill>
                          <a:latin typeface="Arial"/>
                        </a:rPr>
                        <a:t>modelo</a:t>
                      </a:r>
                      <a:endParaRPr lang="en-US"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001E33"/>
                    </a:solidFill>
                  </a:tcPr>
                </a:tc>
                <a:tc>
                  <a:txBody>
                    <a:bodyPr/>
                    <a:lstStyle/>
                    <a:p>
                      <a:pPr>
                        <a:lnSpc>
                          <a:spcPct val="100000"/>
                        </a:lnSpc>
                      </a:pPr>
                      <a:r>
                        <a:rPr lang="en-US" sz="1800" b="0" strike="noStrike" spc="-1">
                          <a:solidFill>
                            <a:srgbClr val="FFFFFF"/>
                          </a:solidFill>
                          <a:latin typeface="Arial"/>
                        </a:rPr>
                        <a:t>O(N*M)</a:t>
                      </a:r>
                      <a:endParaRPr lang="en-US"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001E33"/>
                    </a:solidFill>
                  </a:tcPr>
                </a:tc>
                <a:tc>
                  <a:txBody>
                    <a:bodyPr/>
                    <a:lstStyle/>
                    <a:p>
                      <a:pPr>
                        <a:lnSpc>
                          <a:spcPct val="100000"/>
                        </a:lnSpc>
                      </a:pPr>
                      <a:r>
                        <a:rPr lang="en-US" sz="1800" b="0" strike="noStrike" spc="-1">
                          <a:solidFill>
                            <a:srgbClr val="FFFFFF"/>
                          </a:solidFill>
                          <a:latin typeface="Arial"/>
                        </a:rPr>
                        <a:t>O(1)</a:t>
                      </a:r>
                      <a:endParaRPr lang="en-US"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001E33"/>
                    </a:solidFill>
                  </a:tcPr>
                </a:tc>
                <a:extLst>
                  <a:ext uri="{0D108BD9-81ED-4DB2-BD59-A6C34878D82A}">
                    <a16:rowId xmlns:a16="http://schemas.microsoft.com/office/drawing/2014/main" val="10002"/>
                  </a:ext>
                </a:extLst>
              </a:tr>
            </a:tbl>
          </a:graphicData>
        </a:graphic>
      </p:graphicFrame>
      <p:pic>
        <p:nvPicPr>
          <p:cNvPr id="187" name="Imagen 186"/>
          <p:cNvPicPr/>
          <p:nvPr/>
        </p:nvPicPr>
        <p:blipFill>
          <a:blip r:embed="rId3"/>
          <a:srcRect t="17601"/>
          <a:stretch/>
        </p:blipFill>
        <p:spPr>
          <a:xfrm>
            <a:off x="6897960" y="1903680"/>
            <a:ext cx="4674960" cy="2889000"/>
          </a:xfrm>
          <a:prstGeom prst="rect">
            <a:avLst/>
          </a:prstGeom>
          <a:ln>
            <a:noFill/>
          </a:ln>
        </p:spPr>
      </p:pic>
      <p:sp>
        <p:nvSpPr>
          <p:cNvPr id="188" name="CustomShape 12"/>
          <p:cNvSpPr/>
          <p:nvPr/>
        </p:nvSpPr>
        <p:spPr>
          <a:xfrm>
            <a:off x="8229600" y="124200"/>
            <a:ext cx="2115000" cy="515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1400" b="0" i="1" strike="noStrike" spc="-1">
                <a:solidFill>
                  <a:srgbClr val="FF0000"/>
                </a:solidFill>
                <a:latin typeface="Arial"/>
                <a:ea typeface="DejaVu Sans"/>
              </a:rPr>
              <a:t>Completen esta lámina</a:t>
            </a:r>
            <a:br/>
            <a:r>
              <a:rPr lang="en-US" sz="1400" b="0" i="1" strike="noStrike" spc="-1">
                <a:solidFill>
                  <a:srgbClr val="FF0000"/>
                </a:solidFill>
                <a:latin typeface="Arial"/>
                <a:ea typeface="DejaVu Sans"/>
              </a:rPr>
              <a:t>en la tercera entrega</a:t>
            </a:r>
            <a:endParaRPr lang="en-US" sz="1400" b="0" strike="noStrike" spc="-1">
              <a:latin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9" name="Imagen 188"/>
          <p:cNvPicPr/>
          <p:nvPr/>
        </p:nvPicPr>
        <p:blipFill>
          <a:blip r:embed="rId2"/>
          <a:srcRect l="24321" r="17166"/>
          <a:stretch/>
        </p:blipFill>
        <p:spPr>
          <a:xfrm>
            <a:off x="1016640" y="1019520"/>
            <a:ext cx="3930840" cy="3779640"/>
          </a:xfrm>
          <a:prstGeom prst="rect">
            <a:avLst/>
          </a:prstGeom>
          <a:ln>
            <a:noFill/>
          </a:ln>
        </p:spPr>
      </p:pic>
      <p:pic>
        <p:nvPicPr>
          <p:cNvPr id="190" name="Marcador de contenido 3"/>
          <p:cNvPicPr/>
          <p:nvPr/>
        </p:nvPicPr>
        <p:blipFill>
          <a:blip r:embed="rId3"/>
          <a:stretch/>
        </p:blipFill>
        <p:spPr>
          <a:xfrm>
            <a:off x="-2880" y="0"/>
            <a:ext cx="12196800" cy="6856560"/>
          </a:xfrm>
          <a:prstGeom prst="rect">
            <a:avLst/>
          </a:prstGeom>
          <a:ln>
            <a:noFill/>
          </a:ln>
        </p:spPr>
      </p:pic>
      <p:sp>
        <p:nvSpPr>
          <p:cNvPr id="191" name="CustomShape 1"/>
          <p:cNvSpPr/>
          <p:nvPr/>
        </p:nvSpPr>
        <p:spPr>
          <a:xfrm>
            <a:off x="265320" y="376920"/>
            <a:ext cx="4489200" cy="425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2200" b="1" strike="noStrike" spc="-1">
                <a:solidFill>
                  <a:srgbClr val="FFFFFF"/>
                </a:solidFill>
                <a:latin typeface="Arial"/>
                <a:ea typeface="DejaVu Sans"/>
              </a:rPr>
              <a:t>Modelo de Árbol de Decisión</a:t>
            </a:r>
            <a:endParaRPr lang="en-US" sz="2200" b="0" strike="noStrike" spc="-1">
              <a:latin typeface="Arial"/>
            </a:endParaRPr>
          </a:p>
        </p:txBody>
      </p:sp>
      <p:sp>
        <p:nvSpPr>
          <p:cNvPr id="192" name="CustomShape 2"/>
          <p:cNvSpPr/>
          <p:nvPr/>
        </p:nvSpPr>
        <p:spPr>
          <a:xfrm>
            <a:off x="584640" y="4857120"/>
            <a:ext cx="5028120" cy="94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400" b="0" strike="noStrike" spc="-1">
                <a:solidFill>
                  <a:srgbClr val="001E33"/>
                </a:solidFill>
                <a:latin typeface="Arial"/>
                <a:ea typeface="Noto Sans CJK SC Regular"/>
              </a:rPr>
              <a:t>Un árbol de decisión para predecir el resultado del Saber Pro usando los resultados del Saber 11. Violeta representa nodos con alta probabilidad de éxito; verde media probabilidad; y rojo baja probabilidad.</a:t>
            </a:r>
            <a:endParaRPr lang="en-US" sz="1400" b="0" strike="noStrike" spc="-1">
              <a:latin typeface="Arial"/>
            </a:endParaRPr>
          </a:p>
        </p:txBody>
      </p:sp>
      <p:sp>
        <p:nvSpPr>
          <p:cNvPr id="193" name="CustomShape 3"/>
          <p:cNvSpPr/>
          <p:nvPr/>
        </p:nvSpPr>
        <p:spPr>
          <a:xfrm flipV="1">
            <a:off x="4436280" y="545760"/>
            <a:ext cx="524880" cy="16920"/>
          </a:xfrm>
          <a:custGeom>
            <a:avLst/>
            <a:gdLst/>
            <a:ahLst/>
            <a:cxnLst/>
            <a:rect l="l" t="t" r="r" b="b"/>
            <a:pathLst>
              <a:path w="21600" h="21600">
                <a:moveTo>
                  <a:pt x="0" y="0"/>
                </a:moveTo>
                <a:lnTo>
                  <a:pt x="21600" y="21600"/>
                </a:lnTo>
              </a:path>
            </a:pathLst>
          </a:custGeom>
          <a:noFill/>
          <a:ln w="76320">
            <a:solidFill>
              <a:srgbClr val="FF0000"/>
            </a:solidFill>
            <a:round/>
            <a:tailEnd type="triangle" w="med" len="med"/>
          </a:ln>
        </p:spPr>
        <p:style>
          <a:lnRef idx="1">
            <a:schemeClr val="accent1"/>
          </a:lnRef>
          <a:fillRef idx="0">
            <a:schemeClr val="accent1"/>
          </a:fillRef>
          <a:effectRef idx="0">
            <a:schemeClr val="accent1"/>
          </a:effectRef>
          <a:fontRef idx="minor"/>
        </p:style>
      </p:sp>
      <p:sp>
        <p:nvSpPr>
          <p:cNvPr id="194" name="CustomShape 4"/>
          <p:cNvSpPr/>
          <p:nvPr/>
        </p:nvSpPr>
        <p:spPr>
          <a:xfrm>
            <a:off x="4688280" y="336600"/>
            <a:ext cx="2403360" cy="302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1400" b="0" i="1" strike="noStrike" spc="-1">
                <a:solidFill>
                  <a:srgbClr val="FF0000"/>
                </a:solidFill>
                <a:latin typeface="Arial"/>
                <a:ea typeface="DejaVu Sans"/>
              </a:rPr>
              <a:t>Conserven ese título</a:t>
            </a:r>
            <a:endParaRPr lang="en-US" sz="1400" b="0" strike="noStrike" spc="-1">
              <a:latin typeface="Arial"/>
            </a:endParaRPr>
          </a:p>
        </p:txBody>
      </p:sp>
      <p:sp>
        <p:nvSpPr>
          <p:cNvPr id="195" name="CustomShape 5"/>
          <p:cNvSpPr/>
          <p:nvPr/>
        </p:nvSpPr>
        <p:spPr>
          <a:xfrm>
            <a:off x="5168160" y="914400"/>
            <a:ext cx="3426120" cy="729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1400" b="0" i="1" strike="noStrike" spc="-1">
                <a:solidFill>
                  <a:srgbClr val="FF0000"/>
                </a:solidFill>
                <a:latin typeface="Arial"/>
                <a:ea typeface="DejaVu Sans"/>
              </a:rPr>
              <a:t>Creen una gráfica, en español, en Powerpoint. ¡No copien pantallazos pixelados del reporte técnico, por favor!</a:t>
            </a:r>
            <a:endParaRPr lang="en-US" sz="1400" b="0" strike="noStrike" spc="-1">
              <a:latin typeface="Arial"/>
            </a:endParaRPr>
          </a:p>
        </p:txBody>
      </p:sp>
      <p:sp>
        <p:nvSpPr>
          <p:cNvPr id="196" name="CustomShape 6"/>
          <p:cNvSpPr/>
          <p:nvPr/>
        </p:nvSpPr>
        <p:spPr>
          <a:xfrm flipV="1">
            <a:off x="4719600" y="1172880"/>
            <a:ext cx="447120" cy="388440"/>
          </a:xfrm>
          <a:custGeom>
            <a:avLst/>
            <a:gdLst/>
            <a:ahLst/>
            <a:cxnLst/>
            <a:rect l="l" t="t" r="r" b="b"/>
            <a:pathLst>
              <a:path w="21600" h="21600">
                <a:moveTo>
                  <a:pt x="0" y="0"/>
                </a:moveTo>
                <a:lnTo>
                  <a:pt x="21600" y="21600"/>
                </a:lnTo>
              </a:path>
            </a:pathLst>
          </a:custGeom>
          <a:noFill/>
          <a:ln w="76320">
            <a:solidFill>
              <a:srgbClr val="FF0000"/>
            </a:solidFill>
            <a:round/>
            <a:tailEnd type="triangle" w="med" len="med"/>
          </a:ln>
        </p:spPr>
        <p:style>
          <a:lnRef idx="1">
            <a:schemeClr val="accent1"/>
          </a:lnRef>
          <a:fillRef idx="0">
            <a:schemeClr val="accent1"/>
          </a:fillRef>
          <a:effectRef idx="0">
            <a:schemeClr val="accent1"/>
          </a:effectRef>
          <a:fontRef idx="minor"/>
        </p:style>
      </p:sp>
      <p:sp>
        <p:nvSpPr>
          <p:cNvPr id="197" name="CustomShape 7"/>
          <p:cNvSpPr/>
          <p:nvPr/>
        </p:nvSpPr>
        <p:spPr>
          <a:xfrm>
            <a:off x="3437640" y="5892480"/>
            <a:ext cx="2933280" cy="515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1400" b="0" i="1" strike="noStrike" spc="-1">
                <a:solidFill>
                  <a:srgbClr val="FF0000"/>
                </a:solidFill>
                <a:latin typeface="Arial"/>
                <a:ea typeface="DejaVu Sans"/>
              </a:rPr>
              <a:t>Expliquen sus gráficos con</a:t>
            </a:r>
            <a:br/>
            <a:r>
              <a:rPr lang="en-US" sz="1400" b="0" i="1" strike="noStrike" spc="-1">
                <a:solidFill>
                  <a:srgbClr val="FF0000"/>
                </a:solidFill>
                <a:latin typeface="Arial"/>
                <a:ea typeface="DejaVu Sans"/>
              </a:rPr>
              <a:t>sus propias palabras</a:t>
            </a:r>
            <a:endParaRPr lang="en-US" sz="1400" b="0" strike="noStrike" spc="-1">
              <a:latin typeface="Arial"/>
            </a:endParaRPr>
          </a:p>
        </p:txBody>
      </p:sp>
      <p:sp>
        <p:nvSpPr>
          <p:cNvPr id="198" name="CustomShape 8"/>
          <p:cNvSpPr/>
          <p:nvPr/>
        </p:nvSpPr>
        <p:spPr>
          <a:xfrm>
            <a:off x="4754880" y="5486400"/>
            <a:ext cx="421920" cy="356760"/>
          </a:xfrm>
          <a:custGeom>
            <a:avLst/>
            <a:gdLst/>
            <a:ahLst/>
            <a:cxnLst/>
            <a:rect l="l" t="t" r="r" b="b"/>
            <a:pathLst>
              <a:path w="21600" h="21600">
                <a:moveTo>
                  <a:pt x="0" y="0"/>
                </a:moveTo>
                <a:lnTo>
                  <a:pt x="21600" y="21600"/>
                </a:lnTo>
              </a:path>
            </a:pathLst>
          </a:custGeom>
          <a:noFill/>
          <a:ln w="76320">
            <a:solidFill>
              <a:srgbClr val="FF0000"/>
            </a:solidFill>
            <a:round/>
            <a:tailEnd type="triangle" w="med" len="med"/>
          </a:ln>
        </p:spPr>
        <p:style>
          <a:lnRef idx="1">
            <a:schemeClr val="accent1"/>
          </a:lnRef>
          <a:fillRef idx="0">
            <a:schemeClr val="accent1"/>
          </a:fillRef>
          <a:effectRef idx="0">
            <a:schemeClr val="accent1"/>
          </a:effectRef>
          <a:fontRef idx="minor"/>
        </p:style>
      </p:sp>
      <p:sp>
        <p:nvSpPr>
          <p:cNvPr id="199" name="CustomShape 9"/>
          <p:cNvSpPr/>
          <p:nvPr/>
        </p:nvSpPr>
        <p:spPr>
          <a:xfrm>
            <a:off x="9174240" y="4848840"/>
            <a:ext cx="2933280" cy="729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1400" b="0" i="1" strike="noStrike" spc="-1">
                <a:solidFill>
                  <a:srgbClr val="FF0000"/>
                </a:solidFill>
                <a:latin typeface="Arial"/>
                <a:ea typeface="DejaVu Sans"/>
              </a:rPr>
              <a:t>¿Es ético usar el género en</a:t>
            </a:r>
            <a:br/>
            <a:r>
              <a:rPr lang="en-US" sz="1400" b="0" i="1" strike="noStrike" spc="-1">
                <a:solidFill>
                  <a:srgbClr val="FF0000"/>
                </a:solidFill>
                <a:latin typeface="Arial"/>
                <a:ea typeface="DejaVu Sans"/>
              </a:rPr>
              <a:t>un modelo que sirve para</a:t>
            </a:r>
            <a:br/>
            <a:r>
              <a:rPr lang="en-US" sz="1400" b="0" i="1" strike="noStrike" spc="-1">
                <a:solidFill>
                  <a:srgbClr val="FF0000"/>
                </a:solidFill>
                <a:latin typeface="Arial"/>
                <a:ea typeface="DejaVu Sans"/>
              </a:rPr>
              <a:t>predecir el éxito académico?</a:t>
            </a:r>
            <a:endParaRPr lang="en-US" sz="1400" b="0" strike="noStrike" spc="-1">
              <a:latin typeface="Arial"/>
            </a:endParaRPr>
          </a:p>
        </p:txBody>
      </p:sp>
      <p:sp>
        <p:nvSpPr>
          <p:cNvPr id="200" name="CustomShape 10"/>
          <p:cNvSpPr/>
          <p:nvPr/>
        </p:nvSpPr>
        <p:spPr>
          <a:xfrm>
            <a:off x="9574200" y="4397040"/>
            <a:ext cx="421920" cy="356760"/>
          </a:xfrm>
          <a:custGeom>
            <a:avLst/>
            <a:gdLst/>
            <a:ahLst/>
            <a:cxnLst/>
            <a:rect l="l" t="t" r="r" b="b"/>
            <a:pathLst>
              <a:path w="21600" h="21600">
                <a:moveTo>
                  <a:pt x="0" y="0"/>
                </a:moveTo>
                <a:lnTo>
                  <a:pt x="21600" y="21600"/>
                </a:lnTo>
              </a:path>
            </a:pathLst>
          </a:custGeom>
          <a:noFill/>
          <a:ln w="76320">
            <a:solidFill>
              <a:srgbClr val="FF0000"/>
            </a:solidFill>
            <a:round/>
            <a:tailEnd type="triangle" w="med" len="med"/>
          </a:ln>
        </p:spPr>
        <p:style>
          <a:lnRef idx="1">
            <a:schemeClr val="accent1"/>
          </a:lnRef>
          <a:fillRef idx="0">
            <a:schemeClr val="accent1"/>
          </a:fillRef>
          <a:effectRef idx="0">
            <a:schemeClr val="accent1"/>
          </a:effectRef>
          <a:fontRef idx="minor"/>
        </p:style>
      </p:sp>
      <p:sp>
        <p:nvSpPr>
          <p:cNvPr id="201" name="CustomShape 11"/>
          <p:cNvSpPr/>
          <p:nvPr/>
        </p:nvSpPr>
        <p:spPr>
          <a:xfrm>
            <a:off x="7246080" y="1773360"/>
            <a:ext cx="4388760" cy="425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2200" b="1" strike="noStrike" spc="-1">
                <a:solidFill>
                  <a:srgbClr val="001E33"/>
                </a:solidFill>
                <a:latin typeface="Arial"/>
                <a:ea typeface="DejaVu Sans"/>
              </a:rPr>
              <a:t>Características Más Relevantes</a:t>
            </a:r>
            <a:endParaRPr lang="en-US" sz="2200" b="0" strike="noStrike" spc="-1">
              <a:latin typeface="Arial"/>
            </a:endParaRPr>
          </a:p>
        </p:txBody>
      </p:sp>
      <p:sp>
        <p:nvSpPr>
          <p:cNvPr id="202" name="CustomShape 12"/>
          <p:cNvSpPr/>
          <p:nvPr/>
        </p:nvSpPr>
        <p:spPr>
          <a:xfrm>
            <a:off x="8808480" y="2531520"/>
            <a:ext cx="2895480" cy="1765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2200" b="0" strike="noStrike" spc="-1">
                <a:solidFill>
                  <a:srgbClr val="001E33"/>
                </a:solidFill>
                <a:latin typeface="Arial"/>
                <a:ea typeface="DejaVu Sans"/>
              </a:rPr>
              <a:t>Ciencias Sociales</a:t>
            </a:r>
            <a:endParaRPr lang="en-US" sz="2200" b="0" strike="noStrike" spc="-1">
              <a:latin typeface="Arial"/>
            </a:endParaRPr>
          </a:p>
          <a:p>
            <a:pPr>
              <a:lnSpc>
                <a:spcPct val="100000"/>
              </a:lnSpc>
            </a:pPr>
            <a:endParaRPr lang="en-US" sz="2200" b="0" strike="noStrike" spc="-1">
              <a:latin typeface="Arial"/>
            </a:endParaRPr>
          </a:p>
          <a:p>
            <a:pPr>
              <a:lnSpc>
                <a:spcPct val="100000"/>
              </a:lnSpc>
            </a:pPr>
            <a:r>
              <a:rPr lang="en-US" sz="2200" b="0" strike="noStrike" spc="-1">
                <a:solidFill>
                  <a:srgbClr val="001E33"/>
                </a:solidFill>
                <a:latin typeface="Arial"/>
                <a:ea typeface="DejaVu Sans"/>
              </a:rPr>
              <a:t>Inglés</a:t>
            </a:r>
            <a:endParaRPr lang="en-US" sz="2200" b="0" strike="noStrike" spc="-1">
              <a:latin typeface="Arial"/>
            </a:endParaRPr>
          </a:p>
          <a:p>
            <a:pPr>
              <a:lnSpc>
                <a:spcPct val="100000"/>
              </a:lnSpc>
            </a:pPr>
            <a:endParaRPr lang="en-US" sz="2200" b="0" strike="noStrike" spc="-1">
              <a:latin typeface="Arial"/>
            </a:endParaRPr>
          </a:p>
          <a:p>
            <a:pPr>
              <a:lnSpc>
                <a:spcPct val="100000"/>
              </a:lnSpc>
            </a:pPr>
            <a:r>
              <a:rPr lang="en-US" sz="2200" b="0" strike="noStrike" spc="-1">
                <a:solidFill>
                  <a:srgbClr val="001E33"/>
                </a:solidFill>
                <a:latin typeface="Arial"/>
                <a:ea typeface="DejaVu Sans"/>
              </a:rPr>
              <a:t>Género</a:t>
            </a:r>
            <a:endParaRPr lang="en-US" sz="2200" b="0" strike="noStrike" spc="-1">
              <a:latin typeface="Arial"/>
            </a:endParaRPr>
          </a:p>
        </p:txBody>
      </p:sp>
      <p:pic>
        <p:nvPicPr>
          <p:cNvPr id="203" name="Imagen 202"/>
          <p:cNvPicPr/>
          <p:nvPr/>
        </p:nvPicPr>
        <p:blipFill>
          <a:blip r:embed="rId4"/>
          <a:stretch/>
        </p:blipFill>
        <p:spPr>
          <a:xfrm>
            <a:off x="8129520" y="3153600"/>
            <a:ext cx="666360" cy="666360"/>
          </a:xfrm>
          <a:prstGeom prst="rect">
            <a:avLst/>
          </a:prstGeom>
          <a:ln>
            <a:noFill/>
          </a:ln>
        </p:spPr>
      </p:pic>
      <p:pic>
        <p:nvPicPr>
          <p:cNvPr id="204" name="Imagen 203"/>
          <p:cNvPicPr/>
          <p:nvPr/>
        </p:nvPicPr>
        <p:blipFill>
          <a:blip r:embed="rId5"/>
          <a:stretch/>
        </p:blipFill>
        <p:spPr>
          <a:xfrm>
            <a:off x="8312400" y="3860640"/>
            <a:ext cx="344520" cy="618840"/>
          </a:xfrm>
          <a:prstGeom prst="rect">
            <a:avLst/>
          </a:prstGeom>
          <a:ln>
            <a:noFill/>
          </a:ln>
        </p:spPr>
      </p:pic>
      <p:pic>
        <p:nvPicPr>
          <p:cNvPr id="205" name="Imagen 204"/>
          <p:cNvPicPr/>
          <p:nvPr/>
        </p:nvPicPr>
        <p:blipFill>
          <a:blip r:embed="rId6"/>
          <a:srcRect l="19596" t="5022" r="25004" b="33248"/>
          <a:stretch/>
        </p:blipFill>
        <p:spPr>
          <a:xfrm>
            <a:off x="8148960" y="2449440"/>
            <a:ext cx="532440" cy="639000"/>
          </a:xfrm>
          <a:prstGeom prst="rect">
            <a:avLst/>
          </a:prstGeom>
          <a:ln>
            <a:noFill/>
          </a:ln>
        </p:spPr>
      </p:pic>
      <p:sp>
        <p:nvSpPr>
          <p:cNvPr id="206" name="CustomShape 13"/>
          <p:cNvSpPr/>
          <p:nvPr/>
        </p:nvSpPr>
        <p:spPr>
          <a:xfrm flipH="1">
            <a:off x="7984080" y="4572000"/>
            <a:ext cx="307440" cy="356760"/>
          </a:xfrm>
          <a:custGeom>
            <a:avLst/>
            <a:gdLst/>
            <a:ahLst/>
            <a:cxnLst/>
            <a:rect l="l" t="t" r="r" b="b"/>
            <a:pathLst>
              <a:path w="21600" h="21600">
                <a:moveTo>
                  <a:pt x="0" y="0"/>
                </a:moveTo>
                <a:lnTo>
                  <a:pt x="21600" y="21600"/>
                </a:lnTo>
              </a:path>
            </a:pathLst>
          </a:custGeom>
          <a:noFill/>
          <a:ln w="76320">
            <a:solidFill>
              <a:srgbClr val="FF0000"/>
            </a:solidFill>
            <a:round/>
            <a:tailEnd type="triangle" w="med" len="med"/>
          </a:ln>
        </p:spPr>
        <p:style>
          <a:lnRef idx="1">
            <a:schemeClr val="accent1"/>
          </a:lnRef>
          <a:fillRef idx="0">
            <a:schemeClr val="accent1"/>
          </a:fillRef>
          <a:effectRef idx="0">
            <a:schemeClr val="accent1"/>
          </a:effectRef>
          <a:fontRef idx="minor"/>
        </p:style>
      </p:sp>
      <p:sp>
        <p:nvSpPr>
          <p:cNvPr id="207" name="CustomShape 14"/>
          <p:cNvSpPr/>
          <p:nvPr/>
        </p:nvSpPr>
        <p:spPr>
          <a:xfrm>
            <a:off x="6137640" y="4956480"/>
            <a:ext cx="2933280" cy="729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1400" b="0" i="1" strike="noStrike" spc="-1">
                <a:solidFill>
                  <a:srgbClr val="FF0000"/>
                </a:solidFill>
                <a:latin typeface="Arial"/>
                <a:ea typeface="DejaVu Sans"/>
              </a:rPr>
              <a:t>¡Usen un ícono para</a:t>
            </a:r>
            <a:br/>
            <a:r>
              <a:rPr lang="en-US" sz="1400" b="0" i="1" strike="noStrike" spc="-1">
                <a:solidFill>
                  <a:srgbClr val="FF0000"/>
                </a:solidFill>
                <a:latin typeface="Arial"/>
                <a:ea typeface="DejaVu Sans"/>
              </a:rPr>
              <a:t>representar cada </a:t>
            </a:r>
            <a:br/>
            <a:r>
              <a:rPr lang="en-US" sz="1400" b="0" i="1" strike="noStrike" spc="-1">
                <a:solidFill>
                  <a:srgbClr val="FF0000"/>
                </a:solidFill>
                <a:latin typeface="Arial"/>
                <a:ea typeface="DejaVu Sans"/>
              </a:rPr>
              <a:t>característica!</a:t>
            </a:r>
            <a:endParaRPr lang="en-US" sz="1400" b="0" strike="noStrike" spc="-1">
              <a:latin typeface="Arial"/>
            </a:endParaRPr>
          </a:p>
        </p:txBody>
      </p:sp>
      <p:sp>
        <p:nvSpPr>
          <p:cNvPr id="208" name="CustomShape 15"/>
          <p:cNvSpPr/>
          <p:nvPr/>
        </p:nvSpPr>
        <p:spPr>
          <a:xfrm>
            <a:off x="10482120" y="649080"/>
            <a:ext cx="447120" cy="433800"/>
          </a:xfrm>
          <a:custGeom>
            <a:avLst/>
            <a:gdLst/>
            <a:ahLst/>
            <a:cxnLst/>
            <a:rect l="l" t="t" r="r" b="b"/>
            <a:pathLst>
              <a:path w="21600" h="21600">
                <a:moveTo>
                  <a:pt x="0" y="0"/>
                </a:moveTo>
                <a:lnTo>
                  <a:pt x="21600" y="21600"/>
                </a:lnTo>
              </a:path>
            </a:pathLst>
          </a:custGeom>
          <a:noFill/>
          <a:ln w="76320">
            <a:solidFill>
              <a:srgbClr val="FF0000"/>
            </a:solidFill>
            <a:round/>
            <a:tailEnd type="triangle" w="med" len="med"/>
          </a:ln>
        </p:spPr>
        <p:style>
          <a:lnRef idx="1">
            <a:schemeClr val="accent1"/>
          </a:lnRef>
          <a:fillRef idx="0">
            <a:schemeClr val="accent1"/>
          </a:fillRef>
          <a:effectRef idx="0">
            <a:schemeClr val="accent1"/>
          </a:effectRef>
          <a:fontRef idx="minor"/>
        </p:style>
      </p:sp>
      <p:sp>
        <p:nvSpPr>
          <p:cNvPr id="209" name="CustomShape 16"/>
          <p:cNvSpPr/>
          <p:nvPr/>
        </p:nvSpPr>
        <p:spPr>
          <a:xfrm>
            <a:off x="9558000" y="1064160"/>
            <a:ext cx="3426120" cy="515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1400" b="0" i="1" strike="noStrike" spc="-1">
                <a:solidFill>
                  <a:srgbClr val="FF0000"/>
                </a:solidFill>
                <a:latin typeface="Arial"/>
                <a:ea typeface="DejaVu Sans"/>
              </a:rPr>
              <a:t>Usen estos colores</a:t>
            </a:r>
            <a:br/>
            <a:r>
              <a:rPr lang="en-US" sz="1400" b="0" i="1" strike="noStrike" spc="-1">
                <a:solidFill>
                  <a:srgbClr val="FF0000"/>
                </a:solidFill>
                <a:latin typeface="Arial"/>
                <a:ea typeface="DejaVu Sans"/>
              </a:rPr>
              <a:t>en sus gráficas</a:t>
            </a:r>
            <a:endParaRPr lang="en-US" sz="1400" b="0" strike="noStrike" spc="-1">
              <a:latin typeface="Arial"/>
            </a:endParaRPr>
          </a:p>
        </p:txBody>
      </p:sp>
      <p:sp>
        <p:nvSpPr>
          <p:cNvPr id="210" name="CustomShape 17"/>
          <p:cNvSpPr/>
          <p:nvPr/>
        </p:nvSpPr>
        <p:spPr>
          <a:xfrm>
            <a:off x="8229600" y="124200"/>
            <a:ext cx="2115000" cy="515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1400" b="0" i="1" strike="noStrike" spc="-1">
                <a:solidFill>
                  <a:srgbClr val="FF0000"/>
                </a:solidFill>
                <a:latin typeface="Arial"/>
                <a:ea typeface="DejaVu Sans"/>
              </a:rPr>
              <a:t>Completen esta lámina</a:t>
            </a:r>
            <a:br/>
            <a:r>
              <a:rPr lang="en-US" sz="1400" b="0" i="1" strike="noStrike" spc="-1">
                <a:solidFill>
                  <a:srgbClr val="FF0000"/>
                </a:solidFill>
                <a:latin typeface="Arial"/>
                <a:ea typeface="DejaVu Sans"/>
              </a:rPr>
              <a:t>en la tercera entrega</a:t>
            </a:r>
            <a:endParaRPr lang="en-US" sz="1400" b="0" strike="noStrike" spc="-1">
              <a:latin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1" name="Marcador de contenido 3"/>
          <p:cNvPicPr/>
          <p:nvPr/>
        </p:nvPicPr>
        <p:blipFill>
          <a:blip r:embed="rId2"/>
          <a:stretch/>
        </p:blipFill>
        <p:spPr>
          <a:xfrm>
            <a:off x="-2880" y="0"/>
            <a:ext cx="12196800" cy="6856560"/>
          </a:xfrm>
          <a:prstGeom prst="rect">
            <a:avLst/>
          </a:prstGeom>
          <a:ln>
            <a:noFill/>
          </a:ln>
        </p:spPr>
      </p:pic>
      <p:sp>
        <p:nvSpPr>
          <p:cNvPr id="212" name="CustomShape 1"/>
          <p:cNvSpPr/>
          <p:nvPr/>
        </p:nvSpPr>
        <p:spPr>
          <a:xfrm>
            <a:off x="265320" y="376920"/>
            <a:ext cx="3483360" cy="425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2200" b="1" strike="noStrike" spc="-1">
                <a:solidFill>
                  <a:srgbClr val="FFFFFF"/>
                </a:solidFill>
                <a:latin typeface="Arial"/>
                <a:ea typeface="DejaVu Sans"/>
              </a:rPr>
              <a:t>Métricas de Evaluación</a:t>
            </a:r>
            <a:endParaRPr lang="en-US" sz="2200" b="0" strike="noStrike" spc="-1">
              <a:latin typeface="Arial"/>
            </a:endParaRPr>
          </a:p>
        </p:txBody>
      </p:sp>
      <p:sp>
        <p:nvSpPr>
          <p:cNvPr id="213" name="CustomShape 2"/>
          <p:cNvSpPr/>
          <p:nvPr/>
        </p:nvSpPr>
        <p:spPr>
          <a:xfrm flipV="1">
            <a:off x="3657600" y="487800"/>
            <a:ext cx="524880" cy="16920"/>
          </a:xfrm>
          <a:custGeom>
            <a:avLst/>
            <a:gdLst/>
            <a:ahLst/>
            <a:cxnLst/>
            <a:rect l="l" t="t" r="r" b="b"/>
            <a:pathLst>
              <a:path w="21600" h="21600">
                <a:moveTo>
                  <a:pt x="0" y="0"/>
                </a:moveTo>
                <a:lnTo>
                  <a:pt x="21600" y="21600"/>
                </a:lnTo>
              </a:path>
            </a:pathLst>
          </a:custGeom>
          <a:noFill/>
          <a:ln w="76320">
            <a:solidFill>
              <a:srgbClr val="FF0000"/>
            </a:solidFill>
            <a:round/>
            <a:tailEnd type="triangle" w="med" len="med"/>
          </a:ln>
        </p:spPr>
        <p:style>
          <a:lnRef idx="1">
            <a:schemeClr val="accent1"/>
          </a:lnRef>
          <a:fillRef idx="0">
            <a:schemeClr val="accent1"/>
          </a:fillRef>
          <a:effectRef idx="0">
            <a:schemeClr val="accent1"/>
          </a:effectRef>
          <a:fontRef idx="minor"/>
        </p:style>
      </p:sp>
      <p:sp>
        <p:nvSpPr>
          <p:cNvPr id="214" name="CustomShape 3"/>
          <p:cNvSpPr/>
          <p:nvPr/>
        </p:nvSpPr>
        <p:spPr>
          <a:xfrm>
            <a:off x="3905640" y="365760"/>
            <a:ext cx="2403360" cy="302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1400" b="0" i="1" strike="noStrike" spc="-1">
                <a:solidFill>
                  <a:srgbClr val="FF0000"/>
                </a:solidFill>
                <a:latin typeface="Arial"/>
                <a:ea typeface="DejaVu Sans"/>
              </a:rPr>
              <a:t>Conserven ese título</a:t>
            </a:r>
            <a:endParaRPr lang="en-US" sz="1400" b="0" strike="noStrike" spc="-1">
              <a:latin typeface="Arial"/>
            </a:endParaRPr>
          </a:p>
        </p:txBody>
      </p:sp>
      <p:sp>
        <p:nvSpPr>
          <p:cNvPr id="215" name="CustomShape 4"/>
          <p:cNvSpPr/>
          <p:nvPr/>
        </p:nvSpPr>
        <p:spPr>
          <a:xfrm>
            <a:off x="5168160" y="914400"/>
            <a:ext cx="3426120" cy="942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1400" b="0" i="1" strike="noStrike" spc="-1">
                <a:solidFill>
                  <a:srgbClr val="FF0000"/>
                </a:solidFill>
                <a:latin typeface="Arial"/>
                <a:ea typeface="DejaVu Sans"/>
              </a:rPr>
              <a:t>Usen gráficas vectorizadas, en español, para explicar las métricas de evaluación, de esa forma no les quedará pixelado</a:t>
            </a:r>
            <a:br/>
            <a:r>
              <a:rPr lang="en-US" sz="1400" b="0" i="1" strike="noStrike" spc="-1">
                <a:solidFill>
                  <a:srgbClr val="FF0000"/>
                </a:solidFill>
                <a:latin typeface="Arial"/>
                <a:ea typeface="DejaVu Sans"/>
              </a:rPr>
              <a:t>como las mías</a:t>
            </a:r>
            <a:endParaRPr lang="en-US" sz="1400" b="0" strike="noStrike" spc="-1">
              <a:latin typeface="Arial"/>
            </a:endParaRPr>
          </a:p>
        </p:txBody>
      </p:sp>
      <p:sp>
        <p:nvSpPr>
          <p:cNvPr id="216" name="CustomShape 5"/>
          <p:cNvSpPr/>
          <p:nvPr/>
        </p:nvSpPr>
        <p:spPr>
          <a:xfrm flipV="1">
            <a:off x="4719600" y="1172880"/>
            <a:ext cx="447120" cy="388440"/>
          </a:xfrm>
          <a:custGeom>
            <a:avLst/>
            <a:gdLst/>
            <a:ahLst/>
            <a:cxnLst/>
            <a:rect l="l" t="t" r="r" b="b"/>
            <a:pathLst>
              <a:path w="21600" h="21600">
                <a:moveTo>
                  <a:pt x="0" y="0"/>
                </a:moveTo>
                <a:lnTo>
                  <a:pt x="21600" y="21600"/>
                </a:lnTo>
              </a:path>
            </a:pathLst>
          </a:custGeom>
          <a:noFill/>
          <a:ln w="76320">
            <a:solidFill>
              <a:srgbClr val="FF0000"/>
            </a:solidFill>
            <a:round/>
            <a:tailEnd type="triangle" w="med" len="med"/>
          </a:ln>
        </p:spPr>
        <p:style>
          <a:lnRef idx="1">
            <a:schemeClr val="accent1"/>
          </a:lnRef>
          <a:fillRef idx="0">
            <a:schemeClr val="accent1"/>
          </a:fillRef>
          <a:effectRef idx="0">
            <a:schemeClr val="accent1"/>
          </a:effectRef>
          <a:fontRef idx="minor"/>
        </p:style>
      </p:sp>
      <p:pic>
        <p:nvPicPr>
          <p:cNvPr id="217" name="Imagen 216"/>
          <p:cNvPicPr/>
          <p:nvPr/>
        </p:nvPicPr>
        <p:blipFill>
          <a:blip r:embed="rId3"/>
          <a:srcRect b="32951"/>
          <a:stretch/>
        </p:blipFill>
        <p:spPr>
          <a:xfrm>
            <a:off x="507240" y="1517040"/>
            <a:ext cx="3332160" cy="4059720"/>
          </a:xfrm>
          <a:prstGeom prst="rect">
            <a:avLst/>
          </a:prstGeom>
          <a:ln>
            <a:noFill/>
          </a:ln>
        </p:spPr>
      </p:pic>
      <p:pic>
        <p:nvPicPr>
          <p:cNvPr id="218" name="Imagen 217"/>
          <p:cNvPicPr/>
          <p:nvPr/>
        </p:nvPicPr>
        <p:blipFill>
          <a:blip r:embed="rId3"/>
          <a:srcRect t="66389"/>
          <a:stretch/>
        </p:blipFill>
        <p:spPr>
          <a:xfrm>
            <a:off x="4480560" y="2263320"/>
            <a:ext cx="3332160" cy="2033280"/>
          </a:xfrm>
          <a:prstGeom prst="rect">
            <a:avLst/>
          </a:prstGeom>
          <a:ln>
            <a:noFill/>
          </a:ln>
        </p:spPr>
      </p:pic>
      <p:sp>
        <p:nvSpPr>
          <p:cNvPr id="219" name="CustomShape 6"/>
          <p:cNvSpPr/>
          <p:nvPr/>
        </p:nvSpPr>
        <p:spPr>
          <a:xfrm>
            <a:off x="8778240" y="2743200"/>
            <a:ext cx="2284920" cy="729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400" b="0" strike="noStrike" spc="-1">
                <a:solidFill>
                  <a:srgbClr val="001E33"/>
                </a:solidFill>
                <a:latin typeface="Arial"/>
                <a:ea typeface="DejaVu Sans"/>
              </a:rPr>
              <a:t>Expliquen la exactitud tambien…. </a:t>
            </a:r>
            <a:br/>
            <a:r>
              <a:rPr lang="en-US" sz="1400" b="0" strike="noStrike" spc="-1">
                <a:solidFill>
                  <a:srgbClr val="001E33"/>
                </a:solidFill>
                <a:latin typeface="Arial"/>
                <a:ea typeface="DejaVu Sans"/>
              </a:rPr>
              <a:t>De la misma manera</a:t>
            </a:r>
            <a:endParaRPr lang="en-US" sz="1400" b="0" strike="noStrike" spc="-1">
              <a:latin typeface="Arial"/>
            </a:endParaRPr>
          </a:p>
        </p:txBody>
      </p:sp>
      <p:sp>
        <p:nvSpPr>
          <p:cNvPr id="220" name="CustomShape 7"/>
          <p:cNvSpPr/>
          <p:nvPr/>
        </p:nvSpPr>
        <p:spPr>
          <a:xfrm>
            <a:off x="5020920" y="4786920"/>
            <a:ext cx="2933280" cy="94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1400" b="0" i="1" strike="noStrike" spc="-1">
                <a:solidFill>
                  <a:srgbClr val="FF0000"/>
                </a:solidFill>
                <a:latin typeface="Arial"/>
                <a:ea typeface="DejaVu Sans"/>
              </a:rPr>
              <a:t>Si es posible, eviten usar ecuaciones para explicar simples conceptos que se pueden explicar con diagramas coloridos</a:t>
            </a:r>
            <a:endParaRPr lang="en-US" sz="1400" b="0" strike="noStrike" spc="-1">
              <a:latin typeface="Arial"/>
            </a:endParaRPr>
          </a:p>
        </p:txBody>
      </p:sp>
      <p:sp>
        <p:nvSpPr>
          <p:cNvPr id="221" name="CustomShape 8"/>
          <p:cNvSpPr/>
          <p:nvPr/>
        </p:nvSpPr>
        <p:spPr>
          <a:xfrm>
            <a:off x="5020920" y="4427640"/>
            <a:ext cx="421920" cy="356760"/>
          </a:xfrm>
          <a:custGeom>
            <a:avLst/>
            <a:gdLst/>
            <a:ahLst/>
            <a:cxnLst/>
            <a:rect l="l" t="t" r="r" b="b"/>
            <a:pathLst>
              <a:path w="21600" h="21600">
                <a:moveTo>
                  <a:pt x="0" y="0"/>
                </a:moveTo>
                <a:lnTo>
                  <a:pt x="21600" y="21600"/>
                </a:lnTo>
              </a:path>
            </a:pathLst>
          </a:custGeom>
          <a:noFill/>
          <a:ln w="76320">
            <a:solidFill>
              <a:srgbClr val="FF0000"/>
            </a:solidFill>
            <a:round/>
            <a:tailEnd type="triangle" w="med" len="med"/>
          </a:ln>
        </p:spPr>
        <p:style>
          <a:lnRef idx="1">
            <a:schemeClr val="accent1"/>
          </a:lnRef>
          <a:fillRef idx="0">
            <a:schemeClr val="accent1"/>
          </a:fillRef>
          <a:effectRef idx="0">
            <a:schemeClr val="accent1"/>
          </a:effectRef>
          <a:fontRef idx="minor"/>
        </p:style>
      </p:sp>
      <p:sp>
        <p:nvSpPr>
          <p:cNvPr id="222" name="CustomShape 9"/>
          <p:cNvSpPr/>
          <p:nvPr/>
        </p:nvSpPr>
        <p:spPr>
          <a:xfrm flipH="1">
            <a:off x="10697760" y="776160"/>
            <a:ext cx="365400" cy="433800"/>
          </a:xfrm>
          <a:custGeom>
            <a:avLst/>
            <a:gdLst/>
            <a:ahLst/>
            <a:cxnLst/>
            <a:rect l="l" t="t" r="r" b="b"/>
            <a:pathLst>
              <a:path w="21600" h="21600">
                <a:moveTo>
                  <a:pt x="0" y="0"/>
                </a:moveTo>
                <a:lnTo>
                  <a:pt x="21600" y="21600"/>
                </a:lnTo>
              </a:path>
            </a:pathLst>
          </a:custGeom>
          <a:noFill/>
          <a:ln w="76320">
            <a:solidFill>
              <a:srgbClr val="FF0000"/>
            </a:solidFill>
            <a:round/>
            <a:tailEnd type="triangle" w="med" len="med"/>
          </a:ln>
        </p:spPr>
        <p:style>
          <a:lnRef idx="1">
            <a:schemeClr val="accent1"/>
          </a:lnRef>
          <a:fillRef idx="0">
            <a:schemeClr val="accent1"/>
          </a:fillRef>
          <a:effectRef idx="0">
            <a:schemeClr val="accent1"/>
          </a:effectRef>
          <a:fontRef idx="minor"/>
        </p:style>
      </p:sp>
      <p:sp>
        <p:nvSpPr>
          <p:cNvPr id="223" name="CustomShape 10"/>
          <p:cNvSpPr/>
          <p:nvPr/>
        </p:nvSpPr>
        <p:spPr>
          <a:xfrm>
            <a:off x="9326880" y="1191240"/>
            <a:ext cx="3426120" cy="515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1400" b="0" i="1" strike="noStrike" spc="-1">
                <a:solidFill>
                  <a:srgbClr val="FF0000"/>
                </a:solidFill>
                <a:latin typeface="Arial"/>
                <a:ea typeface="DejaVu Sans"/>
              </a:rPr>
              <a:t>Usen estos colores</a:t>
            </a:r>
            <a:br/>
            <a:r>
              <a:rPr lang="en-US" sz="1400" b="0" i="1" strike="noStrike" spc="-1">
                <a:solidFill>
                  <a:srgbClr val="FF0000"/>
                </a:solidFill>
                <a:latin typeface="Arial"/>
                <a:ea typeface="DejaVu Sans"/>
              </a:rPr>
              <a:t>para sus gráficas</a:t>
            </a:r>
            <a:endParaRPr lang="en-US" sz="1400" b="0" strike="noStrike" spc="-1">
              <a:latin typeface="Arial"/>
            </a:endParaRPr>
          </a:p>
        </p:txBody>
      </p:sp>
      <p:sp>
        <p:nvSpPr>
          <p:cNvPr id="224" name="CustomShape 11"/>
          <p:cNvSpPr/>
          <p:nvPr/>
        </p:nvSpPr>
        <p:spPr>
          <a:xfrm>
            <a:off x="8229600" y="124200"/>
            <a:ext cx="2115000" cy="515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1400" b="0" i="1" strike="noStrike" spc="-1">
                <a:solidFill>
                  <a:srgbClr val="FF0000"/>
                </a:solidFill>
                <a:latin typeface="Arial"/>
                <a:ea typeface="DejaVu Sans"/>
              </a:rPr>
              <a:t>Completen esta lámina</a:t>
            </a:r>
            <a:br/>
            <a:r>
              <a:rPr lang="en-US" sz="1400" b="0" i="1" strike="noStrike" spc="-1">
                <a:solidFill>
                  <a:srgbClr val="FF0000"/>
                </a:solidFill>
                <a:latin typeface="Arial"/>
                <a:ea typeface="DejaVu Sans"/>
              </a:rPr>
              <a:t>en la tercera entrega</a:t>
            </a:r>
            <a:endParaRPr lang="en-US" sz="1400" b="0" strike="noStrike" spc="-1">
              <a:latin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 name="Marcador de contenido 3"/>
          <p:cNvPicPr/>
          <p:nvPr/>
        </p:nvPicPr>
        <p:blipFill>
          <a:blip r:embed="rId2"/>
          <a:stretch/>
        </p:blipFill>
        <p:spPr>
          <a:xfrm>
            <a:off x="-2880" y="0"/>
            <a:ext cx="12196800" cy="6856560"/>
          </a:xfrm>
          <a:prstGeom prst="rect">
            <a:avLst/>
          </a:prstGeom>
          <a:ln>
            <a:noFill/>
          </a:ln>
        </p:spPr>
      </p:pic>
      <p:sp>
        <p:nvSpPr>
          <p:cNvPr id="226" name="CustomShape 1"/>
          <p:cNvSpPr/>
          <p:nvPr/>
        </p:nvSpPr>
        <p:spPr>
          <a:xfrm>
            <a:off x="265320" y="376920"/>
            <a:ext cx="3299760" cy="424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2200" b="1" strike="noStrike" spc="-1">
                <a:solidFill>
                  <a:srgbClr val="FFFFFF"/>
                </a:solidFill>
                <a:latin typeface="Arial"/>
                <a:ea typeface="DejaVu Sans"/>
              </a:rPr>
              <a:t>Métricas de Evaluación</a:t>
            </a:r>
            <a:endParaRPr lang="en-US" sz="2200" b="0" strike="noStrike" spc="-1">
              <a:latin typeface="Arial"/>
            </a:endParaRPr>
          </a:p>
        </p:txBody>
      </p:sp>
      <p:sp>
        <p:nvSpPr>
          <p:cNvPr id="227" name="CustomShape 2"/>
          <p:cNvSpPr/>
          <p:nvPr/>
        </p:nvSpPr>
        <p:spPr>
          <a:xfrm flipV="1">
            <a:off x="3608280" y="545760"/>
            <a:ext cx="524880" cy="16920"/>
          </a:xfrm>
          <a:custGeom>
            <a:avLst/>
            <a:gdLst/>
            <a:ahLst/>
            <a:cxnLst/>
            <a:rect l="l" t="t" r="r" b="b"/>
            <a:pathLst>
              <a:path w="21600" h="21600">
                <a:moveTo>
                  <a:pt x="0" y="0"/>
                </a:moveTo>
                <a:lnTo>
                  <a:pt x="21600" y="21600"/>
                </a:lnTo>
              </a:path>
            </a:pathLst>
          </a:custGeom>
          <a:noFill/>
          <a:ln w="76320">
            <a:solidFill>
              <a:srgbClr val="FF0000"/>
            </a:solidFill>
            <a:round/>
            <a:tailEnd type="triangle" w="med" len="med"/>
          </a:ln>
        </p:spPr>
        <p:style>
          <a:lnRef idx="1">
            <a:schemeClr val="accent1"/>
          </a:lnRef>
          <a:fillRef idx="0">
            <a:schemeClr val="accent1"/>
          </a:fillRef>
          <a:effectRef idx="0">
            <a:schemeClr val="accent1"/>
          </a:effectRef>
          <a:fontRef idx="minor"/>
        </p:style>
      </p:sp>
      <p:sp>
        <p:nvSpPr>
          <p:cNvPr id="228" name="CustomShape 3"/>
          <p:cNvSpPr/>
          <p:nvPr/>
        </p:nvSpPr>
        <p:spPr>
          <a:xfrm>
            <a:off x="3932280" y="336600"/>
            <a:ext cx="2403360" cy="302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1400" b="0" i="1" strike="noStrike" spc="-1">
                <a:solidFill>
                  <a:srgbClr val="FF0000"/>
                </a:solidFill>
                <a:latin typeface="Arial"/>
                <a:ea typeface="DejaVu Sans"/>
              </a:rPr>
              <a:t>Conserven ese título</a:t>
            </a:r>
            <a:endParaRPr lang="en-US" sz="1400" b="0" strike="noStrike" spc="-1">
              <a:latin typeface="Arial"/>
            </a:endParaRPr>
          </a:p>
        </p:txBody>
      </p:sp>
      <p:sp>
        <p:nvSpPr>
          <p:cNvPr id="229" name="CustomShape 4"/>
          <p:cNvSpPr/>
          <p:nvPr/>
        </p:nvSpPr>
        <p:spPr>
          <a:xfrm>
            <a:off x="5168160" y="914400"/>
            <a:ext cx="3426120" cy="729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1400" b="0" i="1" strike="noStrike" spc="-1">
                <a:solidFill>
                  <a:srgbClr val="FF0000"/>
                </a:solidFill>
                <a:latin typeface="Arial"/>
                <a:ea typeface="DejaVu Sans"/>
              </a:rPr>
              <a:t>Creen la tabla en Powerpoint. ¡No copien pantallazos pixelados del reporte, por favor! </a:t>
            </a:r>
            <a:endParaRPr lang="en-US" sz="1400" b="0" strike="noStrike" spc="-1">
              <a:latin typeface="Arial"/>
            </a:endParaRPr>
          </a:p>
        </p:txBody>
      </p:sp>
      <p:sp>
        <p:nvSpPr>
          <p:cNvPr id="230" name="CustomShape 5"/>
          <p:cNvSpPr/>
          <p:nvPr/>
        </p:nvSpPr>
        <p:spPr>
          <a:xfrm flipV="1">
            <a:off x="4719600" y="1172880"/>
            <a:ext cx="447120" cy="388440"/>
          </a:xfrm>
          <a:custGeom>
            <a:avLst/>
            <a:gdLst/>
            <a:ahLst/>
            <a:cxnLst/>
            <a:rect l="l" t="t" r="r" b="b"/>
            <a:pathLst>
              <a:path w="21600" h="21600">
                <a:moveTo>
                  <a:pt x="0" y="0"/>
                </a:moveTo>
                <a:lnTo>
                  <a:pt x="21600" y="21600"/>
                </a:lnTo>
              </a:path>
            </a:pathLst>
          </a:custGeom>
          <a:noFill/>
          <a:ln w="76320">
            <a:solidFill>
              <a:srgbClr val="FF0000"/>
            </a:solidFill>
            <a:round/>
            <a:tailEnd type="triangle" w="med" len="med"/>
          </a:ln>
        </p:spPr>
        <p:style>
          <a:lnRef idx="1">
            <a:schemeClr val="accent1"/>
          </a:lnRef>
          <a:fillRef idx="0">
            <a:schemeClr val="accent1"/>
          </a:fillRef>
          <a:effectRef idx="0">
            <a:schemeClr val="accent1"/>
          </a:effectRef>
          <a:fontRef idx="minor"/>
        </p:style>
      </p:sp>
      <p:sp>
        <p:nvSpPr>
          <p:cNvPr id="231" name="CustomShape 6"/>
          <p:cNvSpPr/>
          <p:nvPr/>
        </p:nvSpPr>
        <p:spPr>
          <a:xfrm>
            <a:off x="8034840" y="5145480"/>
            <a:ext cx="2933280" cy="729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1400" b="0" i="1" strike="noStrike" spc="-1">
                <a:solidFill>
                  <a:srgbClr val="FF0000"/>
                </a:solidFill>
                <a:latin typeface="Arial"/>
                <a:ea typeface="DejaVu Sans"/>
              </a:rPr>
              <a:t>Incluyan otra gráfica en alta definición relacionada con el problema que están resolviendo.</a:t>
            </a:r>
            <a:endParaRPr lang="en-US" sz="1400" b="0" strike="noStrike" spc="-1">
              <a:latin typeface="Arial"/>
            </a:endParaRPr>
          </a:p>
        </p:txBody>
      </p:sp>
      <p:sp>
        <p:nvSpPr>
          <p:cNvPr id="232" name="CustomShape 7"/>
          <p:cNvSpPr/>
          <p:nvPr/>
        </p:nvSpPr>
        <p:spPr>
          <a:xfrm>
            <a:off x="7257960" y="4937760"/>
            <a:ext cx="421920" cy="356760"/>
          </a:xfrm>
          <a:custGeom>
            <a:avLst/>
            <a:gdLst/>
            <a:ahLst/>
            <a:cxnLst/>
            <a:rect l="l" t="t" r="r" b="b"/>
            <a:pathLst>
              <a:path w="21600" h="21600">
                <a:moveTo>
                  <a:pt x="0" y="0"/>
                </a:moveTo>
                <a:lnTo>
                  <a:pt x="21600" y="21600"/>
                </a:lnTo>
              </a:path>
            </a:pathLst>
          </a:custGeom>
          <a:noFill/>
          <a:ln w="76320">
            <a:solidFill>
              <a:srgbClr val="FF0000"/>
            </a:solidFill>
            <a:round/>
            <a:tailEnd type="triangle" w="med" len="med"/>
          </a:ln>
        </p:spPr>
        <p:style>
          <a:lnRef idx="1">
            <a:schemeClr val="accent1"/>
          </a:lnRef>
          <a:fillRef idx="0">
            <a:schemeClr val="accent1"/>
          </a:fillRef>
          <a:effectRef idx="0">
            <a:schemeClr val="accent1"/>
          </a:effectRef>
          <a:fontRef idx="minor"/>
        </p:style>
      </p:sp>
      <p:graphicFrame>
        <p:nvGraphicFramePr>
          <p:cNvPr id="233" name="Table 8"/>
          <p:cNvGraphicFramePr/>
          <p:nvPr/>
        </p:nvGraphicFramePr>
        <p:xfrm>
          <a:off x="547920" y="1956240"/>
          <a:ext cx="5075640" cy="2880000"/>
        </p:xfrm>
        <a:graphic>
          <a:graphicData uri="http://schemas.openxmlformats.org/drawingml/2006/table">
            <a:tbl>
              <a:tblPr/>
              <a:tblGrid>
                <a:gridCol w="1538280">
                  <a:extLst>
                    <a:ext uri="{9D8B030D-6E8A-4147-A177-3AD203B41FA5}">
                      <a16:colId xmlns:a16="http://schemas.microsoft.com/office/drawing/2014/main" val="20000"/>
                    </a:ext>
                  </a:extLst>
                </a:gridCol>
                <a:gridCol w="1845000">
                  <a:extLst>
                    <a:ext uri="{9D8B030D-6E8A-4147-A177-3AD203B41FA5}">
                      <a16:colId xmlns:a16="http://schemas.microsoft.com/office/drawing/2014/main" val="20001"/>
                    </a:ext>
                  </a:extLst>
                </a:gridCol>
                <a:gridCol w="1692360">
                  <a:extLst>
                    <a:ext uri="{9D8B030D-6E8A-4147-A177-3AD203B41FA5}">
                      <a16:colId xmlns:a16="http://schemas.microsoft.com/office/drawing/2014/main" val="20002"/>
                    </a:ext>
                  </a:extLst>
                </a:gridCol>
              </a:tblGrid>
              <a:tr h="719640">
                <a:tc>
                  <a:txBody>
                    <a:bodyPr/>
                    <a:lstStyle/>
                    <a:p>
                      <a:endParaRPr lang="es-ES"/>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001E33"/>
                    </a:solidFill>
                  </a:tcPr>
                </a:tc>
                <a:tc>
                  <a:txBody>
                    <a:bodyPr/>
                    <a:lstStyle/>
                    <a:p>
                      <a:pPr algn="ctr">
                        <a:lnSpc>
                          <a:spcPct val="100000"/>
                        </a:lnSpc>
                      </a:pPr>
                      <a:r>
                        <a:rPr lang="en-US" sz="1800" b="1" strike="noStrike" spc="-1">
                          <a:solidFill>
                            <a:srgbClr val="FFFFFF"/>
                          </a:solidFill>
                          <a:latin typeface="Arial"/>
                        </a:rPr>
                        <a:t>Conjunto de entrenamiento</a:t>
                      </a:r>
                      <a:endParaRPr lang="en-US"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001E33"/>
                    </a:solidFill>
                  </a:tcPr>
                </a:tc>
                <a:tc>
                  <a:txBody>
                    <a:bodyPr/>
                    <a:lstStyle/>
                    <a:p>
                      <a:pPr algn="ctr">
                        <a:lnSpc>
                          <a:spcPct val="100000"/>
                        </a:lnSpc>
                      </a:pPr>
                      <a:r>
                        <a:rPr lang="en-US" sz="1800" b="1" strike="noStrike" spc="-1">
                          <a:solidFill>
                            <a:srgbClr val="FFFFFF"/>
                          </a:solidFill>
                          <a:latin typeface="Arial"/>
                        </a:rPr>
                        <a:t>Conjunto de validación</a:t>
                      </a:r>
                      <a:endParaRPr lang="en-US"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001E33"/>
                    </a:solidFill>
                  </a:tcPr>
                </a:tc>
                <a:extLst>
                  <a:ext uri="{0D108BD9-81ED-4DB2-BD59-A6C34878D82A}">
                    <a16:rowId xmlns:a16="http://schemas.microsoft.com/office/drawing/2014/main" val="10000"/>
                  </a:ext>
                </a:extLst>
              </a:tr>
              <a:tr h="719640">
                <a:tc>
                  <a:txBody>
                    <a:bodyPr/>
                    <a:lstStyle/>
                    <a:p>
                      <a:pPr>
                        <a:lnSpc>
                          <a:spcPct val="100000"/>
                        </a:lnSpc>
                      </a:pPr>
                      <a:r>
                        <a:rPr lang="en-US" sz="1800" b="1" strike="noStrike" spc="-1">
                          <a:solidFill>
                            <a:srgbClr val="FFFFFF"/>
                          </a:solidFill>
                          <a:latin typeface="Arial"/>
                        </a:rPr>
                        <a:t>Exactitud</a:t>
                      </a:r>
                      <a:endParaRPr lang="en-US"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001E33"/>
                    </a:solidFill>
                  </a:tcPr>
                </a:tc>
                <a:tc>
                  <a:txBody>
                    <a:bodyPr/>
                    <a:lstStyle/>
                    <a:p>
                      <a:pPr>
                        <a:lnSpc>
                          <a:spcPct val="100000"/>
                        </a:lnSpc>
                      </a:pPr>
                      <a:r>
                        <a:rPr lang="en-US" sz="1800" b="0" strike="noStrike" spc="-1">
                          <a:solidFill>
                            <a:srgbClr val="FFFFFF"/>
                          </a:solidFill>
                          <a:latin typeface="Arial"/>
                        </a:rPr>
                        <a:t>0.8</a:t>
                      </a:r>
                      <a:endParaRPr lang="en-US"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001E33"/>
                    </a:solidFill>
                  </a:tcPr>
                </a:tc>
                <a:tc>
                  <a:txBody>
                    <a:bodyPr/>
                    <a:lstStyle/>
                    <a:p>
                      <a:pPr>
                        <a:lnSpc>
                          <a:spcPct val="100000"/>
                        </a:lnSpc>
                      </a:pPr>
                      <a:r>
                        <a:rPr lang="en-US" sz="1800" b="0" strike="noStrike" spc="-1">
                          <a:solidFill>
                            <a:srgbClr val="FFFFFF"/>
                          </a:solidFill>
                          <a:latin typeface="Arial"/>
                        </a:rPr>
                        <a:t>0.62</a:t>
                      </a:r>
                      <a:endParaRPr lang="en-US"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001E33"/>
                    </a:solidFill>
                  </a:tcPr>
                </a:tc>
                <a:extLst>
                  <a:ext uri="{0D108BD9-81ED-4DB2-BD59-A6C34878D82A}">
                    <a16:rowId xmlns:a16="http://schemas.microsoft.com/office/drawing/2014/main" val="10001"/>
                  </a:ext>
                </a:extLst>
              </a:tr>
              <a:tr h="720360">
                <a:tc>
                  <a:txBody>
                    <a:bodyPr/>
                    <a:lstStyle/>
                    <a:p>
                      <a:pPr>
                        <a:lnSpc>
                          <a:spcPct val="100000"/>
                        </a:lnSpc>
                      </a:pPr>
                      <a:r>
                        <a:rPr lang="en-US" sz="1800" b="1" strike="noStrike" spc="-1">
                          <a:solidFill>
                            <a:srgbClr val="FFFFFF"/>
                          </a:solidFill>
                          <a:latin typeface="Arial"/>
                        </a:rPr>
                        <a:t>Precisión</a:t>
                      </a:r>
                      <a:endParaRPr lang="en-US"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001E33"/>
                    </a:solidFill>
                  </a:tcPr>
                </a:tc>
                <a:tc>
                  <a:txBody>
                    <a:bodyPr/>
                    <a:lstStyle/>
                    <a:p>
                      <a:pPr>
                        <a:lnSpc>
                          <a:spcPct val="100000"/>
                        </a:lnSpc>
                      </a:pPr>
                      <a:r>
                        <a:rPr lang="en-US" sz="1800" b="0" strike="noStrike" spc="-1">
                          <a:solidFill>
                            <a:srgbClr val="FFFFFF"/>
                          </a:solidFill>
                          <a:latin typeface="Arial"/>
                        </a:rPr>
                        <a:t>0.6</a:t>
                      </a:r>
                      <a:endParaRPr lang="en-US"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001E33"/>
                    </a:solidFill>
                  </a:tcPr>
                </a:tc>
                <a:tc>
                  <a:txBody>
                    <a:bodyPr/>
                    <a:lstStyle/>
                    <a:p>
                      <a:pPr>
                        <a:lnSpc>
                          <a:spcPct val="100000"/>
                        </a:lnSpc>
                      </a:pPr>
                      <a:r>
                        <a:rPr lang="en-US" sz="1800" b="0" strike="noStrike" spc="-1">
                          <a:solidFill>
                            <a:srgbClr val="FFFFFF"/>
                          </a:solidFill>
                          <a:latin typeface="Arial"/>
                        </a:rPr>
                        <a:t>0.55</a:t>
                      </a:r>
                      <a:endParaRPr lang="en-US"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001E33"/>
                    </a:solidFill>
                  </a:tcPr>
                </a:tc>
                <a:extLst>
                  <a:ext uri="{0D108BD9-81ED-4DB2-BD59-A6C34878D82A}">
                    <a16:rowId xmlns:a16="http://schemas.microsoft.com/office/drawing/2014/main" val="10002"/>
                  </a:ext>
                </a:extLst>
              </a:tr>
              <a:tr h="720360">
                <a:tc>
                  <a:txBody>
                    <a:bodyPr/>
                    <a:lstStyle/>
                    <a:p>
                      <a:pPr>
                        <a:lnSpc>
                          <a:spcPct val="100000"/>
                        </a:lnSpc>
                      </a:pPr>
                      <a:r>
                        <a:rPr lang="en-US" sz="1800" b="1" strike="noStrike" spc="-1">
                          <a:solidFill>
                            <a:srgbClr val="FFFFFF"/>
                          </a:solidFill>
                          <a:latin typeface="Arial"/>
                        </a:rPr>
                        <a:t>Sensibilidad</a:t>
                      </a:r>
                      <a:endParaRPr lang="en-US"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001E33"/>
                    </a:solidFill>
                  </a:tcPr>
                </a:tc>
                <a:tc>
                  <a:txBody>
                    <a:bodyPr/>
                    <a:lstStyle/>
                    <a:p>
                      <a:pPr>
                        <a:lnSpc>
                          <a:spcPct val="100000"/>
                        </a:lnSpc>
                      </a:pPr>
                      <a:r>
                        <a:rPr lang="en-US" sz="1800" b="0" strike="noStrike" spc="-1">
                          <a:solidFill>
                            <a:srgbClr val="FFFFFF"/>
                          </a:solidFill>
                          <a:latin typeface="Arial"/>
                        </a:rPr>
                        <a:t>0.76</a:t>
                      </a:r>
                      <a:endParaRPr lang="en-US"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001E33"/>
                    </a:solidFill>
                  </a:tcPr>
                </a:tc>
                <a:tc>
                  <a:txBody>
                    <a:bodyPr/>
                    <a:lstStyle/>
                    <a:p>
                      <a:pPr>
                        <a:lnSpc>
                          <a:spcPct val="100000"/>
                        </a:lnSpc>
                      </a:pPr>
                      <a:r>
                        <a:rPr lang="en-US" sz="1800" b="0" strike="noStrike" spc="-1">
                          <a:solidFill>
                            <a:srgbClr val="FFFFFF"/>
                          </a:solidFill>
                          <a:latin typeface="Arial"/>
                        </a:rPr>
                        <a:t>0.61</a:t>
                      </a:r>
                      <a:endParaRPr lang="en-US"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001E33"/>
                    </a:solidFill>
                  </a:tcPr>
                </a:tc>
                <a:extLst>
                  <a:ext uri="{0D108BD9-81ED-4DB2-BD59-A6C34878D82A}">
                    <a16:rowId xmlns:a16="http://schemas.microsoft.com/office/drawing/2014/main" val="10003"/>
                  </a:ext>
                </a:extLst>
              </a:tr>
            </a:tbl>
          </a:graphicData>
        </a:graphic>
      </p:graphicFrame>
      <p:pic>
        <p:nvPicPr>
          <p:cNvPr id="234" name="Imagen 233"/>
          <p:cNvPicPr/>
          <p:nvPr/>
        </p:nvPicPr>
        <p:blipFill>
          <a:blip r:embed="rId3"/>
          <a:srcRect l="20026"/>
          <a:stretch/>
        </p:blipFill>
        <p:spPr>
          <a:xfrm>
            <a:off x="7168320" y="2011680"/>
            <a:ext cx="4378680" cy="2674440"/>
          </a:xfrm>
          <a:prstGeom prst="rect">
            <a:avLst/>
          </a:prstGeom>
          <a:ln>
            <a:noFill/>
          </a:ln>
        </p:spPr>
      </p:pic>
      <p:sp>
        <p:nvSpPr>
          <p:cNvPr id="235" name="CustomShape 9"/>
          <p:cNvSpPr/>
          <p:nvPr/>
        </p:nvSpPr>
        <p:spPr>
          <a:xfrm>
            <a:off x="663480" y="4893480"/>
            <a:ext cx="5028120" cy="729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400" b="0" strike="noStrike" spc="-1">
                <a:solidFill>
                  <a:srgbClr val="001E33"/>
                </a:solidFill>
                <a:latin typeface="Arial"/>
                <a:ea typeface="Noto Sans CJK SC Regular"/>
              </a:rPr>
              <a:t>Métricas de evaluación obtenidas con el conjunto de datos de entrenamiento de 135,000 estudiantes y el conjunto de datos de validación de 45,000 estudiantes.</a:t>
            </a:r>
            <a:endParaRPr lang="en-US" sz="1400" b="0" strike="noStrike" spc="-1">
              <a:latin typeface="Arial"/>
            </a:endParaRPr>
          </a:p>
        </p:txBody>
      </p:sp>
      <p:sp>
        <p:nvSpPr>
          <p:cNvPr id="236" name="CustomShape 10"/>
          <p:cNvSpPr/>
          <p:nvPr/>
        </p:nvSpPr>
        <p:spPr>
          <a:xfrm>
            <a:off x="4297680" y="5989680"/>
            <a:ext cx="2933280" cy="515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1400" b="0" i="1" strike="noStrike" spc="-1">
                <a:solidFill>
                  <a:srgbClr val="FF0000"/>
                </a:solidFill>
                <a:latin typeface="Arial"/>
                <a:ea typeface="DejaVu Sans"/>
              </a:rPr>
              <a:t>Expliquen las tablas con sus</a:t>
            </a:r>
            <a:br/>
            <a:r>
              <a:rPr lang="en-US" sz="1400" b="0" i="1" strike="noStrike" spc="-1">
                <a:solidFill>
                  <a:srgbClr val="FF0000"/>
                </a:solidFill>
                <a:latin typeface="Arial"/>
                <a:ea typeface="DejaVu Sans"/>
              </a:rPr>
              <a:t>propias palabras</a:t>
            </a:r>
            <a:endParaRPr lang="en-US" sz="1400" b="0" strike="noStrike" spc="-1">
              <a:latin typeface="Arial"/>
            </a:endParaRPr>
          </a:p>
        </p:txBody>
      </p:sp>
      <p:sp>
        <p:nvSpPr>
          <p:cNvPr id="237" name="CustomShape 11"/>
          <p:cNvSpPr/>
          <p:nvPr/>
        </p:nvSpPr>
        <p:spPr>
          <a:xfrm>
            <a:off x="4369680" y="5522400"/>
            <a:ext cx="421920" cy="356760"/>
          </a:xfrm>
          <a:custGeom>
            <a:avLst/>
            <a:gdLst/>
            <a:ahLst/>
            <a:cxnLst/>
            <a:rect l="l" t="t" r="r" b="b"/>
            <a:pathLst>
              <a:path w="21600" h="21600">
                <a:moveTo>
                  <a:pt x="0" y="0"/>
                </a:moveTo>
                <a:lnTo>
                  <a:pt x="21600" y="21600"/>
                </a:lnTo>
              </a:path>
            </a:pathLst>
          </a:custGeom>
          <a:noFill/>
          <a:ln w="76320">
            <a:solidFill>
              <a:srgbClr val="FF0000"/>
            </a:solidFill>
            <a:round/>
            <a:tailEnd type="triangle" w="med" len="med"/>
          </a:ln>
        </p:spPr>
        <p:style>
          <a:lnRef idx="1">
            <a:schemeClr val="accent1"/>
          </a:lnRef>
          <a:fillRef idx="0">
            <a:schemeClr val="accent1"/>
          </a:fillRef>
          <a:effectRef idx="0">
            <a:schemeClr val="accent1"/>
          </a:effectRef>
          <a:fontRef idx="minor"/>
        </p:style>
      </p:sp>
      <p:sp>
        <p:nvSpPr>
          <p:cNvPr id="238" name="CustomShape 12"/>
          <p:cNvSpPr/>
          <p:nvPr/>
        </p:nvSpPr>
        <p:spPr>
          <a:xfrm>
            <a:off x="8229600" y="124200"/>
            <a:ext cx="2115000" cy="515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1400" b="0" i="1" strike="noStrike" spc="-1">
                <a:solidFill>
                  <a:srgbClr val="FF0000"/>
                </a:solidFill>
                <a:latin typeface="Arial"/>
                <a:ea typeface="DejaVu Sans"/>
              </a:rPr>
              <a:t>Completen esta lámina</a:t>
            </a:r>
            <a:br/>
            <a:r>
              <a:rPr lang="en-US" sz="1400" b="0" i="1" strike="noStrike" spc="-1">
                <a:solidFill>
                  <a:srgbClr val="FF0000"/>
                </a:solidFill>
                <a:latin typeface="Arial"/>
                <a:ea typeface="DejaVu Sans"/>
              </a:rPr>
              <a:t>en la tercera entrega</a:t>
            </a:r>
            <a:endParaRPr lang="en-US" sz="1400" b="0" strike="noStrike" spc="-1">
              <a:latin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9" name="Marcador de contenido 3"/>
          <p:cNvPicPr/>
          <p:nvPr/>
        </p:nvPicPr>
        <p:blipFill>
          <a:blip r:embed="rId2"/>
          <a:stretch/>
        </p:blipFill>
        <p:spPr>
          <a:xfrm>
            <a:off x="-2880" y="0"/>
            <a:ext cx="12196800" cy="6856560"/>
          </a:xfrm>
          <a:prstGeom prst="rect">
            <a:avLst/>
          </a:prstGeom>
          <a:ln>
            <a:noFill/>
          </a:ln>
        </p:spPr>
      </p:pic>
      <p:sp>
        <p:nvSpPr>
          <p:cNvPr id="240" name="CustomShape 1"/>
          <p:cNvSpPr/>
          <p:nvPr/>
        </p:nvSpPr>
        <p:spPr>
          <a:xfrm>
            <a:off x="265320" y="376920"/>
            <a:ext cx="5402880" cy="424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2200" b="1" strike="noStrike" spc="-1">
                <a:solidFill>
                  <a:srgbClr val="FFFFFF"/>
                </a:solidFill>
                <a:latin typeface="Arial"/>
                <a:ea typeface="DejaVu Sans"/>
              </a:rPr>
              <a:t>Consumo de tiempo y memoria</a:t>
            </a:r>
            <a:endParaRPr lang="en-US" sz="2200" b="0" strike="noStrike" spc="-1">
              <a:latin typeface="Arial"/>
            </a:endParaRPr>
          </a:p>
        </p:txBody>
      </p:sp>
      <p:sp>
        <p:nvSpPr>
          <p:cNvPr id="241" name="CustomShape 2"/>
          <p:cNvSpPr/>
          <p:nvPr/>
        </p:nvSpPr>
        <p:spPr>
          <a:xfrm flipV="1">
            <a:off x="4819320" y="545760"/>
            <a:ext cx="524880" cy="16920"/>
          </a:xfrm>
          <a:custGeom>
            <a:avLst/>
            <a:gdLst/>
            <a:ahLst/>
            <a:cxnLst/>
            <a:rect l="l" t="t" r="r" b="b"/>
            <a:pathLst>
              <a:path w="21600" h="21600">
                <a:moveTo>
                  <a:pt x="0" y="0"/>
                </a:moveTo>
                <a:lnTo>
                  <a:pt x="21600" y="21600"/>
                </a:lnTo>
              </a:path>
            </a:pathLst>
          </a:custGeom>
          <a:noFill/>
          <a:ln w="76320">
            <a:solidFill>
              <a:srgbClr val="FF0000"/>
            </a:solidFill>
            <a:round/>
            <a:tailEnd type="triangle" w="med" len="med"/>
          </a:ln>
        </p:spPr>
        <p:style>
          <a:lnRef idx="1">
            <a:schemeClr val="accent1"/>
          </a:lnRef>
          <a:fillRef idx="0">
            <a:schemeClr val="accent1"/>
          </a:fillRef>
          <a:effectRef idx="0">
            <a:schemeClr val="accent1"/>
          </a:effectRef>
          <a:fontRef idx="minor"/>
        </p:style>
      </p:sp>
      <p:sp>
        <p:nvSpPr>
          <p:cNvPr id="242" name="CustomShape 3"/>
          <p:cNvSpPr/>
          <p:nvPr/>
        </p:nvSpPr>
        <p:spPr>
          <a:xfrm>
            <a:off x="5394960" y="365760"/>
            <a:ext cx="2403360" cy="302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1400" b="0" i="1" strike="noStrike" spc="-1">
                <a:solidFill>
                  <a:srgbClr val="FF0000"/>
                </a:solidFill>
                <a:latin typeface="Arial"/>
                <a:ea typeface="DejaVu Sans"/>
              </a:rPr>
              <a:t>Conserven ese título</a:t>
            </a:r>
            <a:endParaRPr lang="en-US" sz="1400" b="0" strike="noStrike" spc="-1">
              <a:latin typeface="Arial"/>
            </a:endParaRPr>
          </a:p>
        </p:txBody>
      </p:sp>
      <p:sp>
        <p:nvSpPr>
          <p:cNvPr id="243" name="CustomShape 4"/>
          <p:cNvSpPr/>
          <p:nvPr/>
        </p:nvSpPr>
        <p:spPr>
          <a:xfrm>
            <a:off x="5168160" y="914400"/>
            <a:ext cx="3792600" cy="516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1400" b="0" i="1" strike="noStrike" spc="-1">
                <a:solidFill>
                  <a:srgbClr val="FF0000"/>
                </a:solidFill>
                <a:latin typeface="Arial"/>
                <a:ea typeface="DejaVu Sans"/>
              </a:rPr>
              <a:t>Creen las gráficas en Excel en español. ¡No tomen pantallazos pixelados del reporte!</a:t>
            </a:r>
            <a:endParaRPr lang="en-US" sz="1400" b="0" strike="noStrike" spc="-1">
              <a:latin typeface="Arial"/>
            </a:endParaRPr>
          </a:p>
        </p:txBody>
      </p:sp>
      <p:sp>
        <p:nvSpPr>
          <p:cNvPr id="244" name="CustomShape 5"/>
          <p:cNvSpPr/>
          <p:nvPr/>
        </p:nvSpPr>
        <p:spPr>
          <a:xfrm flipV="1">
            <a:off x="4719600" y="1172880"/>
            <a:ext cx="447120" cy="388440"/>
          </a:xfrm>
          <a:custGeom>
            <a:avLst/>
            <a:gdLst/>
            <a:ahLst/>
            <a:cxnLst/>
            <a:rect l="l" t="t" r="r" b="b"/>
            <a:pathLst>
              <a:path w="21600" h="21600">
                <a:moveTo>
                  <a:pt x="0" y="0"/>
                </a:moveTo>
                <a:lnTo>
                  <a:pt x="21600" y="21600"/>
                </a:lnTo>
              </a:path>
            </a:pathLst>
          </a:custGeom>
          <a:noFill/>
          <a:ln w="76320">
            <a:solidFill>
              <a:srgbClr val="FF0000"/>
            </a:solidFill>
            <a:round/>
            <a:tailEnd type="triangle" w="med" len="med"/>
          </a:ln>
        </p:spPr>
        <p:style>
          <a:lnRef idx="1">
            <a:schemeClr val="accent1"/>
          </a:lnRef>
          <a:fillRef idx="0">
            <a:schemeClr val="accent1"/>
          </a:fillRef>
          <a:effectRef idx="0">
            <a:schemeClr val="accent1"/>
          </a:effectRef>
          <a:fontRef idx="minor"/>
        </p:style>
      </p:sp>
      <p:graphicFrame>
        <p:nvGraphicFramePr>
          <p:cNvPr id="245" name="Gráfico 244"/>
          <p:cNvGraphicFramePr/>
          <p:nvPr/>
        </p:nvGraphicFramePr>
        <p:xfrm>
          <a:off x="146880" y="1914120"/>
          <a:ext cx="5759280" cy="323928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46" name="Gráfico 245"/>
          <p:cNvGraphicFramePr/>
          <p:nvPr/>
        </p:nvGraphicFramePr>
        <p:xfrm>
          <a:off x="6071040" y="1878120"/>
          <a:ext cx="5759280" cy="3239280"/>
        </p:xfrm>
        <a:graphic>
          <a:graphicData uri="http://schemas.openxmlformats.org/drawingml/2006/chart">
            <c:chart xmlns:c="http://schemas.openxmlformats.org/drawingml/2006/chart" xmlns:r="http://schemas.openxmlformats.org/officeDocument/2006/relationships" r:id="rId4"/>
          </a:graphicData>
        </a:graphic>
      </p:graphicFrame>
      <p:sp>
        <p:nvSpPr>
          <p:cNvPr id="247" name="CustomShape 6"/>
          <p:cNvSpPr/>
          <p:nvPr/>
        </p:nvSpPr>
        <p:spPr>
          <a:xfrm>
            <a:off x="2249280" y="5117760"/>
            <a:ext cx="5943240" cy="425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2200" b="0" strike="noStrike" spc="-1">
                <a:solidFill>
                  <a:srgbClr val="001E33"/>
                </a:solidFill>
                <a:latin typeface="Arial"/>
                <a:ea typeface="DejaVu Sans"/>
              </a:rPr>
              <a:t>Consumo de tiempo</a:t>
            </a:r>
            <a:endParaRPr lang="en-US" sz="2200" b="0" strike="noStrike" spc="-1">
              <a:latin typeface="Arial"/>
            </a:endParaRPr>
          </a:p>
        </p:txBody>
      </p:sp>
      <p:sp>
        <p:nvSpPr>
          <p:cNvPr id="248" name="CustomShape 7"/>
          <p:cNvSpPr/>
          <p:nvPr/>
        </p:nvSpPr>
        <p:spPr>
          <a:xfrm>
            <a:off x="8539920" y="5117760"/>
            <a:ext cx="5943240" cy="425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2200" b="0" strike="noStrike" spc="-1">
                <a:solidFill>
                  <a:srgbClr val="001E33"/>
                </a:solidFill>
                <a:latin typeface="Arial"/>
                <a:ea typeface="DejaVu Sans"/>
              </a:rPr>
              <a:t>Consumo de memoria</a:t>
            </a:r>
            <a:endParaRPr lang="en-US" sz="2200" b="0" strike="noStrike" spc="-1">
              <a:latin typeface="Arial"/>
            </a:endParaRPr>
          </a:p>
        </p:txBody>
      </p:sp>
      <p:pic>
        <p:nvPicPr>
          <p:cNvPr id="249" name="Imagen 248"/>
          <p:cNvPicPr/>
          <p:nvPr/>
        </p:nvPicPr>
        <p:blipFill>
          <a:blip r:embed="rId5"/>
          <a:stretch/>
        </p:blipFill>
        <p:spPr>
          <a:xfrm>
            <a:off x="1648800" y="5105520"/>
            <a:ext cx="527400" cy="527400"/>
          </a:xfrm>
          <a:prstGeom prst="rect">
            <a:avLst/>
          </a:prstGeom>
          <a:ln>
            <a:noFill/>
          </a:ln>
        </p:spPr>
      </p:pic>
      <p:pic>
        <p:nvPicPr>
          <p:cNvPr id="250" name="Imagen 249"/>
          <p:cNvPicPr/>
          <p:nvPr/>
        </p:nvPicPr>
        <p:blipFill>
          <a:blip r:embed="rId6"/>
          <a:srcRect l="28235" t="24851" r="28737" b="25399"/>
          <a:stretch/>
        </p:blipFill>
        <p:spPr>
          <a:xfrm>
            <a:off x="7827120" y="5117760"/>
            <a:ext cx="712440" cy="547920"/>
          </a:xfrm>
          <a:prstGeom prst="rect">
            <a:avLst/>
          </a:prstGeom>
          <a:ln>
            <a:noFill/>
          </a:ln>
        </p:spPr>
      </p:pic>
      <p:sp>
        <p:nvSpPr>
          <p:cNvPr id="251" name="CustomShape 8"/>
          <p:cNvSpPr/>
          <p:nvPr/>
        </p:nvSpPr>
        <p:spPr>
          <a:xfrm flipH="1">
            <a:off x="10697760" y="757080"/>
            <a:ext cx="365400" cy="433800"/>
          </a:xfrm>
          <a:custGeom>
            <a:avLst/>
            <a:gdLst/>
            <a:ahLst/>
            <a:cxnLst/>
            <a:rect l="l" t="t" r="r" b="b"/>
            <a:pathLst>
              <a:path w="21600" h="21600">
                <a:moveTo>
                  <a:pt x="0" y="0"/>
                </a:moveTo>
                <a:lnTo>
                  <a:pt x="21600" y="21600"/>
                </a:lnTo>
              </a:path>
            </a:pathLst>
          </a:custGeom>
          <a:noFill/>
          <a:ln w="76320">
            <a:solidFill>
              <a:srgbClr val="FF0000"/>
            </a:solidFill>
            <a:round/>
            <a:tailEnd type="triangle" w="med" len="med"/>
          </a:ln>
        </p:spPr>
        <p:style>
          <a:lnRef idx="1">
            <a:schemeClr val="accent1"/>
          </a:lnRef>
          <a:fillRef idx="0">
            <a:schemeClr val="accent1"/>
          </a:fillRef>
          <a:effectRef idx="0">
            <a:schemeClr val="accent1"/>
          </a:effectRef>
          <a:fontRef idx="minor"/>
        </p:style>
      </p:sp>
      <p:sp>
        <p:nvSpPr>
          <p:cNvPr id="252" name="CustomShape 9"/>
          <p:cNvSpPr/>
          <p:nvPr/>
        </p:nvSpPr>
        <p:spPr>
          <a:xfrm>
            <a:off x="9326880" y="1172160"/>
            <a:ext cx="3426120" cy="515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1400" b="0" i="1" strike="noStrike" spc="-1">
                <a:solidFill>
                  <a:srgbClr val="FF0000"/>
                </a:solidFill>
                <a:latin typeface="Arial"/>
                <a:ea typeface="DejaVu Sans"/>
              </a:rPr>
              <a:t>Usen estos colores</a:t>
            </a:r>
            <a:br/>
            <a:r>
              <a:rPr lang="en-US" sz="1400" b="0" i="1" strike="noStrike" spc="-1">
                <a:solidFill>
                  <a:srgbClr val="FF0000"/>
                </a:solidFill>
                <a:latin typeface="Arial"/>
                <a:ea typeface="DejaVu Sans"/>
              </a:rPr>
              <a:t>para sus gráficas</a:t>
            </a:r>
            <a:endParaRPr lang="en-US" sz="1400" b="0" strike="noStrike" spc="-1">
              <a:latin typeface="Arial"/>
            </a:endParaRPr>
          </a:p>
        </p:txBody>
      </p:sp>
      <p:sp>
        <p:nvSpPr>
          <p:cNvPr id="253" name="CustomShape 10"/>
          <p:cNvSpPr/>
          <p:nvPr/>
        </p:nvSpPr>
        <p:spPr>
          <a:xfrm>
            <a:off x="8229600" y="124200"/>
            <a:ext cx="2115000" cy="515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1400" b="0" i="1" strike="noStrike" spc="-1">
                <a:solidFill>
                  <a:srgbClr val="FF0000"/>
                </a:solidFill>
                <a:latin typeface="Arial"/>
                <a:ea typeface="DejaVu Sans"/>
              </a:rPr>
              <a:t>Completen esta lámina</a:t>
            </a:r>
            <a:br/>
            <a:r>
              <a:rPr lang="en-US" sz="1400" b="0" i="1" strike="noStrike" spc="-1">
                <a:solidFill>
                  <a:srgbClr val="FF0000"/>
                </a:solidFill>
                <a:latin typeface="Arial"/>
                <a:ea typeface="DejaVu Sans"/>
              </a:rPr>
              <a:t>en la tercera entrega</a:t>
            </a:r>
            <a:endParaRPr lang="en-US" sz="1400" b="0" strike="noStrike" spc="-1">
              <a:latin typeface="Aria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1870</TotalTime>
  <Words>1143</Words>
  <Application>Microsoft Office PowerPoint</Application>
  <PresentationFormat>Panorámica</PresentationFormat>
  <Paragraphs>100</Paragraphs>
  <Slides>11</Slides>
  <Notes>0</Notes>
  <HiddenSlides>0</HiddenSlides>
  <MMClips>0</MMClips>
  <ScaleCrop>false</ScaleCrop>
  <HeadingPairs>
    <vt:vector size="6" baseType="variant">
      <vt:variant>
        <vt:lpstr>Fuentes usadas</vt:lpstr>
      </vt:variant>
      <vt:variant>
        <vt:i4>3</vt:i4>
      </vt:variant>
      <vt:variant>
        <vt:lpstr>Tema</vt:lpstr>
      </vt:variant>
      <vt:variant>
        <vt:i4>2</vt:i4>
      </vt:variant>
      <vt:variant>
        <vt:lpstr>Títulos de diapositiva</vt:lpstr>
      </vt:variant>
      <vt:variant>
        <vt:i4>11</vt:i4>
      </vt:variant>
    </vt:vector>
  </HeadingPairs>
  <TitlesOfParts>
    <vt:vector size="16" baseType="lpstr">
      <vt:lpstr>Arial</vt:lpstr>
      <vt:lpstr>Symbol</vt:lpstr>
      <vt:lpstr>Wingdings</vt:lpstr>
      <vt:lpstr>Office Theme</vt:lpstr>
      <vt:lpstr>Office Theme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subject/>
  <dc:creator>Referee</dc:creator>
  <dc:description/>
  <cp:lastModifiedBy>Samuel David Villegas Bedoya</cp:lastModifiedBy>
  <cp:revision>216</cp:revision>
  <dcterms:created xsi:type="dcterms:W3CDTF">2020-06-26T14:36:07Z</dcterms:created>
  <dcterms:modified xsi:type="dcterms:W3CDTF">2020-10-12T03:58:34Z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Panorámica</vt:lpwstr>
  </property>
  <property fmtid="{D5CDD505-2E9C-101B-9397-08002B2CF9AE}" pid="9" name="ScaleCrop">
    <vt:bool>false</vt:bool>
  </property>
  <property fmtid="{D5CDD505-2E9C-101B-9397-08002B2CF9AE}" pid="10" name="ShareDoc">
    <vt:bool>false</vt:bool>
  </property>
  <property fmtid="{D5CDD505-2E9C-101B-9397-08002B2CF9AE}" pid="11" name="Slides">
    <vt:i4>2</vt:i4>
  </property>
</Properties>
</file>