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1486" r:id="rId2"/>
    <p:sldId id="1906" r:id="rId3"/>
    <p:sldId id="1907" r:id="rId4"/>
    <p:sldId id="1908" r:id="rId5"/>
    <p:sldId id="1909" r:id="rId6"/>
    <p:sldId id="1910" r:id="rId7"/>
    <p:sldId id="1911" r:id="rId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0"/>
        <a:cs typeface="宋体" charset="0"/>
      </a:defRPr>
    </a:lvl1pPr>
    <a:lvl2pPr marL="457200" algn="l" rtl="0" fontAlgn="base">
      <a:spcBef>
        <a:spcPct val="0"/>
      </a:spcBef>
      <a:spcAft>
        <a:spcPct val="0"/>
      </a:spcAft>
      <a:defRPr kern="1200">
        <a:solidFill>
          <a:schemeClr val="tx1"/>
        </a:solidFill>
        <a:latin typeface="Arial" charset="0"/>
        <a:ea typeface="宋体" charset="0"/>
        <a:cs typeface="宋体" charset="0"/>
      </a:defRPr>
    </a:lvl2pPr>
    <a:lvl3pPr marL="914400" algn="l" rtl="0" fontAlgn="base">
      <a:spcBef>
        <a:spcPct val="0"/>
      </a:spcBef>
      <a:spcAft>
        <a:spcPct val="0"/>
      </a:spcAft>
      <a:defRPr kern="1200">
        <a:solidFill>
          <a:schemeClr val="tx1"/>
        </a:solidFill>
        <a:latin typeface="Arial" charset="0"/>
        <a:ea typeface="宋体" charset="0"/>
        <a:cs typeface="宋体" charset="0"/>
      </a:defRPr>
    </a:lvl3pPr>
    <a:lvl4pPr marL="1371600" algn="l" rtl="0" fontAlgn="base">
      <a:spcBef>
        <a:spcPct val="0"/>
      </a:spcBef>
      <a:spcAft>
        <a:spcPct val="0"/>
      </a:spcAft>
      <a:defRPr kern="1200">
        <a:solidFill>
          <a:schemeClr val="tx1"/>
        </a:solidFill>
        <a:latin typeface="Arial" charset="0"/>
        <a:ea typeface="宋体" charset="0"/>
        <a:cs typeface="宋体" charset="0"/>
      </a:defRPr>
    </a:lvl4pPr>
    <a:lvl5pPr marL="1828800" algn="l" rtl="0" fontAlgn="base">
      <a:spcBef>
        <a:spcPct val="0"/>
      </a:spcBef>
      <a:spcAft>
        <a:spcPct val="0"/>
      </a:spcAft>
      <a:defRPr kern="1200">
        <a:solidFill>
          <a:schemeClr val="tx1"/>
        </a:solidFill>
        <a:latin typeface="Arial" charset="0"/>
        <a:ea typeface="宋体" charset="0"/>
        <a:cs typeface="宋体" charset="0"/>
      </a:defRPr>
    </a:lvl5pPr>
    <a:lvl6pPr marL="2286000" algn="l" defTabSz="457200" rtl="0" eaLnBrk="1" latinLnBrk="0" hangingPunct="1">
      <a:defRPr kern="1200">
        <a:solidFill>
          <a:schemeClr val="tx1"/>
        </a:solidFill>
        <a:latin typeface="Arial" charset="0"/>
        <a:ea typeface="宋体" charset="0"/>
        <a:cs typeface="宋体" charset="0"/>
      </a:defRPr>
    </a:lvl6pPr>
    <a:lvl7pPr marL="2743200" algn="l" defTabSz="457200" rtl="0" eaLnBrk="1" latinLnBrk="0" hangingPunct="1">
      <a:defRPr kern="1200">
        <a:solidFill>
          <a:schemeClr val="tx1"/>
        </a:solidFill>
        <a:latin typeface="Arial" charset="0"/>
        <a:ea typeface="宋体" charset="0"/>
        <a:cs typeface="宋体" charset="0"/>
      </a:defRPr>
    </a:lvl7pPr>
    <a:lvl8pPr marL="3200400" algn="l" defTabSz="457200" rtl="0" eaLnBrk="1" latinLnBrk="0" hangingPunct="1">
      <a:defRPr kern="1200">
        <a:solidFill>
          <a:schemeClr val="tx1"/>
        </a:solidFill>
        <a:latin typeface="Arial" charset="0"/>
        <a:ea typeface="宋体" charset="0"/>
        <a:cs typeface="宋体" charset="0"/>
      </a:defRPr>
    </a:lvl8pPr>
    <a:lvl9pPr marL="3657600" algn="l" defTabSz="457200" rtl="0" eaLnBrk="1" latinLnBrk="0" hangingPunct="1">
      <a:defRPr kern="1200">
        <a:solidFill>
          <a:schemeClr val="tx1"/>
        </a:solidFill>
        <a:latin typeface="Arial" charset="0"/>
        <a:ea typeface="宋体" charset="0"/>
        <a:cs typeface="宋体"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BEA"/>
    <a:srgbClr val="28E272"/>
    <a:srgbClr val="8FE22E"/>
    <a:srgbClr val="CFE25A"/>
    <a:srgbClr val="8CE261"/>
    <a:srgbClr val="3C8790"/>
    <a:srgbClr val="F4FF99"/>
    <a:srgbClr val="BA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88" autoAdjust="0"/>
    <p:restoredTop sz="74919" autoAdjust="0"/>
  </p:normalViewPr>
  <p:slideViewPr>
    <p:cSldViewPr>
      <p:cViewPr varScale="1">
        <p:scale>
          <a:sx n="87" d="100"/>
          <a:sy n="87" d="100"/>
        </p:scale>
        <p:origin x="244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6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744D0E-771E-42A3-A526-97D0DF5D2CD9}" type="doc">
      <dgm:prSet loTypeId="urn:microsoft.com/office/officeart/2005/8/layout/bList2" loCatId="list" qsTypeId="urn:microsoft.com/office/officeart/2005/8/quickstyle/simple1" qsCatId="simple" csTypeId="urn:microsoft.com/office/officeart/2005/8/colors/accent5_3" csCatId="accent5" phldr="1"/>
      <dgm:spPr/>
      <dgm:t>
        <a:bodyPr/>
        <a:lstStyle/>
        <a:p>
          <a:endParaRPr lang="zh-CN" altLang="en-US"/>
        </a:p>
      </dgm:t>
    </dgm:pt>
    <dgm:pt modelId="{D202E974-6B80-4206-BEB0-4D8A17F17140}">
      <dgm:prSet phldrT="[文本]" custT="1"/>
      <dgm:spPr/>
      <dgm:t>
        <a:bodyPr/>
        <a:lstStyle/>
        <a:p>
          <a:r>
            <a:rPr lang="zh-CN" altLang="en-US" sz="2000" dirty="0" smtClean="0">
              <a:solidFill>
                <a:schemeClr val="tx1"/>
              </a:solidFill>
              <a:latin typeface="微软雅黑" panose="020B0503020204020204" pitchFamily="34" charset="-122"/>
              <a:ea typeface="微软雅黑" panose="020B0503020204020204" pitchFamily="34" charset="-122"/>
            </a:rPr>
            <a:t>先进性</a:t>
          </a:r>
          <a:endParaRPr lang="zh-CN" altLang="en-US" sz="2000" dirty="0">
            <a:solidFill>
              <a:schemeClr val="tx1"/>
            </a:solidFill>
            <a:latin typeface="微软雅黑" panose="020B0503020204020204" pitchFamily="34" charset="-122"/>
            <a:ea typeface="微软雅黑" panose="020B0503020204020204" pitchFamily="34" charset="-122"/>
          </a:endParaRPr>
        </a:p>
      </dgm:t>
    </dgm:pt>
    <dgm:pt modelId="{6FC1BE5F-924E-4B10-81EE-D74BE0246C72}" type="parTrans" cxnId="{E8BBC269-C787-4E99-A389-D0653AD18C50}">
      <dgm:prSet/>
      <dgm:spPr/>
      <dgm:t>
        <a:bodyPr/>
        <a:lstStyle/>
        <a:p>
          <a:endParaRPr lang="zh-CN" altLang="en-US"/>
        </a:p>
      </dgm:t>
    </dgm:pt>
    <dgm:pt modelId="{7A183D61-B2E5-4AD9-84BD-CB1E213F7F64}" type="sibTrans" cxnId="{E8BBC269-C787-4E99-A389-D0653AD18C50}">
      <dgm:prSet/>
      <dgm:spPr/>
      <dgm:t>
        <a:bodyPr/>
        <a:lstStyle/>
        <a:p>
          <a:endParaRPr lang="zh-CN" altLang="en-US"/>
        </a:p>
      </dgm:t>
    </dgm:pt>
    <dgm:pt modelId="{7996F593-AFF8-4FBE-ACD8-F345C00D9135}">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综合多个心动周期的冠状动脉造影</a:t>
          </a:r>
          <a:endParaRPr lang="zh-CN" altLang="en-US" sz="1600" dirty="0">
            <a:latin typeface="微软雅黑" panose="020B0503020204020204" pitchFamily="34" charset="-122"/>
            <a:ea typeface="微软雅黑" panose="020B0503020204020204" pitchFamily="34" charset="-122"/>
          </a:endParaRPr>
        </a:p>
      </dgm:t>
    </dgm:pt>
    <dgm:pt modelId="{722E8001-35A8-4513-996A-16E21C526716}" type="parTrans" cxnId="{1DBE7D2F-06D4-4B48-A5C0-D7FAE36C18EB}">
      <dgm:prSet/>
      <dgm:spPr/>
      <dgm:t>
        <a:bodyPr/>
        <a:lstStyle/>
        <a:p>
          <a:endParaRPr lang="zh-CN" altLang="en-US"/>
        </a:p>
      </dgm:t>
    </dgm:pt>
    <dgm:pt modelId="{B81EAAA7-E728-4277-8A3D-C7C6E999B74D}" type="sibTrans" cxnId="{1DBE7D2F-06D4-4B48-A5C0-D7FAE36C18EB}">
      <dgm:prSet/>
      <dgm:spPr/>
      <dgm:t>
        <a:bodyPr/>
        <a:lstStyle/>
        <a:p>
          <a:endParaRPr lang="zh-CN" altLang="en-US"/>
        </a:p>
      </dgm:t>
    </dgm:pt>
    <dgm:pt modelId="{103CA66A-FC3C-4A6B-9641-BC02A7EE25C4}">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静态模型反应心动周期中某时刻冠状动脉的位置、分布和走行信息</a:t>
          </a:r>
          <a:endParaRPr lang="zh-CN" altLang="en-US" sz="1600" dirty="0">
            <a:latin typeface="微软雅黑" panose="020B0503020204020204" pitchFamily="34" charset="-122"/>
            <a:ea typeface="微软雅黑" panose="020B0503020204020204" pitchFamily="34" charset="-122"/>
          </a:endParaRPr>
        </a:p>
      </dgm:t>
    </dgm:pt>
    <dgm:pt modelId="{F48F75B6-AA0A-46D4-9E6B-7F8ED4727087}" type="parTrans" cxnId="{B304ABA6-93E4-465F-A45A-89D071C51D9A}">
      <dgm:prSet/>
      <dgm:spPr/>
      <dgm:t>
        <a:bodyPr/>
        <a:lstStyle/>
        <a:p>
          <a:endParaRPr lang="zh-CN" altLang="en-US"/>
        </a:p>
      </dgm:t>
    </dgm:pt>
    <dgm:pt modelId="{F10FD7DE-5F47-42E6-852F-FD4EAABBD769}" type="sibTrans" cxnId="{B304ABA6-93E4-465F-A45A-89D071C51D9A}">
      <dgm:prSet/>
      <dgm:spPr/>
      <dgm:t>
        <a:bodyPr/>
        <a:lstStyle/>
        <a:p>
          <a:endParaRPr lang="zh-CN" altLang="en-US"/>
        </a:p>
      </dgm:t>
    </dgm:pt>
    <dgm:pt modelId="{BE10D2E9-92AE-4979-A08C-D09981601BC2}">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动态模型反应心动周期中冠状动脉的变化情况</a:t>
          </a:r>
          <a:endParaRPr lang="zh-CN" altLang="en-US" sz="1600" dirty="0">
            <a:latin typeface="微软雅黑" panose="020B0503020204020204" pitchFamily="34" charset="-122"/>
            <a:ea typeface="微软雅黑" panose="020B0503020204020204" pitchFamily="34" charset="-122"/>
          </a:endParaRPr>
        </a:p>
      </dgm:t>
    </dgm:pt>
    <dgm:pt modelId="{56C4B1DB-8A9F-4F8A-9521-04A7ABA8C4DC}" type="parTrans" cxnId="{1BFAFA25-5CE6-496B-A616-D9C3563D7D6E}">
      <dgm:prSet/>
      <dgm:spPr/>
      <dgm:t>
        <a:bodyPr/>
        <a:lstStyle/>
        <a:p>
          <a:endParaRPr lang="zh-CN" altLang="en-US"/>
        </a:p>
      </dgm:t>
    </dgm:pt>
    <dgm:pt modelId="{924690D2-0069-45B1-99EF-C2EBC835251D}" type="sibTrans" cxnId="{1BFAFA25-5CE6-496B-A616-D9C3563D7D6E}">
      <dgm:prSet/>
      <dgm:spPr/>
      <dgm:t>
        <a:bodyPr/>
        <a:lstStyle/>
        <a:p>
          <a:endParaRPr lang="zh-CN" altLang="en-US"/>
        </a:p>
      </dgm:t>
    </dgm:pt>
    <dgm:pt modelId="{AB9B850D-C841-4B23-9909-FF85B89434DB}">
      <dgm:prSet phldrT="[文本]" custT="1"/>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可行性</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B337A630-137E-475A-9641-E9EE14AE3EC6}" type="parTrans" cxnId="{D632BBCA-0CC4-45CF-9F92-4F22D10F7C91}">
      <dgm:prSet/>
      <dgm:spPr/>
      <dgm:t>
        <a:bodyPr/>
        <a:lstStyle/>
        <a:p>
          <a:endParaRPr lang="zh-CN" altLang="en-US"/>
        </a:p>
      </dgm:t>
    </dgm:pt>
    <dgm:pt modelId="{720B3D65-41BA-4CEC-9DE2-3D3E69D4B994}" type="sibTrans" cxnId="{D632BBCA-0CC4-45CF-9F92-4F22D10F7C91}">
      <dgm:prSet/>
      <dgm:spPr/>
      <dgm:t>
        <a:bodyPr/>
        <a:lstStyle/>
        <a:p>
          <a:endParaRPr lang="zh-CN" altLang="en-US"/>
        </a:p>
      </dgm:t>
    </dgm:pt>
    <dgm:pt modelId="{1EEE8174-5CD6-462C-869D-776186DEB527}">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多个心动周期的数据，提高建模精度，减少心脏跳动引入的误差</a:t>
          </a:r>
          <a:endParaRPr lang="zh-CN" altLang="en-US" sz="1600" dirty="0">
            <a:latin typeface="微软雅黑" panose="020B0503020204020204" pitchFamily="34" charset="-122"/>
            <a:ea typeface="微软雅黑" panose="020B0503020204020204" pitchFamily="34" charset="-122"/>
          </a:endParaRPr>
        </a:p>
      </dgm:t>
    </dgm:pt>
    <dgm:pt modelId="{CBDDA5BE-EF3F-45C6-9A77-B79AF4716562}" type="parTrans" cxnId="{78951D31-5768-4F02-818E-6A41E7E22F97}">
      <dgm:prSet/>
      <dgm:spPr/>
      <dgm:t>
        <a:bodyPr/>
        <a:lstStyle/>
        <a:p>
          <a:endParaRPr lang="zh-CN" altLang="en-US"/>
        </a:p>
      </dgm:t>
    </dgm:pt>
    <dgm:pt modelId="{CEF6F193-7FDE-4ABC-BEFE-7ECDB96B6DEB}" type="sibTrans" cxnId="{78951D31-5768-4F02-818E-6A41E7E22F97}">
      <dgm:prSet/>
      <dgm:spPr/>
      <dgm:t>
        <a:bodyPr/>
        <a:lstStyle/>
        <a:p>
          <a:endParaRPr lang="zh-CN" altLang="en-US"/>
        </a:p>
      </dgm:t>
    </dgm:pt>
    <dgm:pt modelId="{B968CE81-9D07-42E4-9306-52B95C48C14B}">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考虑了导丝形状与所在血管的形状的相似性</a:t>
          </a:r>
          <a:endParaRPr lang="zh-CN" altLang="en-US" sz="1600" dirty="0">
            <a:latin typeface="微软雅黑" panose="020B0503020204020204" pitchFamily="34" charset="-122"/>
            <a:ea typeface="微软雅黑" panose="020B0503020204020204" pitchFamily="34" charset="-122"/>
          </a:endParaRPr>
        </a:p>
      </dgm:t>
    </dgm:pt>
    <dgm:pt modelId="{3745DC38-500C-4B00-9D12-C88A691DEE77}" type="parTrans" cxnId="{54CC2384-0DDD-4663-BB09-118CB48A6678}">
      <dgm:prSet/>
      <dgm:spPr/>
      <dgm:t>
        <a:bodyPr/>
        <a:lstStyle/>
        <a:p>
          <a:endParaRPr lang="zh-CN" altLang="en-US"/>
        </a:p>
      </dgm:t>
    </dgm:pt>
    <dgm:pt modelId="{B21B5D4D-2C37-44AE-B7B5-9750416E0762}" type="sibTrans" cxnId="{54CC2384-0DDD-4663-BB09-118CB48A6678}">
      <dgm:prSet/>
      <dgm:spPr/>
      <dgm:t>
        <a:bodyPr/>
        <a:lstStyle/>
        <a:p>
          <a:endParaRPr lang="zh-CN" altLang="en-US"/>
        </a:p>
      </dgm:t>
    </dgm:pt>
    <dgm:pt modelId="{38EC1CFE-362C-45F4-B23F-8C00D8524AAE}">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“动静结合”，全面捕获冠状动脉的特征</a:t>
          </a:r>
          <a:endParaRPr lang="zh-CN" altLang="en-US" sz="1600" dirty="0">
            <a:latin typeface="微软雅黑" panose="020B0503020204020204" pitchFamily="34" charset="-122"/>
            <a:ea typeface="微软雅黑" panose="020B0503020204020204" pitchFamily="34" charset="-122"/>
          </a:endParaRPr>
        </a:p>
      </dgm:t>
    </dgm:pt>
    <dgm:pt modelId="{F9F89CEC-CE76-4FDD-B9C1-E66BD5F6EF99}" type="parTrans" cxnId="{8053DA54-171A-424A-A7EE-62E18F470650}">
      <dgm:prSet/>
      <dgm:spPr/>
      <dgm:t>
        <a:bodyPr/>
        <a:lstStyle/>
        <a:p>
          <a:endParaRPr lang="zh-CN" altLang="en-US"/>
        </a:p>
      </dgm:t>
    </dgm:pt>
    <dgm:pt modelId="{71BA4A2C-B82F-4633-AEDF-669D4595D0FB}" type="sibTrans" cxnId="{8053DA54-171A-424A-A7EE-62E18F470650}">
      <dgm:prSet/>
      <dgm:spPr/>
      <dgm:t>
        <a:bodyPr/>
        <a:lstStyle/>
        <a:p>
          <a:endParaRPr lang="zh-CN" altLang="en-US"/>
        </a:p>
      </dgm:t>
    </dgm:pt>
    <dgm:pt modelId="{BEB31B04-EBD1-462A-980F-673F15434EFB}">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考虑原有操作习惯，在血管介入手术引入增强现实，易于推广。</a:t>
          </a:r>
          <a:endParaRPr lang="zh-CN" altLang="en-US" sz="1600" dirty="0">
            <a:latin typeface="微软雅黑" panose="020B0503020204020204" pitchFamily="34" charset="-122"/>
            <a:ea typeface="微软雅黑" panose="020B0503020204020204" pitchFamily="34" charset="-122"/>
          </a:endParaRPr>
        </a:p>
      </dgm:t>
    </dgm:pt>
    <dgm:pt modelId="{B81DB88B-4278-4B31-B8E9-B9A4844CEA69}" type="parTrans" cxnId="{C145A024-81E2-459A-9767-D09A6314098A}">
      <dgm:prSet/>
      <dgm:spPr/>
      <dgm:t>
        <a:bodyPr/>
        <a:lstStyle/>
        <a:p>
          <a:endParaRPr lang="zh-CN" altLang="en-US"/>
        </a:p>
      </dgm:t>
    </dgm:pt>
    <dgm:pt modelId="{38E4AC32-3E83-473A-8A1D-E4DDAE1F0677}" type="sibTrans" cxnId="{C145A024-81E2-459A-9767-D09A6314098A}">
      <dgm:prSet/>
      <dgm:spPr/>
      <dgm:t>
        <a:bodyPr/>
        <a:lstStyle/>
        <a:p>
          <a:endParaRPr lang="zh-CN" altLang="en-US"/>
        </a:p>
      </dgm:t>
    </dgm:pt>
    <dgm:pt modelId="{4CD510F8-CC22-40E6-AE17-2DE954D8739B}">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利用了</a:t>
          </a:r>
          <a:r>
            <a:rPr lang="zh-CN" altLang="zh-CN" sz="1600" dirty="0" smtClean="0">
              <a:latin typeface="微软雅黑" panose="020B0503020204020204" pitchFamily="34" charset="-122"/>
              <a:ea typeface="微软雅黑" panose="020B0503020204020204" pitchFamily="34" charset="-122"/>
            </a:rPr>
            <a:t>实时</a:t>
          </a:r>
          <a:r>
            <a:rPr lang="en-US" altLang="zh-CN" sz="1600" dirty="0" smtClean="0">
              <a:latin typeface="微软雅黑" panose="020B0503020204020204" pitchFamily="34" charset="-122"/>
              <a:ea typeface="微软雅黑" panose="020B0503020204020204" pitchFamily="34" charset="-122"/>
            </a:rPr>
            <a:t>X</a:t>
          </a:r>
          <a:r>
            <a:rPr lang="zh-CN" altLang="zh-CN" sz="1600" dirty="0" smtClean="0">
              <a:latin typeface="微软雅黑" panose="020B0503020204020204" pitchFamily="34" charset="-122"/>
              <a:ea typeface="微软雅黑" panose="020B0503020204020204" pitchFamily="34" charset="-122"/>
            </a:rPr>
            <a:t>射线影像</a:t>
          </a:r>
          <a:r>
            <a:rPr lang="zh-CN" altLang="en-US" sz="1600" dirty="0" smtClean="0">
              <a:latin typeface="微软雅黑" panose="020B0503020204020204" pitchFamily="34" charset="-122"/>
              <a:ea typeface="微软雅黑" panose="020B0503020204020204" pitchFamily="34" charset="-122"/>
            </a:rPr>
            <a:t>与</a:t>
          </a:r>
          <a:r>
            <a:rPr lang="zh-CN" altLang="zh-CN" sz="1600" dirty="0" smtClean="0">
              <a:latin typeface="微软雅黑" panose="020B0503020204020204" pitchFamily="34" charset="-122"/>
              <a:ea typeface="微软雅黑" panose="020B0503020204020204" pitchFamily="34" charset="-122"/>
            </a:rPr>
            <a:t>静态冠状动脉模型</a:t>
          </a:r>
          <a:r>
            <a:rPr lang="zh-CN" altLang="en-US" sz="1600" dirty="0" smtClean="0">
              <a:latin typeface="微软雅黑" panose="020B0503020204020204" pitchFamily="34" charset="-122"/>
              <a:ea typeface="微软雅黑" panose="020B0503020204020204" pitchFamily="34" charset="-122"/>
            </a:rPr>
            <a:t>在同投照体位下的相似性</a:t>
          </a:r>
          <a:endParaRPr lang="zh-CN" altLang="en-US" sz="1600" dirty="0">
            <a:latin typeface="微软雅黑" panose="020B0503020204020204" pitchFamily="34" charset="-122"/>
            <a:ea typeface="微软雅黑" panose="020B0503020204020204" pitchFamily="34" charset="-122"/>
          </a:endParaRPr>
        </a:p>
      </dgm:t>
    </dgm:pt>
    <dgm:pt modelId="{B5B6BC77-6069-4FE6-85B0-F8E0598C2D81}" type="parTrans" cxnId="{0607AE20-87E7-430E-ADD7-4979D028FFBB}">
      <dgm:prSet/>
      <dgm:spPr/>
      <dgm:t>
        <a:bodyPr/>
        <a:lstStyle/>
        <a:p>
          <a:endParaRPr lang="zh-CN" altLang="en-US"/>
        </a:p>
      </dgm:t>
    </dgm:pt>
    <dgm:pt modelId="{64B5A52F-32C6-4E41-AF3C-FA3EEAC3B5A4}" type="sibTrans" cxnId="{0607AE20-87E7-430E-ADD7-4979D028FFBB}">
      <dgm:prSet/>
      <dgm:spPr/>
      <dgm:t>
        <a:bodyPr/>
        <a:lstStyle/>
        <a:p>
          <a:endParaRPr lang="zh-CN" altLang="en-US"/>
        </a:p>
      </dgm:t>
    </dgm:pt>
    <dgm:pt modelId="{8B59FB91-12B9-4087-A4FB-5DADA5419EE5}">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增强现实技术实现</a:t>
          </a:r>
          <a:r>
            <a:rPr lang="en-US" altLang="zh-CN" sz="1600" dirty="0" smtClean="0">
              <a:latin typeface="微软雅黑" panose="020B0503020204020204" pitchFamily="34" charset="-122"/>
              <a:ea typeface="微软雅黑" panose="020B0503020204020204" pitchFamily="34" charset="-122"/>
            </a:rPr>
            <a:t>X</a:t>
          </a:r>
          <a:r>
            <a:rPr lang="zh-CN" altLang="en-US" sz="1600" dirty="0" smtClean="0">
              <a:latin typeface="微软雅黑" panose="020B0503020204020204" pitchFamily="34" charset="-122"/>
              <a:ea typeface="微软雅黑" panose="020B0503020204020204" pitchFamily="34" charset="-122"/>
            </a:rPr>
            <a:t>射线影像与冠状动脉造影之间的信息互补</a:t>
          </a:r>
          <a:endParaRPr lang="zh-CN" altLang="en-US" sz="1600" dirty="0">
            <a:latin typeface="微软雅黑" panose="020B0503020204020204" pitchFamily="34" charset="-122"/>
            <a:ea typeface="微软雅黑" panose="020B0503020204020204" pitchFamily="34" charset="-122"/>
          </a:endParaRPr>
        </a:p>
      </dgm:t>
    </dgm:pt>
    <dgm:pt modelId="{5A37AAD5-3600-4CA3-BE22-5BCEE37B5FE1}" type="parTrans" cxnId="{2D2F7E3D-DEB4-45A4-AE5F-19F4E83AB233}">
      <dgm:prSet/>
      <dgm:spPr/>
      <dgm:t>
        <a:bodyPr/>
        <a:lstStyle/>
        <a:p>
          <a:endParaRPr lang="zh-CN" altLang="en-US"/>
        </a:p>
      </dgm:t>
    </dgm:pt>
    <dgm:pt modelId="{1CBE41E8-E22C-4CD5-A8D5-08B6768B7FEC}" type="sibTrans" cxnId="{2D2F7E3D-DEB4-45A4-AE5F-19F4E83AB233}">
      <dgm:prSet/>
      <dgm:spPr/>
      <dgm:t>
        <a:bodyPr/>
        <a:lstStyle/>
        <a:p>
          <a:endParaRPr lang="zh-CN" altLang="en-US"/>
        </a:p>
      </dgm:t>
    </dgm:pt>
    <dgm:pt modelId="{2923DA63-9F79-47F3-B34B-D7CCE06E9720}">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引入增强信息，但不改变原有操作习惯，应用难度低。</a:t>
          </a:r>
          <a:endParaRPr lang="zh-CN" altLang="en-US" sz="1600" dirty="0">
            <a:latin typeface="微软雅黑" panose="020B0503020204020204" pitchFamily="34" charset="-122"/>
            <a:ea typeface="微软雅黑" panose="020B0503020204020204" pitchFamily="34" charset="-122"/>
          </a:endParaRPr>
        </a:p>
      </dgm:t>
    </dgm:pt>
    <dgm:pt modelId="{2FD7D92D-2B98-4072-8C05-6CF06379F9DB}" type="parTrans" cxnId="{E058E35D-8686-44A6-A1C3-6FB3A65D28C9}">
      <dgm:prSet/>
      <dgm:spPr/>
      <dgm:t>
        <a:bodyPr/>
        <a:lstStyle/>
        <a:p>
          <a:endParaRPr lang="zh-CN" altLang="en-US"/>
        </a:p>
      </dgm:t>
    </dgm:pt>
    <dgm:pt modelId="{5C100FDA-917C-44EA-A3F2-C8D28CB54593}" type="sibTrans" cxnId="{E058E35D-8686-44A6-A1C3-6FB3A65D28C9}">
      <dgm:prSet/>
      <dgm:spPr/>
      <dgm:t>
        <a:bodyPr/>
        <a:lstStyle/>
        <a:p>
          <a:endParaRPr lang="zh-CN" altLang="en-US"/>
        </a:p>
      </dgm:t>
    </dgm:pt>
    <dgm:pt modelId="{05EF5AE4-AB8E-4063-8C97-E48C93B46E6D}" type="pres">
      <dgm:prSet presAssocID="{09744D0E-771E-42A3-A526-97D0DF5D2CD9}" presName="diagram" presStyleCnt="0">
        <dgm:presLayoutVars>
          <dgm:dir/>
          <dgm:animLvl val="lvl"/>
          <dgm:resizeHandles val="exact"/>
        </dgm:presLayoutVars>
      </dgm:prSet>
      <dgm:spPr/>
      <dgm:t>
        <a:bodyPr/>
        <a:lstStyle/>
        <a:p>
          <a:endParaRPr lang="zh-CN" altLang="en-US"/>
        </a:p>
      </dgm:t>
    </dgm:pt>
    <dgm:pt modelId="{9CF52A00-DFD6-4C57-A68A-E84EE7057E03}" type="pres">
      <dgm:prSet presAssocID="{D202E974-6B80-4206-BEB0-4D8A17F17140}" presName="compNode" presStyleCnt="0"/>
      <dgm:spPr/>
    </dgm:pt>
    <dgm:pt modelId="{2F1C87B2-269D-48A7-AEEC-B841DC82DE7F}" type="pres">
      <dgm:prSet presAssocID="{D202E974-6B80-4206-BEB0-4D8A17F17140}" presName="childRect" presStyleLbl="bgAcc1" presStyleIdx="0" presStyleCnt="2" custScaleX="103770" custScaleY="149817" custLinFactNeighborY="-2640">
        <dgm:presLayoutVars>
          <dgm:bulletEnabled val="1"/>
        </dgm:presLayoutVars>
      </dgm:prSet>
      <dgm:spPr/>
      <dgm:t>
        <a:bodyPr/>
        <a:lstStyle/>
        <a:p>
          <a:endParaRPr lang="zh-CN" altLang="en-US"/>
        </a:p>
      </dgm:t>
    </dgm:pt>
    <dgm:pt modelId="{48F8898D-AD6D-44C9-8ADB-2AED9F91548D}" type="pres">
      <dgm:prSet presAssocID="{D202E974-6B80-4206-BEB0-4D8A17F17140}" presName="parentText" presStyleLbl="node1" presStyleIdx="0" presStyleCnt="0">
        <dgm:presLayoutVars>
          <dgm:chMax val="0"/>
          <dgm:bulletEnabled val="1"/>
        </dgm:presLayoutVars>
      </dgm:prSet>
      <dgm:spPr/>
      <dgm:t>
        <a:bodyPr/>
        <a:lstStyle/>
        <a:p>
          <a:endParaRPr lang="zh-CN" altLang="en-US"/>
        </a:p>
      </dgm:t>
    </dgm:pt>
    <dgm:pt modelId="{6B28ECB1-DFBD-4A1B-8341-511D6C020D9B}" type="pres">
      <dgm:prSet presAssocID="{D202E974-6B80-4206-BEB0-4D8A17F17140}" presName="parentRect" presStyleLbl="alignNode1" presStyleIdx="0" presStyleCnt="2" custLinFactNeighborX="-2074" custLinFactNeighborY="9778"/>
      <dgm:spPr/>
      <dgm:t>
        <a:bodyPr/>
        <a:lstStyle/>
        <a:p>
          <a:endParaRPr lang="zh-CN" altLang="en-US"/>
        </a:p>
      </dgm:t>
    </dgm:pt>
    <dgm:pt modelId="{9022EEFE-42FE-4448-B5EE-6308B2010F84}" type="pres">
      <dgm:prSet presAssocID="{D202E974-6B80-4206-BEB0-4D8A17F17140}" presName="adorn" presStyleLbl="fgAccFollowNode1" presStyleIdx="0" presStyleCnt="2" custLinFactNeighborX="14585" custLinFactNeighborY="-11454"/>
      <dgm:spPr>
        <a:blipFill>
          <a:blip xmlns:r="http://schemas.openxmlformats.org/officeDocument/2006/relationships" r:embed="rId1" cstate="email">
            <a:extLst>
              <a:ext uri="{28A0092B-C50C-407E-A947-70E740481C1C}">
                <a14:useLocalDpi xmlns:a14="http://schemas.microsoft.com/office/drawing/2010/main" val="0"/>
              </a:ext>
            </a:extLst>
          </a:blip>
          <a:srcRect/>
          <a:stretch>
            <a:fillRect t="-9000" b="-9000"/>
          </a:stretch>
        </a:blipFill>
      </dgm:spPr>
    </dgm:pt>
    <dgm:pt modelId="{2737BB37-A414-460E-94B7-FE7A84092BE1}" type="pres">
      <dgm:prSet presAssocID="{7A183D61-B2E5-4AD9-84BD-CB1E213F7F64}" presName="sibTrans" presStyleLbl="sibTrans2D1" presStyleIdx="0" presStyleCnt="0"/>
      <dgm:spPr/>
      <dgm:t>
        <a:bodyPr/>
        <a:lstStyle/>
        <a:p>
          <a:endParaRPr lang="zh-CN" altLang="en-US"/>
        </a:p>
      </dgm:t>
    </dgm:pt>
    <dgm:pt modelId="{8BE72D2D-175B-4B89-9459-098AB3CEB715}" type="pres">
      <dgm:prSet presAssocID="{AB9B850D-C841-4B23-9909-FF85B89434DB}" presName="compNode" presStyleCnt="0"/>
      <dgm:spPr/>
    </dgm:pt>
    <dgm:pt modelId="{BEE4ECF0-0AFF-4F3A-AC80-314668C936D9}" type="pres">
      <dgm:prSet presAssocID="{AB9B850D-C841-4B23-9909-FF85B89434DB}" presName="childRect" presStyleLbl="bgAcc1" presStyleIdx="1" presStyleCnt="2" custScaleX="98602" custScaleY="162964">
        <dgm:presLayoutVars>
          <dgm:bulletEnabled val="1"/>
        </dgm:presLayoutVars>
      </dgm:prSet>
      <dgm:spPr/>
      <dgm:t>
        <a:bodyPr/>
        <a:lstStyle/>
        <a:p>
          <a:endParaRPr lang="zh-CN" altLang="en-US"/>
        </a:p>
      </dgm:t>
    </dgm:pt>
    <dgm:pt modelId="{15843E88-3106-4317-A0E4-40F3091382A2}" type="pres">
      <dgm:prSet presAssocID="{AB9B850D-C841-4B23-9909-FF85B89434DB}" presName="parentText" presStyleLbl="node1" presStyleIdx="0" presStyleCnt="0">
        <dgm:presLayoutVars>
          <dgm:chMax val="0"/>
          <dgm:bulletEnabled val="1"/>
        </dgm:presLayoutVars>
      </dgm:prSet>
      <dgm:spPr/>
      <dgm:t>
        <a:bodyPr/>
        <a:lstStyle/>
        <a:p>
          <a:endParaRPr lang="zh-CN" altLang="en-US"/>
        </a:p>
      </dgm:t>
    </dgm:pt>
    <dgm:pt modelId="{04795826-1DC1-4C83-B842-9CDCC533A5FE}" type="pres">
      <dgm:prSet presAssocID="{AB9B850D-C841-4B23-9909-FF85B89434DB}" presName="parentRect" presStyleLbl="alignNode1" presStyleIdx="1" presStyleCnt="2" custLinFactNeighborX="-156" custLinFactNeighborY="2135"/>
      <dgm:spPr/>
      <dgm:t>
        <a:bodyPr/>
        <a:lstStyle/>
        <a:p>
          <a:endParaRPr lang="zh-CN" altLang="en-US"/>
        </a:p>
      </dgm:t>
    </dgm:pt>
    <dgm:pt modelId="{9A472A59-F44B-4AC6-A6CD-1F02EA63B514}" type="pres">
      <dgm:prSet presAssocID="{AB9B850D-C841-4B23-9909-FF85B89434DB}" presName="adorn" presStyleLbl="fgAccFollowNode1" presStyleIdx="1" presStyleCnt="2" custLinFactNeighborX="1189" custLinFactNeighborY="-18786"/>
      <dgm:spPr>
        <a:blipFill>
          <a:blip xmlns:r="http://schemas.openxmlformats.org/officeDocument/2006/relationships" r:embed="rId2" cstate="email">
            <a:extLst>
              <a:ext uri="{28A0092B-C50C-407E-A947-70E740481C1C}">
                <a14:useLocalDpi xmlns:a14="http://schemas.microsoft.com/office/drawing/2010/main" val="0"/>
              </a:ext>
            </a:extLst>
          </a:blip>
          <a:srcRect/>
          <a:stretch>
            <a:fillRect t="-14000" b="-14000"/>
          </a:stretch>
        </a:blipFill>
      </dgm:spPr>
    </dgm:pt>
  </dgm:ptLst>
  <dgm:cxnLst>
    <dgm:cxn modelId="{C145A024-81E2-459A-9767-D09A6314098A}" srcId="{D202E974-6B80-4206-BEB0-4D8A17F17140}" destId="{BEB31B04-EBD1-462A-980F-673F15434EFB}" srcOrd="4" destOrd="0" parTransId="{B81DB88B-4278-4B31-B8E9-B9A4844CEA69}" sibTransId="{38E4AC32-3E83-473A-8A1D-E4DDAE1F0677}"/>
    <dgm:cxn modelId="{3D8E6CA1-2C80-4DAA-9B67-046F07BDA91F}" type="presOf" srcId="{8B59FB91-12B9-4087-A4FB-5DADA5419EE5}" destId="{BEE4ECF0-0AFF-4F3A-AC80-314668C936D9}" srcOrd="0" destOrd="3" presId="urn:microsoft.com/office/officeart/2005/8/layout/bList2"/>
    <dgm:cxn modelId="{D632BBCA-0CC4-45CF-9F92-4F22D10F7C91}" srcId="{09744D0E-771E-42A3-A526-97D0DF5D2CD9}" destId="{AB9B850D-C841-4B23-9909-FF85B89434DB}" srcOrd="1" destOrd="0" parTransId="{B337A630-137E-475A-9641-E9EE14AE3EC6}" sibTransId="{720B3D65-41BA-4CEC-9DE2-3D3E69D4B994}"/>
    <dgm:cxn modelId="{8053DA54-171A-424A-A7EE-62E18F470650}" srcId="{D202E974-6B80-4206-BEB0-4D8A17F17140}" destId="{38EC1CFE-362C-45F4-B23F-8C00D8524AAE}" srcOrd="3" destOrd="0" parTransId="{F9F89CEC-CE76-4FDD-B9C1-E66BD5F6EF99}" sibTransId="{71BA4A2C-B82F-4633-AEDF-669D4595D0FB}"/>
    <dgm:cxn modelId="{AB4373CF-CDFE-4790-83FA-061405DD13AF}" type="presOf" srcId="{BE10D2E9-92AE-4979-A08C-D09981601BC2}" destId="{2F1C87B2-269D-48A7-AEEC-B841DC82DE7F}" srcOrd="0" destOrd="2" presId="urn:microsoft.com/office/officeart/2005/8/layout/bList2"/>
    <dgm:cxn modelId="{0607AE20-87E7-430E-ADD7-4979D028FFBB}" srcId="{AB9B850D-C841-4B23-9909-FF85B89434DB}" destId="{4CD510F8-CC22-40E6-AE17-2DE954D8739B}" srcOrd="1" destOrd="0" parTransId="{B5B6BC77-6069-4FE6-85B0-F8E0598C2D81}" sibTransId="{64B5A52F-32C6-4E41-AF3C-FA3EEAC3B5A4}"/>
    <dgm:cxn modelId="{78951D31-5768-4F02-818E-6A41E7E22F97}" srcId="{AB9B850D-C841-4B23-9909-FF85B89434DB}" destId="{1EEE8174-5CD6-462C-869D-776186DEB527}" srcOrd="0" destOrd="0" parTransId="{CBDDA5BE-EF3F-45C6-9A77-B79AF4716562}" sibTransId="{CEF6F193-7FDE-4ABC-BEFE-7ECDB96B6DEB}"/>
    <dgm:cxn modelId="{E058E35D-8686-44A6-A1C3-6FB3A65D28C9}" srcId="{AB9B850D-C841-4B23-9909-FF85B89434DB}" destId="{2923DA63-9F79-47F3-B34B-D7CCE06E9720}" srcOrd="4" destOrd="0" parTransId="{2FD7D92D-2B98-4072-8C05-6CF06379F9DB}" sibTransId="{5C100FDA-917C-44EA-A3F2-C8D28CB54593}"/>
    <dgm:cxn modelId="{1BFAFA25-5CE6-496B-A616-D9C3563D7D6E}" srcId="{D202E974-6B80-4206-BEB0-4D8A17F17140}" destId="{BE10D2E9-92AE-4979-A08C-D09981601BC2}" srcOrd="2" destOrd="0" parTransId="{56C4B1DB-8A9F-4F8A-9521-04A7ABA8C4DC}" sibTransId="{924690D2-0069-45B1-99EF-C2EBC835251D}"/>
    <dgm:cxn modelId="{FD7DE6CD-BA4F-4484-9574-7BC1AF5FE805}" type="presOf" srcId="{1EEE8174-5CD6-462C-869D-776186DEB527}" destId="{BEE4ECF0-0AFF-4F3A-AC80-314668C936D9}" srcOrd="0" destOrd="0" presId="urn:microsoft.com/office/officeart/2005/8/layout/bList2"/>
    <dgm:cxn modelId="{3557D4AB-C02C-40D1-9BAA-DBEFBB744EDF}" type="presOf" srcId="{AB9B850D-C841-4B23-9909-FF85B89434DB}" destId="{04795826-1DC1-4C83-B842-9CDCC533A5FE}" srcOrd="1" destOrd="0" presId="urn:microsoft.com/office/officeart/2005/8/layout/bList2"/>
    <dgm:cxn modelId="{E17BCB19-8A97-4C13-B2D8-E146D2F35E10}" type="presOf" srcId="{7996F593-AFF8-4FBE-ACD8-F345C00D9135}" destId="{2F1C87B2-269D-48A7-AEEC-B841DC82DE7F}" srcOrd="0" destOrd="0" presId="urn:microsoft.com/office/officeart/2005/8/layout/bList2"/>
    <dgm:cxn modelId="{E8BBC269-C787-4E99-A389-D0653AD18C50}" srcId="{09744D0E-771E-42A3-A526-97D0DF5D2CD9}" destId="{D202E974-6B80-4206-BEB0-4D8A17F17140}" srcOrd="0" destOrd="0" parTransId="{6FC1BE5F-924E-4B10-81EE-D74BE0246C72}" sibTransId="{7A183D61-B2E5-4AD9-84BD-CB1E213F7F64}"/>
    <dgm:cxn modelId="{E0F74453-5A06-4DD0-8073-E09D6406802D}" type="presOf" srcId="{BEB31B04-EBD1-462A-980F-673F15434EFB}" destId="{2F1C87B2-269D-48A7-AEEC-B841DC82DE7F}" srcOrd="0" destOrd="4" presId="urn:microsoft.com/office/officeart/2005/8/layout/bList2"/>
    <dgm:cxn modelId="{F3A3EC44-3B65-4DFA-91C8-CF09CA7E160E}" type="presOf" srcId="{2923DA63-9F79-47F3-B34B-D7CCE06E9720}" destId="{BEE4ECF0-0AFF-4F3A-AC80-314668C936D9}" srcOrd="0" destOrd="4" presId="urn:microsoft.com/office/officeart/2005/8/layout/bList2"/>
    <dgm:cxn modelId="{54CC2384-0DDD-4663-BB09-118CB48A6678}" srcId="{AB9B850D-C841-4B23-9909-FF85B89434DB}" destId="{B968CE81-9D07-42E4-9306-52B95C48C14B}" srcOrd="2" destOrd="0" parTransId="{3745DC38-500C-4B00-9D12-C88A691DEE77}" sibTransId="{B21B5D4D-2C37-44AE-B7B5-9750416E0762}"/>
    <dgm:cxn modelId="{70143561-D2D5-4051-8B7C-3442F68DC8DF}" type="presOf" srcId="{4CD510F8-CC22-40E6-AE17-2DE954D8739B}" destId="{BEE4ECF0-0AFF-4F3A-AC80-314668C936D9}" srcOrd="0" destOrd="1" presId="urn:microsoft.com/office/officeart/2005/8/layout/bList2"/>
    <dgm:cxn modelId="{C69192E6-27AD-44F5-B8BE-DBF5D4372C5E}" type="presOf" srcId="{09744D0E-771E-42A3-A526-97D0DF5D2CD9}" destId="{05EF5AE4-AB8E-4063-8C97-E48C93B46E6D}" srcOrd="0" destOrd="0" presId="urn:microsoft.com/office/officeart/2005/8/layout/bList2"/>
    <dgm:cxn modelId="{9069317D-33D7-40E0-87A2-220B61B9B23A}" type="presOf" srcId="{D202E974-6B80-4206-BEB0-4D8A17F17140}" destId="{6B28ECB1-DFBD-4A1B-8341-511D6C020D9B}" srcOrd="1" destOrd="0" presId="urn:microsoft.com/office/officeart/2005/8/layout/bList2"/>
    <dgm:cxn modelId="{8D8FE7D6-0BA6-4548-BB5A-3A65058E6EB6}" type="presOf" srcId="{38EC1CFE-362C-45F4-B23F-8C00D8524AAE}" destId="{2F1C87B2-269D-48A7-AEEC-B841DC82DE7F}" srcOrd="0" destOrd="3" presId="urn:microsoft.com/office/officeart/2005/8/layout/bList2"/>
    <dgm:cxn modelId="{1DBE7D2F-06D4-4B48-A5C0-D7FAE36C18EB}" srcId="{D202E974-6B80-4206-BEB0-4D8A17F17140}" destId="{7996F593-AFF8-4FBE-ACD8-F345C00D9135}" srcOrd="0" destOrd="0" parTransId="{722E8001-35A8-4513-996A-16E21C526716}" sibTransId="{B81EAAA7-E728-4277-8A3D-C7C6E999B74D}"/>
    <dgm:cxn modelId="{B304ABA6-93E4-465F-A45A-89D071C51D9A}" srcId="{D202E974-6B80-4206-BEB0-4D8A17F17140}" destId="{103CA66A-FC3C-4A6B-9641-BC02A7EE25C4}" srcOrd="1" destOrd="0" parTransId="{F48F75B6-AA0A-46D4-9E6B-7F8ED4727087}" sibTransId="{F10FD7DE-5F47-42E6-852F-FD4EAABBD769}"/>
    <dgm:cxn modelId="{6D0F66F2-93FD-4B40-A1F4-8F7E2E3D9847}" type="presOf" srcId="{103CA66A-FC3C-4A6B-9641-BC02A7EE25C4}" destId="{2F1C87B2-269D-48A7-AEEC-B841DC82DE7F}" srcOrd="0" destOrd="1" presId="urn:microsoft.com/office/officeart/2005/8/layout/bList2"/>
    <dgm:cxn modelId="{18B09B2D-0440-4DCB-BA70-365C21F798F1}" type="presOf" srcId="{AB9B850D-C841-4B23-9909-FF85B89434DB}" destId="{15843E88-3106-4317-A0E4-40F3091382A2}" srcOrd="0" destOrd="0" presId="urn:microsoft.com/office/officeart/2005/8/layout/bList2"/>
    <dgm:cxn modelId="{CF76B855-E6AE-4B4F-B26F-D693F12A424F}" type="presOf" srcId="{7A183D61-B2E5-4AD9-84BD-CB1E213F7F64}" destId="{2737BB37-A414-460E-94B7-FE7A84092BE1}" srcOrd="0" destOrd="0" presId="urn:microsoft.com/office/officeart/2005/8/layout/bList2"/>
    <dgm:cxn modelId="{2D2F7E3D-DEB4-45A4-AE5F-19F4E83AB233}" srcId="{AB9B850D-C841-4B23-9909-FF85B89434DB}" destId="{8B59FB91-12B9-4087-A4FB-5DADA5419EE5}" srcOrd="3" destOrd="0" parTransId="{5A37AAD5-3600-4CA3-BE22-5BCEE37B5FE1}" sibTransId="{1CBE41E8-E22C-4CD5-A8D5-08B6768B7FEC}"/>
    <dgm:cxn modelId="{FC0184B0-0584-41E0-8F3F-465AA2AAF8A7}" type="presOf" srcId="{B968CE81-9D07-42E4-9306-52B95C48C14B}" destId="{BEE4ECF0-0AFF-4F3A-AC80-314668C936D9}" srcOrd="0" destOrd="2" presId="urn:microsoft.com/office/officeart/2005/8/layout/bList2"/>
    <dgm:cxn modelId="{5C07B535-D73D-44A6-8D9C-2ED3F40B4BB9}" type="presOf" srcId="{D202E974-6B80-4206-BEB0-4D8A17F17140}" destId="{48F8898D-AD6D-44C9-8ADB-2AED9F91548D}" srcOrd="0" destOrd="0" presId="urn:microsoft.com/office/officeart/2005/8/layout/bList2"/>
    <dgm:cxn modelId="{B863CDCC-3B33-4F29-9ED0-E565F8148F18}" type="presParOf" srcId="{05EF5AE4-AB8E-4063-8C97-E48C93B46E6D}" destId="{9CF52A00-DFD6-4C57-A68A-E84EE7057E03}" srcOrd="0" destOrd="0" presId="urn:microsoft.com/office/officeart/2005/8/layout/bList2"/>
    <dgm:cxn modelId="{32FA1FD5-9158-418C-A492-AF55BC6A7AF7}" type="presParOf" srcId="{9CF52A00-DFD6-4C57-A68A-E84EE7057E03}" destId="{2F1C87B2-269D-48A7-AEEC-B841DC82DE7F}" srcOrd="0" destOrd="0" presId="urn:microsoft.com/office/officeart/2005/8/layout/bList2"/>
    <dgm:cxn modelId="{BAC45014-786A-4E94-85F3-F936165D0D63}" type="presParOf" srcId="{9CF52A00-DFD6-4C57-A68A-E84EE7057E03}" destId="{48F8898D-AD6D-44C9-8ADB-2AED9F91548D}" srcOrd="1" destOrd="0" presId="urn:microsoft.com/office/officeart/2005/8/layout/bList2"/>
    <dgm:cxn modelId="{57410E78-BE19-4A71-AC8C-F00256D11BBE}" type="presParOf" srcId="{9CF52A00-DFD6-4C57-A68A-E84EE7057E03}" destId="{6B28ECB1-DFBD-4A1B-8341-511D6C020D9B}" srcOrd="2" destOrd="0" presId="urn:microsoft.com/office/officeart/2005/8/layout/bList2"/>
    <dgm:cxn modelId="{187EAEAE-CE15-4760-8708-C0CF96214548}" type="presParOf" srcId="{9CF52A00-DFD6-4C57-A68A-E84EE7057E03}" destId="{9022EEFE-42FE-4448-B5EE-6308B2010F84}" srcOrd="3" destOrd="0" presId="urn:microsoft.com/office/officeart/2005/8/layout/bList2"/>
    <dgm:cxn modelId="{101C7D23-6210-4453-8E90-B0A94598E30F}" type="presParOf" srcId="{05EF5AE4-AB8E-4063-8C97-E48C93B46E6D}" destId="{2737BB37-A414-460E-94B7-FE7A84092BE1}" srcOrd="1" destOrd="0" presId="urn:microsoft.com/office/officeart/2005/8/layout/bList2"/>
    <dgm:cxn modelId="{79093C0B-9127-4892-978A-90AE5B26623B}" type="presParOf" srcId="{05EF5AE4-AB8E-4063-8C97-E48C93B46E6D}" destId="{8BE72D2D-175B-4B89-9459-098AB3CEB715}" srcOrd="2" destOrd="0" presId="urn:microsoft.com/office/officeart/2005/8/layout/bList2"/>
    <dgm:cxn modelId="{F06FD969-9D83-4CFC-8DAA-4A88F2C38595}" type="presParOf" srcId="{8BE72D2D-175B-4B89-9459-098AB3CEB715}" destId="{BEE4ECF0-0AFF-4F3A-AC80-314668C936D9}" srcOrd="0" destOrd="0" presId="urn:microsoft.com/office/officeart/2005/8/layout/bList2"/>
    <dgm:cxn modelId="{CCBA44E3-7939-4FBD-82B3-68DE9EA38E3F}" type="presParOf" srcId="{8BE72D2D-175B-4B89-9459-098AB3CEB715}" destId="{15843E88-3106-4317-A0E4-40F3091382A2}" srcOrd="1" destOrd="0" presId="urn:microsoft.com/office/officeart/2005/8/layout/bList2"/>
    <dgm:cxn modelId="{F4CBD31F-8AD2-475C-A095-0E0FEEA5ECDB}" type="presParOf" srcId="{8BE72D2D-175B-4B89-9459-098AB3CEB715}" destId="{04795826-1DC1-4C83-B842-9CDCC533A5FE}" srcOrd="2" destOrd="0" presId="urn:microsoft.com/office/officeart/2005/8/layout/bList2"/>
    <dgm:cxn modelId="{9B99B7E8-7F61-4B99-A201-44644600D972}" type="presParOf" srcId="{8BE72D2D-175B-4B89-9459-098AB3CEB715}" destId="{9A472A59-F44B-4AC6-A6CD-1F02EA63B514}"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C87B2-269D-48A7-AEEC-B841DC82DE7F}">
      <dsp:nvSpPr>
        <dsp:cNvPr id="0" name=""/>
        <dsp:cNvSpPr/>
      </dsp:nvSpPr>
      <dsp:spPr>
        <a:xfrm>
          <a:off x="6643" y="360043"/>
          <a:ext cx="3646822" cy="3930261"/>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latin typeface="微软雅黑" panose="020B0503020204020204" pitchFamily="34" charset="-122"/>
              <a:ea typeface="微软雅黑" panose="020B0503020204020204" pitchFamily="34" charset="-122"/>
            </a:rPr>
            <a:t>综合多个心动周期的冠状动脉造影</a:t>
          </a:r>
          <a:endParaRPr lang="zh-CN" altLang="en-US" sz="1600" kern="1200" dirty="0">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anose="020B0503020204020204" pitchFamily="34" charset="-122"/>
              <a:ea typeface="微软雅黑" panose="020B0503020204020204" pitchFamily="34" charset="-122"/>
            </a:rPr>
            <a:t>静态模型反应心动周期中某时刻冠状动脉的位置、分布和走行信息</a:t>
          </a:r>
          <a:endParaRPr lang="zh-CN" altLang="en-US" sz="1600" kern="1200" dirty="0">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anose="020B0503020204020204" pitchFamily="34" charset="-122"/>
              <a:ea typeface="微软雅黑" panose="020B0503020204020204" pitchFamily="34" charset="-122"/>
            </a:rPr>
            <a:t>动态模型反应心动周期中冠状动脉的变化情况</a:t>
          </a:r>
          <a:endParaRPr lang="zh-CN" altLang="en-US" sz="1600" kern="1200" dirty="0">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anose="020B0503020204020204" pitchFamily="34" charset="-122"/>
              <a:ea typeface="微软雅黑" panose="020B0503020204020204" pitchFamily="34" charset="-122"/>
            </a:rPr>
            <a:t>“动静结合”，全面捕获冠状动脉的特征</a:t>
          </a:r>
          <a:endParaRPr lang="zh-CN" altLang="en-US" sz="1600" kern="1200" dirty="0">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anose="020B0503020204020204" pitchFamily="34" charset="-122"/>
              <a:ea typeface="微软雅黑" panose="020B0503020204020204" pitchFamily="34" charset="-122"/>
            </a:rPr>
            <a:t>考虑原有操作习惯，在血管介入手术引入增强现实，易于推广。</a:t>
          </a:r>
          <a:endParaRPr lang="zh-CN" altLang="en-US" sz="1600" kern="1200" dirty="0">
            <a:latin typeface="微软雅黑" panose="020B0503020204020204" pitchFamily="34" charset="-122"/>
            <a:ea typeface="微软雅黑" panose="020B0503020204020204" pitchFamily="34" charset="-122"/>
          </a:endParaRPr>
        </a:p>
      </dsp:txBody>
      <dsp:txXfrm>
        <a:off x="92092" y="445492"/>
        <a:ext cx="3475924" cy="3844812"/>
      </dsp:txXfrm>
    </dsp:sp>
    <dsp:sp modelId="{6B28ECB1-DFBD-4A1B-8341-511D6C020D9B}">
      <dsp:nvSpPr>
        <dsp:cNvPr id="0" name=""/>
        <dsp:cNvSpPr/>
      </dsp:nvSpPr>
      <dsp:spPr>
        <a:xfrm>
          <a:off x="1" y="3816419"/>
          <a:ext cx="3514332" cy="1128051"/>
        </a:xfrm>
        <a:prstGeom prst="rect">
          <a:avLst/>
        </a:prstGeom>
        <a:solidFill>
          <a:schemeClr val="accent5">
            <a:shade val="80000"/>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latin typeface="微软雅黑" panose="020B0503020204020204" pitchFamily="34" charset="-122"/>
              <a:ea typeface="微软雅黑" panose="020B0503020204020204" pitchFamily="34" charset="-122"/>
            </a:rPr>
            <a:t>先进性</a:t>
          </a:r>
          <a:endParaRPr lang="zh-CN" altLang="en-US" sz="2000" kern="1200" dirty="0">
            <a:solidFill>
              <a:schemeClr val="tx1"/>
            </a:solidFill>
            <a:latin typeface="微软雅黑" panose="020B0503020204020204" pitchFamily="34" charset="-122"/>
            <a:ea typeface="微软雅黑" panose="020B0503020204020204" pitchFamily="34" charset="-122"/>
          </a:endParaRPr>
        </a:p>
      </dsp:txBody>
      <dsp:txXfrm>
        <a:off x="1" y="3816419"/>
        <a:ext cx="2474882" cy="1128051"/>
      </dsp:txXfrm>
    </dsp:sp>
    <dsp:sp modelId="{9022EEFE-42FE-4448-B5EE-6308B2010F84}">
      <dsp:nvSpPr>
        <dsp:cNvPr id="0" name=""/>
        <dsp:cNvSpPr/>
      </dsp:nvSpPr>
      <dsp:spPr>
        <a:xfrm>
          <a:off x="2826583" y="3744413"/>
          <a:ext cx="1230016" cy="1230016"/>
        </a:xfrm>
        <a:prstGeom prst="ellipse">
          <a:avLst/>
        </a:prstGeom>
        <a:blipFill>
          <a:blip xmlns:r="http://schemas.openxmlformats.org/officeDocument/2006/relationships" r:embed="rId1" cstate="email">
            <a:extLst>
              <a:ext uri="{28A0092B-C50C-407E-A947-70E740481C1C}">
                <a14:useLocalDpi xmlns:a14="http://schemas.microsoft.com/office/drawing/2010/main" val="0"/>
              </a:ext>
            </a:extLst>
          </a:blip>
          <a:srcRect/>
          <a:stretch>
            <a:fillRect t="-9000" b="-9000"/>
          </a:stretch>
        </a:blip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E4ECF0-0AFF-4F3A-AC80-314668C936D9}">
      <dsp:nvSpPr>
        <dsp:cNvPr id="0" name=""/>
        <dsp:cNvSpPr/>
      </dsp:nvSpPr>
      <dsp:spPr>
        <a:xfrm>
          <a:off x="4206496" y="343076"/>
          <a:ext cx="3465202" cy="4275156"/>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5">
              <a:shade val="80000"/>
              <a:hueOff val="6492"/>
              <a:satOff val="18877"/>
              <a:lumOff val="117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latin typeface="微软雅黑" panose="020B0503020204020204" pitchFamily="34" charset="-122"/>
              <a:ea typeface="微软雅黑" panose="020B0503020204020204" pitchFamily="34" charset="-122"/>
            </a:rPr>
            <a:t>多个心动周期的数据，提高建模精度，减少心脏跳动引入的误差</a:t>
          </a:r>
          <a:endParaRPr lang="zh-CN" altLang="en-US" sz="1600" kern="1200" dirty="0">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anose="020B0503020204020204" pitchFamily="34" charset="-122"/>
              <a:ea typeface="微软雅黑" panose="020B0503020204020204" pitchFamily="34" charset="-122"/>
            </a:rPr>
            <a:t>利用了</a:t>
          </a:r>
          <a:r>
            <a:rPr lang="zh-CN" altLang="zh-CN" sz="1600" kern="1200" dirty="0" smtClean="0">
              <a:latin typeface="微软雅黑" panose="020B0503020204020204" pitchFamily="34" charset="-122"/>
              <a:ea typeface="微软雅黑" panose="020B0503020204020204" pitchFamily="34" charset="-122"/>
            </a:rPr>
            <a:t>实时</a:t>
          </a:r>
          <a:r>
            <a:rPr lang="en-US" altLang="zh-CN" sz="1600" kern="1200" dirty="0" smtClean="0">
              <a:latin typeface="微软雅黑" panose="020B0503020204020204" pitchFamily="34" charset="-122"/>
              <a:ea typeface="微软雅黑" panose="020B0503020204020204" pitchFamily="34" charset="-122"/>
            </a:rPr>
            <a:t>X</a:t>
          </a:r>
          <a:r>
            <a:rPr lang="zh-CN" altLang="zh-CN" sz="1600" kern="1200" dirty="0" smtClean="0">
              <a:latin typeface="微软雅黑" panose="020B0503020204020204" pitchFamily="34" charset="-122"/>
              <a:ea typeface="微软雅黑" panose="020B0503020204020204" pitchFamily="34" charset="-122"/>
            </a:rPr>
            <a:t>射线影像</a:t>
          </a:r>
          <a:r>
            <a:rPr lang="zh-CN" altLang="en-US" sz="1600" kern="1200" dirty="0" smtClean="0">
              <a:latin typeface="微软雅黑" panose="020B0503020204020204" pitchFamily="34" charset="-122"/>
              <a:ea typeface="微软雅黑" panose="020B0503020204020204" pitchFamily="34" charset="-122"/>
            </a:rPr>
            <a:t>与</a:t>
          </a:r>
          <a:r>
            <a:rPr lang="zh-CN" altLang="zh-CN" sz="1600" kern="1200" dirty="0" smtClean="0">
              <a:latin typeface="微软雅黑" panose="020B0503020204020204" pitchFamily="34" charset="-122"/>
              <a:ea typeface="微软雅黑" panose="020B0503020204020204" pitchFamily="34" charset="-122"/>
            </a:rPr>
            <a:t>静态冠状动脉模型</a:t>
          </a:r>
          <a:r>
            <a:rPr lang="zh-CN" altLang="en-US" sz="1600" kern="1200" dirty="0" smtClean="0">
              <a:latin typeface="微软雅黑" panose="020B0503020204020204" pitchFamily="34" charset="-122"/>
              <a:ea typeface="微软雅黑" panose="020B0503020204020204" pitchFamily="34" charset="-122"/>
            </a:rPr>
            <a:t>在同投照体位下的相似性</a:t>
          </a:r>
          <a:endParaRPr lang="zh-CN" altLang="en-US" sz="1600" kern="1200" dirty="0">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anose="020B0503020204020204" pitchFamily="34" charset="-122"/>
              <a:ea typeface="微软雅黑" panose="020B0503020204020204" pitchFamily="34" charset="-122"/>
            </a:rPr>
            <a:t>考虑了导丝形状与所在血管的形状的相似性</a:t>
          </a:r>
          <a:endParaRPr lang="zh-CN" altLang="en-US" sz="1600" kern="1200" dirty="0">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anose="020B0503020204020204" pitchFamily="34" charset="-122"/>
              <a:ea typeface="微软雅黑" panose="020B0503020204020204" pitchFamily="34" charset="-122"/>
            </a:rPr>
            <a:t>增强现实技术实现</a:t>
          </a:r>
          <a:r>
            <a:rPr lang="en-US" altLang="zh-CN" sz="1600" kern="1200" dirty="0" smtClean="0">
              <a:latin typeface="微软雅黑" panose="020B0503020204020204" pitchFamily="34" charset="-122"/>
              <a:ea typeface="微软雅黑" panose="020B0503020204020204" pitchFamily="34" charset="-122"/>
            </a:rPr>
            <a:t>X</a:t>
          </a:r>
          <a:r>
            <a:rPr lang="zh-CN" altLang="en-US" sz="1600" kern="1200" dirty="0" smtClean="0">
              <a:latin typeface="微软雅黑" panose="020B0503020204020204" pitchFamily="34" charset="-122"/>
              <a:ea typeface="微软雅黑" panose="020B0503020204020204" pitchFamily="34" charset="-122"/>
            </a:rPr>
            <a:t>射线影像与冠状动脉造影之间的信息互补</a:t>
          </a:r>
          <a:endParaRPr lang="zh-CN" altLang="en-US" sz="1600" kern="1200" dirty="0">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anose="020B0503020204020204" pitchFamily="34" charset="-122"/>
              <a:ea typeface="微软雅黑" panose="020B0503020204020204" pitchFamily="34" charset="-122"/>
            </a:rPr>
            <a:t>引入增强信息，但不改变原有操作习惯，应用难度低。</a:t>
          </a:r>
          <a:endParaRPr lang="zh-CN" altLang="en-US" sz="1600" kern="1200" dirty="0">
            <a:latin typeface="微软雅黑" panose="020B0503020204020204" pitchFamily="34" charset="-122"/>
            <a:ea typeface="微软雅黑" panose="020B0503020204020204" pitchFamily="34" charset="-122"/>
          </a:endParaRPr>
        </a:p>
      </dsp:txBody>
      <dsp:txXfrm>
        <a:off x="4287690" y="424270"/>
        <a:ext cx="3302814" cy="4193962"/>
      </dsp:txXfrm>
    </dsp:sp>
    <dsp:sp modelId="{04795826-1DC1-4C83-B842-9CDCC533A5FE}">
      <dsp:nvSpPr>
        <dsp:cNvPr id="0" name=""/>
        <dsp:cNvSpPr/>
      </dsp:nvSpPr>
      <dsp:spPr>
        <a:xfrm>
          <a:off x="4176448" y="3816426"/>
          <a:ext cx="3514332" cy="1128051"/>
        </a:xfrm>
        <a:prstGeom prst="rect">
          <a:avLst/>
        </a:prstGeom>
        <a:solidFill>
          <a:schemeClr val="accent5">
            <a:shade val="80000"/>
            <a:hueOff val="6492"/>
            <a:satOff val="18877"/>
            <a:lumOff val="11753"/>
            <a:alphaOff val="0"/>
          </a:schemeClr>
        </a:solidFill>
        <a:ln w="25400" cap="flat" cmpd="sng" algn="ctr">
          <a:solidFill>
            <a:schemeClr val="accent5">
              <a:shade val="80000"/>
              <a:hueOff val="6492"/>
              <a:satOff val="18877"/>
              <a:lumOff val="117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lvl="0" algn="l"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可行性</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4176448" y="3816426"/>
        <a:ext cx="2474882" cy="1128051"/>
      </dsp:txXfrm>
    </dsp:sp>
    <dsp:sp modelId="{9A472A59-F44B-4AC6-A6CD-1F02EA63B514}">
      <dsp:nvSpPr>
        <dsp:cNvPr id="0" name=""/>
        <dsp:cNvSpPr/>
      </dsp:nvSpPr>
      <dsp:spPr>
        <a:xfrm>
          <a:off x="6762871" y="3740452"/>
          <a:ext cx="1230016" cy="1230016"/>
        </a:xfrm>
        <a:prstGeom prst="ellipse">
          <a:avLst/>
        </a:prstGeom>
        <a:blipFill>
          <a:blip xmlns:r="http://schemas.openxmlformats.org/officeDocument/2006/relationships" r:embed="rId2" cstate="email">
            <a:extLst>
              <a:ext uri="{28A0092B-C50C-407E-A947-70E740481C1C}">
                <a14:useLocalDpi xmlns:a14="http://schemas.microsoft.com/office/drawing/2010/main" val="0"/>
              </a:ext>
            </a:extLst>
          </a:blip>
          <a:srcRect/>
          <a:stretch>
            <a:fillRect t="-14000" b="-14000"/>
          </a:stretch>
        </a:blip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EF6F74F4-D180-EB4A-8D01-34D2C4E06EFD}" type="datetimeFigureOut">
              <a:rPr lang="zh-CN" altLang="en-US"/>
              <a:pPr>
                <a:defRPr/>
              </a:pPr>
              <a:t>2017/4/12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E688AA7-222A-8845-A055-087389F54ABD}" type="slidenum">
              <a:rPr lang="zh-CN" altLang="en-US"/>
              <a:pPr>
                <a:defRPr/>
              </a:pPr>
              <a:t>‹#›</a:t>
            </a:fld>
            <a:endParaRPr lang="zh-CN" altLang="en-US"/>
          </a:p>
        </p:txBody>
      </p:sp>
    </p:spTree>
    <p:extLst>
      <p:ext uri="{BB962C8B-B14F-4D97-AF65-F5344CB8AC3E}">
        <p14:creationId xmlns:p14="http://schemas.microsoft.com/office/powerpoint/2010/main" val="1419667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cs typeface="+mn-cs"/>
              </a:defRPr>
            </a:lvl1pPr>
          </a:lstStyle>
          <a:p>
            <a:pPr>
              <a:defRPr/>
            </a:pPr>
            <a:endParaRPr lang="en-US" altLang="zh-CN"/>
          </a:p>
        </p:txBody>
      </p:sp>
      <p:sp>
        <p:nvSpPr>
          <p:cNvPr id="156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cs typeface="+mn-cs"/>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6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6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cs typeface="+mn-cs"/>
              </a:defRPr>
            </a:lvl1pPr>
          </a:lstStyle>
          <a:p>
            <a:pPr>
              <a:defRPr/>
            </a:pPr>
            <a:endParaRPr lang="en-US" altLang="zh-CN"/>
          </a:p>
        </p:txBody>
      </p:sp>
      <p:sp>
        <p:nvSpPr>
          <p:cNvPr id="156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D33792A-0D06-C64D-A4CA-A7BCC6C54516}" type="slidenum">
              <a:rPr lang="en-US" altLang="zh-CN"/>
              <a:pPr>
                <a:defRPr/>
              </a:pPr>
              <a:t>‹#›</a:t>
            </a:fld>
            <a:endParaRPr lang="en-US" altLang="zh-CN"/>
          </a:p>
        </p:txBody>
      </p:sp>
    </p:spTree>
    <p:extLst>
      <p:ext uri="{BB962C8B-B14F-4D97-AF65-F5344CB8AC3E}">
        <p14:creationId xmlns:p14="http://schemas.microsoft.com/office/powerpoint/2010/main" val="19533168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33792A-0D06-C64D-A4CA-A7BCC6C54516}" type="slidenum">
              <a:rPr lang="en-US" altLang="zh-CN" smtClean="0"/>
              <a:pPr>
                <a:defRPr/>
              </a:pPr>
              <a:t>1</a:t>
            </a:fld>
            <a:endParaRPr lang="en-US" altLang="zh-CN"/>
          </a:p>
        </p:txBody>
      </p:sp>
    </p:spTree>
    <p:extLst>
      <p:ext uri="{BB962C8B-B14F-4D97-AF65-F5344CB8AC3E}">
        <p14:creationId xmlns:p14="http://schemas.microsoft.com/office/powerpoint/2010/main" val="2017600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课题</a:t>
            </a:r>
            <a:r>
              <a:rPr lang="en-US" altLang="zh-CN" dirty="0" smtClean="0"/>
              <a:t>2</a:t>
            </a:r>
            <a:r>
              <a:rPr lang="zh-CN" altLang="en-US" dirty="0" smtClean="0"/>
              <a:t>的目标是研究增强现实技术，在</a:t>
            </a:r>
            <a:r>
              <a:rPr lang="en-US" altLang="zh-CN" dirty="0" smtClean="0"/>
              <a:t>PCI</a:t>
            </a:r>
            <a:r>
              <a:rPr lang="zh-CN" altLang="en-US" dirty="0" smtClean="0"/>
              <a:t>手术中应用，提升图像引导的直观性，最终提高器械的输送正确性和定位准确性。</a:t>
            </a:r>
            <a:endParaRPr lang="en-US" altLang="zh-CN" dirty="0" smtClean="0"/>
          </a:p>
          <a:p>
            <a:endParaRPr lang="en-US" altLang="zh-CN" dirty="0" smtClean="0"/>
          </a:p>
          <a:p>
            <a:r>
              <a:rPr lang="zh-CN" altLang="en-US" dirty="0" smtClean="0"/>
              <a:t>我们知道，</a:t>
            </a:r>
            <a:r>
              <a:rPr lang="en-US" altLang="zh-CN" dirty="0" smtClean="0"/>
              <a:t>PCI</a:t>
            </a:r>
            <a:r>
              <a:rPr lang="zh-CN" altLang="en-US" dirty="0" smtClean="0"/>
              <a:t>术前进行冠状动脉造影，获得的造影图像，能够清晰的显示血管的位置、分布和走形。</a:t>
            </a:r>
            <a:endParaRPr lang="en-US" altLang="zh-CN" dirty="0" smtClean="0"/>
          </a:p>
          <a:p>
            <a:r>
              <a:rPr lang="zh-CN" altLang="en-US" dirty="0" smtClean="0"/>
              <a:t>而术中实时</a:t>
            </a:r>
            <a:r>
              <a:rPr lang="en-US" altLang="zh-CN" dirty="0" smtClean="0"/>
              <a:t>X</a:t>
            </a:r>
            <a:r>
              <a:rPr lang="zh-CN" altLang="en-US" dirty="0" smtClean="0"/>
              <a:t>线透视图像是不能显示这些信息。</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实时</a:t>
            </a:r>
            <a:r>
              <a:rPr lang="en-US" altLang="zh-CN" dirty="0" smtClean="0"/>
              <a:t>X</a:t>
            </a:r>
            <a:r>
              <a:rPr lang="zh-CN" altLang="en-US" dirty="0" smtClean="0"/>
              <a:t>线透视图像只能显示导丝、导管的</a:t>
            </a:r>
            <a:r>
              <a:rPr lang="zh-CN" altLang="en-US" sz="1200" dirty="0" smtClean="0">
                <a:latin typeface="黑体"/>
                <a:ea typeface="黑体"/>
                <a:cs typeface="黑体"/>
              </a:rPr>
              <a:t>形态。</a:t>
            </a:r>
            <a:endParaRPr lang="en-US" altLang="zh-CN" sz="1200" dirty="0" smtClean="0">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黑体"/>
                <a:ea typeface="黑体"/>
                <a:cs typeface="黑体"/>
              </a:rPr>
              <a:t>我们研究的内容就是如何将两种含有互补信息的图像融合为更直观的图像，以引导医生更好的手术。</a:t>
            </a:r>
            <a:endParaRPr lang="en-US" altLang="zh-CN" sz="1200" dirty="0" smtClean="0">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黑体"/>
                <a:ea typeface="黑体"/>
                <a:cs typeface="黑体"/>
              </a:rPr>
              <a:t>最终，我们希望能够开发一个</a:t>
            </a:r>
            <a:r>
              <a:rPr kumimoji="1" lang="zh-CN" altLang="zh-CN" sz="1200" kern="1200" dirty="0" smtClean="0">
                <a:solidFill>
                  <a:srgbClr val="000099"/>
                </a:solidFill>
                <a:latin typeface="黑体" pitchFamily="2" charset="-122"/>
                <a:ea typeface="黑体" pitchFamily="2" charset="-122"/>
                <a:cs typeface="宋体" charset="0"/>
              </a:rPr>
              <a:t>心血管手术增强现实显示系统</a:t>
            </a:r>
            <a:r>
              <a:rPr kumimoji="1" lang="zh-CN" altLang="en-US" sz="1200" kern="1200" dirty="0" smtClean="0">
                <a:solidFill>
                  <a:srgbClr val="000099"/>
                </a:solidFill>
                <a:latin typeface="黑体" pitchFamily="2" charset="-122"/>
                <a:ea typeface="黑体" pitchFamily="2" charset="-122"/>
                <a:cs typeface="宋体" charset="0"/>
              </a:rPr>
              <a:t>实现这个工作。</a:t>
            </a:r>
            <a:endParaRPr kumimoji="1" lang="en-US" altLang="zh-CN" sz="1200" kern="1200" dirty="0" smtClean="0">
              <a:solidFill>
                <a:srgbClr val="000099"/>
              </a:solidFill>
              <a:latin typeface="黑体" pitchFamily="2" charset="-122"/>
              <a:ea typeface="黑体" pitchFamily="2" charset="-122"/>
              <a:cs typeface="宋体" charset="0"/>
            </a:endParaRPr>
          </a:p>
          <a:p>
            <a:endParaRPr lang="zh-CN" altLang="en-US" dirty="0"/>
          </a:p>
        </p:txBody>
      </p:sp>
      <p:sp>
        <p:nvSpPr>
          <p:cNvPr id="4" name="灯片编号占位符 3"/>
          <p:cNvSpPr>
            <a:spLocks noGrp="1"/>
          </p:cNvSpPr>
          <p:nvPr>
            <p:ph type="sldNum" sz="quarter" idx="10"/>
          </p:nvPr>
        </p:nvSpPr>
        <p:spPr/>
        <p:txBody>
          <a:bodyPr/>
          <a:lstStyle/>
          <a:p>
            <a:pPr>
              <a:defRPr/>
            </a:pPr>
            <a:fld id="{CD33792A-0D06-C64D-A4CA-A7BCC6C54516}" type="slidenum">
              <a:rPr lang="en-US" altLang="zh-CN" smtClean="0"/>
              <a:pPr>
                <a:defRPr/>
              </a:pPr>
              <a:t>2</a:t>
            </a:fld>
            <a:endParaRPr lang="en-US" altLang="zh-CN"/>
          </a:p>
        </p:txBody>
      </p:sp>
    </p:spTree>
    <p:extLst>
      <p:ext uri="{BB962C8B-B14F-4D97-AF65-F5344CB8AC3E}">
        <p14:creationId xmlns:p14="http://schemas.microsoft.com/office/powerpoint/2010/main" val="885178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kern="1200" dirty="0" smtClean="0">
                <a:solidFill>
                  <a:srgbClr val="000099"/>
                </a:solidFill>
                <a:latin typeface="黑体" pitchFamily="2" charset="-122"/>
                <a:ea typeface="黑体" pitchFamily="2" charset="-122"/>
                <a:cs typeface="宋体" charset="0"/>
              </a:rPr>
              <a:t>这个</a:t>
            </a:r>
            <a:r>
              <a:rPr kumimoji="1" lang="zh-CN" altLang="zh-CN" sz="1200" kern="1200" dirty="0" smtClean="0">
                <a:solidFill>
                  <a:srgbClr val="000099"/>
                </a:solidFill>
                <a:latin typeface="黑体" pitchFamily="2" charset="-122"/>
                <a:ea typeface="黑体" pitchFamily="2" charset="-122"/>
                <a:cs typeface="宋体" charset="0"/>
              </a:rPr>
              <a:t>心血管手术增强现实显示系统</a:t>
            </a:r>
            <a:r>
              <a:rPr kumimoji="1" lang="zh-CN" altLang="en-US" sz="1200" kern="1200" dirty="0" smtClean="0">
                <a:solidFill>
                  <a:srgbClr val="000099"/>
                </a:solidFill>
                <a:latin typeface="黑体" pitchFamily="2" charset="-122"/>
                <a:ea typeface="黑体" pitchFamily="2" charset="-122"/>
                <a:cs typeface="宋体" charset="0"/>
              </a:rPr>
              <a:t>，整体架构是这样的。</a:t>
            </a:r>
            <a:endParaRPr kumimoji="1" lang="en-US" altLang="zh-CN" sz="1200" kern="1200" dirty="0" smtClean="0">
              <a:solidFill>
                <a:srgbClr val="000099"/>
              </a:solidFill>
              <a:latin typeface="黑体" pitchFamily="2" charset="-122"/>
              <a:ea typeface="黑体" pitchFamily="2" charset="-122"/>
              <a:cs typeface="宋体"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sz="1200" kern="1200" dirty="0" smtClean="0">
              <a:solidFill>
                <a:srgbClr val="000099"/>
              </a:solidFill>
              <a:latin typeface="黑体" pitchFamily="2" charset="-122"/>
              <a:ea typeface="黑体" pitchFamily="2" charset="-122"/>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kern="1200" dirty="0" smtClean="0">
                <a:solidFill>
                  <a:srgbClr val="000099"/>
                </a:solidFill>
                <a:latin typeface="黑体" pitchFamily="2" charset="-122"/>
                <a:ea typeface="黑体" pitchFamily="2" charset="-122"/>
                <a:cs typeface="黑体"/>
              </a:rPr>
              <a:t>首先采集设备能够从</a:t>
            </a:r>
            <a:r>
              <a:rPr kumimoji="1" lang="en-US" altLang="zh-CN" sz="1200" kern="1200" dirty="0" smtClean="0">
                <a:solidFill>
                  <a:srgbClr val="000099"/>
                </a:solidFill>
                <a:latin typeface="黑体" pitchFamily="2" charset="-122"/>
                <a:ea typeface="黑体" pitchFamily="2" charset="-122"/>
                <a:cs typeface="黑体"/>
              </a:rPr>
              <a:t>PCI</a:t>
            </a:r>
            <a:r>
              <a:rPr kumimoji="1" lang="zh-CN" altLang="en-US" sz="1200" kern="1200" dirty="0" smtClean="0">
                <a:solidFill>
                  <a:srgbClr val="000099"/>
                </a:solidFill>
                <a:latin typeface="黑体" pitchFamily="2" charset="-122"/>
                <a:ea typeface="黑体" pitchFamily="2" charset="-122"/>
                <a:cs typeface="黑体"/>
              </a:rPr>
              <a:t>手术设备中采集冠状动脉造影图像，然后对图像建模可以得到冠状动脉模型。</a:t>
            </a:r>
            <a:endParaRPr kumimoji="1" lang="en-US" altLang="zh-CN" sz="1200" kern="1200" dirty="0" smtClean="0">
              <a:solidFill>
                <a:srgbClr val="000099"/>
              </a:solidFill>
              <a:latin typeface="黑体" pitchFamily="2" charset="-122"/>
              <a:ea typeface="黑体" pitchFamily="2" charset="-122"/>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kern="1200" dirty="0" smtClean="0">
                <a:solidFill>
                  <a:srgbClr val="000099"/>
                </a:solidFill>
                <a:latin typeface="黑体" pitchFamily="2" charset="-122"/>
                <a:ea typeface="黑体" pitchFamily="2" charset="-122"/>
                <a:cs typeface="黑体"/>
              </a:rPr>
              <a:t>另一边，采集设备也可以采集实时</a:t>
            </a:r>
            <a:r>
              <a:rPr kumimoji="1" lang="en-US" altLang="zh-CN" sz="1200" kern="1200" dirty="0" smtClean="0">
                <a:solidFill>
                  <a:srgbClr val="000099"/>
                </a:solidFill>
                <a:latin typeface="黑体" pitchFamily="2" charset="-122"/>
                <a:ea typeface="黑体" pitchFamily="2" charset="-122"/>
                <a:cs typeface="黑体"/>
              </a:rPr>
              <a:t>X</a:t>
            </a:r>
            <a:r>
              <a:rPr kumimoji="1" lang="zh-CN" altLang="en-US" sz="1200" kern="1200" dirty="0" smtClean="0">
                <a:solidFill>
                  <a:srgbClr val="000099"/>
                </a:solidFill>
                <a:latin typeface="黑体" pitchFamily="2" charset="-122"/>
                <a:ea typeface="黑体" pitchFamily="2" charset="-122"/>
                <a:cs typeface="黑体"/>
              </a:rPr>
              <a:t>线透视图像，通过建模能够获得导丝模型。</a:t>
            </a:r>
            <a:endParaRPr kumimoji="1" lang="en-US" altLang="zh-CN" sz="1200" kern="1200" dirty="0" smtClean="0">
              <a:solidFill>
                <a:srgbClr val="000099"/>
              </a:solidFill>
              <a:latin typeface="黑体" pitchFamily="2" charset="-122"/>
              <a:ea typeface="黑体" pitchFamily="2" charset="-122"/>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kern="1200" dirty="0" smtClean="0">
                <a:solidFill>
                  <a:srgbClr val="000099"/>
                </a:solidFill>
                <a:latin typeface="黑体" pitchFamily="2" charset="-122"/>
                <a:ea typeface="黑体" pitchFamily="2" charset="-122"/>
                <a:cs typeface="黑体"/>
              </a:rPr>
              <a:t>利用增强现实融合算法能够对两种模型进行配准，以实现对实时</a:t>
            </a:r>
            <a:r>
              <a:rPr kumimoji="1" lang="en-US" altLang="zh-CN" sz="1200" kern="1200" dirty="0" smtClean="0">
                <a:solidFill>
                  <a:srgbClr val="000099"/>
                </a:solidFill>
                <a:latin typeface="黑体" pitchFamily="2" charset="-122"/>
                <a:ea typeface="黑体" pitchFamily="2" charset="-122"/>
                <a:cs typeface="黑体"/>
              </a:rPr>
              <a:t>X</a:t>
            </a:r>
            <a:r>
              <a:rPr kumimoji="1" lang="zh-CN" altLang="en-US" sz="1200" kern="1200" dirty="0" smtClean="0">
                <a:solidFill>
                  <a:srgbClr val="000099"/>
                </a:solidFill>
                <a:latin typeface="黑体" pitchFamily="2" charset="-122"/>
                <a:ea typeface="黑体" pitchFamily="2" charset="-122"/>
                <a:cs typeface="黑体"/>
              </a:rPr>
              <a:t>线透视图像的增强显示，</a:t>
            </a:r>
            <a:endParaRPr kumimoji="1" lang="en-US" altLang="zh-CN" sz="1200" kern="1200" dirty="0" smtClean="0">
              <a:solidFill>
                <a:srgbClr val="000099"/>
              </a:solidFill>
              <a:latin typeface="黑体" pitchFamily="2" charset="-122"/>
              <a:ea typeface="黑体" pitchFamily="2" charset="-122"/>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kern="1200" dirty="0" smtClean="0">
                <a:solidFill>
                  <a:srgbClr val="000099"/>
                </a:solidFill>
                <a:latin typeface="黑体" pitchFamily="2" charset="-122"/>
                <a:ea typeface="黑体" pitchFamily="2" charset="-122"/>
                <a:cs typeface="黑体"/>
              </a:rPr>
              <a:t>最后，增强后的结果在显示设备上显示。</a:t>
            </a:r>
            <a:endParaRPr kumimoji="1" lang="en-US" altLang="zh-CN" sz="1200" kern="1200" dirty="0" smtClean="0">
              <a:solidFill>
                <a:srgbClr val="000099"/>
              </a:solidFill>
              <a:latin typeface="黑体" pitchFamily="2" charset="-122"/>
              <a:ea typeface="黑体" pitchFamily="2" charset="-122"/>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sz="1200" kern="1200" dirty="0" smtClean="0">
              <a:solidFill>
                <a:srgbClr val="000099"/>
              </a:solidFill>
              <a:latin typeface="黑体" pitchFamily="2" charset="-122"/>
              <a:ea typeface="黑体" pitchFamily="2" charset="-122"/>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kern="1200" dirty="0" smtClean="0">
                <a:solidFill>
                  <a:srgbClr val="000099"/>
                </a:solidFill>
                <a:latin typeface="黑体" pitchFamily="2" charset="-122"/>
                <a:ea typeface="黑体" pitchFamily="2" charset="-122"/>
                <a:cs typeface="黑体"/>
              </a:rPr>
              <a:t>虚线框起来的部分，也就是建模方法和融合算法是我们研究的核心内容，也是这个课题最主要的创新点。</a:t>
            </a:r>
            <a:endParaRPr kumimoji="1" lang="en-US" altLang="zh-CN" sz="1200" kern="1200" dirty="0" smtClean="0">
              <a:solidFill>
                <a:srgbClr val="000099"/>
              </a:solidFill>
              <a:latin typeface="黑体" pitchFamily="2" charset="-122"/>
              <a:ea typeface="黑体" pitchFamily="2" charset="-122"/>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kern="1200" dirty="0" smtClean="0">
                <a:solidFill>
                  <a:srgbClr val="000099"/>
                </a:solidFill>
                <a:latin typeface="黑体" pitchFamily="2" charset="-122"/>
                <a:ea typeface="黑体" pitchFamily="2" charset="-122"/>
                <a:cs typeface="黑体"/>
              </a:rPr>
              <a:t>在此之前，还没有类似的工作。</a:t>
            </a:r>
            <a:endParaRPr kumimoji="1" lang="en-US" altLang="zh-CN" sz="1200" kern="1200" dirty="0" smtClean="0">
              <a:solidFill>
                <a:srgbClr val="000099"/>
              </a:solidFill>
              <a:latin typeface="黑体" pitchFamily="2" charset="-122"/>
              <a:ea typeface="黑体" pitchFamily="2" charset="-122"/>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kern="1200" dirty="0" smtClean="0">
                <a:solidFill>
                  <a:srgbClr val="000099"/>
                </a:solidFill>
                <a:latin typeface="黑体" pitchFamily="2" charset="-122"/>
                <a:ea typeface="黑体" pitchFamily="2" charset="-122"/>
                <a:cs typeface="黑体"/>
              </a:rPr>
              <a:t>另外，虽然是新思路，但在</a:t>
            </a:r>
            <a:r>
              <a:rPr kumimoji="1" lang="en-US" altLang="zh-CN" sz="1200" kern="1200" dirty="0" smtClean="0">
                <a:solidFill>
                  <a:srgbClr val="000099"/>
                </a:solidFill>
                <a:latin typeface="黑体" pitchFamily="2" charset="-122"/>
                <a:ea typeface="黑体" pitchFamily="2" charset="-122"/>
                <a:cs typeface="黑体"/>
              </a:rPr>
              <a:t>PCI</a:t>
            </a:r>
            <a:r>
              <a:rPr kumimoji="1" lang="zh-CN" altLang="en-US" sz="1200" kern="1200" dirty="0" smtClean="0">
                <a:solidFill>
                  <a:srgbClr val="000099"/>
                </a:solidFill>
                <a:latin typeface="黑体" pitchFamily="2" charset="-122"/>
                <a:ea typeface="黑体" pitchFamily="2" charset="-122"/>
                <a:cs typeface="黑体"/>
              </a:rPr>
              <a:t>手术中应用这项研究成果，不需要改变现有</a:t>
            </a:r>
            <a:r>
              <a:rPr kumimoji="1" lang="en-US" altLang="zh-CN" sz="1200" kern="1200" dirty="0" smtClean="0">
                <a:solidFill>
                  <a:srgbClr val="000099"/>
                </a:solidFill>
                <a:latin typeface="黑体" pitchFamily="2" charset="-122"/>
                <a:ea typeface="黑体" pitchFamily="2" charset="-122"/>
                <a:cs typeface="黑体"/>
              </a:rPr>
              <a:t>PCI</a:t>
            </a:r>
            <a:r>
              <a:rPr kumimoji="1" lang="zh-CN" altLang="en-US" sz="1200" kern="1200" dirty="0" smtClean="0">
                <a:solidFill>
                  <a:srgbClr val="000099"/>
                </a:solidFill>
                <a:latin typeface="黑体" pitchFamily="2" charset="-122"/>
                <a:ea typeface="黑体" pitchFamily="2" charset="-122"/>
                <a:cs typeface="黑体"/>
              </a:rPr>
              <a:t>手术的模式，所以我们研究也没有脱离实际。</a:t>
            </a:r>
            <a:endParaRPr kumimoji="1" lang="en-US" altLang="zh-CN" sz="1200" kern="1200" dirty="0" smtClean="0">
              <a:solidFill>
                <a:srgbClr val="000099"/>
              </a:solidFill>
              <a:latin typeface="黑体" pitchFamily="2" charset="-122"/>
              <a:ea typeface="黑体" pitchFamily="2" charset="-122"/>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sz="1200" kern="1200" dirty="0" smtClean="0">
              <a:solidFill>
                <a:srgbClr val="000099"/>
              </a:solidFill>
              <a:latin typeface="黑体" pitchFamily="2" charset="-122"/>
              <a:ea typeface="黑体" pitchFamily="2" charset="-122"/>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kern="1200" dirty="0" smtClean="0">
                <a:solidFill>
                  <a:srgbClr val="000099"/>
                </a:solidFill>
                <a:latin typeface="黑体" pitchFamily="2" charset="-122"/>
                <a:ea typeface="黑体" pitchFamily="2" charset="-122"/>
                <a:cs typeface="黑体"/>
              </a:rPr>
              <a:t>下面对虚线框中的几个主要的关键技术进行解释。</a:t>
            </a:r>
            <a:endParaRPr kumimoji="1" lang="en-US" altLang="zh-CN" sz="1200" kern="1200" dirty="0" smtClean="0">
              <a:solidFill>
                <a:srgbClr val="000099"/>
              </a:solidFill>
              <a:latin typeface="黑体" pitchFamily="2" charset="-122"/>
              <a:ea typeface="黑体" pitchFamily="2" charset="-122"/>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sz="1200" kern="1200" dirty="0" smtClean="0">
              <a:solidFill>
                <a:srgbClr val="000099"/>
              </a:solidFill>
              <a:latin typeface="黑体" pitchFamily="2" charset="-122"/>
              <a:ea typeface="黑体" pitchFamily="2" charset="-122"/>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sz="1200" kern="1200" dirty="0" smtClean="0">
              <a:solidFill>
                <a:srgbClr val="000099"/>
              </a:solidFill>
              <a:latin typeface="黑体" pitchFamily="2" charset="-122"/>
              <a:ea typeface="黑体" pitchFamily="2" charset="-122"/>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latin typeface="黑体"/>
              <a:ea typeface="黑体"/>
              <a:cs typeface="黑体"/>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CD33792A-0D06-C64D-A4CA-A7BCC6C54516}" type="slidenum">
              <a:rPr lang="en-US" altLang="zh-CN" smtClean="0"/>
              <a:pPr>
                <a:defRPr/>
              </a:pPr>
              <a:t>3</a:t>
            </a:fld>
            <a:endParaRPr lang="en-US" altLang="zh-CN"/>
          </a:p>
        </p:txBody>
      </p:sp>
    </p:spTree>
    <p:extLst>
      <p:ext uri="{BB962C8B-B14F-4D97-AF65-F5344CB8AC3E}">
        <p14:creationId xmlns:p14="http://schemas.microsoft.com/office/powerpoint/2010/main" val="3755884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首先是</a:t>
            </a:r>
            <a:r>
              <a:rPr lang="zh-CN" altLang="en-US" sz="1200" dirty="0" smtClean="0">
                <a:latin typeface="黑体"/>
                <a:ea typeface="黑体"/>
                <a:cs typeface="黑体"/>
              </a:rPr>
              <a:t>建模</a:t>
            </a:r>
            <a:r>
              <a:rPr lang="zh-CN" altLang="en-US" sz="1200" dirty="0" smtClean="0">
                <a:latin typeface="Arial" charset="0"/>
                <a:ea typeface="宋体" pitchFamily="2" charset="-122"/>
                <a:cs typeface="黑体"/>
              </a:rPr>
              <a:t>技术，</a:t>
            </a:r>
            <a:r>
              <a:rPr lang="zh-CN" altLang="en-US" sz="1200" dirty="0" smtClean="0">
                <a:latin typeface="黑体"/>
                <a:ea typeface="黑体"/>
                <a:cs typeface="黑体"/>
              </a:rPr>
              <a:t>冠状动脉模型和导丝模型的建模方法类似。</a:t>
            </a:r>
            <a:r>
              <a:rPr lang="zh-CN" altLang="en-US" sz="1200" dirty="0" smtClean="0">
                <a:latin typeface="Arial" charset="0"/>
                <a:ea typeface="宋体" pitchFamily="2" charset="-122"/>
                <a:cs typeface="黑体"/>
              </a:rPr>
              <a:t>拿</a:t>
            </a:r>
            <a:r>
              <a:rPr lang="zh-CN" altLang="en-US" sz="1200" dirty="0" smtClean="0">
                <a:latin typeface="黑体"/>
                <a:ea typeface="黑体"/>
                <a:cs typeface="黑体"/>
              </a:rPr>
              <a:t>冠状动脉模型来说。</a:t>
            </a:r>
            <a:endParaRPr lang="en-US" altLang="zh-CN" sz="1200" dirty="0" smtClean="0">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黑体"/>
                <a:ea typeface="黑体"/>
                <a:cs typeface="黑体"/>
              </a:rPr>
              <a:t>我们采集到冠状动脉造影图像是一个序列图像，包含</a:t>
            </a:r>
            <a:r>
              <a:rPr lang="en-US" altLang="zh-CN" sz="1200" dirty="0" smtClean="0">
                <a:latin typeface="黑体"/>
                <a:ea typeface="黑体"/>
                <a:cs typeface="黑体"/>
              </a:rPr>
              <a:t>t1</a:t>
            </a:r>
            <a:r>
              <a:rPr lang="zh-CN" altLang="en-US" sz="1200" dirty="0" smtClean="0">
                <a:latin typeface="黑体"/>
                <a:ea typeface="黑体"/>
                <a:cs typeface="黑体"/>
              </a:rPr>
              <a:t>至</a:t>
            </a:r>
            <a:r>
              <a:rPr lang="en-US" altLang="zh-CN" sz="1200" dirty="0" err="1" smtClean="0">
                <a:latin typeface="黑体"/>
                <a:ea typeface="黑体"/>
                <a:cs typeface="黑体"/>
              </a:rPr>
              <a:t>tn</a:t>
            </a:r>
            <a:r>
              <a:rPr lang="zh-CN" altLang="en-US" sz="1200" dirty="0" smtClean="0">
                <a:latin typeface="黑体"/>
                <a:ea typeface="黑体"/>
                <a:cs typeface="黑体"/>
              </a:rPr>
              <a:t>一系列的图像，</a:t>
            </a:r>
            <a:endParaRPr lang="en-US" altLang="zh-CN" sz="1200" dirty="0" smtClean="0">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黑体"/>
                <a:ea typeface="黑体"/>
                <a:cs typeface="黑体"/>
              </a:rPr>
              <a:t>我们可以从一个时刻的图像中提取得到对应时刻的冠状动脉模型，</a:t>
            </a:r>
            <a:endParaRPr lang="en-US" altLang="zh-CN" sz="1200" dirty="0" smtClean="0">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黑体"/>
                <a:ea typeface="黑体"/>
                <a:cs typeface="黑体"/>
              </a:rPr>
              <a:t>一个系列的冠状动脉模型可以组合成动态冠状动脉模型。</a:t>
            </a:r>
            <a:endParaRPr lang="en-US" altLang="zh-CN" sz="1200" dirty="0" smtClean="0">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黑体"/>
                <a:ea typeface="黑体"/>
                <a:cs typeface="黑体"/>
              </a:rPr>
              <a:t>对于</a:t>
            </a:r>
            <a:r>
              <a:rPr lang="en-US" altLang="zh-CN" sz="1200" dirty="0" smtClean="0">
                <a:latin typeface="黑体"/>
                <a:ea typeface="黑体"/>
                <a:cs typeface="黑体"/>
              </a:rPr>
              <a:t>t</a:t>
            </a:r>
            <a:r>
              <a:rPr lang="zh-CN" altLang="en-US" sz="1200" dirty="0" smtClean="0">
                <a:latin typeface="黑体"/>
                <a:ea typeface="黑体"/>
                <a:cs typeface="黑体"/>
              </a:rPr>
              <a:t>时刻的图像，我们抽取冠状动脉模型的方法是：</a:t>
            </a:r>
            <a:endParaRPr lang="en-US" altLang="zh-CN" sz="1200" dirty="0" smtClean="0">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黑体"/>
                <a:ea typeface="黑体"/>
                <a:cs typeface="黑体"/>
              </a:rPr>
              <a:t>将</a:t>
            </a:r>
            <a:r>
              <a:rPr lang="en-US" altLang="zh-CN" sz="1200" dirty="0" smtClean="0">
                <a:latin typeface="黑体"/>
                <a:ea typeface="黑体"/>
                <a:cs typeface="黑体"/>
              </a:rPr>
              <a:t>t</a:t>
            </a:r>
            <a:r>
              <a:rPr lang="zh-CN" altLang="en-US" sz="1200" dirty="0" smtClean="0">
                <a:latin typeface="黑体"/>
                <a:ea typeface="黑体"/>
                <a:cs typeface="黑体"/>
              </a:rPr>
              <a:t>时刻的图像，通过</a:t>
            </a:r>
            <a:r>
              <a:rPr lang="en-US" altLang="zh-CN" dirty="0" err="1" smtClean="0">
                <a:solidFill>
                  <a:schemeClr val="dk1"/>
                </a:solidFill>
                <a:latin typeface="黑体"/>
                <a:ea typeface="黑体"/>
                <a:cs typeface="黑体"/>
              </a:rPr>
              <a:t>GraphCut</a:t>
            </a:r>
            <a:r>
              <a:rPr lang="zh-CN" altLang="en-US" dirty="0" smtClean="0">
                <a:solidFill>
                  <a:schemeClr val="dk1"/>
                </a:solidFill>
                <a:latin typeface="黑体"/>
                <a:ea typeface="黑体"/>
                <a:cs typeface="黑体"/>
              </a:rPr>
              <a:t>之类的分割算法，提取出血管轮廓。</a:t>
            </a:r>
            <a:endParaRPr lang="en-US" altLang="zh-CN" dirty="0" smtClean="0">
              <a:solidFill>
                <a:schemeClr val="dk1"/>
              </a:solidFill>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solidFill>
                  <a:schemeClr val="dk1"/>
                </a:solidFill>
                <a:latin typeface="黑体"/>
                <a:ea typeface="黑体"/>
                <a:cs typeface="黑体"/>
              </a:rPr>
              <a:t>然后利用</a:t>
            </a:r>
            <a:r>
              <a:rPr lang="en-US" altLang="zh-CN" dirty="0" smtClean="0">
                <a:solidFill>
                  <a:schemeClr val="dk1"/>
                </a:solidFill>
                <a:latin typeface="黑体"/>
                <a:ea typeface="黑体"/>
                <a:cs typeface="黑体"/>
              </a:rPr>
              <a:t>Delaunay</a:t>
            </a:r>
            <a:r>
              <a:rPr lang="zh-CN" altLang="en-US" dirty="0" smtClean="0">
                <a:solidFill>
                  <a:schemeClr val="dk1"/>
                </a:solidFill>
                <a:latin typeface="黑体"/>
                <a:ea typeface="黑体"/>
                <a:cs typeface="黑体"/>
              </a:rPr>
              <a:t>之类的三角化方法可以提取血管轮廓边界。</a:t>
            </a:r>
            <a:endParaRPr lang="en-US" altLang="zh-CN" dirty="0" smtClean="0">
              <a:solidFill>
                <a:schemeClr val="dk1"/>
              </a:solidFill>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solidFill>
                  <a:schemeClr val="dk1"/>
                </a:solidFill>
                <a:latin typeface="黑体"/>
                <a:ea typeface="黑体"/>
                <a:cs typeface="黑体"/>
              </a:rPr>
              <a:t>最后通过</a:t>
            </a:r>
            <a:r>
              <a:rPr lang="en-US" altLang="zh-CN" sz="1200" dirty="0" smtClean="0">
                <a:solidFill>
                  <a:schemeClr val="dk1"/>
                </a:solidFill>
                <a:latin typeface="黑体"/>
                <a:ea typeface="黑体"/>
                <a:cs typeface="黑体"/>
              </a:rPr>
              <a:t>MCS</a:t>
            </a:r>
            <a:r>
              <a:rPr lang="zh-CN" altLang="en-US" sz="1200" dirty="0" smtClean="0">
                <a:solidFill>
                  <a:schemeClr val="dk1"/>
                </a:solidFill>
                <a:latin typeface="黑体"/>
                <a:ea typeface="黑体"/>
                <a:cs typeface="黑体"/>
              </a:rPr>
              <a:t>方法可以抽取出血管骨架模型。</a:t>
            </a:r>
            <a:endParaRPr lang="en-US" altLang="zh-CN" sz="1200" dirty="0" smtClean="0">
              <a:solidFill>
                <a:schemeClr val="dk1"/>
              </a:solidFill>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solidFill>
                <a:schemeClr val="dk1"/>
              </a:solidFill>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黑体"/>
                <a:ea typeface="黑体"/>
                <a:cs typeface="黑体"/>
              </a:rPr>
              <a:t>在今后的工作中还需要对这些算法进行研究以找到满足实际需要的新方法。</a:t>
            </a:r>
            <a:endParaRPr lang="en-US" altLang="zh-CN" sz="1200" dirty="0" smtClean="0">
              <a:latin typeface="黑体"/>
              <a:ea typeface="黑体"/>
              <a:cs typeface="黑体"/>
            </a:endParaRPr>
          </a:p>
        </p:txBody>
      </p:sp>
      <p:sp>
        <p:nvSpPr>
          <p:cNvPr id="4" name="灯片编号占位符 3"/>
          <p:cNvSpPr>
            <a:spLocks noGrp="1"/>
          </p:cNvSpPr>
          <p:nvPr>
            <p:ph type="sldNum" sz="quarter" idx="10"/>
          </p:nvPr>
        </p:nvSpPr>
        <p:spPr/>
        <p:txBody>
          <a:bodyPr/>
          <a:lstStyle/>
          <a:p>
            <a:pPr>
              <a:defRPr/>
            </a:pPr>
            <a:fld id="{CD33792A-0D06-C64D-A4CA-A7BCC6C54516}" type="slidenum">
              <a:rPr lang="en-US" altLang="zh-CN" smtClean="0"/>
              <a:pPr>
                <a:defRPr/>
              </a:pPr>
              <a:t>4</a:t>
            </a:fld>
            <a:endParaRPr lang="en-US" altLang="zh-CN"/>
          </a:p>
        </p:txBody>
      </p:sp>
    </p:spTree>
    <p:extLst>
      <p:ext uri="{BB962C8B-B14F-4D97-AF65-F5344CB8AC3E}">
        <p14:creationId xmlns:p14="http://schemas.microsoft.com/office/powerpoint/2010/main" val="348591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第二个关键技术是</a:t>
            </a:r>
            <a:r>
              <a:rPr lang="zh-CN" altLang="en-US" sz="1200" dirty="0" smtClean="0">
                <a:latin typeface="黑体"/>
                <a:ea typeface="黑体"/>
                <a:cs typeface="黑体"/>
              </a:rPr>
              <a:t>增强现实融合算法。</a:t>
            </a:r>
            <a:endParaRPr lang="en-US" altLang="zh-CN" sz="1200" dirty="0" smtClean="0">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黑体"/>
                <a:ea typeface="黑体"/>
                <a:cs typeface="黑体"/>
              </a:rPr>
              <a:t>最关键的是需要解决，导丝模型与冠状动脉模型的匹配问题。</a:t>
            </a:r>
            <a:endParaRPr lang="en-US" altLang="zh-CN" sz="1200" dirty="0" smtClean="0">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smtClean="0">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黑体"/>
                <a:ea typeface="黑体"/>
                <a:cs typeface="黑体"/>
              </a:rPr>
              <a:t>动态冠状动脉模型包含了一个序列的各个时刻的冠状动脉模型。</a:t>
            </a:r>
            <a:endParaRPr lang="en-US" altLang="zh-CN" dirty="0" smtClean="0">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黑体"/>
                <a:ea typeface="黑体"/>
              </a:rPr>
              <a:t>对于</a:t>
            </a:r>
            <a:r>
              <a:rPr lang="en-US" altLang="zh-CN" dirty="0" smtClean="0">
                <a:latin typeface="黑体"/>
                <a:ea typeface="黑体"/>
              </a:rPr>
              <a:t>X</a:t>
            </a:r>
            <a:r>
              <a:rPr lang="zh-CN" altLang="en-US" dirty="0" smtClean="0">
                <a:latin typeface="黑体"/>
                <a:ea typeface="黑体"/>
              </a:rPr>
              <a:t>时刻的导丝模型，我们可以利用</a:t>
            </a:r>
            <a:r>
              <a:rPr lang="en-US" altLang="zh-CN" dirty="0" smtClean="0">
                <a:latin typeface="黑体"/>
                <a:ea typeface="黑体"/>
              </a:rPr>
              <a:t>Short Graph Matching</a:t>
            </a:r>
            <a:r>
              <a:rPr lang="zh-CN" altLang="en-US" dirty="0" smtClean="0">
                <a:latin typeface="黑体"/>
                <a:ea typeface="黑体"/>
              </a:rPr>
              <a:t>方法，从</a:t>
            </a:r>
            <a:r>
              <a:rPr lang="zh-CN" altLang="en-US" dirty="0" smtClean="0">
                <a:latin typeface="黑体"/>
                <a:ea typeface="黑体"/>
                <a:cs typeface="黑体"/>
              </a:rPr>
              <a:t>冠状动脉模型</a:t>
            </a:r>
            <a:r>
              <a:rPr lang="zh-CN" altLang="en-US" dirty="0" smtClean="0">
                <a:latin typeface="黑体"/>
                <a:ea typeface="黑体"/>
              </a:rPr>
              <a:t>序列中找到一个最匹配的模型。</a:t>
            </a:r>
            <a:endParaRPr lang="en-US" altLang="zh-CN" dirty="0" smtClean="0">
              <a:latin typeface="黑体"/>
              <a:ea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latin typeface="黑体"/>
              <a:ea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黑体"/>
                <a:ea typeface="黑体"/>
              </a:rPr>
              <a:t>找到了最佳匹配，我们可以利用增强现实显示算法对</a:t>
            </a:r>
            <a:r>
              <a:rPr lang="zh-CN" altLang="en-US" dirty="0" smtClean="0">
                <a:latin typeface="黑体"/>
                <a:ea typeface="黑体"/>
                <a:cs typeface="黑体"/>
              </a:rPr>
              <a:t>实时</a:t>
            </a:r>
            <a:r>
              <a:rPr lang="en-US" altLang="zh-CN" dirty="0" smtClean="0">
                <a:latin typeface="黑体"/>
                <a:ea typeface="黑体"/>
                <a:cs typeface="黑体"/>
              </a:rPr>
              <a:t>X</a:t>
            </a:r>
            <a:r>
              <a:rPr lang="zh-CN" altLang="en-US" dirty="0" smtClean="0">
                <a:latin typeface="黑体"/>
                <a:ea typeface="黑体"/>
                <a:cs typeface="黑体"/>
              </a:rPr>
              <a:t>线透视图像进行增强。</a:t>
            </a:r>
            <a:endParaRPr lang="en-US" altLang="zh-CN" dirty="0" smtClean="0">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黑体"/>
                <a:ea typeface="黑体"/>
                <a:cs typeface="黑体"/>
              </a:rPr>
              <a:t>我们将血管轮廓，转换为新的表现形式，然后叠加在不包含血管位置、分布，走形信息的实时</a:t>
            </a:r>
            <a:r>
              <a:rPr lang="en-US" altLang="zh-CN" dirty="0" smtClean="0">
                <a:latin typeface="黑体"/>
                <a:ea typeface="黑体"/>
                <a:cs typeface="黑体"/>
              </a:rPr>
              <a:t>X</a:t>
            </a:r>
            <a:r>
              <a:rPr lang="zh-CN" altLang="en-US" dirty="0" smtClean="0">
                <a:latin typeface="黑体"/>
                <a:ea typeface="黑体"/>
                <a:cs typeface="黑体"/>
              </a:rPr>
              <a:t>线透视图像上，得到增强的实时</a:t>
            </a:r>
            <a:r>
              <a:rPr lang="en-US" altLang="zh-CN" dirty="0" smtClean="0">
                <a:latin typeface="黑体"/>
                <a:ea typeface="黑体"/>
                <a:cs typeface="黑体"/>
              </a:rPr>
              <a:t>X</a:t>
            </a:r>
            <a:r>
              <a:rPr lang="zh-CN" altLang="en-US" dirty="0" smtClean="0">
                <a:latin typeface="黑体"/>
                <a:ea typeface="黑体"/>
                <a:cs typeface="黑体"/>
              </a:rPr>
              <a:t>线透视图像，最后显示出来。</a:t>
            </a:r>
            <a:endParaRPr lang="en-US" altLang="zh-CN" dirty="0" smtClean="0">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黑体"/>
                <a:ea typeface="黑体"/>
                <a:cs typeface="黑体"/>
              </a:rPr>
              <a:t>之所以称为新表现形式，因为简单的图像叠加，会使结果图像显得混乱，信息辨识度不高。所以我们需要寻找新的表现形式。</a:t>
            </a:r>
            <a:endParaRPr lang="zh-CN" altLang="zh-CN" dirty="0" smtClean="0">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黑体"/>
                <a:ea typeface="黑体"/>
                <a:cs typeface="黑体"/>
              </a:rPr>
              <a:t>注 除了</a:t>
            </a:r>
            <a:r>
              <a:rPr lang="en-US" altLang="zh-CN" dirty="0" smtClean="0">
                <a:solidFill>
                  <a:schemeClr val="dk1"/>
                </a:solidFill>
                <a:latin typeface="黑体"/>
                <a:ea typeface="黑体"/>
                <a:cs typeface="黑体"/>
              </a:rPr>
              <a:t>Short Graph Matching</a:t>
            </a:r>
            <a:r>
              <a:rPr lang="zh-CN" altLang="en-US" smtClean="0">
                <a:solidFill>
                  <a:schemeClr val="dk1"/>
                </a:solidFill>
                <a:latin typeface="黑体"/>
                <a:ea typeface="黑体"/>
                <a:cs typeface="黑体"/>
              </a:rPr>
              <a:t>还有主成分分析方法等</a:t>
            </a:r>
            <a:endParaRPr lang="zh-CN" altLang="en-US" dirty="0" smtClean="0">
              <a:solidFill>
                <a:schemeClr val="dk1"/>
              </a:solidFill>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dirty="0" smtClean="0">
              <a:latin typeface="黑体"/>
              <a:ea typeface="黑体"/>
              <a:cs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latin typeface="黑体"/>
              <a:ea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latin typeface="黑体"/>
              <a:ea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latin typeface="黑体"/>
              <a:ea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latin typeface="黑体"/>
              <a:ea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latin typeface="黑体"/>
              <a:ea typeface="黑体"/>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D33792A-0D06-C64D-A4CA-A7BCC6C54516}" type="slidenum">
              <a:rPr lang="en-US" altLang="zh-CN" smtClean="0"/>
              <a:pPr>
                <a:defRPr/>
              </a:pPr>
              <a:t>5</a:t>
            </a:fld>
            <a:endParaRPr lang="en-US" altLang="zh-CN"/>
          </a:p>
        </p:txBody>
      </p:sp>
    </p:spTree>
    <p:extLst>
      <p:ext uri="{BB962C8B-B14F-4D97-AF65-F5344CB8AC3E}">
        <p14:creationId xmlns:p14="http://schemas.microsoft.com/office/powerpoint/2010/main" val="1854477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概括起来，这个课题需要解决</a:t>
            </a:r>
            <a:r>
              <a:rPr kumimoji="1" lang="en-US" altLang="zh-CN" dirty="0" smtClean="0"/>
              <a:t>4</a:t>
            </a:r>
            <a:r>
              <a:rPr kumimoji="1" lang="zh-CN" altLang="en-US" dirty="0" smtClean="0"/>
              <a:t>个关键技术问题。最主要的是建模问题和融合问题。</a:t>
            </a:r>
            <a:endParaRPr kumimoji="1" lang="en-US" altLang="zh-CN" dirty="0" smtClean="0"/>
          </a:p>
          <a:p>
            <a:endParaRPr kumimoji="1" lang="en-US" altLang="zh-CN" dirty="0" smtClean="0"/>
          </a:p>
          <a:p>
            <a:r>
              <a:rPr kumimoji="1" lang="zh-CN" altLang="en-US" dirty="0" smtClean="0"/>
              <a:t>主要的考核指标是融合精度小于</a:t>
            </a:r>
            <a:r>
              <a:rPr kumimoji="1" lang="en-US" altLang="zh-CN" dirty="0" smtClean="0"/>
              <a:t>2mm</a:t>
            </a:r>
            <a:r>
              <a:rPr kumimoji="1" lang="zh-CN" altLang="en-US" dirty="0" smtClean="0"/>
              <a:t>，申请软件著作权</a:t>
            </a:r>
            <a:r>
              <a:rPr kumimoji="1" lang="en-US" altLang="zh-CN" dirty="0" smtClean="0"/>
              <a:t>1</a:t>
            </a:r>
            <a:r>
              <a:rPr kumimoji="1" lang="zh-CN" altLang="en-US" dirty="0" smtClean="0"/>
              <a:t>项，申请发明专利</a:t>
            </a:r>
            <a:r>
              <a:rPr kumimoji="1" lang="en-US" altLang="zh-CN" dirty="0" smtClean="0"/>
              <a:t>1</a:t>
            </a:r>
            <a:r>
              <a:rPr kumimoji="1" lang="zh-CN" altLang="en-US" dirty="0" smtClean="0"/>
              <a:t>项。</a:t>
            </a:r>
            <a:endParaRPr kumimoji="1" lang="en-US" altLang="zh-CN" dirty="0" smtClean="0"/>
          </a:p>
          <a:p>
            <a:endParaRPr kumimoji="1" lang="en-US" altLang="zh-CN" dirty="0" smtClean="0"/>
          </a:p>
          <a:p>
            <a:r>
              <a:rPr kumimoji="1" lang="zh-CN" altLang="en-US" dirty="0" smtClean="0"/>
              <a:t>对于考核指标的评测也非常明确。</a:t>
            </a:r>
            <a:endParaRPr kumimoji="1" lang="en-US" altLang="zh-CN" dirty="0" smtClean="0"/>
          </a:p>
        </p:txBody>
      </p:sp>
      <p:sp>
        <p:nvSpPr>
          <p:cNvPr id="4" name="幻灯片编号占位符 3"/>
          <p:cNvSpPr>
            <a:spLocks noGrp="1"/>
          </p:cNvSpPr>
          <p:nvPr>
            <p:ph type="sldNum" sz="quarter" idx="10"/>
          </p:nvPr>
        </p:nvSpPr>
        <p:spPr/>
        <p:txBody>
          <a:bodyPr/>
          <a:lstStyle/>
          <a:p>
            <a:pPr>
              <a:defRPr/>
            </a:pPr>
            <a:fld id="{CD33792A-0D06-C64D-A4CA-A7BCC6C54516}" type="slidenum">
              <a:rPr lang="en-US" altLang="zh-CN" smtClean="0"/>
              <a:pPr>
                <a:defRPr/>
              </a:pPr>
              <a:t>6</a:t>
            </a:fld>
            <a:endParaRPr lang="en-US" altLang="zh-CN"/>
          </a:p>
        </p:txBody>
      </p:sp>
    </p:spTree>
    <p:extLst>
      <p:ext uri="{BB962C8B-B14F-4D97-AF65-F5344CB8AC3E}">
        <p14:creationId xmlns:p14="http://schemas.microsoft.com/office/powerpoint/2010/main" val="1926534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这个课题的工作，</a:t>
            </a:r>
            <a:endParaRPr lang="en-US" altLang="zh-CN" dirty="0" smtClean="0"/>
          </a:p>
          <a:p>
            <a:pPr lvl="0"/>
            <a:r>
              <a:rPr lang="zh-CN" altLang="en-US" sz="1200" dirty="0" smtClean="0">
                <a:latin typeface="微软雅黑" panose="020B0503020204020204" pitchFamily="34" charset="-122"/>
                <a:ea typeface="微软雅黑" panose="020B0503020204020204" pitchFamily="34" charset="-122"/>
              </a:rPr>
              <a:t>综合多个心动周期的冠状动脉造影</a:t>
            </a:r>
            <a:endParaRPr lang="en-US" altLang="zh-CN" sz="1200" dirty="0" smtClean="0">
              <a:latin typeface="微软雅黑" panose="020B0503020204020204" pitchFamily="34" charset="-122"/>
              <a:ea typeface="微软雅黑" panose="020B0503020204020204" pitchFamily="34" charset="-122"/>
            </a:endParaRPr>
          </a:p>
          <a:p>
            <a:pPr lvl="0"/>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考虑原有操作习惯，在血管介入手术引入增强现实，易于推广。</a:t>
            </a:r>
          </a:p>
          <a:p>
            <a:pPr lvl="0"/>
            <a:endParaRPr lang="en-US" altLang="zh-CN" sz="1200" dirty="0" smtClean="0">
              <a:latin typeface="微软雅黑" panose="020B0503020204020204" pitchFamily="34" charset="-122"/>
              <a:ea typeface="微软雅黑" panose="020B0503020204020204" pitchFamily="34" charset="-122"/>
            </a:endParaRPr>
          </a:p>
          <a:p>
            <a:pPr lvl="0"/>
            <a:r>
              <a:rPr lang="zh-CN" altLang="en-US" sz="1200" dirty="0" smtClean="0">
                <a:latin typeface="微软雅黑" panose="020B0503020204020204" pitchFamily="34" charset="-122"/>
                <a:ea typeface="微软雅黑" panose="020B0503020204020204" pitchFamily="34" charset="-122"/>
              </a:rPr>
              <a:t>具有先进性。</a:t>
            </a:r>
            <a:endParaRPr lang="en-US" altLang="zh-CN" sz="1200" dirty="0" smtClean="0">
              <a:latin typeface="微软雅黑" panose="020B0503020204020204" pitchFamily="34" charset="-122"/>
              <a:ea typeface="微软雅黑" panose="020B0503020204020204" pitchFamily="34" charset="-122"/>
            </a:endParaRPr>
          </a:p>
          <a:p>
            <a:pPr lvl="0"/>
            <a:endParaRPr lang="en-US" altLang="zh-CN" sz="1200" dirty="0" smtClean="0">
              <a:latin typeface="微软雅黑" panose="020B0503020204020204" pitchFamily="34" charset="-122"/>
              <a:ea typeface="微软雅黑" panose="020B0503020204020204" pitchFamily="34" charset="-122"/>
            </a:endParaRPr>
          </a:p>
          <a:p>
            <a:pPr lvl="0"/>
            <a:r>
              <a:rPr lang="zh-CN" altLang="en-US" sz="1200" dirty="0" smtClean="0">
                <a:latin typeface="微软雅黑" panose="020B0503020204020204" pitchFamily="34" charset="-122"/>
                <a:ea typeface="微软雅黑" panose="020B0503020204020204" pitchFamily="34" charset="-122"/>
              </a:rPr>
              <a:t>另外，</a:t>
            </a:r>
            <a:endParaRPr lang="en-US" altLang="zh-CN" sz="1200"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多个心动周期的数据，提高建模精度，减少心脏跳动引入的误差</a:t>
            </a:r>
          </a:p>
          <a:p>
            <a:pPr lvl="0"/>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引入增强信息，但不改变原有操作习惯，应用难度低。</a:t>
            </a:r>
          </a:p>
          <a:p>
            <a:pPr lvl="0"/>
            <a:endParaRPr lang="en-US" altLang="zh-CN" sz="1200" dirty="0" smtClean="0">
              <a:latin typeface="微软雅黑" panose="020B0503020204020204" pitchFamily="34" charset="-122"/>
              <a:ea typeface="微软雅黑" panose="020B0503020204020204" pitchFamily="34" charset="-122"/>
            </a:endParaRPr>
          </a:p>
          <a:p>
            <a:pPr lvl="0"/>
            <a:r>
              <a:rPr lang="zh-CN" altLang="en-US" sz="1200" dirty="0" smtClean="0">
                <a:latin typeface="微软雅黑" panose="020B0503020204020204" pitchFamily="34" charset="-122"/>
                <a:ea typeface="微软雅黑" panose="020B0503020204020204" pitchFamily="34" charset="-122"/>
              </a:rPr>
              <a:t>因此也是可行的。</a:t>
            </a:r>
            <a:endParaRPr lang="en-US" altLang="zh-CN"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CD33792A-0D06-C64D-A4CA-A7BCC6C54516}" type="slidenum">
              <a:rPr lang="en-US" altLang="zh-CN" smtClean="0"/>
              <a:pPr>
                <a:defRPr/>
              </a:pPr>
              <a:t>7</a:t>
            </a:fld>
            <a:endParaRPr lang="en-US" altLang="zh-CN"/>
          </a:p>
        </p:txBody>
      </p:sp>
    </p:spTree>
    <p:extLst>
      <p:ext uri="{BB962C8B-B14F-4D97-AF65-F5344CB8AC3E}">
        <p14:creationId xmlns:p14="http://schemas.microsoft.com/office/powerpoint/2010/main" val="3333269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332509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59472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76859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14898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282795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02683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6543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82518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5103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16247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99820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85"/>
          <p:cNvSpPr>
            <a:spLocks noChangeShapeType="1"/>
          </p:cNvSpPr>
          <p:nvPr userDrawn="1"/>
        </p:nvSpPr>
        <p:spPr bwMode="auto">
          <a:xfrm>
            <a:off x="0" y="908050"/>
            <a:ext cx="9144000" cy="0"/>
          </a:xfrm>
          <a:prstGeom prst="line">
            <a:avLst/>
          </a:prstGeom>
          <a:noFill/>
          <a:ln w="635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pic>
        <p:nvPicPr>
          <p:cNvPr id="7" name="图片 6"/>
          <p:cNvPicPr>
            <a:picLocks noChangeAspect="1"/>
          </p:cNvPicPr>
          <p:nvPr userDrawn="1"/>
        </p:nvPicPr>
        <p:blipFill>
          <a:blip r:embed="rId13"/>
          <a:stretch>
            <a:fillRect/>
          </a:stretch>
        </p:blipFill>
        <p:spPr>
          <a:xfrm>
            <a:off x="179512" y="116632"/>
            <a:ext cx="720080" cy="720080"/>
          </a:xfrm>
          <a:prstGeom prst="rect">
            <a:avLst/>
          </a:prstGeom>
        </p:spPr>
      </p:pic>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xStyles>
    <p:titleStyle>
      <a:lvl1pPr algn="ctr" rtl="0" eaLnBrk="0" fontAlgn="base" hangingPunct="0">
        <a:spcBef>
          <a:spcPct val="0"/>
        </a:spcBef>
        <a:spcAft>
          <a:spcPct val="0"/>
        </a:spcAft>
        <a:defRPr kumimoji="1" sz="4400">
          <a:solidFill>
            <a:schemeClr val="tx2"/>
          </a:solidFill>
          <a:latin typeface="+mj-lt"/>
          <a:ea typeface="+mj-ea"/>
          <a:cs typeface="宋体" charset="0"/>
        </a:defRPr>
      </a:lvl1pPr>
      <a:lvl2pPr algn="ctr" rtl="0" eaLnBrk="0" fontAlgn="base" hangingPunct="0">
        <a:spcBef>
          <a:spcPct val="0"/>
        </a:spcBef>
        <a:spcAft>
          <a:spcPct val="0"/>
        </a:spcAft>
        <a:defRPr kumimoji="1" sz="4400">
          <a:solidFill>
            <a:schemeClr val="tx2"/>
          </a:solidFill>
          <a:latin typeface="Arial"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charset="0"/>
          <a:ea typeface="宋体" pitchFamily="2" charset="-122"/>
          <a:cs typeface="宋体" charset="0"/>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image" Target="../media/image5.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4.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a:xfrm>
            <a:off x="683568" y="1052736"/>
            <a:ext cx="7772400" cy="1512168"/>
          </a:xfrm>
        </p:spPr>
        <p:txBody>
          <a:bodyPr/>
          <a:lstStyle/>
          <a:p>
            <a:pPr>
              <a:lnSpc>
                <a:spcPct val="120000"/>
              </a:lnSpc>
            </a:pPr>
            <a:r>
              <a:rPr lang="zh-CN" altLang="en-US" sz="3600" b="1" kern="1200" dirty="0" smtClean="0">
                <a:solidFill>
                  <a:srgbClr val="003399"/>
                </a:solidFill>
                <a:latin typeface="黑体" pitchFamily="2" charset="-122"/>
                <a:ea typeface="黑体" pitchFamily="2" charset="-122"/>
              </a:rPr>
              <a:t>基于增强现实的心血管微创植入</a:t>
            </a:r>
            <a:r>
              <a:rPr lang="en-US" altLang="zh-CN" sz="3600" b="1" kern="1200" dirty="0" smtClean="0">
                <a:solidFill>
                  <a:srgbClr val="003399"/>
                </a:solidFill>
                <a:latin typeface="黑体" pitchFamily="2" charset="-122"/>
                <a:ea typeface="黑体" pitchFamily="2" charset="-122"/>
              </a:rPr>
              <a:t/>
            </a:r>
            <a:br>
              <a:rPr lang="en-US" altLang="zh-CN" sz="3600" b="1" kern="1200" dirty="0" smtClean="0">
                <a:solidFill>
                  <a:srgbClr val="003399"/>
                </a:solidFill>
                <a:latin typeface="黑体" pitchFamily="2" charset="-122"/>
                <a:ea typeface="黑体" pitchFamily="2" charset="-122"/>
              </a:rPr>
            </a:br>
            <a:r>
              <a:rPr lang="zh-CN" altLang="en-US" sz="3600" b="1" kern="1200" dirty="0" smtClean="0">
                <a:solidFill>
                  <a:srgbClr val="003399"/>
                </a:solidFill>
                <a:latin typeface="黑体" pitchFamily="2" charset="-122"/>
                <a:ea typeface="黑体" pitchFamily="2" charset="-122"/>
              </a:rPr>
              <a:t>和精准介入手术关键技术</a:t>
            </a:r>
            <a:r>
              <a:rPr lang="zh-CN" altLang="en-US" sz="3600" b="1" kern="1200" dirty="0">
                <a:solidFill>
                  <a:srgbClr val="003399"/>
                </a:solidFill>
                <a:latin typeface="黑体" pitchFamily="2" charset="-122"/>
                <a:ea typeface="黑体" pitchFamily="2" charset="-122"/>
              </a:rPr>
              <a:t>研究</a:t>
            </a:r>
          </a:p>
        </p:txBody>
      </p:sp>
      <p:sp>
        <p:nvSpPr>
          <p:cNvPr id="6147" name="副标题 7"/>
          <p:cNvSpPr>
            <a:spLocks noGrp="1"/>
          </p:cNvSpPr>
          <p:nvPr>
            <p:ph type="subTitle" idx="1"/>
          </p:nvPr>
        </p:nvSpPr>
        <p:spPr>
          <a:xfrm>
            <a:off x="1187624" y="3501008"/>
            <a:ext cx="7848872" cy="2664296"/>
          </a:xfrm>
        </p:spPr>
        <p:txBody>
          <a:bodyPr/>
          <a:lstStyle/>
          <a:p>
            <a:pPr algn="l" eaLnBrk="1" hangingPunct="1">
              <a:lnSpc>
                <a:spcPct val="250000"/>
              </a:lnSpc>
              <a:spcBef>
                <a:spcPct val="30000"/>
              </a:spcBef>
              <a:spcAft>
                <a:spcPct val="5000"/>
              </a:spcAft>
            </a:pPr>
            <a:r>
              <a:rPr lang="zh-CN" altLang="en-US" sz="2000" b="1" kern="1200" dirty="0">
                <a:solidFill>
                  <a:srgbClr val="003399"/>
                </a:solidFill>
                <a:latin typeface="黑体"/>
                <a:ea typeface="黑体"/>
                <a:cs typeface="黑体"/>
              </a:rPr>
              <a:t>上海交通大学</a:t>
            </a:r>
            <a:r>
              <a:rPr lang="en-US" altLang="zh-CN" sz="2000" b="1" kern="1200" dirty="0">
                <a:solidFill>
                  <a:srgbClr val="003399"/>
                </a:solidFill>
                <a:latin typeface="黑体"/>
                <a:ea typeface="黑体"/>
                <a:cs typeface="黑体"/>
              </a:rPr>
              <a:t> </a:t>
            </a:r>
            <a:r>
              <a:rPr lang="zh-CN" altLang="en-US" sz="2000" b="1" kern="1200" dirty="0">
                <a:solidFill>
                  <a:srgbClr val="003399"/>
                </a:solidFill>
                <a:latin typeface="黑体"/>
                <a:ea typeface="黑体"/>
                <a:cs typeface="黑体"/>
              </a:rPr>
              <a:t>国家数字化制造技术中心    </a:t>
            </a:r>
            <a:r>
              <a:rPr lang="en-US" altLang="zh-CN" sz="2000" b="1" kern="1200" dirty="0">
                <a:solidFill>
                  <a:srgbClr val="003399"/>
                </a:solidFill>
                <a:latin typeface="黑体"/>
                <a:ea typeface="黑体"/>
                <a:cs typeface="黑体"/>
              </a:rPr>
              <a:t> </a:t>
            </a:r>
            <a:r>
              <a:rPr lang="zh-CN" altLang="en-US" sz="2000" b="1" kern="1200" dirty="0" smtClean="0">
                <a:solidFill>
                  <a:srgbClr val="003399"/>
                </a:solidFill>
                <a:latin typeface="黑体"/>
                <a:ea typeface="黑体"/>
                <a:cs typeface="黑体"/>
              </a:rPr>
              <a:t> 谢  叻 </a:t>
            </a:r>
            <a:r>
              <a:rPr lang="en-US" altLang="zh-CN" sz="2000" b="1" kern="1200" dirty="0" smtClean="0">
                <a:solidFill>
                  <a:srgbClr val="003399"/>
                </a:solidFill>
                <a:latin typeface="黑体"/>
                <a:ea typeface="黑体"/>
                <a:cs typeface="黑体"/>
              </a:rPr>
              <a:t> </a:t>
            </a:r>
            <a:r>
              <a:rPr lang="zh-CN" altLang="en-US" sz="2000" b="1" kern="1200" dirty="0" smtClean="0">
                <a:solidFill>
                  <a:srgbClr val="003399"/>
                </a:solidFill>
                <a:latin typeface="黑体"/>
                <a:ea typeface="黑体"/>
                <a:cs typeface="黑体"/>
              </a:rPr>
              <a:t>教</a:t>
            </a:r>
            <a:r>
              <a:rPr lang="en-US" altLang="zh-CN" sz="2000" b="1" kern="1200" dirty="0" smtClean="0">
                <a:solidFill>
                  <a:srgbClr val="003399"/>
                </a:solidFill>
                <a:latin typeface="黑体"/>
                <a:ea typeface="黑体"/>
                <a:cs typeface="黑体"/>
              </a:rPr>
              <a:t>    </a:t>
            </a:r>
            <a:r>
              <a:rPr lang="zh-CN" altLang="en-US" sz="2000" b="1" kern="1200" dirty="0" smtClean="0">
                <a:solidFill>
                  <a:srgbClr val="003399"/>
                </a:solidFill>
                <a:latin typeface="黑体"/>
                <a:ea typeface="黑体"/>
                <a:cs typeface="黑体"/>
              </a:rPr>
              <a:t>授</a:t>
            </a:r>
            <a:endParaRPr lang="en-US" altLang="zh-CN" sz="2000" b="1" kern="1200" dirty="0">
              <a:solidFill>
                <a:srgbClr val="003399"/>
              </a:solidFill>
              <a:latin typeface="黑体"/>
              <a:ea typeface="黑体"/>
              <a:cs typeface="黑体"/>
            </a:endParaRPr>
          </a:p>
          <a:p>
            <a:pPr algn="l" eaLnBrk="1" hangingPunct="1">
              <a:lnSpc>
                <a:spcPct val="250000"/>
              </a:lnSpc>
              <a:spcBef>
                <a:spcPct val="30000"/>
              </a:spcBef>
              <a:spcAft>
                <a:spcPct val="5000"/>
              </a:spcAft>
            </a:pPr>
            <a:r>
              <a:rPr lang="zh-CN" altLang="en-US" sz="2000" b="1" kern="1200" dirty="0" smtClean="0">
                <a:solidFill>
                  <a:srgbClr val="003399"/>
                </a:solidFill>
                <a:latin typeface="黑体"/>
                <a:ea typeface="黑体"/>
                <a:cs typeface="黑体"/>
              </a:rPr>
              <a:t>中国医</a:t>
            </a:r>
            <a:r>
              <a:rPr lang="zh-CN" altLang="en-US" sz="2000" b="1" kern="1200" dirty="0">
                <a:solidFill>
                  <a:srgbClr val="003399"/>
                </a:solidFill>
                <a:latin typeface="黑体"/>
                <a:ea typeface="黑体"/>
                <a:cs typeface="黑体"/>
              </a:rPr>
              <a:t>学科学院北京协和</a:t>
            </a:r>
            <a:r>
              <a:rPr lang="zh-CN" altLang="en-US" sz="2000" b="1" kern="1200" dirty="0" smtClean="0">
                <a:solidFill>
                  <a:srgbClr val="003399"/>
                </a:solidFill>
                <a:latin typeface="黑体"/>
                <a:ea typeface="黑体"/>
                <a:cs typeface="黑体"/>
              </a:rPr>
              <a:t>医院</a:t>
            </a:r>
            <a:r>
              <a:rPr lang="en-US" altLang="zh-CN" sz="2000" b="1" kern="1200" dirty="0" smtClean="0">
                <a:solidFill>
                  <a:srgbClr val="003399"/>
                </a:solidFill>
                <a:latin typeface="黑体"/>
                <a:ea typeface="黑体"/>
                <a:cs typeface="黑体"/>
              </a:rPr>
              <a:t>   </a:t>
            </a:r>
            <a:r>
              <a:rPr lang="zh-CN" altLang="en-US" sz="2000" b="1" kern="1200" dirty="0" smtClean="0">
                <a:solidFill>
                  <a:srgbClr val="003399"/>
                </a:solidFill>
                <a:latin typeface="黑体"/>
                <a:ea typeface="黑体"/>
                <a:cs typeface="黑体"/>
              </a:rPr>
              <a:t>心内科</a:t>
            </a:r>
            <a:r>
              <a:rPr lang="en-US" altLang="zh-CN" sz="2000" b="1" kern="1200" dirty="0" smtClean="0">
                <a:solidFill>
                  <a:srgbClr val="003399"/>
                </a:solidFill>
                <a:latin typeface="黑体"/>
                <a:ea typeface="黑体"/>
                <a:cs typeface="黑体"/>
              </a:rPr>
              <a:t>      </a:t>
            </a:r>
            <a:r>
              <a:rPr lang="zh-CN" altLang="en-US" sz="2000" b="1" kern="1200" dirty="0" smtClean="0">
                <a:solidFill>
                  <a:srgbClr val="003399"/>
                </a:solidFill>
                <a:latin typeface="黑体"/>
                <a:ea typeface="黑体"/>
                <a:cs typeface="黑体"/>
              </a:rPr>
              <a:t>刘震宇</a:t>
            </a:r>
            <a:r>
              <a:rPr lang="en-US" altLang="zh-CN" sz="2000" b="1" kern="1200" dirty="0" smtClean="0">
                <a:solidFill>
                  <a:srgbClr val="003399"/>
                </a:solidFill>
                <a:latin typeface="黑体"/>
                <a:ea typeface="黑体"/>
                <a:cs typeface="黑体"/>
              </a:rPr>
              <a:t>  </a:t>
            </a:r>
            <a:r>
              <a:rPr lang="zh-CN" altLang="zh-CN" sz="2000" b="1" kern="1200" dirty="0" smtClean="0">
                <a:solidFill>
                  <a:srgbClr val="003399"/>
                </a:solidFill>
                <a:latin typeface="黑体"/>
                <a:ea typeface="黑体"/>
                <a:cs typeface="黑体"/>
              </a:rPr>
              <a:t>主任医师</a:t>
            </a:r>
            <a:endParaRPr lang="en-US" altLang="zh-CN" sz="2000" b="1" kern="1200" dirty="0">
              <a:solidFill>
                <a:srgbClr val="003399"/>
              </a:solidFill>
              <a:latin typeface="黑体"/>
              <a:ea typeface="黑体"/>
              <a:cs typeface="黑体"/>
            </a:endParaRPr>
          </a:p>
          <a:p>
            <a:pPr algn="l" eaLnBrk="1" hangingPunct="1">
              <a:lnSpc>
                <a:spcPct val="250000"/>
              </a:lnSpc>
              <a:spcBef>
                <a:spcPct val="30000"/>
              </a:spcBef>
              <a:spcAft>
                <a:spcPct val="5000"/>
              </a:spcAft>
            </a:pPr>
            <a:r>
              <a:rPr lang="zh-CN" altLang="en-US" sz="2000" b="1" kern="1200" dirty="0" smtClean="0">
                <a:solidFill>
                  <a:srgbClr val="003399"/>
                </a:solidFill>
                <a:latin typeface="黑体"/>
                <a:ea typeface="黑体"/>
                <a:cs typeface="黑体"/>
              </a:rPr>
              <a:t>山东数字人科技股份有限公司</a:t>
            </a:r>
            <a:r>
              <a:rPr lang="en-US" altLang="zh-CN" sz="2000" b="1" kern="1200" dirty="0" smtClean="0">
                <a:solidFill>
                  <a:srgbClr val="003399"/>
                </a:solidFill>
                <a:latin typeface="黑体"/>
                <a:ea typeface="黑体"/>
                <a:cs typeface="黑体"/>
              </a:rPr>
              <a:t>   </a:t>
            </a:r>
            <a:r>
              <a:rPr lang="zh-CN" altLang="en-US" sz="2000" b="1" kern="1200" dirty="0" smtClean="0">
                <a:solidFill>
                  <a:srgbClr val="003399"/>
                </a:solidFill>
                <a:latin typeface="黑体"/>
                <a:ea typeface="黑体"/>
                <a:cs typeface="黑体"/>
              </a:rPr>
              <a:t>研发中心</a:t>
            </a:r>
            <a:r>
              <a:rPr lang="en-US" altLang="zh-CN" sz="2000" b="1" kern="1200" dirty="0" smtClean="0">
                <a:solidFill>
                  <a:srgbClr val="003399"/>
                </a:solidFill>
                <a:latin typeface="黑体"/>
                <a:ea typeface="黑体"/>
                <a:cs typeface="黑体"/>
              </a:rPr>
              <a:t>    </a:t>
            </a:r>
            <a:r>
              <a:rPr lang="zh-CN" altLang="en-US" sz="2000" b="1" kern="1200" dirty="0" smtClean="0">
                <a:solidFill>
                  <a:srgbClr val="003399"/>
                </a:solidFill>
                <a:latin typeface="黑体"/>
                <a:ea typeface="黑体"/>
                <a:cs typeface="黑体"/>
              </a:rPr>
              <a:t>魏</a:t>
            </a:r>
            <a:r>
              <a:rPr lang="en-US" altLang="zh-CN" sz="2000" b="1" kern="1200" dirty="0" smtClean="0">
                <a:solidFill>
                  <a:srgbClr val="003399"/>
                </a:solidFill>
                <a:latin typeface="黑体"/>
                <a:ea typeface="黑体"/>
                <a:cs typeface="黑体"/>
              </a:rPr>
              <a:t>  </a:t>
            </a:r>
            <a:r>
              <a:rPr lang="zh-CN" altLang="en-US" sz="2000" b="1" kern="1200" dirty="0" smtClean="0">
                <a:solidFill>
                  <a:srgbClr val="003399"/>
                </a:solidFill>
                <a:latin typeface="黑体"/>
                <a:ea typeface="黑体"/>
                <a:cs typeface="黑体"/>
              </a:rPr>
              <a:t>昱</a:t>
            </a:r>
            <a:r>
              <a:rPr lang="en-US" altLang="zh-CN" sz="2000" b="1" kern="1200" dirty="0" smtClean="0">
                <a:solidFill>
                  <a:srgbClr val="003399"/>
                </a:solidFill>
                <a:latin typeface="黑体"/>
                <a:ea typeface="黑体"/>
                <a:cs typeface="黑体"/>
              </a:rPr>
              <a:t>  </a:t>
            </a:r>
            <a:r>
              <a:rPr lang="zh-CN" altLang="en-US" sz="2000" b="1" kern="1200" dirty="0" smtClean="0">
                <a:solidFill>
                  <a:srgbClr val="003399"/>
                </a:solidFill>
                <a:latin typeface="黑体"/>
                <a:ea typeface="黑体"/>
                <a:cs typeface="黑体"/>
              </a:rPr>
              <a:t>副</a:t>
            </a:r>
            <a:r>
              <a:rPr lang="en-US" altLang="zh-CN" sz="2000" b="1" kern="1200" dirty="0" smtClean="0">
                <a:solidFill>
                  <a:srgbClr val="003399"/>
                </a:solidFill>
                <a:latin typeface="黑体"/>
                <a:ea typeface="黑体"/>
                <a:cs typeface="黑体"/>
              </a:rPr>
              <a:t> </a:t>
            </a:r>
            <a:r>
              <a:rPr lang="zh-CN" altLang="en-US" sz="2000" b="1" kern="1200" dirty="0" smtClean="0">
                <a:solidFill>
                  <a:srgbClr val="003399"/>
                </a:solidFill>
                <a:latin typeface="黑体"/>
                <a:ea typeface="黑体"/>
                <a:cs typeface="黑体"/>
              </a:rPr>
              <a:t>总 监</a:t>
            </a:r>
            <a:endParaRPr lang="zh-CN" altLang="en-US" sz="2000" b="1" kern="1200" dirty="0">
              <a:solidFill>
                <a:srgbClr val="003399"/>
              </a:solidFill>
              <a:latin typeface="黑体"/>
              <a:ea typeface="黑体"/>
              <a:cs typeface="黑体"/>
            </a:endParaRPr>
          </a:p>
        </p:txBody>
      </p:sp>
      <p:pic>
        <p:nvPicPr>
          <p:cNvPr id="4" name="图片 3"/>
          <p:cNvPicPr>
            <a:picLocks noChangeAspect="1"/>
          </p:cNvPicPr>
          <p:nvPr/>
        </p:nvPicPr>
        <p:blipFill>
          <a:blip r:embed="rId3"/>
          <a:stretch>
            <a:fillRect/>
          </a:stretch>
        </p:blipFill>
        <p:spPr>
          <a:xfrm>
            <a:off x="395536" y="3753544"/>
            <a:ext cx="755576" cy="755576"/>
          </a:xfrm>
          <a:prstGeom prst="rect">
            <a:avLst/>
          </a:prstGeom>
        </p:spPr>
      </p:pic>
      <p:pic>
        <p:nvPicPr>
          <p:cNvPr id="2" name="图片 1" descr="数字人.png"/>
          <p:cNvPicPr>
            <a:picLocks noChangeAspect="1"/>
          </p:cNvPicPr>
          <p:nvPr/>
        </p:nvPicPr>
        <p:blipFill rotWithShape="1">
          <a:blip r:embed="rId4" cstate="email">
            <a:extLst>
              <a:ext uri="{28A0092B-C50C-407E-A947-70E740481C1C}">
                <a14:useLocalDpi xmlns:a14="http://schemas.microsoft.com/office/drawing/2010/main" val="0"/>
              </a:ext>
            </a:extLst>
          </a:blip>
          <a:srcRect l="723" r="66818"/>
          <a:stretch/>
        </p:blipFill>
        <p:spPr>
          <a:xfrm>
            <a:off x="418908" y="5589240"/>
            <a:ext cx="721180" cy="544464"/>
          </a:xfrm>
          <a:prstGeom prst="rect">
            <a:avLst/>
          </a:prstGeom>
        </p:spPr>
      </p:pic>
      <p:pic>
        <p:nvPicPr>
          <p:cNvPr id="8" name="图片 7" descr="213686f33aedf3d806f10066b554c87c.jpg"/>
          <p:cNvPicPr>
            <a:picLocks noChangeAspect="1"/>
          </p:cNvPicPr>
          <p:nvPr/>
        </p:nvPicPr>
        <p:blipFill rotWithShape="1">
          <a:blip r:embed="rId5" cstate="email">
            <a:extLst>
              <a:ext uri="{28A0092B-C50C-407E-A947-70E740481C1C}">
                <a14:useLocalDpi xmlns:a14="http://schemas.microsoft.com/office/drawing/2010/main" val="0"/>
              </a:ext>
            </a:extLst>
          </a:blip>
          <a:srcRect l="11212" t="8323" r="13682" b="9603"/>
          <a:stretch/>
        </p:blipFill>
        <p:spPr>
          <a:xfrm>
            <a:off x="342211" y="4653137"/>
            <a:ext cx="845413" cy="739697"/>
          </a:xfrm>
          <a:prstGeom prst="rect">
            <a:avLst/>
          </a:prstGeom>
        </p:spPr>
      </p:pic>
    </p:spTree>
    <p:extLst>
      <p:ext uri="{BB962C8B-B14F-4D97-AF65-F5344CB8AC3E}">
        <p14:creationId xmlns:p14="http://schemas.microsoft.com/office/powerpoint/2010/main" val="1055890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899592" y="188640"/>
            <a:ext cx="7488832" cy="648072"/>
          </a:xfrm>
          <a:prstGeom prst="rect">
            <a:avLst/>
          </a:prstGeom>
        </p:spPr>
        <p:txBody>
          <a:bodyPr anchor="ctr">
            <a:normAutofit fontScale="40000" lnSpcReduction="20000"/>
          </a:bodyPr>
          <a:lstStyle/>
          <a:p>
            <a:pPr fontAlgn="auto">
              <a:spcAft>
                <a:spcPts val="0"/>
              </a:spcAft>
              <a:defRPr/>
            </a:pPr>
            <a:r>
              <a:rPr lang="en-US" altLang="zh-CN" sz="5500" b="1" dirty="0" smtClean="0">
                <a:solidFill>
                  <a:srgbClr val="C00000"/>
                </a:solidFill>
                <a:latin typeface="黑体" pitchFamily="2" charset="-122"/>
                <a:ea typeface="黑体" pitchFamily="2" charset="-122"/>
              </a:rPr>
              <a:t>3</a:t>
            </a:r>
            <a:r>
              <a:rPr lang="zh-CN" altLang="en-US" sz="5500" b="1" dirty="0" smtClean="0">
                <a:solidFill>
                  <a:srgbClr val="C00000"/>
                </a:solidFill>
                <a:latin typeface="黑体" pitchFamily="2" charset="-122"/>
                <a:ea typeface="黑体" pitchFamily="2" charset="-122"/>
              </a:rPr>
              <a:t>、课题分解、技术路线</a:t>
            </a:r>
            <a:r>
              <a:rPr lang="zh-CN" altLang="zh-CN" sz="5500" b="1" dirty="0" smtClean="0">
                <a:solidFill>
                  <a:srgbClr val="C00000"/>
                </a:solidFill>
                <a:latin typeface="黑体" pitchFamily="2" charset="-122"/>
                <a:ea typeface="黑体" pitchFamily="2" charset="-122"/>
              </a:rPr>
              <a:t> </a:t>
            </a:r>
            <a:r>
              <a:rPr lang="en-US" altLang="zh-CN" sz="5500" b="1" dirty="0" smtClean="0">
                <a:solidFill>
                  <a:srgbClr val="C00000"/>
                </a:solidFill>
                <a:latin typeface="黑体" pitchFamily="2" charset="-122"/>
                <a:ea typeface="黑体" pitchFamily="2" charset="-122"/>
              </a:rPr>
              <a:t>              </a:t>
            </a:r>
            <a:r>
              <a:rPr lang="en-US" altLang="zh-CN" sz="4400" b="1" dirty="0" smtClean="0">
                <a:solidFill>
                  <a:srgbClr val="003399"/>
                </a:solidFill>
                <a:latin typeface="黑体" pitchFamily="2" charset="-122"/>
                <a:ea typeface="黑体" pitchFamily="2" charset="-122"/>
              </a:rPr>
              <a:t>3.3 </a:t>
            </a:r>
            <a:r>
              <a:rPr lang="zh-CN" altLang="en-US" sz="4400" b="1" dirty="0" smtClean="0">
                <a:solidFill>
                  <a:srgbClr val="003399"/>
                </a:solidFill>
                <a:latin typeface="黑体" pitchFamily="2" charset="-122"/>
                <a:ea typeface="黑体" pitchFamily="2" charset="-122"/>
              </a:rPr>
              <a:t>课题</a:t>
            </a:r>
            <a:r>
              <a:rPr lang="en-US" altLang="zh-CN" sz="4400" b="1" dirty="0" smtClean="0">
                <a:solidFill>
                  <a:srgbClr val="003399"/>
                </a:solidFill>
                <a:latin typeface="黑体" pitchFamily="2" charset="-122"/>
                <a:ea typeface="黑体" pitchFamily="2" charset="-122"/>
              </a:rPr>
              <a:t>2 </a:t>
            </a:r>
            <a:r>
              <a:rPr lang="zh-CN" altLang="en-US" sz="4400" b="1" dirty="0" smtClean="0">
                <a:solidFill>
                  <a:srgbClr val="003399"/>
                </a:solidFill>
                <a:latin typeface="黑体" pitchFamily="2" charset="-122"/>
                <a:ea typeface="黑体" pitchFamily="2" charset="-122"/>
              </a:rPr>
              <a:t>技术路线</a:t>
            </a:r>
            <a:endParaRPr lang="zh-CN" altLang="en-US" sz="4400" b="1" dirty="0">
              <a:solidFill>
                <a:srgbClr val="003399"/>
              </a:solidFill>
              <a:latin typeface="黑体" pitchFamily="2" charset="-122"/>
              <a:ea typeface="黑体" pitchFamily="2" charset="-122"/>
              <a:cs typeface="+mj-cs"/>
            </a:endParaRPr>
          </a:p>
        </p:txBody>
      </p:sp>
      <p:grpSp>
        <p:nvGrpSpPr>
          <p:cNvPr id="9" name="组合 18"/>
          <p:cNvGrpSpPr/>
          <p:nvPr/>
        </p:nvGrpSpPr>
        <p:grpSpPr>
          <a:xfrm>
            <a:off x="395536" y="2132856"/>
            <a:ext cx="936104" cy="864096"/>
            <a:chOff x="1259632" y="2702244"/>
            <a:chExt cx="1239919" cy="1158185"/>
          </a:xfrm>
        </p:grpSpPr>
        <p:sp>
          <p:nvSpPr>
            <p:cNvPr id="10" name="MH_Other_1"/>
            <p:cNvSpPr/>
            <p:nvPr>
              <p:custDataLst>
                <p:tags r:id="rId10"/>
              </p:custDataLst>
            </p:nvPr>
          </p:nvSpPr>
          <p:spPr>
            <a:xfrm flipV="1">
              <a:off x="2068275" y="2851799"/>
              <a:ext cx="309545" cy="309545"/>
            </a:xfrm>
            <a:prstGeom prst="ellipse">
              <a:avLst/>
            </a:prstGeom>
            <a:solidFill>
              <a:schemeClr val="accent6">
                <a:lumMod val="60000"/>
                <a:lumOff val="40000"/>
              </a:schemeClr>
            </a:solidFill>
            <a:ln w="12700" cap="flat" cmpd="sng" algn="ctr">
              <a:noFill/>
              <a:prstDash val="solid"/>
              <a:miter lim="800000"/>
            </a:ln>
            <a:effectLst/>
          </p:spPr>
          <p:txBody>
            <a:bodyPr anchor="ctr">
              <a:normAutofit fontScale="25000" lnSpcReduction="20000"/>
            </a:bodyPr>
            <a:lstStyle/>
            <a:p>
              <a:pPr algn="ctr" eaLnBrk="1" fontAlgn="auto" hangingPunct="1">
                <a:spcBef>
                  <a:spcPts val="0"/>
                </a:spcBef>
                <a:spcAft>
                  <a:spcPts val="0"/>
                </a:spcAft>
                <a:defRPr/>
              </a:pPr>
              <a:endParaRPr lang="zh-CN" altLang="en-US" sz="2400" kern="0">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11" name="MH_Other_2"/>
            <p:cNvSpPr/>
            <p:nvPr>
              <p:custDataLst>
                <p:tags r:id="rId11"/>
              </p:custDataLst>
            </p:nvPr>
          </p:nvSpPr>
          <p:spPr>
            <a:xfrm flipV="1">
              <a:off x="2311737" y="2702244"/>
              <a:ext cx="187814" cy="187814"/>
            </a:xfrm>
            <a:prstGeom prst="ellipse">
              <a:avLst/>
            </a:prstGeom>
            <a:solidFill>
              <a:schemeClr val="accent6">
                <a:lumMod val="20000"/>
                <a:lumOff val="80000"/>
              </a:schemeClr>
            </a:solidFill>
            <a:ln w="12700" cap="flat" cmpd="sng" algn="ctr">
              <a:noFill/>
              <a:prstDash val="solid"/>
              <a:miter lim="800000"/>
            </a:ln>
            <a:effectLst/>
          </p:spPr>
          <p:txBody>
            <a:bodyPr anchor="ctr">
              <a:normAutofit fontScale="25000" lnSpcReduction="20000"/>
            </a:bodyPr>
            <a:lstStyle/>
            <a:p>
              <a:pPr algn="ctr" eaLnBrk="1" fontAlgn="auto" hangingPunct="1">
                <a:spcBef>
                  <a:spcPts val="0"/>
                </a:spcBef>
                <a:spcAft>
                  <a:spcPts val="0"/>
                </a:spcAft>
                <a:defRPr/>
              </a:pPr>
              <a:endParaRPr lang="zh-CN" altLang="en-US" sz="2400" kern="0">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12" name="MH_Other_8"/>
            <p:cNvSpPr/>
            <p:nvPr>
              <p:custDataLst>
                <p:tags r:id="rId12"/>
              </p:custDataLst>
            </p:nvPr>
          </p:nvSpPr>
          <p:spPr>
            <a:xfrm>
              <a:off x="1259632" y="2836148"/>
              <a:ext cx="1024281" cy="1024281"/>
            </a:xfrm>
            <a:prstGeom prst="ellipse">
              <a:avLst/>
            </a:prstGeom>
            <a:solidFill>
              <a:schemeClr val="accent6"/>
            </a:solidFill>
            <a:ln w="12700" cap="flat" cmpd="sng" algn="ctr">
              <a:noFill/>
              <a:prstDash val="solid"/>
              <a:miter lim="800000"/>
            </a:ln>
            <a:effectLst/>
          </p:spPr>
          <p:txBody>
            <a:bodyPr lIns="0" tIns="0" rIns="0" bIns="0" anchor="ctr">
              <a:normAutofit/>
            </a:bodyPr>
            <a:lstStyle/>
            <a:p>
              <a:pPr algn="ctr" eaLnBrk="1" fontAlgn="auto" hangingPunct="1">
                <a:spcBef>
                  <a:spcPts val="0"/>
                </a:spcBef>
                <a:spcAft>
                  <a:spcPts val="0"/>
                </a:spcAft>
                <a:defRPr/>
              </a:pPr>
              <a:r>
                <a:rPr lang="zh-CN" altLang="en-US" kern="0" dirty="0" smtClean="0">
                  <a:solidFill>
                    <a:srgbClr val="FFFFFF"/>
                  </a:solidFill>
                  <a:latin typeface="黑体" panose="02010609060101010101" pitchFamily="49" charset="-122"/>
                  <a:ea typeface="黑体" panose="02010609060101010101" pitchFamily="49" charset="-122"/>
                  <a:cs typeface="Arial" panose="020B0604020202020204" pitchFamily="34" charset="0"/>
                </a:rPr>
                <a:t>目标 </a:t>
              </a:r>
              <a:endParaRPr lang="zh-CN" altLang="en-US" kern="0" dirty="0">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grpSp>
      <p:sp>
        <p:nvSpPr>
          <p:cNvPr id="13" name="矩形 12"/>
          <p:cNvSpPr/>
          <p:nvPr/>
        </p:nvSpPr>
        <p:spPr>
          <a:xfrm>
            <a:off x="35496" y="980728"/>
            <a:ext cx="4536504" cy="338554"/>
          </a:xfrm>
          <a:prstGeom prst="rect">
            <a:avLst/>
          </a:prstGeom>
          <a:solidFill>
            <a:srgbClr val="CCFFCC"/>
          </a:solid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zh-CN" sz="1600" dirty="0">
                <a:latin typeface="黑体"/>
                <a:ea typeface="黑体"/>
                <a:cs typeface="黑体"/>
              </a:rPr>
              <a:t>课题</a:t>
            </a:r>
            <a:r>
              <a:rPr lang="en-US" altLang="zh-CN" sz="1600" dirty="0">
                <a:latin typeface="黑体"/>
                <a:ea typeface="黑体"/>
                <a:cs typeface="黑体"/>
              </a:rPr>
              <a:t>2</a:t>
            </a:r>
            <a:r>
              <a:rPr lang="zh-CN" altLang="zh-CN" sz="1600" dirty="0">
                <a:latin typeface="黑体"/>
                <a:ea typeface="黑体"/>
                <a:cs typeface="黑体"/>
              </a:rPr>
              <a:t>：</a:t>
            </a:r>
            <a:r>
              <a:rPr lang="zh-CN" altLang="zh-CN" sz="1600" b="1" dirty="0"/>
              <a:t>心血管微创手术增强现实技术的研发</a:t>
            </a:r>
          </a:p>
        </p:txBody>
      </p:sp>
      <p:sp>
        <p:nvSpPr>
          <p:cNvPr id="14" name="MH_Other_8"/>
          <p:cNvSpPr/>
          <p:nvPr>
            <p:custDataLst>
              <p:tags r:id="rId1"/>
            </p:custDataLst>
          </p:nvPr>
        </p:nvSpPr>
        <p:spPr>
          <a:xfrm>
            <a:off x="6948264" y="1569718"/>
            <a:ext cx="2016224" cy="504056"/>
          </a:xfrm>
          <a:prstGeom prst="ellipse">
            <a:avLst/>
          </a:prstGeom>
          <a:solidFill>
            <a:srgbClr val="CCFFCC"/>
          </a:solidFill>
          <a:ln w="12700" cap="flat" cmpd="sng" algn="ctr">
            <a:noFill/>
            <a:prstDash val="solid"/>
            <a:miter lim="800000"/>
          </a:ln>
          <a:effectLst/>
        </p:spPr>
        <p:txBody>
          <a:bodyPr lIns="0" tIns="0" rIns="0" bIns="0" anchor="ctr">
            <a:noAutofit/>
          </a:bodyPr>
          <a:lstStyle/>
          <a:p>
            <a:pPr algn="ctr">
              <a:lnSpc>
                <a:spcPct val="130000"/>
              </a:lnSpc>
            </a:pPr>
            <a:r>
              <a:rPr lang="zh-CN" altLang="en-US" sz="1600" dirty="0" smtClean="0">
                <a:latin typeface="黑体"/>
                <a:ea typeface="黑体"/>
                <a:cs typeface="黑体"/>
              </a:rPr>
              <a:t>输送</a:t>
            </a:r>
            <a:r>
              <a:rPr lang="zh-CN" altLang="en-US" sz="1600" dirty="0">
                <a:latin typeface="黑体"/>
                <a:ea typeface="黑体"/>
                <a:cs typeface="黑体"/>
              </a:rPr>
              <a:t>正确性</a:t>
            </a:r>
            <a:endParaRPr lang="zh-CN" altLang="zh-CN" sz="1600" dirty="0">
              <a:solidFill>
                <a:schemeClr val="dk1"/>
              </a:solidFill>
              <a:latin typeface="黑体"/>
              <a:ea typeface="黑体"/>
              <a:cs typeface="黑体"/>
            </a:endParaRPr>
          </a:p>
        </p:txBody>
      </p:sp>
      <p:sp>
        <p:nvSpPr>
          <p:cNvPr id="15" name="MH_Other_8"/>
          <p:cNvSpPr/>
          <p:nvPr>
            <p:custDataLst>
              <p:tags r:id="rId2"/>
            </p:custDataLst>
          </p:nvPr>
        </p:nvSpPr>
        <p:spPr>
          <a:xfrm>
            <a:off x="6948264" y="2242520"/>
            <a:ext cx="2016224" cy="504056"/>
          </a:xfrm>
          <a:prstGeom prst="ellipse">
            <a:avLst/>
          </a:prstGeom>
          <a:solidFill>
            <a:srgbClr val="CCFFCC"/>
          </a:solidFill>
          <a:ln w="12700" cap="flat" cmpd="sng" algn="ctr">
            <a:noFill/>
            <a:prstDash val="solid"/>
            <a:miter lim="800000"/>
          </a:ln>
          <a:effectLst/>
        </p:spPr>
        <p:txBody>
          <a:bodyPr lIns="0" tIns="0" rIns="0" bIns="0" anchor="ctr">
            <a:noAutofit/>
          </a:bodyPr>
          <a:lstStyle/>
          <a:p>
            <a:pPr algn="ctr">
              <a:lnSpc>
                <a:spcPct val="130000"/>
              </a:lnSpc>
            </a:pPr>
            <a:r>
              <a:rPr lang="zh-CN" altLang="en-US" sz="1600" dirty="0" smtClean="0">
                <a:latin typeface="黑体"/>
                <a:ea typeface="黑体"/>
                <a:cs typeface="黑体"/>
              </a:rPr>
              <a:t>定位</a:t>
            </a:r>
            <a:r>
              <a:rPr lang="zh-CN" altLang="en-US" sz="1600" dirty="0">
                <a:latin typeface="黑体"/>
                <a:ea typeface="黑体"/>
                <a:cs typeface="黑体"/>
              </a:rPr>
              <a:t>准确性</a:t>
            </a:r>
            <a:endParaRPr lang="zh-CN" altLang="zh-CN" sz="1600" dirty="0">
              <a:solidFill>
                <a:schemeClr val="dk1"/>
              </a:solidFill>
              <a:latin typeface="黑体"/>
              <a:ea typeface="黑体"/>
              <a:cs typeface="黑体"/>
            </a:endParaRPr>
          </a:p>
        </p:txBody>
      </p:sp>
      <p:sp>
        <p:nvSpPr>
          <p:cNvPr id="16" name="MH_Other_8"/>
          <p:cNvSpPr/>
          <p:nvPr>
            <p:custDataLst>
              <p:tags r:id="rId3"/>
            </p:custDataLst>
          </p:nvPr>
        </p:nvSpPr>
        <p:spPr>
          <a:xfrm>
            <a:off x="1532048" y="2257487"/>
            <a:ext cx="1342109" cy="647959"/>
          </a:xfrm>
          <a:prstGeom prst="ellipse">
            <a:avLst/>
          </a:prstGeom>
          <a:solidFill>
            <a:srgbClr val="CCFFCC"/>
          </a:solidFill>
          <a:ln w="12700" cap="flat" cmpd="sng" algn="ctr">
            <a:noFill/>
            <a:prstDash val="solid"/>
            <a:miter lim="800000"/>
          </a:ln>
          <a:effectLst/>
        </p:spPr>
        <p:txBody>
          <a:bodyPr lIns="0" tIns="0" rIns="0" bIns="0" anchor="ctr">
            <a:noAutofit/>
          </a:bodyPr>
          <a:lstStyle/>
          <a:p>
            <a:pPr algn="ctr">
              <a:lnSpc>
                <a:spcPct val="130000"/>
              </a:lnSpc>
            </a:pPr>
            <a:r>
              <a:rPr lang="zh-CN" altLang="en-US" sz="1600" dirty="0">
                <a:latin typeface="黑体"/>
                <a:ea typeface="黑体"/>
                <a:cs typeface="黑体"/>
              </a:rPr>
              <a:t>增强</a:t>
            </a:r>
            <a:r>
              <a:rPr lang="zh-CN" altLang="en-US" sz="1600" dirty="0" smtClean="0">
                <a:latin typeface="黑体"/>
                <a:ea typeface="黑体"/>
                <a:cs typeface="黑体"/>
              </a:rPr>
              <a:t>现实</a:t>
            </a:r>
            <a:endParaRPr lang="zh-CN" altLang="zh-CN" sz="1600" dirty="0">
              <a:solidFill>
                <a:schemeClr val="dk1"/>
              </a:solidFill>
              <a:latin typeface="黑体"/>
              <a:ea typeface="黑体"/>
              <a:cs typeface="黑体"/>
            </a:endParaRPr>
          </a:p>
        </p:txBody>
      </p:sp>
      <p:sp>
        <p:nvSpPr>
          <p:cNvPr id="19" name="矩形 18"/>
          <p:cNvSpPr/>
          <p:nvPr/>
        </p:nvSpPr>
        <p:spPr>
          <a:xfrm>
            <a:off x="3059832" y="1993229"/>
            <a:ext cx="792088" cy="367024"/>
          </a:xfrm>
          <a:prstGeom prst="rect">
            <a:avLst/>
          </a:prstGeom>
          <a:solidFill>
            <a:srgbClr val="CCFFCC"/>
          </a:solid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lnSpc>
                <a:spcPct val="130000"/>
              </a:lnSpc>
            </a:pPr>
            <a:r>
              <a:rPr lang="zh-CN" altLang="en-US" sz="1600" dirty="0">
                <a:latin typeface="黑体"/>
                <a:ea typeface="黑体"/>
                <a:cs typeface="黑体"/>
              </a:rPr>
              <a:t>融合</a:t>
            </a:r>
            <a:endParaRPr lang="zh-CN" altLang="zh-CN" sz="1600" dirty="0">
              <a:latin typeface="黑体"/>
              <a:ea typeface="黑体"/>
              <a:cs typeface="黑体"/>
            </a:endParaRPr>
          </a:p>
        </p:txBody>
      </p:sp>
      <p:cxnSp>
        <p:nvCxnSpPr>
          <p:cNvPr id="20" name="直接箭头连接符 15"/>
          <p:cNvCxnSpPr/>
          <p:nvPr/>
        </p:nvCxnSpPr>
        <p:spPr>
          <a:xfrm>
            <a:off x="2915816" y="2569293"/>
            <a:ext cx="1296144" cy="0"/>
          </a:xfrm>
          <a:prstGeom prst="straightConnector1">
            <a:avLst/>
          </a:prstGeom>
          <a:ln w="76200" cmpd="sng">
            <a:prstDash val="sysDot"/>
            <a:tailEnd type="triangle" w="med" len="med"/>
          </a:ln>
        </p:spPr>
        <p:style>
          <a:lnRef idx="1">
            <a:schemeClr val="accent2"/>
          </a:lnRef>
          <a:fillRef idx="0">
            <a:schemeClr val="accent2"/>
          </a:fillRef>
          <a:effectRef idx="0">
            <a:schemeClr val="accent2"/>
          </a:effectRef>
          <a:fontRef idx="minor">
            <a:schemeClr val="tx1"/>
          </a:fontRef>
        </p:style>
      </p:cxnSp>
      <p:sp>
        <p:nvSpPr>
          <p:cNvPr id="22" name="MH_Other_8"/>
          <p:cNvSpPr/>
          <p:nvPr>
            <p:custDataLst>
              <p:tags r:id="rId4"/>
            </p:custDataLst>
          </p:nvPr>
        </p:nvSpPr>
        <p:spPr>
          <a:xfrm>
            <a:off x="6948264" y="2915322"/>
            <a:ext cx="2016224" cy="504056"/>
          </a:xfrm>
          <a:prstGeom prst="ellipse">
            <a:avLst/>
          </a:prstGeom>
          <a:solidFill>
            <a:srgbClr val="CCFFCC"/>
          </a:solidFill>
          <a:ln w="12700" cap="flat" cmpd="sng" algn="ctr">
            <a:noFill/>
            <a:prstDash val="solid"/>
            <a:miter lim="800000"/>
          </a:ln>
          <a:effectLst/>
        </p:spPr>
        <p:txBody>
          <a:bodyPr lIns="0" tIns="0" rIns="0" bIns="0" anchor="ctr">
            <a:noAutofit/>
          </a:bodyPr>
          <a:lstStyle/>
          <a:p>
            <a:pPr>
              <a:lnSpc>
                <a:spcPct val="130000"/>
              </a:lnSpc>
            </a:pPr>
            <a:r>
              <a:rPr lang="zh-CN" altLang="en-US" sz="1600" dirty="0" smtClean="0">
                <a:latin typeface="黑体"/>
                <a:ea typeface="黑体"/>
                <a:cs typeface="黑体"/>
              </a:rPr>
              <a:t>图像引导直观性</a:t>
            </a:r>
            <a:endParaRPr lang="zh-CN" altLang="zh-CN" sz="1600" dirty="0">
              <a:solidFill>
                <a:schemeClr val="dk1"/>
              </a:solidFill>
              <a:latin typeface="黑体"/>
              <a:ea typeface="黑体"/>
              <a:cs typeface="黑体"/>
            </a:endParaRPr>
          </a:p>
        </p:txBody>
      </p:sp>
      <p:sp>
        <p:nvSpPr>
          <p:cNvPr id="24" name="MH_Other_8"/>
          <p:cNvSpPr/>
          <p:nvPr>
            <p:custDataLst>
              <p:tags r:id="rId5"/>
            </p:custDataLst>
          </p:nvPr>
        </p:nvSpPr>
        <p:spPr>
          <a:xfrm>
            <a:off x="4139952" y="1569718"/>
            <a:ext cx="2339752" cy="576064"/>
          </a:xfrm>
          <a:prstGeom prst="ellipse">
            <a:avLst/>
          </a:prstGeom>
          <a:solidFill>
            <a:srgbClr val="CCFFCC"/>
          </a:solidFill>
          <a:ln w="12700" cap="flat" cmpd="sng" algn="ctr">
            <a:noFill/>
            <a:prstDash val="solid"/>
            <a:miter lim="800000"/>
          </a:ln>
          <a:effectLst/>
        </p:spPr>
        <p:txBody>
          <a:bodyPr lIns="0" tIns="0" rIns="0" bIns="0" anchor="ctr">
            <a:noAutofit/>
          </a:bodyPr>
          <a:lstStyle/>
          <a:p>
            <a:pPr algn="ctr">
              <a:lnSpc>
                <a:spcPct val="130000"/>
              </a:lnSpc>
            </a:pPr>
            <a:r>
              <a:rPr lang="zh-CN" altLang="en-US" sz="1600" dirty="0">
                <a:latin typeface="黑体"/>
                <a:ea typeface="黑体"/>
                <a:cs typeface="黑体"/>
              </a:rPr>
              <a:t>冠状动脉造影图像</a:t>
            </a:r>
            <a:endParaRPr lang="zh-CN" altLang="zh-CN" sz="1600" dirty="0">
              <a:solidFill>
                <a:schemeClr val="dk1"/>
              </a:solidFill>
              <a:latin typeface="黑体"/>
              <a:ea typeface="黑体"/>
              <a:cs typeface="黑体"/>
            </a:endParaRPr>
          </a:p>
        </p:txBody>
      </p:sp>
      <p:sp>
        <p:nvSpPr>
          <p:cNvPr id="25" name="MH_Other_8"/>
          <p:cNvSpPr/>
          <p:nvPr>
            <p:custDataLst>
              <p:tags r:id="rId6"/>
            </p:custDataLst>
          </p:nvPr>
        </p:nvSpPr>
        <p:spPr>
          <a:xfrm>
            <a:off x="4139952" y="2843306"/>
            <a:ext cx="2340864" cy="576072"/>
          </a:xfrm>
          <a:prstGeom prst="ellipse">
            <a:avLst/>
          </a:prstGeom>
          <a:solidFill>
            <a:srgbClr val="CCFFCC"/>
          </a:solidFill>
          <a:ln w="12700" cap="flat" cmpd="sng" algn="ctr">
            <a:noFill/>
            <a:prstDash val="solid"/>
            <a:miter lim="800000"/>
          </a:ln>
          <a:effectLst/>
        </p:spPr>
        <p:txBody>
          <a:bodyPr lIns="0" tIns="0" rIns="0" bIns="0" anchor="ctr">
            <a:noAutofit/>
          </a:bodyPr>
          <a:lstStyle/>
          <a:p>
            <a:pPr algn="ctr">
              <a:lnSpc>
                <a:spcPct val="130000"/>
              </a:lnSpc>
            </a:pPr>
            <a:r>
              <a:rPr lang="zh-CN" altLang="en-US" sz="1600" dirty="0">
                <a:latin typeface="黑体"/>
                <a:ea typeface="黑体"/>
                <a:cs typeface="黑体"/>
              </a:rPr>
              <a:t>实时</a:t>
            </a:r>
            <a:r>
              <a:rPr lang="en-US" altLang="zh-CN" sz="1600" dirty="0">
                <a:latin typeface="黑体"/>
                <a:ea typeface="黑体"/>
                <a:cs typeface="黑体"/>
              </a:rPr>
              <a:t>X</a:t>
            </a:r>
            <a:r>
              <a:rPr lang="zh-CN" altLang="en-US" sz="1600" dirty="0">
                <a:latin typeface="黑体"/>
                <a:ea typeface="黑体"/>
                <a:cs typeface="黑体"/>
              </a:rPr>
              <a:t>线透视图像</a:t>
            </a:r>
            <a:endParaRPr lang="zh-CN" altLang="zh-CN" sz="1600" dirty="0">
              <a:latin typeface="黑体"/>
              <a:ea typeface="黑体"/>
              <a:cs typeface="黑体"/>
            </a:endParaRPr>
          </a:p>
        </p:txBody>
      </p:sp>
      <p:sp>
        <p:nvSpPr>
          <p:cNvPr id="26" name="矩形 25"/>
          <p:cNvSpPr/>
          <p:nvPr/>
        </p:nvSpPr>
        <p:spPr>
          <a:xfrm>
            <a:off x="4454027" y="2277931"/>
            <a:ext cx="1569660" cy="452432"/>
          </a:xfrm>
          <a:prstGeom prst="rect">
            <a:avLst/>
          </a:prstGeom>
        </p:spPr>
        <p:txBody>
          <a:bodyPr wrap="none">
            <a:spAutoFit/>
          </a:bodyPr>
          <a:lstStyle/>
          <a:p>
            <a:pPr>
              <a:lnSpc>
                <a:spcPct val="130000"/>
              </a:lnSpc>
            </a:pPr>
            <a:r>
              <a:rPr lang="zh-CN" altLang="en-US" dirty="0">
                <a:solidFill>
                  <a:schemeClr val="dk1"/>
                </a:solidFill>
                <a:latin typeface="黑体"/>
                <a:ea typeface="黑体"/>
                <a:cs typeface="黑体"/>
              </a:rPr>
              <a:t>相同投照体位</a:t>
            </a:r>
          </a:p>
        </p:txBody>
      </p:sp>
      <p:grpSp>
        <p:nvGrpSpPr>
          <p:cNvPr id="27" name="组合 18"/>
          <p:cNvGrpSpPr/>
          <p:nvPr/>
        </p:nvGrpSpPr>
        <p:grpSpPr>
          <a:xfrm>
            <a:off x="395536" y="5013176"/>
            <a:ext cx="936104" cy="864096"/>
            <a:chOff x="1259632" y="2702244"/>
            <a:chExt cx="1239919" cy="1158185"/>
          </a:xfrm>
        </p:grpSpPr>
        <p:sp>
          <p:nvSpPr>
            <p:cNvPr id="28" name="MH_Other_1"/>
            <p:cNvSpPr/>
            <p:nvPr>
              <p:custDataLst>
                <p:tags r:id="rId7"/>
              </p:custDataLst>
            </p:nvPr>
          </p:nvSpPr>
          <p:spPr>
            <a:xfrm flipV="1">
              <a:off x="2068275" y="2851799"/>
              <a:ext cx="309545" cy="309545"/>
            </a:xfrm>
            <a:prstGeom prst="ellipse">
              <a:avLst/>
            </a:prstGeom>
            <a:solidFill>
              <a:schemeClr val="accent6">
                <a:lumMod val="60000"/>
                <a:lumOff val="40000"/>
              </a:schemeClr>
            </a:solidFill>
            <a:ln w="12700" cap="flat" cmpd="sng" algn="ctr">
              <a:noFill/>
              <a:prstDash val="solid"/>
              <a:miter lim="800000"/>
            </a:ln>
            <a:effectLst/>
          </p:spPr>
          <p:txBody>
            <a:bodyPr anchor="ctr">
              <a:normAutofit fontScale="25000" lnSpcReduction="20000"/>
            </a:bodyPr>
            <a:lstStyle/>
            <a:p>
              <a:pPr algn="ctr" eaLnBrk="1" fontAlgn="auto" hangingPunct="1">
                <a:spcBef>
                  <a:spcPts val="0"/>
                </a:spcBef>
                <a:spcAft>
                  <a:spcPts val="0"/>
                </a:spcAft>
                <a:defRPr/>
              </a:pPr>
              <a:endParaRPr lang="zh-CN" altLang="en-US" sz="2400" kern="0">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29" name="MH_Other_2"/>
            <p:cNvSpPr/>
            <p:nvPr>
              <p:custDataLst>
                <p:tags r:id="rId8"/>
              </p:custDataLst>
            </p:nvPr>
          </p:nvSpPr>
          <p:spPr>
            <a:xfrm flipV="1">
              <a:off x="2311737" y="2702244"/>
              <a:ext cx="187814" cy="187814"/>
            </a:xfrm>
            <a:prstGeom prst="ellipse">
              <a:avLst/>
            </a:prstGeom>
            <a:solidFill>
              <a:schemeClr val="accent6">
                <a:lumMod val="20000"/>
                <a:lumOff val="80000"/>
              </a:schemeClr>
            </a:solidFill>
            <a:ln w="12700" cap="flat" cmpd="sng" algn="ctr">
              <a:noFill/>
              <a:prstDash val="solid"/>
              <a:miter lim="800000"/>
            </a:ln>
            <a:effectLst/>
          </p:spPr>
          <p:txBody>
            <a:bodyPr anchor="ctr">
              <a:normAutofit fontScale="25000" lnSpcReduction="20000"/>
            </a:bodyPr>
            <a:lstStyle/>
            <a:p>
              <a:pPr algn="ctr" eaLnBrk="1" fontAlgn="auto" hangingPunct="1">
                <a:spcBef>
                  <a:spcPts val="0"/>
                </a:spcBef>
                <a:spcAft>
                  <a:spcPts val="0"/>
                </a:spcAft>
                <a:defRPr/>
              </a:pPr>
              <a:endParaRPr lang="zh-CN" altLang="en-US" sz="2400" kern="0">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30" name="MH_Other_8"/>
            <p:cNvSpPr/>
            <p:nvPr>
              <p:custDataLst>
                <p:tags r:id="rId9"/>
              </p:custDataLst>
            </p:nvPr>
          </p:nvSpPr>
          <p:spPr>
            <a:xfrm>
              <a:off x="1259632" y="2836148"/>
              <a:ext cx="1024281" cy="1024281"/>
            </a:xfrm>
            <a:prstGeom prst="ellipse">
              <a:avLst/>
            </a:prstGeom>
            <a:solidFill>
              <a:schemeClr val="accent6"/>
            </a:solidFill>
            <a:ln w="12700" cap="flat" cmpd="sng" algn="ctr">
              <a:noFill/>
              <a:prstDash val="solid"/>
              <a:miter lim="800000"/>
            </a:ln>
            <a:effectLst/>
          </p:spPr>
          <p:txBody>
            <a:bodyPr lIns="0" tIns="0" rIns="0" bIns="0" anchor="ctr">
              <a:normAutofit/>
            </a:bodyPr>
            <a:lstStyle/>
            <a:p>
              <a:pPr algn="ctr" eaLnBrk="1" fontAlgn="auto" hangingPunct="1">
                <a:spcBef>
                  <a:spcPts val="0"/>
                </a:spcBef>
                <a:spcAft>
                  <a:spcPts val="0"/>
                </a:spcAft>
                <a:defRPr/>
              </a:pPr>
              <a:r>
                <a:rPr lang="zh-CN" altLang="en-US" kern="0" dirty="0" smtClean="0">
                  <a:solidFill>
                    <a:srgbClr val="FFFFFF"/>
                  </a:solidFill>
                  <a:latin typeface="黑体" panose="02010609060101010101" pitchFamily="49" charset="-122"/>
                  <a:ea typeface="黑体" panose="02010609060101010101" pitchFamily="49" charset="-122"/>
                  <a:cs typeface="Arial" panose="020B0604020202020204" pitchFamily="34" charset="0"/>
                </a:rPr>
                <a:t>内容 </a:t>
              </a:r>
              <a:endParaRPr lang="zh-CN" altLang="en-US" kern="0" dirty="0">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grpSp>
      <p:sp>
        <p:nvSpPr>
          <p:cNvPr id="42" name="矩形 41"/>
          <p:cNvSpPr/>
          <p:nvPr/>
        </p:nvSpPr>
        <p:spPr>
          <a:xfrm>
            <a:off x="1547664" y="3998638"/>
            <a:ext cx="1888813" cy="412421"/>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30000"/>
              </a:lnSpc>
            </a:pPr>
            <a:r>
              <a:rPr lang="zh-CN" altLang="en-US" sz="1600" dirty="0">
                <a:latin typeface="黑体"/>
                <a:ea typeface="黑体"/>
                <a:cs typeface="黑体"/>
              </a:rPr>
              <a:t>冠状动脉造影图像</a:t>
            </a:r>
            <a:endParaRPr lang="zh-CN" altLang="zh-CN" sz="1600" dirty="0">
              <a:latin typeface="黑体"/>
              <a:ea typeface="黑体"/>
              <a:cs typeface="黑体"/>
            </a:endParaRPr>
          </a:p>
        </p:txBody>
      </p:sp>
      <p:sp>
        <p:nvSpPr>
          <p:cNvPr id="43" name="矩形 42"/>
          <p:cNvSpPr/>
          <p:nvPr/>
        </p:nvSpPr>
        <p:spPr>
          <a:xfrm>
            <a:off x="2172226" y="4469236"/>
            <a:ext cx="639688" cy="400110"/>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30000"/>
              </a:lnSpc>
            </a:pPr>
            <a:r>
              <a:rPr lang="zh-CN" altLang="en-US" sz="1600" dirty="0" smtClean="0">
                <a:solidFill>
                  <a:schemeClr val="dk1"/>
                </a:solidFill>
                <a:latin typeface="黑体"/>
                <a:ea typeface="黑体"/>
                <a:cs typeface="黑体"/>
              </a:rPr>
              <a:t>术前</a:t>
            </a:r>
            <a:endParaRPr lang="en-US" altLang="zh-CN" sz="1600" dirty="0" smtClean="0">
              <a:solidFill>
                <a:schemeClr val="dk1"/>
              </a:solidFill>
              <a:latin typeface="黑体"/>
              <a:ea typeface="黑体"/>
              <a:cs typeface="黑体"/>
            </a:endParaRPr>
          </a:p>
        </p:txBody>
      </p:sp>
      <p:sp>
        <p:nvSpPr>
          <p:cNvPr id="44" name="矩形 43"/>
          <p:cNvSpPr/>
          <p:nvPr/>
        </p:nvSpPr>
        <p:spPr>
          <a:xfrm>
            <a:off x="1547664" y="3957047"/>
            <a:ext cx="1888814" cy="912299"/>
          </a:xfrm>
          <a:prstGeom prst="rect">
            <a:avLst/>
          </a:prstGeom>
          <a:noFill/>
          <a:ln>
            <a:solidFill>
              <a:schemeClr val="accent6">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564269" y="5553762"/>
            <a:ext cx="1872208" cy="367024"/>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30000"/>
              </a:lnSpc>
            </a:pPr>
            <a:r>
              <a:rPr lang="zh-CN" altLang="en-US" sz="1600" dirty="0">
                <a:latin typeface="黑体"/>
                <a:ea typeface="黑体"/>
                <a:cs typeface="黑体"/>
              </a:rPr>
              <a:t>实时</a:t>
            </a:r>
            <a:r>
              <a:rPr lang="en-US" altLang="zh-CN" sz="1600" dirty="0">
                <a:latin typeface="黑体"/>
                <a:ea typeface="黑体"/>
                <a:cs typeface="黑体"/>
              </a:rPr>
              <a:t>X</a:t>
            </a:r>
            <a:r>
              <a:rPr lang="zh-CN" altLang="en-US" sz="1600" dirty="0">
                <a:latin typeface="黑体"/>
                <a:ea typeface="黑体"/>
                <a:cs typeface="黑体"/>
              </a:rPr>
              <a:t>线透视图像</a:t>
            </a:r>
            <a:endParaRPr lang="zh-CN" altLang="zh-CN" sz="1600" dirty="0">
              <a:latin typeface="黑体"/>
              <a:ea typeface="黑体"/>
              <a:cs typeface="黑体"/>
            </a:endParaRPr>
          </a:p>
        </p:txBody>
      </p:sp>
      <p:sp>
        <p:nvSpPr>
          <p:cNvPr id="46" name="矩形 45"/>
          <p:cNvSpPr/>
          <p:nvPr/>
        </p:nvSpPr>
        <p:spPr>
          <a:xfrm>
            <a:off x="2148717" y="6025880"/>
            <a:ext cx="639688" cy="400110"/>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30000"/>
              </a:lnSpc>
            </a:pPr>
            <a:r>
              <a:rPr lang="zh-CN" altLang="en-US" sz="1600" dirty="0" smtClean="0">
                <a:solidFill>
                  <a:schemeClr val="dk1"/>
                </a:solidFill>
                <a:latin typeface="黑体"/>
                <a:ea typeface="黑体"/>
                <a:cs typeface="黑体"/>
              </a:rPr>
              <a:t>术中</a:t>
            </a:r>
            <a:endParaRPr lang="en-US" altLang="zh-CN" sz="1600" dirty="0" smtClean="0">
              <a:solidFill>
                <a:schemeClr val="dk1"/>
              </a:solidFill>
              <a:latin typeface="黑体"/>
              <a:ea typeface="黑体"/>
              <a:cs typeface="黑体"/>
            </a:endParaRPr>
          </a:p>
        </p:txBody>
      </p:sp>
      <p:sp>
        <p:nvSpPr>
          <p:cNvPr id="47" name="矩形 46"/>
          <p:cNvSpPr/>
          <p:nvPr/>
        </p:nvSpPr>
        <p:spPr>
          <a:xfrm>
            <a:off x="1575301" y="5482223"/>
            <a:ext cx="1872208" cy="936104"/>
          </a:xfrm>
          <a:prstGeom prst="rect">
            <a:avLst/>
          </a:prstGeom>
          <a:noFill/>
          <a:ln>
            <a:solidFill>
              <a:schemeClr val="accent6">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6"/>
          <p:cNvSpPr>
            <a:spLocks noChangeArrowheads="1"/>
          </p:cNvSpPr>
          <p:nvPr/>
        </p:nvSpPr>
        <p:spPr bwMode="auto">
          <a:xfrm>
            <a:off x="8977312" y="8628064"/>
            <a:ext cx="1222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3" name="左大括号 52"/>
          <p:cNvSpPr/>
          <p:nvPr/>
        </p:nvSpPr>
        <p:spPr>
          <a:xfrm flipH="1">
            <a:off x="6385309" y="3861048"/>
            <a:ext cx="360040" cy="2592288"/>
          </a:xfrm>
          <a:prstGeom prst="leftBrace">
            <a:avLst>
              <a:gd name="adj1" fmla="val 71826"/>
              <a:gd name="adj2" fmla="val 5000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矩形 53"/>
          <p:cNvSpPr/>
          <p:nvPr/>
        </p:nvSpPr>
        <p:spPr>
          <a:xfrm>
            <a:off x="4887496" y="3891086"/>
            <a:ext cx="1440160" cy="1052596"/>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lnSpc>
                <a:spcPct val="130000"/>
              </a:lnSpc>
            </a:pPr>
            <a:r>
              <a:rPr lang="zh-CN" altLang="en-US" sz="1600" dirty="0" smtClean="0">
                <a:latin typeface="黑体"/>
                <a:ea typeface="黑体"/>
                <a:cs typeface="黑体"/>
              </a:rPr>
              <a:t>可显示血管</a:t>
            </a:r>
            <a:r>
              <a:rPr lang="zh-CN" altLang="en-US" sz="1600" dirty="0" smtClean="0">
                <a:solidFill>
                  <a:schemeClr val="dk1"/>
                </a:solidFill>
                <a:latin typeface="黑体"/>
                <a:ea typeface="黑体"/>
                <a:cs typeface="黑体"/>
              </a:rPr>
              <a:t>位置</a:t>
            </a:r>
            <a:r>
              <a:rPr lang="zh-CN" altLang="en-US" sz="1600" dirty="0">
                <a:solidFill>
                  <a:schemeClr val="dk1"/>
                </a:solidFill>
                <a:latin typeface="黑体"/>
                <a:ea typeface="黑体"/>
                <a:cs typeface="黑体"/>
              </a:rPr>
              <a:t>、分布、走形</a:t>
            </a:r>
            <a:endParaRPr lang="zh-CN" altLang="zh-CN" sz="1600" dirty="0">
              <a:solidFill>
                <a:schemeClr val="dk1"/>
              </a:solidFill>
              <a:latin typeface="黑体"/>
              <a:ea typeface="黑体"/>
              <a:cs typeface="黑体"/>
            </a:endParaRPr>
          </a:p>
        </p:txBody>
      </p:sp>
      <p:sp>
        <p:nvSpPr>
          <p:cNvPr id="58" name="矩形 57"/>
          <p:cNvSpPr/>
          <p:nvPr/>
        </p:nvSpPr>
        <p:spPr>
          <a:xfrm>
            <a:off x="6868785" y="5220800"/>
            <a:ext cx="1110309" cy="412421"/>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lnSpc>
                <a:spcPct val="130000"/>
              </a:lnSpc>
            </a:pPr>
            <a:r>
              <a:rPr lang="zh-CN" altLang="en-US" sz="1600" dirty="0">
                <a:solidFill>
                  <a:schemeClr val="dk1"/>
                </a:solidFill>
                <a:latin typeface="黑体"/>
                <a:ea typeface="黑体"/>
                <a:cs typeface="黑体"/>
              </a:rPr>
              <a:t>增强融合</a:t>
            </a:r>
          </a:p>
        </p:txBody>
      </p:sp>
      <p:sp>
        <p:nvSpPr>
          <p:cNvPr id="59" name="矩形 58"/>
          <p:cNvSpPr/>
          <p:nvPr/>
        </p:nvSpPr>
        <p:spPr>
          <a:xfrm>
            <a:off x="6864292" y="4663135"/>
            <a:ext cx="1135598" cy="412421"/>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lnSpc>
                <a:spcPct val="130000"/>
              </a:lnSpc>
            </a:pPr>
            <a:r>
              <a:rPr lang="zh-CN" altLang="en-US" sz="1600" dirty="0">
                <a:latin typeface="黑体"/>
                <a:ea typeface="黑体"/>
                <a:cs typeface="黑体"/>
              </a:rPr>
              <a:t>信息互补</a:t>
            </a:r>
            <a:endParaRPr lang="zh-CN" altLang="en-US" sz="1600" dirty="0">
              <a:solidFill>
                <a:schemeClr val="dk1"/>
              </a:solidFill>
              <a:latin typeface="黑体"/>
              <a:ea typeface="黑体"/>
              <a:cs typeface="黑体"/>
            </a:endParaRPr>
          </a:p>
        </p:txBody>
      </p:sp>
      <p:sp>
        <p:nvSpPr>
          <p:cNvPr id="60" name="矩形 59"/>
          <p:cNvSpPr/>
          <p:nvPr/>
        </p:nvSpPr>
        <p:spPr>
          <a:xfrm>
            <a:off x="4911245" y="5594025"/>
            <a:ext cx="1440160" cy="732508"/>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lnSpc>
                <a:spcPct val="130000"/>
              </a:lnSpc>
            </a:pPr>
            <a:r>
              <a:rPr lang="zh-CN" altLang="en-US" sz="1600" dirty="0" smtClean="0">
                <a:latin typeface="黑体"/>
                <a:ea typeface="黑体"/>
                <a:cs typeface="黑体"/>
              </a:rPr>
              <a:t>可显示导丝、导管的形态</a:t>
            </a:r>
            <a:endParaRPr lang="zh-CN" altLang="zh-CN" sz="1600" dirty="0">
              <a:latin typeface="黑体"/>
              <a:ea typeface="黑体"/>
              <a:cs typeface="黑体"/>
            </a:endParaRPr>
          </a:p>
        </p:txBody>
      </p:sp>
      <p:pic>
        <p:nvPicPr>
          <p:cNvPr id="2" name="图片 1"/>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3516759" y="3847762"/>
            <a:ext cx="1289116" cy="1190771"/>
          </a:xfrm>
          <a:prstGeom prst="rect">
            <a:avLst/>
          </a:prstGeom>
        </p:spPr>
      </p:pic>
      <p:pic>
        <p:nvPicPr>
          <p:cNvPr id="3" name="图片 2"/>
          <p:cNvPicPr>
            <a:picLocks/>
          </p:cNvPicPr>
          <p:nvPr/>
        </p:nvPicPr>
        <p:blipFill>
          <a:blip r:embed="rId16" cstate="email">
            <a:extLst>
              <a:ext uri="{28A0092B-C50C-407E-A947-70E740481C1C}">
                <a14:useLocalDpi xmlns:a14="http://schemas.microsoft.com/office/drawing/2010/main" val="0"/>
              </a:ext>
            </a:extLst>
          </a:blip>
          <a:stretch>
            <a:fillRect/>
          </a:stretch>
        </p:blipFill>
        <p:spPr>
          <a:xfrm>
            <a:off x="3533125" y="5364479"/>
            <a:ext cx="1288800" cy="1191600"/>
          </a:xfrm>
          <a:prstGeom prst="rect">
            <a:avLst/>
          </a:prstGeom>
        </p:spPr>
      </p:pic>
    </p:spTree>
    <p:extLst>
      <p:ext uri="{BB962C8B-B14F-4D97-AF65-F5344CB8AC3E}">
        <p14:creationId xmlns:p14="http://schemas.microsoft.com/office/powerpoint/2010/main" val="1795849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899592" y="188640"/>
            <a:ext cx="7488832" cy="648072"/>
          </a:xfrm>
          <a:prstGeom prst="rect">
            <a:avLst/>
          </a:prstGeom>
        </p:spPr>
        <p:txBody>
          <a:bodyPr anchor="ctr">
            <a:normAutofit fontScale="40000" lnSpcReduction="20000"/>
          </a:bodyPr>
          <a:lstStyle/>
          <a:p>
            <a:pPr fontAlgn="auto">
              <a:spcAft>
                <a:spcPts val="0"/>
              </a:spcAft>
              <a:defRPr/>
            </a:pPr>
            <a:r>
              <a:rPr lang="en-US" altLang="zh-CN" sz="5500" b="1" dirty="0" smtClean="0">
                <a:solidFill>
                  <a:srgbClr val="C00000"/>
                </a:solidFill>
                <a:latin typeface="黑体" pitchFamily="2" charset="-122"/>
                <a:ea typeface="黑体" pitchFamily="2" charset="-122"/>
              </a:rPr>
              <a:t>3</a:t>
            </a:r>
            <a:r>
              <a:rPr lang="zh-CN" altLang="en-US" sz="5500" b="1" dirty="0" smtClean="0">
                <a:solidFill>
                  <a:srgbClr val="C00000"/>
                </a:solidFill>
                <a:latin typeface="黑体" pitchFamily="2" charset="-122"/>
                <a:ea typeface="黑体" pitchFamily="2" charset="-122"/>
              </a:rPr>
              <a:t>、课题分解、技术路线</a:t>
            </a:r>
            <a:r>
              <a:rPr lang="zh-CN" altLang="zh-CN" sz="5500" b="1" dirty="0" smtClean="0">
                <a:solidFill>
                  <a:srgbClr val="C00000"/>
                </a:solidFill>
                <a:latin typeface="黑体" pitchFamily="2" charset="-122"/>
                <a:ea typeface="黑体" pitchFamily="2" charset="-122"/>
              </a:rPr>
              <a:t> </a:t>
            </a:r>
            <a:r>
              <a:rPr lang="en-US" altLang="zh-CN" sz="5500" b="1" dirty="0" smtClean="0">
                <a:solidFill>
                  <a:srgbClr val="C00000"/>
                </a:solidFill>
                <a:latin typeface="黑体" pitchFamily="2" charset="-122"/>
                <a:ea typeface="黑体" pitchFamily="2" charset="-122"/>
              </a:rPr>
              <a:t>              </a:t>
            </a:r>
            <a:r>
              <a:rPr lang="en-US" altLang="zh-CN" sz="4400" b="1" dirty="0" smtClean="0">
                <a:solidFill>
                  <a:srgbClr val="003399"/>
                </a:solidFill>
                <a:latin typeface="黑体" pitchFamily="2" charset="-122"/>
                <a:ea typeface="黑体" pitchFamily="2" charset="-122"/>
              </a:rPr>
              <a:t>3.3 </a:t>
            </a:r>
            <a:r>
              <a:rPr lang="zh-CN" altLang="en-US" sz="4400" b="1" dirty="0" smtClean="0">
                <a:solidFill>
                  <a:srgbClr val="003399"/>
                </a:solidFill>
                <a:latin typeface="黑体" pitchFamily="2" charset="-122"/>
                <a:ea typeface="黑体" pitchFamily="2" charset="-122"/>
              </a:rPr>
              <a:t>课题</a:t>
            </a:r>
            <a:r>
              <a:rPr lang="en-US" altLang="zh-CN" sz="4400" b="1" dirty="0" smtClean="0">
                <a:solidFill>
                  <a:srgbClr val="003399"/>
                </a:solidFill>
                <a:latin typeface="黑体" pitchFamily="2" charset="-122"/>
                <a:ea typeface="黑体" pitchFamily="2" charset="-122"/>
              </a:rPr>
              <a:t>2 </a:t>
            </a:r>
            <a:r>
              <a:rPr lang="zh-CN" altLang="en-US" sz="4400" b="1" dirty="0" smtClean="0">
                <a:solidFill>
                  <a:srgbClr val="003399"/>
                </a:solidFill>
                <a:latin typeface="黑体" pitchFamily="2" charset="-122"/>
                <a:ea typeface="黑体" pitchFamily="2" charset="-122"/>
              </a:rPr>
              <a:t>技术路线</a:t>
            </a:r>
            <a:endParaRPr lang="zh-CN" altLang="en-US" sz="4400" b="1" dirty="0">
              <a:solidFill>
                <a:srgbClr val="003399"/>
              </a:solidFill>
              <a:latin typeface="黑体" pitchFamily="2" charset="-122"/>
              <a:ea typeface="黑体" pitchFamily="2" charset="-122"/>
              <a:cs typeface="+mj-cs"/>
            </a:endParaRPr>
          </a:p>
        </p:txBody>
      </p:sp>
      <p:sp>
        <p:nvSpPr>
          <p:cNvPr id="22" name="矩形 21"/>
          <p:cNvSpPr/>
          <p:nvPr/>
        </p:nvSpPr>
        <p:spPr>
          <a:xfrm>
            <a:off x="1475656" y="5433011"/>
            <a:ext cx="5595694" cy="400110"/>
          </a:xfrm>
          <a:prstGeom prst="rect">
            <a:avLst/>
          </a:prstGeom>
          <a:ln>
            <a:solidFill>
              <a:srgbClr val="CCFFCC"/>
            </a:solid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zh-CN" altLang="zh-CN" sz="2000" dirty="0" smtClean="0">
                <a:solidFill>
                  <a:srgbClr val="000099"/>
                </a:solidFill>
                <a:latin typeface="黑体" pitchFamily="2" charset="-122"/>
                <a:ea typeface="黑体" pitchFamily="2" charset="-122"/>
                <a:cs typeface="+mn-cs"/>
              </a:rPr>
              <a:t>心血管手术增强现实显示系统 </a:t>
            </a:r>
            <a:r>
              <a:rPr lang="zh-CN" altLang="en-US" sz="2000" dirty="0" smtClean="0">
                <a:solidFill>
                  <a:srgbClr val="000099"/>
                </a:solidFill>
                <a:latin typeface="黑体" pitchFamily="2" charset="-122"/>
                <a:ea typeface="黑体" pitchFamily="2" charset="-122"/>
                <a:cs typeface="+mn-cs"/>
              </a:rPr>
              <a:t>整体架构</a:t>
            </a:r>
            <a:endParaRPr lang="zh-CN" altLang="en-US" sz="2000" dirty="0">
              <a:solidFill>
                <a:srgbClr val="000099"/>
              </a:solidFill>
              <a:latin typeface="黑体" pitchFamily="2" charset="-122"/>
              <a:ea typeface="黑体" pitchFamily="2" charset="-122"/>
              <a:cs typeface="+mn-cs"/>
            </a:endParaRPr>
          </a:p>
        </p:txBody>
      </p:sp>
      <p:sp>
        <p:nvSpPr>
          <p:cNvPr id="23" name="矩形 22"/>
          <p:cNvSpPr/>
          <p:nvPr/>
        </p:nvSpPr>
        <p:spPr>
          <a:xfrm>
            <a:off x="481621" y="3356368"/>
            <a:ext cx="1039655" cy="412421"/>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30000"/>
              </a:lnSpc>
            </a:pPr>
            <a:r>
              <a:rPr lang="zh-CN" altLang="en-US" sz="1600" dirty="0" smtClean="0">
                <a:latin typeface="黑体"/>
                <a:ea typeface="黑体"/>
                <a:cs typeface="黑体"/>
              </a:rPr>
              <a:t>采集设备</a:t>
            </a:r>
            <a:endParaRPr lang="zh-CN" altLang="zh-CN" sz="1600" dirty="0">
              <a:solidFill>
                <a:schemeClr val="dk1"/>
              </a:solidFill>
              <a:latin typeface="黑体"/>
              <a:ea typeface="黑体"/>
              <a:cs typeface="黑体"/>
            </a:endParaRPr>
          </a:p>
        </p:txBody>
      </p:sp>
      <p:sp>
        <p:nvSpPr>
          <p:cNvPr id="24" name="矩形 23"/>
          <p:cNvSpPr/>
          <p:nvPr/>
        </p:nvSpPr>
        <p:spPr>
          <a:xfrm>
            <a:off x="1889182" y="2057681"/>
            <a:ext cx="1872208" cy="412421"/>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30000"/>
              </a:lnSpc>
            </a:pPr>
            <a:r>
              <a:rPr lang="zh-CN" altLang="en-US" sz="1600" dirty="0">
                <a:latin typeface="黑体"/>
                <a:ea typeface="黑体"/>
                <a:cs typeface="黑体"/>
              </a:rPr>
              <a:t>冠状动脉造影图像</a:t>
            </a:r>
            <a:endParaRPr lang="zh-CN" altLang="zh-CN" sz="1600" dirty="0">
              <a:latin typeface="黑体"/>
              <a:ea typeface="黑体"/>
              <a:cs typeface="黑体"/>
            </a:endParaRPr>
          </a:p>
        </p:txBody>
      </p:sp>
      <p:sp>
        <p:nvSpPr>
          <p:cNvPr id="25" name="矩形 24"/>
          <p:cNvSpPr/>
          <p:nvPr/>
        </p:nvSpPr>
        <p:spPr>
          <a:xfrm>
            <a:off x="1883350" y="4581128"/>
            <a:ext cx="1878040" cy="412421"/>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30000"/>
              </a:lnSpc>
            </a:pPr>
            <a:r>
              <a:rPr lang="zh-CN" altLang="en-US" sz="1600" dirty="0" smtClean="0">
                <a:latin typeface="黑体"/>
                <a:ea typeface="黑体"/>
                <a:cs typeface="黑体"/>
              </a:rPr>
              <a:t>实时</a:t>
            </a:r>
            <a:r>
              <a:rPr lang="en-US" altLang="zh-CN" sz="1600" dirty="0" smtClean="0">
                <a:latin typeface="黑体"/>
                <a:ea typeface="黑体"/>
                <a:cs typeface="黑体"/>
              </a:rPr>
              <a:t>X</a:t>
            </a:r>
            <a:r>
              <a:rPr lang="zh-CN" altLang="en-US" sz="1600" dirty="0" smtClean="0">
                <a:latin typeface="黑体"/>
                <a:ea typeface="黑体"/>
                <a:cs typeface="黑体"/>
              </a:rPr>
              <a:t>线透视图像</a:t>
            </a:r>
            <a:endParaRPr lang="zh-CN" altLang="zh-CN" sz="1600" dirty="0">
              <a:solidFill>
                <a:schemeClr val="dk1"/>
              </a:solidFill>
              <a:latin typeface="黑体"/>
              <a:ea typeface="黑体"/>
              <a:cs typeface="黑体"/>
            </a:endParaRPr>
          </a:p>
        </p:txBody>
      </p:sp>
      <p:sp>
        <p:nvSpPr>
          <p:cNvPr id="26" name="矩形 25"/>
          <p:cNvSpPr/>
          <p:nvPr/>
        </p:nvSpPr>
        <p:spPr>
          <a:xfrm>
            <a:off x="2068745" y="3040319"/>
            <a:ext cx="1507250" cy="338554"/>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600" b="1" dirty="0" smtClean="0"/>
              <a:t>冠状动脉模型</a:t>
            </a:r>
            <a:endParaRPr lang="zh-CN" altLang="zh-CN" sz="1600" b="1" dirty="0"/>
          </a:p>
        </p:txBody>
      </p:sp>
      <p:sp>
        <p:nvSpPr>
          <p:cNvPr id="27" name="矩形 26"/>
          <p:cNvSpPr/>
          <p:nvPr/>
        </p:nvSpPr>
        <p:spPr>
          <a:xfrm>
            <a:off x="2070899" y="3698593"/>
            <a:ext cx="1507250" cy="338554"/>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600" b="1" dirty="0"/>
              <a:t>导</a:t>
            </a:r>
            <a:r>
              <a:rPr lang="zh-CN" altLang="en-US" sz="1600" b="1" dirty="0" smtClean="0"/>
              <a:t>丝模型</a:t>
            </a:r>
            <a:endParaRPr lang="zh-CN" altLang="zh-CN" sz="1600" b="1" dirty="0"/>
          </a:p>
        </p:txBody>
      </p:sp>
      <p:sp>
        <p:nvSpPr>
          <p:cNvPr id="28" name="矩形 27"/>
          <p:cNvSpPr/>
          <p:nvPr/>
        </p:nvSpPr>
        <p:spPr>
          <a:xfrm>
            <a:off x="3943869" y="3360039"/>
            <a:ext cx="1507250" cy="338554"/>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600" b="1" dirty="0" smtClean="0"/>
              <a:t>增强现实融合</a:t>
            </a:r>
            <a:endParaRPr lang="zh-CN" altLang="zh-CN" sz="1600" b="1" dirty="0"/>
          </a:p>
        </p:txBody>
      </p:sp>
      <p:sp>
        <p:nvSpPr>
          <p:cNvPr id="47" name="矩形 46"/>
          <p:cNvSpPr/>
          <p:nvPr/>
        </p:nvSpPr>
        <p:spPr>
          <a:xfrm>
            <a:off x="5683116" y="3360039"/>
            <a:ext cx="1507250" cy="338554"/>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600" b="1" dirty="0" smtClean="0"/>
              <a:t>增强现实显示</a:t>
            </a:r>
            <a:endParaRPr lang="zh-CN" altLang="zh-CN" sz="1600" b="1" dirty="0"/>
          </a:p>
        </p:txBody>
      </p:sp>
      <p:sp>
        <p:nvSpPr>
          <p:cNvPr id="48" name="矩形 47"/>
          <p:cNvSpPr/>
          <p:nvPr/>
        </p:nvSpPr>
        <p:spPr>
          <a:xfrm>
            <a:off x="7484128" y="3360039"/>
            <a:ext cx="1120320" cy="338554"/>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600" b="1" dirty="0" smtClean="0"/>
              <a:t>显示设备</a:t>
            </a:r>
            <a:endParaRPr lang="zh-CN" altLang="zh-CN" sz="1600" b="1" dirty="0"/>
          </a:p>
        </p:txBody>
      </p:sp>
      <p:cxnSp>
        <p:nvCxnSpPr>
          <p:cNvPr id="49" name="直接箭头连接符 12"/>
          <p:cNvCxnSpPr>
            <a:stCxn id="23" idx="3"/>
            <a:endCxn id="24" idx="1"/>
          </p:cNvCxnSpPr>
          <p:nvPr/>
        </p:nvCxnSpPr>
        <p:spPr>
          <a:xfrm flipV="1">
            <a:off x="1521276" y="2263892"/>
            <a:ext cx="367906" cy="12986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0" name="直接箭头连接符 13"/>
          <p:cNvCxnSpPr>
            <a:stCxn id="23" idx="3"/>
            <a:endCxn id="25" idx="1"/>
          </p:cNvCxnSpPr>
          <p:nvPr/>
        </p:nvCxnSpPr>
        <p:spPr>
          <a:xfrm>
            <a:off x="1521276" y="3562579"/>
            <a:ext cx="362074" cy="12247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1" name="直接箭头连接符 14"/>
          <p:cNvCxnSpPr>
            <a:stCxn id="24" idx="2"/>
            <a:endCxn id="26" idx="0"/>
          </p:cNvCxnSpPr>
          <p:nvPr/>
        </p:nvCxnSpPr>
        <p:spPr>
          <a:xfrm flipH="1">
            <a:off x="2822370" y="2470102"/>
            <a:ext cx="2916" cy="57021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2" name="直接箭头连接符 15"/>
          <p:cNvCxnSpPr>
            <a:stCxn id="25" idx="0"/>
            <a:endCxn id="27" idx="2"/>
          </p:cNvCxnSpPr>
          <p:nvPr/>
        </p:nvCxnSpPr>
        <p:spPr>
          <a:xfrm flipV="1">
            <a:off x="2822370" y="4037147"/>
            <a:ext cx="2154" cy="54398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直接箭头连接符 16"/>
          <p:cNvCxnSpPr>
            <a:stCxn id="26" idx="3"/>
            <a:endCxn id="28" idx="1"/>
          </p:cNvCxnSpPr>
          <p:nvPr/>
        </p:nvCxnSpPr>
        <p:spPr>
          <a:xfrm>
            <a:off x="3575995" y="3209596"/>
            <a:ext cx="367874" cy="3197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4" name="直接箭头连接符 17"/>
          <p:cNvCxnSpPr>
            <a:stCxn id="27" idx="3"/>
            <a:endCxn id="28" idx="1"/>
          </p:cNvCxnSpPr>
          <p:nvPr/>
        </p:nvCxnSpPr>
        <p:spPr>
          <a:xfrm flipV="1">
            <a:off x="3578149" y="3529316"/>
            <a:ext cx="365720" cy="3385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5" name="直接箭头连接符 18"/>
          <p:cNvCxnSpPr>
            <a:stCxn id="28" idx="3"/>
            <a:endCxn id="47" idx="1"/>
          </p:cNvCxnSpPr>
          <p:nvPr/>
        </p:nvCxnSpPr>
        <p:spPr>
          <a:xfrm>
            <a:off x="5451119" y="3529316"/>
            <a:ext cx="23199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6" name="直接箭头连接符 19"/>
          <p:cNvCxnSpPr>
            <a:stCxn id="47" idx="3"/>
            <a:endCxn id="48" idx="1"/>
          </p:cNvCxnSpPr>
          <p:nvPr/>
        </p:nvCxnSpPr>
        <p:spPr>
          <a:xfrm>
            <a:off x="7190366" y="3529316"/>
            <a:ext cx="29376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7" name="矩形 56"/>
          <p:cNvSpPr/>
          <p:nvPr/>
        </p:nvSpPr>
        <p:spPr>
          <a:xfrm>
            <a:off x="2967375" y="2639379"/>
            <a:ext cx="608620" cy="224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1600" dirty="0" smtClean="0">
                <a:solidFill>
                  <a:schemeClr val="dk1"/>
                </a:solidFill>
                <a:latin typeface="黑体"/>
                <a:ea typeface="黑体"/>
                <a:cs typeface="黑体"/>
              </a:rPr>
              <a:t>建模</a:t>
            </a:r>
            <a:endParaRPr lang="zh-CN" altLang="en-US" sz="1600" dirty="0">
              <a:solidFill>
                <a:schemeClr val="dk1"/>
              </a:solidFill>
              <a:latin typeface="黑体"/>
              <a:ea typeface="黑体"/>
              <a:cs typeface="黑体"/>
            </a:endParaRPr>
          </a:p>
        </p:txBody>
      </p:sp>
      <p:sp>
        <p:nvSpPr>
          <p:cNvPr id="58" name="矩形 57"/>
          <p:cNvSpPr/>
          <p:nvPr/>
        </p:nvSpPr>
        <p:spPr>
          <a:xfrm>
            <a:off x="2936746" y="4206424"/>
            <a:ext cx="608620" cy="224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1600" dirty="0" smtClean="0">
                <a:solidFill>
                  <a:schemeClr val="dk1"/>
                </a:solidFill>
                <a:latin typeface="黑体"/>
                <a:ea typeface="黑体"/>
                <a:cs typeface="黑体"/>
              </a:rPr>
              <a:t>建模</a:t>
            </a:r>
            <a:endParaRPr lang="zh-CN" altLang="en-US" sz="1600" dirty="0">
              <a:solidFill>
                <a:schemeClr val="dk1"/>
              </a:solidFill>
              <a:latin typeface="黑体"/>
              <a:ea typeface="黑体"/>
              <a:cs typeface="黑体"/>
            </a:endParaRPr>
          </a:p>
        </p:txBody>
      </p:sp>
      <p:sp>
        <p:nvSpPr>
          <p:cNvPr id="30" name="矩形 29"/>
          <p:cNvSpPr/>
          <p:nvPr/>
        </p:nvSpPr>
        <p:spPr>
          <a:xfrm>
            <a:off x="1979712" y="2571130"/>
            <a:ext cx="5328591" cy="1937990"/>
          </a:xfrm>
          <a:prstGeom prst="rect">
            <a:avLst/>
          </a:prstGeom>
          <a:noFill/>
          <a:ln>
            <a:solidFill>
              <a:schemeClr val="accent6">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910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6843" y="4802714"/>
            <a:ext cx="9029653" cy="1688576"/>
            <a:chOff x="6843" y="4802714"/>
            <a:chExt cx="9029653" cy="1688576"/>
          </a:xfrm>
        </p:grpSpPr>
        <p:grpSp>
          <p:nvGrpSpPr>
            <p:cNvPr id="55" name="组合 54"/>
            <p:cNvGrpSpPr/>
            <p:nvPr/>
          </p:nvGrpSpPr>
          <p:grpSpPr>
            <a:xfrm>
              <a:off x="6843" y="4878498"/>
              <a:ext cx="9029653" cy="1612792"/>
              <a:chOff x="0" y="3861048"/>
              <a:chExt cx="9029653" cy="1612792"/>
            </a:xfrm>
          </p:grpSpPr>
          <p:sp>
            <p:nvSpPr>
              <p:cNvPr id="46" name="Line 13"/>
              <p:cNvSpPr>
                <a:spLocks noChangeShapeType="1"/>
              </p:cNvSpPr>
              <p:nvPr/>
            </p:nvSpPr>
            <p:spPr bwMode="auto">
              <a:xfrm>
                <a:off x="0" y="4679394"/>
                <a:ext cx="8915400" cy="0"/>
              </a:xfrm>
              <a:prstGeom prst="line">
                <a:avLst/>
              </a:prstGeom>
              <a:noFill/>
              <a:ln w="101600">
                <a:solidFill>
                  <a:srgbClr val="00B0F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solidFill>
                      <a:srgbClr val="00B0F0"/>
                    </a:solidFill>
                  </a:ln>
                  <a:solidFill>
                    <a:sysClr val="windowText" lastClr="000000"/>
                  </a:solidFill>
                  <a:effectLst/>
                  <a:uLnTx/>
                  <a:uFillTx/>
                </a:endParaRPr>
              </a:p>
            </p:txBody>
          </p:sp>
          <p:sp>
            <p:nvSpPr>
              <p:cNvPr id="4" name="AutoShape 2"/>
              <p:cNvSpPr>
                <a:spLocks noChangeArrowheads="1"/>
              </p:cNvSpPr>
              <p:nvPr/>
            </p:nvSpPr>
            <p:spPr bwMode="auto">
              <a:xfrm>
                <a:off x="1187624" y="3871072"/>
                <a:ext cx="1481138" cy="494032"/>
              </a:xfrm>
              <a:prstGeom prst="roundRect">
                <a:avLst>
                  <a:gd name="adj" fmla="val 13009"/>
                </a:avLst>
              </a:prstGeom>
              <a:solidFill>
                <a:srgbClr val="FFFFFF">
                  <a:alpha val="30196"/>
                </a:srgbClr>
              </a:solidFill>
              <a:ln w="19050" cap="rnd" algn="ctr">
                <a:solidFill>
                  <a:srgbClr val="9E9E9E"/>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ysClr val="windowText" lastClr="000000"/>
                  </a:solidFill>
                  <a:effectLst/>
                  <a:uLnTx/>
                  <a:uFillTx/>
                </a:endParaRPr>
              </a:p>
            </p:txBody>
          </p:sp>
          <p:sp>
            <p:nvSpPr>
              <p:cNvPr id="5" name="AutoShape 3"/>
              <p:cNvSpPr>
                <a:spLocks noChangeArrowheads="1"/>
              </p:cNvSpPr>
              <p:nvPr/>
            </p:nvSpPr>
            <p:spPr bwMode="auto">
              <a:xfrm>
                <a:off x="3647182" y="3871072"/>
                <a:ext cx="1201738" cy="430446"/>
              </a:xfrm>
              <a:prstGeom prst="roundRect">
                <a:avLst>
                  <a:gd name="adj" fmla="val 13009"/>
                </a:avLst>
              </a:prstGeom>
              <a:solidFill>
                <a:srgbClr val="FFFFFF">
                  <a:alpha val="30196"/>
                </a:srgbClr>
              </a:solidFill>
              <a:ln w="19050" cap="rnd" algn="ctr">
                <a:solidFill>
                  <a:srgbClr val="9E9E9E"/>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ysClr val="windowText" lastClr="000000"/>
                  </a:solidFill>
                  <a:effectLst/>
                  <a:uLnTx/>
                  <a:uFillTx/>
                </a:endParaRPr>
              </a:p>
            </p:txBody>
          </p:sp>
          <p:sp>
            <p:nvSpPr>
              <p:cNvPr id="6" name="AutoShape 4"/>
              <p:cNvSpPr>
                <a:spLocks noChangeArrowheads="1"/>
              </p:cNvSpPr>
              <p:nvPr/>
            </p:nvSpPr>
            <p:spPr bwMode="auto">
              <a:xfrm>
                <a:off x="5940152" y="3871072"/>
                <a:ext cx="2173288" cy="485952"/>
              </a:xfrm>
              <a:prstGeom prst="roundRect">
                <a:avLst>
                  <a:gd name="adj" fmla="val 13009"/>
                </a:avLst>
              </a:prstGeom>
              <a:solidFill>
                <a:srgbClr val="FFFFFF">
                  <a:alpha val="30196"/>
                </a:srgbClr>
              </a:solidFill>
              <a:ln w="19050" cap="rnd" algn="ctr">
                <a:solidFill>
                  <a:srgbClr val="9E9E9E"/>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auto">
                  <a:spcBef>
                    <a:spcPts val="0"/>
                  </a:spcBef>
                  <a:spcAft>
                    <a:spcPts val="0"/>
                  </a:spcAft>
                </a:pPr>
                <a:endParaRPr lang="zh-CN" altLang="en-US" kern="0">
                  <a:solidFill>
                    <a:sysClr val="windowText" lastClr="000000"/>
                  </a:solidFill>
                </a:endParaRPr>
              </a:p>
            </p:txBody>
          </p:sp>
          <p:sp>
            <p:nvSpPr>
              <p:cNvPr id="7" name="AutoShape 5"/>
              <p:cNvSpPr>
                <a:spLocks noChangeArrowheads="1"/>
              </p:cNvSpPr>
              <p:nvPr/>
            </p:nvSpPr>
            <p:spPr bwMode="auto">
              <a:xfrm>
                <a:off x="2339752" y="4938039"/>
                <a:ext cx="1404936" cy="435177"/>
              </a:xfrm>
              <a:prstGeom prst="roundRect">
                <a:avLst>
                  <a:gd name="adj" fmla="val 13009"/>
                </a:avLst>
              </a:prstGeom>
              <a:solidFill>
                <a:srgbClr val="FFFFFF">
                  <a:alpha val="30196"/>
                </a:srgbClr>
              </a:solidFill>
              <a:ln w="19050" cap="rnd" algn="ctr">
                <a:solidFill>
                  <a:srgbClr val="9E9E9E"/>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ysClr val="windowText" lastClr="000000"/>
                  </a:solidFill>
                  <a:effectLst/>
                  <a:uLnTx/>
                  <a:uFillTx/>
                </a:endParaRPr>
              </a:p>
            </p:txBody>
          </p:sp>
          <p:sp>
            <p:nvSpPr>
              <p:cNvPr id="8" name="AutoShape 6"/>
              <p:cNvSpPr>
                <a:spLocks noChangeArrowheads="1"/>
              </p:cNvSpPr>
              <p:nvPr/>
            </p:nvSpPr>
            <p:spPr bwMode="auto">
              <a:xfrm>
                <a:off x="4716016" y="4938039"/>
                <a:ext cx="1376362" cy="435177"/>
              </a:xfrm>
              <a:prstGeom prst="roundRect">
                <a:avLst>
                  <a:gd name="adj" fmla="val 13009"/>
                </a:avLst>
              </a:prstGeom>
              <a:solidFill>
                <a:srgbClr val="FFFFFF">
                  <a:alpha val="30196"/>
                </a:srgbClr>
              </a:solidFill>
              <a:ln w="19050" cap="rnd" algn="ctr">
                <a:solidFill>
                  <a:srgbClr val="9E9E9E"/>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ysClr val="windowText" lastClr="000000"/>
                  </a:solidFill>
                  <a:effectLst/>
                  <a:uLnTx/>
                  <a:uFillTx/>
                </a:endParaRPr>
              </a:p>
            </p:txBody>
          </p:sp>
          <p:sp>
            <p:nvSpPr>
              <p:cNvPr id="9" name="Line 7"/>
              <p:cNvSpPr>
                <a:spLocks noChangeShapeType="1"/>
              </p:cNvSpPr>
              <p:nvPr/>
            </p:nvSpPr>
            <p:spPr bwMode="auto">
              <a:xfrm flipH="1">
                <a:off x="4900165" y="4684156"/>
                <a:ext cx="3175" cy="457200"/>
              </a:xfrm>
              <a:prstGeom prst="line">
                <a:avLst/>
              </a:prstGeom>
              <a:noFill/>
              <a:ln w="19050">
                <a:solidFill>
                  <a:srgbClr val="000000"/>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ysClr val="windowText" lastClr="000000"/>
                  </a:solidFill>
                  <a:effectLst/>
                  <a:uLnTx/>
                  <a:uFillTx/>
                </a:endParaRPr>
              </a:p>
            </p:txBody>
          </p:sp>
          <p:sp>
            <p:nvSpPr>
              <p:cNvPr id="10" name="TextBox 57"/>
              <p:cNvSpPr txBox="1">
                <a:spLocks noChangeArrowheads="1"/>
              </p:cNvSpPr>
              <p:nvPr/>
            </p:nvSpPr>
            <p:spPr bwMode="auto">
              <a:xfrm>
                <a:off x="4921546" y="4941168"/>
                <a:ext cx="1315294" cy="401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type="oval"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fontAlgn="base" latinLnBrk="1">
                  <a:spcBef>
                    <a:spcPct val="0"/>
                  </a:spcBef>
                  <a:spcAft>
                    <a:spcPct val="0"/>
                  </a:spcAft>
                  <a:defRPr>
                    <a:solidFill>
                      <a:schemeClr val="tx1"/>
                    </a:solidFill>
                    <a:latin typeface="맑은 고딕" pitchFamily="50" charset="-127"/>
                    <a:ea typeface="맑은 고딕" pitchFamily="50" charset="-127"/>
                  </a:defRPr>
                </a:lvl6pPr>
                <a:lvl7pPr marL="2971800" indent="-228600" fontAlgn="base" latinLnBrk="1">
                  <a:spcBef>
                    <a:spcPct val="0"/>
                  </a:spcBef>
                  <a:spcAft>
                    <a:spcPct val="0"/>
                  </a:spcAft>
                  <a:defRPr>
                    <a:solidFill>
                      <a:schemeClr val="tx1"/>
                    </a:solidFill>
                    <a:latin typeface="맑은 고딕" pitchFamily="50" charset="-127"/>
                    <a:ea typeface="맑은 고딕" pitchFamily="50" charset="-127"/>
                  </a:defRPr>
                </a:lvl7pPr>
                <a:lvl8pPr marL="3429000" indent="-228600" fontAlgn="base" latinLnBrk="1">
                  <a:spcBef>
                    <a:spcPct val="0"/>
                  </a:spcBef>
                  <a:spcAft>
                    <a:spcPct val="0"/>
                  </a:spcAft>
                  <a:defRPr>
                    <a:solidFill>
                      <a:schemeClr val="tx1"/>
                    </a:solidFill>
                    <a:latin typeface="맑은 고딕" pitchFamily="50" charset="-127"/>
                    <a:ea typeface="맑은 고딕" pitchFamily="50" charset="-127"/>
                  </a:defRPr>
                </a:lvl8pPr>
                <a:lvl9pPr marL="3886200" indent="-228600" fontAlgn="base" latinLnBrk="1">
                  <a:spcBef>
                    <a:spcPct val="0"/>
                  </a:spcBef>
                  <a:spcAft>
                    <a:spcPct val="0"/>
                  </a:spcAft>
                  <a:defRPr>
                    <a:solidFill>
                      <a:schemeClr val="tx1"/>
                    </a:solidFill>
                    <a:latin typeface="맑은 고딕" pitchFamily="50" charset="-127"/>
                    <a:ea typeface="맑은 고딕" pitchFamily="50" charset="-127"/>
                  </a:defRPr>
                </a:lvl9pPr>
              </a:lstStyle>
              <a:p>
                <a:pPr>
                  <a:lnSpc>
                    <a:spcPct val="130000"/>
                  </a:lnSpc>
                </a:pPr>
                <a:r>
                  <a:rPr lang="zh-CN" altLang="en-US" dirty="0" smtClean="0">
                    <a:latin typeface="黑体"/>
                    <a:ea typeface="黑体"/>
                    <a:cs typeface="黑体"/>
                  </a:rPr>
                  <a:t>轮廓边界</a:t>
                </a:r>
                <a:endParaRPr lang="zh-CN" altLang="zh-CN" dirty="0">
                  <a:solidFill>
                    <a:schemeClr val="dk1"/>
                  </a:solidFill>
                  <a:latin typeface="黑体"/>
                  <a:ea typeface="黑体"/>
                  <a:cs typeface="黑体"/>
                </a:endParaRPr>
              </a:p>
            </p:txBody>
          </p:sp>
          <p:sp>
            <p:nvSpPr>
              <p:cNvPr id="12" name="Line 10"/>
              <p:cNvSpPr>
                <a:spLocks noChangeShapeType="1"/>
              </p:cNvSpPr>
              <p:nvPr/>
            </p:nvSpPr>
            <p:spPr bwMode="auto">
              <a:xfrm flipH="1">
                <a:off x="2523901" y="4684156"/>
                <a:ext cx="3175" cy="457200"/>
              </a:xfrm>
              <a:prstGeom prst="line">
                <a:avLst/>
              </a:prstGeom>
              <a:noFill/>
              <a:ln w="19050">
                <a:solidFill>
                  <a:srgbClr val="000000"/>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ysClr val="windowText" lastClr="000000"/>
                  </a:solidFill>
                  <a:effectLst/>
                  <a:uLnTx/>
                  <a:uFillTx/>
                </a:endParaRPr>
              </a:p>
            </p:txBody>
          </p:sp>
          <p:sp>
            <p:nvSpPr>
              <p:cNvPr id="13" name="TextBox 57"/>
              <p:cNvSpPr txBox="1">
                <a:spLocks noChangeArrowheads="1"/>
              </p:cNvSpPr>
              <p:nvPr/>
            </p:nvSpPr>
            <p:spPr bwMode="auto">
              <a:xfrm>
                <a:off x="2548755" y="4920784"/>
                <a:ext cx="1138287" cy="452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type="oval"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fontAlgn="base" latinLnBrk="1">
                  <a:spcBef>
                    <a:spcPct val="0"/>
                  </a:spcBef>
                  <a:spcAft>
                    <a:spcPct val="0"/>
                  </a:spcAft>
                  <a:defRPr>
                    <a:solidFill>
                      <a:schemeClr val="tx1"/>
                    </a:solidFill>
                    <a:latin typeface="맑은 고딕" pitchFamily="50" charset="-127"/>
                    <a:ea typeface="맑은 고딕" pitchFamily="50" charset="-127"/>
                  </a:defRPr>
                </a:lvl6pPr>
                <a:lvl7pPr marL="2971800" indent="-228600" fontAlgn="base" latinLnBrk="1">
                  <a:spcBef>
                    <a:spcPct val="0"/>
                  </a:spcBef>
                  <a:spcAft>
                    <a:spcPct val="0"/>
                  </a:spcAft>
                  <a:defRPr>
                    <a:solidFill>
                      <a:schemeClr val="tx1"/>
                    </a:solidFill>
                    <a:latin typeface="맑은 고딕" pitchFamily="50" charset="-127"/>
                    <a:ea typeface="맑은 고딕" pitchFamily="50" charset="-127"/>
                  </a:defRPr>
                </a:lvl7pPr>
                <a:lvl8pPr marL="3429000" indent="-228600" fontAlgn="base" latinLnBrk="1">
                  <a:spcBef>
                    <a:spcPct val="0"/>
                  </a:spcBef>
                  <a:spcAft>
                    <a:spcPct val="0"/>
                  </a:spcAft>
                  <a:defRPr>
                    <a:solidFill>
                      <a:schemeClr val="tx1"/>
                    </a:solidFill>
                    <a:latin typeface="맑은 고딕" pitchFamily="50" charset="-127"/>
                    <a:ea typeface="맑은 고딕" pitchFamily="50" charset="-127"/>
                  </a:defRPr>
                </a:lvl8pPr>
                <a:lvl9pPr marL="3886200" indent="-228600" fontAlgn="base" latinLnBrk="1">
                  <a:spcBef>
                    <a:spcPct val="0"/>
                  </a:spcBef>
                  <a:spcAft>
                    <a:spcPct val="0"/>
                  </a:spcAft>
                  <a:defRPr>
                    <a:solidFill>
                      <a:schemeClr val="tx1"/>
                    </a:solidFill>
                    <a:latin typeface="맑은 고딕" pitchFamily="50" charset="-127"/>
                    <a:ea typeface="맑은 고딕" pitchFamily="50" charset="-127"/>
                  </a:defRPr>
                </a:lvl9pPr>
              </a:lstStyle>
              <a:p>
                <a:pPr>
                  <a:lnSpc>
                    <a:spcPct val="130000"/>
                  </a:lnSpc>
                </a:pPr>
                <a:r>
                  <a:rPr lang="zh-CN" altLang="en-US" dirty="0">
                    <a:latin typeface="黑体"/>
                    <a:ea typeface="黑体"/>
                    <a:cs typeface="黑体"/>
                  </a:rPr>
                  <a:t>血管轮廓</a:t>
                </a:r>
                <a:endParaRPr lang="zh-CN" altLang="zh-CN" dirty="0">
                  <a:solidFill>
                    <a:schemeClr val="dk1"/>
                  </a:solidFill>
                  <a:latin typeface="黑体"/>
                  <a:ea typeface="黑体"/>
                  <a:cs typeface="黑体"/>
                </a:endParaRPr>
              </a:p>
            </p:txBody>
          </p:sp>
          <p:sp>
            <p:nvSpPr>
              <p:cNvPr id="15" name="Line 14"/>
              <p:cNvSpPr>
                <a:spLocks noChangeShapeType="1"/>
              </p:cNvSpPr>
              <p:nvPr/>
            </p:nvSpPr>
            <p:spPr bwMode="auto">
              <a:xfrm flipH="1">
                <a:off x="6143352" y="4195936"/>
                <a:ext cx="3175" cy="457200"/>
              </a:xfrm>
              <a:prstGeom prst="line">
                <a:avLst/>
              </a:prstGeom>
              <a:noFill/>
              <a:ln w="19050">
                <a:solidFill>
                  <a:srgbClr val="000000"/>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pPr>
                <a:endParaRPr lang="zh-CN" altLang="en-US" kern="0" dirty="0">
                  <a:solidFill>
                    <a:sysClr val="windowText" lastClr="000000"/>
                  </a:solidFill>
                </a:endParaRPr>
              </a:p>
            </p:txBody>
          </p:sp>
          <p:sp>
            <p:nvSpPr>
              <p:cNvPr id="16" name="Line 15"/>
              <p:cNvSpPr>
                <a:spLocks noChangeShapeType="1"/>
              </p:cNvSpPr>
              <p:nvPr/>
            </p:nvSpPr>
            <p:spPr bwMode="auto">
              <a:xfrm flipH="1">
                <a:off x="3747195" y="4123928"/>
                <a:ext cx="3175" cy="457200"/>
              </a:xfrm>
              <a:prstGeom prst="line">
                <a:avLst/>
              </a:prstGeom>
              <a:noFill/>
              <a:ln w="19050">
                <a:solidFill>
                  <a:srgbClr val="000000"/>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ysClr val="windowText" lastClr="000000"/>
                  </a:solidFill>
                  <a:effectLst/>
                  <a:uLnTx/>
                  <a:uFillTx/>
                </a:endParaRPr>
              </a:p>
            </p:txBody>
          </p:sp>
          <p:sp>
            <p:nvSpPr>
              <p:cNvPr id="17" name="Line 16"/>
              <p:cNvSpPr>
                <a:spLocks noChangeShapeType="1"/>
              </p:cNvSpPr>
              <p:nvPr/>
            </p:nvSpPr>
            <p:spPr bwMode="auto">
              <a:xfrm flipH="1">
                <a:off x="1438449" y="4152344"/>
                <a:ext cx="0" cy="457200"/>
              </a:xfrm>
              <a:prstGeom prst="line">
                <a:avLst/>
              </a:prstGeom>
              <a:noFill/>
              <a:ln w="19050">
                <a:solidFill>
                  <a:srgbClr val="000000"/>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ysClr val="windowText" lastClr="000000"/>
                  </a:solidFill>
                  <a:effectLst/>
                  <a:uLnTx/>
                  <a:uFillTx/>
                </a:endParaRPr>
              </a:p>
            </p:txBody>
          </p:sp>
          <p:sp>
            <p:nvSpPr>
              <p:cNvPr id="18" name="AutoShape 17"/>
              <p:cNvSpPr>
                <a:spLocks noChangeArrowheads="1"/>
              </p:cNvSpPr>
              <p:nvPr/>
            </p:nvSpPr>
            <p:spPr bwMode="auto">
              <a:xfrm>
                <a:off x="251520" y="4941168"/>
                <a:ext cx="1605141" cy="423861"/>
              </a:xfrm>
              <a:prstGeom prst="roundRect">
                <a:avLst>
                  <a:gd name="adj" fmla="val 13009"/>
                </a:avLst>
              </a:prstGeom>
              <a:solidFill>
                <a:srgbClr val="139AFF">
                  <a:alpha val="10001"/>
                </a:srgbClr>
              </a:solidFill>
              <a:ln w="19050" cap="rnd" algn="ctr">
                <a:solidFill>
                  <a:srgbClr val="139AFF"/>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dirty="0" smtClean="0">
                  <a:ln>
                    <a:noFill/>
                  </a:ln>
                  <a:solidFill>
                    <a:sysClr val="windowText" lastClr="000000"/>
                  </a:solidFill>
                  <a:effectLst/>
                  <a:uLnTx/>
                  <a:uFillTx/>
                </a:endParaRPr>
              </a:p>
            </p:txBody>
          </p:sp>
          <p:sp>
            <p:nvSpPr>
              <p:cNvPr id="19" name="Line 18"/>
              <p:cNvSpPr>
                <a:spLocks noChangeShapeType="1"/>
              </p:cNvSpPr>
              <p:nvPr/>
            </p:nvSpPr>
            <p:spPr bwMode="auto">
              <a:xfrm flipH="1">
                <a:off x="422970" y="4684156"/>
                <a:ext cx="3175" cy="457200"/>
              </a:xfrm>
              <a:prstGeom prst="line">
                <a:avLst/>
              </a:prstGeom>
              <a:noFill/>
              <a:ln w="19050">
                <a:solidFill>
                  <a:srgbClr val="139AFF"/>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ysClr val="windowText" lastClr="000000"/>
                  </a:solidFill>
                  <a:effectLst/>
                  <a:uLnTx/>
                  <a:uFillTx/>
                </a:endParaRPr>
              </a:p>
            </p:txBody>
          </p:sp>
          <p:grpSp>
            <p:nvGrpSpPr>
              <p:cNvPr id="20" name="Group 138"/>
              <p:cNvGrpSpPr>
                <a:grpSpLocks/>
              </p:cNvGrpSpPr>
              <p:nvPr/>
            </p:nvGrpSpPr>
            <p:grpSpPr bwMode="auto">
              <a:xfrm>
                <a:off x="1311449" y="4553981"/>
                <a:ext cx="244475" cy="244475"/>
                <a:chOff x="1661" y="2750"/>
                <a:chExt cx="250" cy="250"/>
              </a:xfrm>
            </p:grpSpPr>
            <p:sp>
              <p:nvSpPr>
                <p:cNvPr id="21" name="Oval 139"/>
                <p:cNvSpPr>
                  <a:spLocks noChangeArrowheads="1"/>
                </p:cNvSpPr>
                <p:nvPr/>
              </p:nvSpPr>
              <p:spPr bwMode="auto">
                <a:xfrm>
                  <a:off x="1661" y="2750"/>
                  <a:ext cx="250" cy="250"/>
                </a:xfrm>
                <a:prstGeom prst="ellipse">
                  <a:avLst/>
                </a:prstGeom>
                <a:solidFill>
                  <a:srgbClr val="000000"/>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ko-KR" b="0" i="0" u="none" strike="noStrike" kern="0" cap="none" spc="0" normalizeH="0" baseline="0" noProof="0" smtClean="0">
                    <a:ln>
                      <a:noFill/>
                    </a:ln>
                    <a:solidFill>
                      <a:sysClr val="windowText" lastClr="000000"/>
                    </a:solidFill>
                    <a:effectLst/>
                    <a:uLnTx/>
                    <a:uFillTx/>
                    <a:latin typeface="맑은 고딕" pitchFamily="50" charset="-127"/>
                    <a:ea typeface="맑은 고딕" pitchFamily="50" charset="-127"/>
                  </a:endParaRPr>
                </a:p>
              </p:txBody>
            </p:sp>
            <p:sp>
              <p:nvSpPr>
                <p:cNvPr id="22"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ko-KR" b="0" i="0" u="none" strike="noStrike" kern="0" cap="none" spc="0" normalizeH="0" baseline="0" noProof="0" smtClean="0">
                    <a:ln>
                      <a:noFill/>
                    </a:ln>
                    <a:solidFill>
                      <a:sysClr val="windowText" lastClr="000000"/>
                    </a:solidFill>
                    <a:effectLst/>
                    <a:uLnTx/>
                    <a:uFillTx/>
                    <a:latin typeface="맑은 고딕" pitchFamily="50" charset="-127"/>
                    <a:ea typeface="맑은 고딕" pitchFamily="50" charset="-127"/>
                  </a:endParaRPr>
                </a:p>
              </p:txBody>
            </p:sp>
          </p:grpSp>
          <p:sp>
            <p:nvSpPr>
              <p:cNvPr id="23" name="TextBox 57"/>
              <p:cNvSpPr txBox="1">
                <a:spLocks noChangeArrowheads="1"/>
              </p:cNvSpPr>
              <p:nvPr/>
            </p:nvSpPr>
            <p:spPr bwMode="auto">
              <a:xfrm>
                <a:off x="320849" y="4941168"/>
                <a:ext cx="1347788" cy="452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type="oval"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fontAlgn="base" latinLnBrk="1">
                  <a:spcBef>
                    <a:spcPct val="0"/>
                  </a:spcBef>
                  <a:spcAft>
                    <a:spcPct val="0"/>
                  </a:spcAft>
                  <a:defRPr>
                    <a:solidFill>
                      <a:schemeClr val="tx1"/>
                    </a:solidFill>
                    <a:latin typeface="맑은 고딕" pitchFamily="50" charset="-127"/>
                    <a:ea typeface="맑은 고딕" pitchFamily="50" charset="-127"/>
                  </a:defRPr>
                </a:lvl6pPr>
                <a:lvl7pPr marL="2971800" indent="-228600" fontAlgn="base" latinLnBrk="1">
                  <a:spcBef>
                    <a:spcPct val="0"/>
                  </a:spcBef>
                  <a:spcAft>
                    <a:spcPct val="0"/>
                  </a:spcAft>
                  <a:defRPr>
                    <a:solidFill>
                      <a:schemeClr val="tx1"/>
                    </a:solidFill>
                    <a:latin typeface="맑은 고딕" pitchFamily="50" charset="-127"/>
                    <a:ea typeface="맑은 고딕" pitchFamily="50" charset="-127"/>
                  </a:defRPr>
                </a:lvl7pPr>
                <a:lvl8pPr marL="3429000" indent="-228600" fontAlgn="base" latinLnBrk="1">
                  <a:spcBef>
                    <a:spcPct val="0"/>
                  </a:spcBef>
                  <a:spcAft>
                    <a:spcPct val="0"/>
                  </a:spcAft>
                  <a:defRPr>
                    <a:solidFill>
                      <a:schemeClr val="tx1"/>
                    </a:solidFill>
                    <a:latin typeface="맑은 고딕" pitchFamily="50" charset="-127"/>
                    <a:ea typeface="맑은 고딕" pitchFamily="50" charset="-127"/>
                  </a:defRPr>
                </a:lvl8pPr>
                <a:lvl9pPr marL="3886200" indent="-228600" fontAlgn="base" latinLnBrk="1">
                  <a:spcBef>
                    <a:spcPct val="0"/>
                  </a:spcBef>
                  <a:spcAft>
                    <a:spcPct val="0"/>
                  </a:spcAft>
                  <a:defRPr>
                    <a:solidFill>
                      <a:schemeClr val="tx1"/>
                    </a:solidFill>
                    <a:latin typeface="맑은 고딕" pitchFamily="50" charset="-127"/>
                    <a:ea typeface="맑은 고딕" pitchFamily="50" charset="-127"/>
                  </a:defRPr>
                </a:lvl9pPr>
              </a:lstStyle>
              <a:p>
                <a:pPr algn="ctr">
                  <a:lnSpc>
                    <a:spcPct val="130000"/>
                  </a:lnSpc>
                </a:pPr>
                <a:r>
                  <a:rPr lang="en-US" altLang="zh-CN" dirty="0">
                    <a:latin typeface="黑体"/>
                    <a:ea typeface="黑体"/>
                    <a:cs typeface="黑体"/>
                  </a:rPr>
                  <a:t>t</a:t>
                </a:r>
                <a:r>
                  <a:rPr lang="zh-CN" altLang="en-US" dirty="0" smtClean="0">
                    <a:latin typeface="黑体"/>
                    <a:ea typeface="黑体"/>
                    <a:cs typeface="黑体"/>
                  </a:rPr>
                  <a:t>时刻图像</a:t>
                </a:r>
                <a:endParaRPr lang="zh-CN" altLang="zh-CN" dirty="0">
                  <a:solidFill>
                    <a:schemeClr val="dk1"/>
                  </a:solidFill>
                  <a:latin typeface="黑体"/>
                  <a:ea typeface="黑体"/>
                  <a:cs typeface="黑体"/>
                </a:endParaRPr>
              </a:p>
            </p:txBody>
          </p:sp>
          <p:sp>
            <p:nvSpPr>
              <p:cNvPr id="24" name="TextBox 57"/>
              <p:cNvSpPr txBox="1">
                <a:spLocks noChangeArrowheads="1"/>
              </p:cNvSpPr>
              <p:nvPr/>
            </p:nvSpPr>
            <p:spPr bwMode="auto">
              <a:xfrm>
                <a:off x="1433066" y="3923764"/>
                <a:ext cx="131603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type="oval"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fontAlgn="base" latinLnBrk="1">
                  <a:spcBef>
                    <a:spcPct val="0"/>
                  </a:spcBef>
                  <a:spcAft>
                    <a:spcPct val="0"/>
                  </a:spcAft>
                  <a:defRPr>
                    <a:solidFill>
                      <a:schemeClr val="tx1"/>
                    </a:solidFill>
                    <a:latin typeface="맑은 고딕" pitchFamily="50" charset="-127"/>
                    <a:ea typeface="맑은 고딕" pitchFamily="50" charset="-127"/>
                  </a:defRPr>
                </a:lvl6pPr>
                <a:lvl7pPr marL="2971800" indent="-228600" fontAlgn="base" latinLnBrk="1">
                  <a:spcBef>
                    <a:spcPct val="0"/>
                  </a:spcBef>
                  <a:spcAft>
                    <a:spcPct val="0"/>
                  </a:spcAft>
                  <a:defRPr>
                    <a:solidFill>
                      <a:schemeClr val="tx1"/>
                    </a:solidFill>
                    <a:latin typeface="맑은 고딕" pitchFamily="50" charset="-127"/>
                    <a:ea typeface="맑은 고딕" pitchFamily="50" charset="-127"/>
                  </a:defRPr>
                </a:lvl7pPr>
                <a:lvl8pPr marL="3429000" indent="-228600" fontAlgn="base" latinLnBrk="1">
                  <a:spcBef>
                    <a:spcPct val="0"/>
                  </a:spcBef>
                  <a:spcAft>
                    <a:spcPct val="0"/>
                  </a:spcAft>
                  <a:defRPr>
                    <a:solidFill>
                      <a:schemeClr val="tx1"/>
                    </a:solidFill>
                    <a:latin typeface="맑은 고딕" pitchFamily="50" charset="-127"/>
                    <a:ea typeface="맑은 고딕" pitchFamily="50" charset="-127"/>
                  </a:defRPr>
                </a:lvl8pPr>
                <a:lvl9pPr marL="3886200" indent="-228600" fontAlgn="base" latinLnBrk="1">
                  <a:spcBef>
                    <a:spcPct val="0"/>
                  </a:spcBef>
                  <a:spcAft>
                    <a:spcPct val="0"/>
                  </a:spcAft>
                  <a:defRPr>
                    <a:solidFill>
                      <a:schemeClr val="tx1"/>
                    </a:solidFill>
                    <a:latin typeface="맑은 고딕" pitchFamily="50" charset="-127"/>
                    <a:ea typeface="맑은 고딕" pitchFamily="50" charset="-127"/>
                  </a:defRPr>
                </a:lvl9pPr>
              </a:lstStyle>
              <a:p>
                <a:r>
                  <a:rPr lang="en-US" altLang="zh-CN" dirty="0" err="1">
                    <a:solidFill>
                      <a:schemeClr val="dk1"/>
                    </a:solidFill>
                    <a:latin typeface="黑体"/>
                    <a:ea typeface="黑体"/>
                    <a:cs typeface="黑体"/>
                  </a:rPr>
                  <a:t>GraphCut</a:t>
                </a:r>
                <a:endParaRPr kumimoji="0" lang="ko-KR" altLang="en-US" b="1" dirty="0">
                  <a:latin typeface="Arial Black" pitchFamily="34" charset="0"/>
                </a:endParaRPr>
              </a:p>
            </p:txBody>
          </p:sp>
          <p:grpSp>
            <p:nvGrpSpPr>
              <p:cNvPr id="27" name="Group 138"/>
              <p:cNvGrpSpPr>
                <a:grpSpLocks/>
              </p:cNvGrpSpPr>
              <p:nvPr/>
            </p:nvGrpSpPr>
            <p:grpSpPr bwMode="auto">
              <a:xfrm>
                <a:off x="7312544" y="4573715"/>
                <a:ext cx="244475" cy="244475"/>
                <a:chOff x="1661" y="2750"/>
                <a:chExt cx="250" cy="250"/>
              </a:xfrm>
            </p:grpSpPr>
            <p:sp>
              <p:nvSpPr>
                <p:cNvPr id="28" name="Oval 139"/>
                <p:cNvSpPr>
                  <a:spLocks noChangeArrowheads="1"/>
                </p:cNvSpPr>
                <p:nvPr/>
              </p:nvSpPr>
              <p:spPr bwMode="auto">
                <a:xfrm>
                  <a:off x="1661" y="2750"/>
                  <a:ext cx="250" cy="250"/>
                </a:xfrm>
                <a:prstGeom prst="ellipse">
                  <a:avLst/>
                </a:prstGeom>
                <a:solidFill>
                  <a:srgbClr val="F9B60D"/>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ko-KR" b="0" i="0" u="none" strike="noStrike" kern="0" cap="none" spc="0" normalizeH="0" baseline="0" noProof="0" smtClean="0">
                    <a:ln>
                      <a:noFill/>
                    </a:ln>
                    <a:solidFill>
                      <a:sysClr val="windowText" lastClr="000000"/>
                    </a:solidFill>
                    <a:effectLst/>
                    <a:uLnTx/>
                    <a:uFillTx/>
                    <a:latin typeface="맑은 고딕" pitchFamily="50" charset="-127"/>
                    <a:ea typeface="맑은 고딕" pitchFamily="50" charset="-127"/>
                  </a:endParaRPr>
                </a:p>
              </p:txBody>
            </p:sp>
            <p:sp>
              <p:nvSpPr>
                <p:cNvPr id="29"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ko-KR" b="0" i="0" u="none" strike="noStrike" kern="0" cap="none" spc="0" normalizeH="0" baseline="0" noProof="0" smtClean="0">
                    <a:ln>
                      <a:noFill/>
                    </a:ln>
                    <a:solidFill>
                      <a:sysClr val="windowText" lastClr="000000"/>
                    </a:solidFill>
                    <a:effectLst/>
                    <a:uLnTx/>
                    <a:uFillTx/>
                    <a:latin typeface="맑은 고딕" pitchFamily="50" charset="-127"/>
                    <a:ea typeface="맑은 고딕" pitchFamily="50" charset="-127"/>
                  </a:endParaRPr>
                </a:p>
              </p:txBody>
            </p:sp>
          </p:grpSp>
          <p:sp>
            <p:nvSpPr>
              <p:cNvPr id="30" name="TextBox 57"/>
              <p:cNvSpPr txBox="1">
                <a:spLocks noChangeArrowheads="1"/>
              </p:cNvSpPr>
              <p:nvPr/>
            </p:nvSpPr>
            <p:spPr bwMode="auto">
              <a:xfrm>
                <a:off x="3758877" y="3861048"/>
                <a:ext cx="11011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type="oval"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fontAlgn="base" latinLnBrk="1">
                  <a:spcBef>
                    <a:spcPct val="0"/>
                  </a:spcBef>
                  <a:spcAft>
                    <a:spcPct val="0"/>
                  </a:spcAft>
                  <a:defRPr>
                    <a:solidFill>
                      <a:schemeClr val="tx1"/>
                    </a:solidFill>
                    <a:latin typeface="맑은 고딕" pitchFamily="50" charset="-127"/>
                    <a:ea typeface="맑은 고딕" pitchFamily="50" charset="-127"/>
                  </a:defRPr>
                </a:lvl6pPr>
                <a:lvl7pPr marL="2971800" indent="-228600" fontAlgn="base" latinLnBrk="1">
                  <a:spcBef>
                    <a:spcPct val="0"/>
                  </a:spcBef>
                  <a:spcAft>
                    <a:spcPct val="0"/>
                  </a:spcAft>
                  <a:defRPr>
                    <a:solidFill>
                      <a:schemeClr val="tx1"/>
                    </a:solidFill>
                    <a:latin typeface="맑은 고딕" pitchFamily="50" charset="-127"/>
                    <a:ea typeface="맑은 고딕" pitchFamily="50" charset="-127"/>
                  </a:defRPr>
                </a:lvl7pPr>
                <a:lvl8pPr marL="3429000" indent="-228600" fontAlgn="base" latinLnBrk="1">
                  <a:spcBef>
                    <a:spcPct val="0"/>
                  </a:spcBef>
                  <a:spcAft>
                    <a:spcPct val="0"/>
                  </a:spcAft>
                  <a:defRPr>
                    <a:solidFill>
                      <a:schemeClr val="tx1"/>
                    </a:solidFill>
                    <a:latin typeface="맑은 고딕" pitchFamily="50" charset="-127"/>
                    <a:ea typeface="맑은 고딕" pitchFamily="50" charset="-127"/>
                  </a:defRPr>
                </a:lvl8pPr>
                <a:lvl9pPr marL="3886200" indent="-228600" fontAlgn="base" latinLnBrk="1">
                  <a:spcBef>
                    <a:spcPct val="0"/>
                  </a:spcBef>
                  <a:spcAft>
                    <a:spcPct val="0"/>
                  </a:spcAft>
                  <a:defRPr>
                    <a:solidFill>
                      <a:schemeClr val="tx1"/>
                    </a:solidFill>
                    <a:latin typeface="맑은 고딕" pitchFamily="50" charset="-127"/>
                    <a:ea typeface="맑은 고딕" pitchFamily="50" charset="-127"/>
                  </a:defRPr>
                </a:lvl9pPr>
              </a:lstStyle>
              <a:p>
                <a:r>
                  <a:rPr lang="en-US" altLang="zh-CN" dirty="0">
                    <a:solidFill>
                      <a:schemeClr val="dk1"/>
                    </a:solidFill>
                    <a:latin typeface="黑体"/>
                    <a:ea typeface="黑体"/>
                    <a:cs typeface="黑体"/>
                  </a:rPr>
                  <a:t>Delaunay</a:t>
                </a:r>
                <a:endParaRPr kumimoji="0" lang="ko-KR" altLang="en-US" b="1" dirty="0">
                  <a:latin typeface="Arial Black" pitchFamily="34" charset="0"/>
                </a:endParaRPr>
              </a:p>
            </p:txBody>
          </p:sp>
          <p:grpSp>
            <p:nvGrpSpPr>
              <p:cNvPr id="34" name="Group 138"/>
              <p:cNvGrpSpPr>
                <a:grpSpLocks/>
              </p:cNvGrpSpPr>
              <p:nvPr/>
            </p:nvGrpSpPr>
            <p:grpSpPr bwMode="auto">
              <a:xfrm>
                <a:off x="310257" y="4549219"/>
                <a:ext cx="244475" cy="244475"/>
                <a:chOff x="1661" y="2750"/>
                <a:chExt cx="250" cy="250"/>
              </a:xfrm>
            </p:grpSpPr>
            <p:sp>
              <p:nvSpPr>
                <p:cNvPr id="35" name="Oval 139"/>
                <p:cNvSpPr>
                  <a:spLocks noChangeArrowheads="1"/>
                </p:cNvSpPr>
                <p:nvPr/>
              </p:nvSpPr>
              <p:spPr bwMode="auto">
                <a:xfrm>
                  <a:off x="1661" y="2750"/>
                  <a:ext cx="250" cy="250"/>
                </a:xfrm>
                <a:prstGeom prst="ellipse">
                  <a:avLst/>
                </a:prstGeom>
                <a:solidFill>
                  <a:srgbClr val="139AFF"/>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ko-KR" b="0" i="0" u="none" strike="noStrike" kern="0" cap="none" spc="0" normalizeH="0" baseline="0" noProof="0" smtClean="0">
                    <a:ln>
                      <a:noFill/>
                    </a:ln>
                    <a:solidFill>
                      <a:sysClr val="windowText" lastClr="000000"/>
                    </a:solidFill>
                    <a:effectLst/>
                    <a:uLnTx/>
                    <a:uFillTx/>
                    <a:latin typeface="맑은 고딕" pitchFamily="50" charset="-127"/>
                    <a:ea typeface="맑은 고딕" pitchFamily="50" charset="-127"/>
                  </a:endParaRPr>
                </a:p>
              </p:txBody>
            </p:sp>
            <p:sp>
              <p:nvSpPr>
                <p:cNvPr id="36"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ko-KR" b="0" i="0" u="none" strike="noStrike" kern="0" cap="none" spc="0" normalizeH="0" baseline="0" noProof="0" smtClean="0">
                    <a:ln>
                      <a:noFill/>
                    </a:ln>
                    <a:solidFill>
                      <a:sysClr val="windowText" lastClr="000000"/>
                    </a:solidFill>
                    <a:effectLst/>
                    <a:uLnTx/>
                    <a:uFillTx/>
                    <a:latin typeface="맑은 고딕" pitchFamily="50" charset="-127"/>
                    <a:ea typeface="맑은 고딕" pitchFamily="50" charset="-127"/>
                  </a:endParaRPr>
                </a:p>
              </p:txBody>
            </p:sp>
          </p:grpSp>
          <p:grpSp>
            <p:nvGrpSpPr>
              <p:cNvPr id="37" name="Group 138"/>
              <p:cNvGrpSpPr>
                <a:grpSpLocks/>
              </p:cNvGrpSpPr>
              <p:nvPr/>
            </p:nvGrpSpPr>
            <p:grpSpPr bwMode="auto">
              <a:xfrm>
                <a:off x="2411188" y="4553981"/>
                <a:ext cx="244475" cy="244475"/>
                <a:chOff x="1661" y="2750"/>
                <a:chExt cx="250" cy="250"/>
              </a:xfrm>
            </p:grpSpPr>
            <p:sp>
              <p:nvSpPr>
                <p:cNvPr id="38" name="Oval 139"/>
                <p:cNvSpPr>
                  <a:spLocks noChangeArrowheads="1"/>
                </p:cNvSpPr>
                <p:nvPr/>
              </p:nvSpPr>
              <p:spPr bwMode="auto">
                <a:xfrm>
                  <a:off x="1661" y="2750"/>
                  <a:ext cx="250" cy="250"/>
                </a:xfrm>
                <a:prstGeom prst="ellipse">
                  <a:avLst/>
                </a:prstGeom>
                <a:solidFill>
                  <a:srgbClr val="00B0F0"/>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ko-KR" b="0" i="0" u="none" strike="noStrike" kern="0" cap="none" spc="0" normalizeH="0" baseline="0" noProof="0" smtClean="0">
                    <a:ln>
                      <a:noFill/>
                    </a:ln>
                    <a:solidFill>
                      <a:sysClr val="windowText" lastClr="000000"/>
                    </a:solidFill>
                    <a:effectLst/>
                    <a:uLnTx/>
                    <a:uFillTx/>
                    <a:latin typeface="맑은 고딕" pitchFamily="50" charset="-127"/>
                    <a:ea typeface="맑은 고딕" pitchFamily="50" charset="-127"/>
                  </a:endParaRPr>
                </a:p>
              </p:txBody>
            </p:sp>
            <p:sp>
              <p:nvSpPr>
                <p:cNvPr id="39"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ko-KR" b="0" i="0" u="none" strike="noStrike" kern="0" cap="none" spc="0" normalizeH="0" baseline="0" noProof="0" smtClean="0">
                    <a:ln>
                      <a:noFill/>
                    </a:ln>
                    <a:solidFill>
                      <a:sysClr val="windowText" lastClr="000000"/>
                    </a:solidFill>
                    <a:effectLst/>
                    <a:uLnTx/>
                    <a:uFillTx/>
                    <a:latin typeface="맑은 고딕" pitchFamily="50" charset="-127"/>
                    <a:ea typeface="맑은 고딕" pitchFamily="50" charset="-127"/>
                  </a:endParaRPr>
                </a:p>
              </p:txBody>
            </p:sp>
          </p:grpSp>
          <p:grpSp>
            <p:nvGrpSpPr>
              <p:cNvPr id="40" name="Group 138"/>
              <p:cNvGrpSpPr>
                <a:grpSpLocks/>
              </p:cNvGrpSpPr>
              <p:nvPr/>
            </p:nvGrpSpPr>
            <p:grpSpPr bwMode="auto">
              <a:xfrm>
                <a:off x="3624958" y="4553981"/>
                <a:ext cx="244475" cy="244475"/>
                <a:chOff x="1661" y="2750"/>
                <a:chExt cx="250" cy="250"/>
              </a:xfrm>
            </p:grpSpPr>
            <p:sp>
              <p:nvSpPr>
                <p:cNvPr id="41" name="Oval 139"/>
                <p:cNvSpPr>
                  <a:spLocks noChangeArrowheads="1"/>
                </p:cNvSpPr>
                <p:nvPr/>
              </p:nvSpPr>
              <p:spPr bwMode="auto">
                <a:xfrm>
                  <a:off x="1661" y="2750"/>
                  <a:ext cx="250" cy="250"/>
                </a:xfrm>
                <a:prstGeom prst="ellipse">
                  <a:avLst/>
                </a:prstGeom>
                <a:solidFill>
                  <a:srgbClr val="000000"/>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ko-KR" b="0" i="0" u="none" strike="noStrike" kern="0" cap="none" spc="0" normalizeH="0" baseline="0" noProof="0" smtClean="0">
                    <a:ln>
                      <a:noFill/>
                    </a:ln>
                    <a:solidFill>
                      <a:sysClr val="windowText" lastClr="000000"/>
                    </a:solidFill>
                    <a:effectLst/>
                    <a:uLnTx/>
                    <a:uFillTx/>
                    <a:latin typeface="맑은 고딕" pitchFamily="50" charset="-127"/>
                    <a:ea typeface="맑은 고딕" pitchFamily="50" charset="-127"/>
                  </a:endParaRPr>
                </a:p>
              </p:txBody>
            </p:sp>
            <p:sp>
              <p:nvSpPr>
                <p:cNvPr id="42"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ko-KR" b="0" i="0" u="none" strike="noStrike" kern="0" cap="none" spc="0" normalizeH="0" baseline="0" noProof="0" smtClean="0">
                    <a:ln>
                      <a:noFill/>
                    </a:ln>
                    <a:solidFill>
                      <a:sysClr val="windowText" lastClr="000000"/>
                    </a:solidFill>
                    <a:effectLst/>
                    <a:uLnTx/>
                    <a:uFillTx/>
                    <a:latin typeface="맑은 고딕" pitchFamily="50" charset="-127"/>
                    <a:ea typeface="맑은 고딕" pitchFamily="50" charset="-127"/>
                  </a:endParaRPr>
                </a:p>
              </p:txBody>
            </p:sp>
          </p:grpSp>
          <p:grpSp>
            <p:nvGrpSpPr>
              <p:cNvPr id="43" name="Group 138"/>
              <p:cNvGrpSpPr>
                <a:grpSpLocks/>
              </p:cNvGrpSpPr>
              <p:nvPr/>
            </p:nvGrpSpPr>
            <p:grpSpPr bwMode="auto">
              <a:xfrm>
                <a:off x="4787452" y="4553981"/>
                <a:ext cx="244475" cy="244475"/>
                <a:chOff x="1661" y="2750"/>
                <a:chExt cx="250" cy="250"/>
              </a:xfrm>
            </p:grpSpPr>
            <p:sp>
              <p:nvSpPr>
                <p:cNvPr id="44" name="Oval 139"/>
                <p:cNvSpPr>
                  <a:spLocks noChangeArrowheads="1"/>
                </p:cNvSpPr>
                <p:nvPr/>
              </p:nvSpPr>
              <p:spPr bwMode="auto">
                <a:xfrm>
                  <a:off x="1661" y="2750"/>
                  <a:ext cx="250" cy="250"/>
                </a:xfrm>
                <a:prstGeom prst="ellipse">
                  <a:avLst/>
                </a:prstGeom>
                <a:solidFill>
                  <a:srgbClr val="00B0F0"/>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ko-KR" b="0" i="0" u="none" strike="noStrike" kern="0" cap="none" spc="0" normalizeH="0" baseline="0" noProof="0" smtClean="0">
                    <a:ln>
                      <a:noFill/>
                    </a:ln>
                    <a:solidFill>
                      <a:sysClr val="windowText" lastClr="000000"/>
                    </a:solidFill>
                    <a:effectLst/>
                    <a:uLnTx/>
                    <a:uFillTx/>
                    <a:latin typeface="맑은 고딕" pitchFamily="50" charset="-127"/>
                    <a:ea typeface="맑은 고딕" pitchFamily="50" charset="-127"/>
                  </a:endParaRPr>
                </a:p>
              </p:txBody>
            </p:sp>
            <p:sp>
              <p:nvSpPr>
                <p:cNvPr id="45"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ko-KR" b="0" i="0" u="none" strike="noStrike" kern="0" cap="none" spc="0" normalizeH="0" baseline="0" noProof="0" smtClean="0">
                    <a:ln>
                      <a:noFill/>
                    </a:ln>
                    <a:solidFill>
                      <a:sysClr val="windowText" lastClr="000000"/>
                    </a:solidFill>
                    <a:effectLst/>
                    <a:uLnTx/>
                    <a:uFillTx/>
                    <a:latin typeface="맑은 고딕" pitchFamily="50" charset="-127"/>
                    <a:ea typeface="맑은 고딕" pitchFamily="50" charset="-127"/>
                  </a:endParaRPr>
                </a:p>
              </p:txBody>
            </p:sp>
          </p:grpSp>
          <p:sp>
            <p:nvSpPr>
              <p:cNvPr id="47" name="矩形 46"/>
              <p:cNvSpPr/>
              <p:nvPr/>
            </p:nvSpPr>
            <p:spPr>
              <a:xfrm>
                <a:off x="7459993" y="5003838"/>
                <a:ext cx="1569660" cy="452432"/>
              </a:xfrm>
              <a:prstGeom prst="rect">
                <a:avLst/>
              </a:prstGeom>
            </p:spPr>
            <p:txBody>
              <a:bodyPr wrap="none">
                <a:spAutoFit/>
              </a:bodyPr>
              <a:lstStyle/>
              <a:p>
                <a:pPr>
                  <a:lnSpc>
                    <a:spcPct val="130000"/>
                  </a:lnSpc>
                </a:pPr>
                <a:r>
                  <a:rPr lang="zh-CN" altLang="en-US" dirty="0">
                    <a:latin typeface="黑体"/>
                    <a:ea typeface="黑体"/>
                    <a:cs typeface="黑体"/>
                  </a:rPr>
                  <a:t>血管骨架模型</a:t>
                </a:r>
                <a:endParaRPr lang="zh-CN" altLang="zh-CN" dirty="0">
                  <a:solidFill>
                    <a:schemeClr val="dk1"/>
                  </a:solidFill>
                  <a:latin typeface="黑体"/>
                  <a:ea typeface="黑体"/>
                  <a:cs typeface="黑体"/>
                </a:endParaRPr>
              </a:p>
            </p:txBody>
          </p:sp>
          <p:grpSp>
            <p:nvGrpSpPr>
              <p:cNvPr id="48" name="Group 138"/>
              <p:cNvGrpSpPr>
                <a:grpSpLocks/>
              </p:cNvGrpSpPr>
              <p:nvPr/>
            </p:nvGrpSpPr>
            <p:grpSpPr bwMode="auto">
              <a:xfrm>
                <a:off x="6021114" y="4581128"/>
                <a:ext cx="244475" cy="244475"/>
                <a:chOff x="1661" y="2750"/>
                <a:chExt cx="250" cy="250"/>
              </a:xfrm>
            </p:grpSpPr>
            <p:sp>
              <p:nvSpPr>
                <p:cNvPr id="49" name="Oval 139"/>
                <p:cNvSpPr>
                  <a:spLocks noChangeArrowheads="1"/>
                </p:cNvSpPr>
                <p:nvPr/>
              </p:nvSpPr>
              <p:spPr bwMode="auto">
                <a:xfrm>
                  <a:off x="1661" y="2750"/>
                  <a:ext cx="250" cy="250"/>
                </a:xfrm>
                <a:prstGeom prst="ellipse">
                  <a:avLst/>
                </a:prstGeom>
                <a:solidFill>
                  <a:srgbClr val="000000"/>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ko-KR" b="0" i="0" u="none" strike="noStrike" kern="0" cap="none" spc="0" normalizeH="0" baseline="0" noProof="0" smtClean="0">
                    <a:ln>
                      <a:noFill/>
                    </a:ln>
                    <a:solidFill>
                      <a:sysClr val="windowText" lastClr="000000"/>
                    </a:solidFill>
                    <a:effectLst/>
                    <a:uLnTx/>
                    <a:uFillTx/>
                    <a:latin typeface="맑은 고딕" pitchFamily="50" charset="-127"/>
                    <a:ea typeface="맑은 고딕" pitchFamily="50" charset="-127"/>
                  </a:endParaRPr>
                </a:p>
              </p:txBody>
            </p:sp>
            <p:sp>
              <p:nvSpPr>
                <p:cNvPr id="50"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ko-KR" b="0" i="0" u="none" strike="noStrike" kern="0" cap="none" spc="0" normalizeH="0" baseline="0" noProof="0" smtClean="0">
                    <a:ln>
                      <a:noFill/>
                    </a:ln>
                    <a:solidFill>
                      <a:sysClr val="windowText" lastClr="000000"/>
                    </a:solidFill>
                    <a:effectLst/>
                    <a:uLnTx/>
                    <a:uFillTx/>
                    <a:latin typeface="맑은 고딕" pitchFamily="50" charset="-127"/>
                    <a:ea typeface="맑은 고딕" pitchFamily="50" charset="-127"/>
                  </a:endParaRPr>
                </a:p>
              </p:txBody>
            </p:sp>
          </p:grpSp>
          <p:sp>
            <p:nvSpPr>
              <p:cNvPr id="51" name="AutoShape 4"/>
              <p:cNvSpPr>
                <a:spLocks noChangeArrowheads="1"/>
              </p:cNvSpPr>
              <p:nvPr/>
            </p:nvSpPr>
            <p:spPr bwMode="auto">
              <a:xfrm>
                <a:off x="7354957" y="5000600"/>
                <a:ext cx="1606943" cy="473240"/>
              </a:xfrm>
              <a:prstGeom prst="roundRect">
                <a:avLst>
                  <a:gd name="adj" fmla="val 13009"/>
                </a:avLst>
              </a:prstGeom>
              <a:solidFill>
                <a:srgbClr val="FDB602">
                  <a:alpha val="10001"/>
                </a:srgbClr>
              </a:solidFill>
              <a:ln w="19050" cap="rnd" algn="ctr">
                <a:solidFill>
                  <a:srgbClr val="F7B60D"/>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pPr>
                <a:endParaRPr lang="zh-CN" altLang="en-US" sz="1600" kern="0">
                  <a:solidFill>
                    <a:sysClr val="windowText" lastClr="000000"/>
                  </a:solidFill>
                </a:endParaRPr>
              </a:p>
            </p:txBody>
          </p:sp>
          <p:sp>
            <p:nvSpPr>
              <p:cNvPr id="52" name="Line 7"/>
              <p:cNvSpPr>
                <a:spLocks noChangeShapeType="1"/>
              </p:cNvSpPr>
              <p:nvPr/>
            </p:nvSpPr>
            <p:spPr bwMode="auto">
              <a:xfrm flipH="1">
                <a:off x="7449145" y="4772000"/>
                <a:ext cx="3175" cy="457200"/>
              </a:xfrm>
              <a:prstGeom prst="line">
                <a:avLst/>
              </a:prstGeom>
              <a:noFill/>
              <a:ln w="19050">
                <a:solidFill>
                  <a:srgbClr val="F7B60D"/>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pPr>
                <a:endParaRPr lang="zh-CN" altLang="en-US" sz="1600" kern="0">
                  <a:solidFill>
                    <a:sysClr val="windowText" lastClr="000000"/>
                  </a:solidFill>
                </a:endParaRPr>
              </a:p>
            </p:txBody>
          </p:sp>
        </p:grpSp>
        <p:sp>
          <p:nvSpPr>
            <p:cNvPr id="56" name="矩形 55"/>
            <p:cNvSpPr/>
            <p:nvPr/>
          </p:nvSpPr>
          <p:spPr>
            <a:xfrm>
              <a:off x="5725706" y="4802714"/>
              <a:ext cx="2615865" cy="646331"/>
            </a:xfrm>
            <a:prstGeom prst="rect">
              <a:avLst/>
            </a:prstGeom>
          </p:spPr>
          <p:txBody>
            <a:bodyPr wrap="square">
              <a:spAutoFit/>
            </a:bodyPr>
            <a:lstStyle/>
            <a:p>
              <a:pPr algn="ctr"/>
              <a:r>
                <a:rPr lang="en-US" altLang="zh-CN" dirty="0"/>
                <a:t>Mean Curvature </a:t>
              </a:r>
            </a:p>
            <a:p>
              <a:pPr algn="ctr"/>
              <a:r>
                <a:rPr lang="en-US" altLang="zh-CN" dirty="0"/>
                <a:t>Skeleton</a:t>
              </a:r>
              <a:endParaRPr lang="zh-CN" altLang="en-US" dirty="0"/>
            </a:p>
          </p:txBody>
        </p:sp>
      </p:grpSp>
      <p:sp>
        <p:nvSpPr>
          <p:cNvPr id="58" name="矩形 57"/>
          <p:cNvSpPr/>
          <p:nvPr/>
        </p:nvSpPr>
        <p:spPr>
          <a:xfrm>
            <a:off x="6843" y="4240715"/>
            <a:ext cx="1526511" cy="412421"/>
          </a:xfrm>
          <a:prstGeom prst="rect">
            <a:avLst/>
          </a:prstGeom>
          <a:solidFill>
            <a:srgbClr val="CCFFCC"/>
          </a:solid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30000"/>
              </a:lnSpc>
            </a:pPr>
            <a:r>
              <a:rPr lang="en-US" altLang="zh-CN" sz="1600" dirty="0">
                <a:latin typeface="黑体"/>
                <a:ea typeface="黑体"/>
                <a:cs typeface="黑体"/>
              </a:rPr>
              <a:t>t</a:t>
            </a:r>
            <a:r>
              <a:rPr lang="zh-CN" altLang="en-US" sz="1600" dirty="0">
                <a:latin typeface="黑体"/>
                <a:ea typeface="黑体"/>
                <a:cs typeface="黑体"/>
              </a:rPr>
              <a:t>时刻</a:t>
            </a:r>
            <a:r>
              <a:rPr lang="zh-CN" altLang="en-US" sz="1600" dirty="0" smtClean="0">
                <a:latin typeface="黑体"/>
                <a:ea typeface="黑体"/>
                <a:cs typeface="黑体"/>
              </a:rPr>
              <a:t>模型建模</a:t>
            </a:r>
            <a:endParaRPr lang="zh-CN" altLang="zh-CN" sz="1600" dirty="0">
              <a:latin typeface="黑体"/>
              <a:ea typeface="黑体"/>
              <a:cs typeface="黑体"/>
            </a:endParaRPr>
          </a:p>
        </p:txBody>
      </p:sp>
      <p:sp>
        <p:nvSpPr>
          <p:cNvPr id="59" name="矩形 58"/>
          <p:cNvSpPr/>
          <p:nvPr/>
        </p:nvSpPr>
        <p:spPr>
          <a:xfrm>
            <a:off x="0" y="983901"/>
            <a:ext cx="2448272" cy="412421"/>
          </a:xfrm>
          <a:prstGeom prst="rect">
            <a:avLst/>
          </a:prstGeom>
          <a:solidFill>
            <a:srgbClr val="CCFFCC"/>
          </a:solid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30000"/>
              </a:lnSpc>
            </a:pPr>
            <a:r>
              <a:rPr lang="zh-CN" altLang="en-US" sz="1600" dirty="0" smtClean="0">
                <a:latin typeface="黑体"/>
                <a:ea typeface="黑体"/>
                <a:cs typeface="黑体"/>
              </a:rPr>
              <a:t>冠状动脉</a:t>
            </a:r>
            <a:r>
              <a:rPr lang="en-US" altLang="zh-CN" sz="1600" dirty="0" smtClean="0">
                <a:latin typeface="黑体"/>
                <a:ea typeface="黑体"/>
                <a:cs typeface="黑体"/>
              </a:rPr>
              <a:t>/</a:t>
            </a:r>
            <a:r>
              <a:rPr lang="zh-CN" altLang="en-US" sz="1600" dirty="0" smtClean="0">
                <a:latin typeface="黑体"/>
                <a:ea typeface="黑体"/>
                <a:cs typeface="黑体"/>
              </a:rPr>
              <a:t>导丝模型建模</a:t>
            </a:r>
            <a:endParaRPr lang="zh-CN" altLang="zh-CN" sz="1600" dirty="0">
              <a:latin typeface="黑体"/>
              <a:ea typeface="黑体"/>
              <a:cs typeface="黑体"/>
            </a:endParaRPr>
          </a:p>
        </p:txBody>
      </p:sp>
      <p:sp>
        <p:nvSpPr>
          <p:cNvPr id="110" name="标题 1"/>
          <p:cNvSpPr txBox="1">
            <a:spLocks/>
          </p:cNvSpPr>
          <p:nvPr/>
        </p:nvSpPr>
        <p:spPr>
          <a:xfrm>
            <a:off x="899592" y="188640"/>
            <a:ext cx="7488832" cy="648072"/>
          </a:xfrm>
          <a:prstGeom prst="rect">
            <a:avLst/>
          </a:prstGeom>
        </p:spPr>
        <p:txBody>
          <a:bodyPr anchor="ctr">
            <a:normAutofit fontScale="40000" lnSpcReduction="20000"/>
          </a:bodyPr>
          <a:lstStyle/>
          <a:p>
            <a:pPr fontAlgn="auto">
              <a:spcAft>
                <a:spcPts val="0"/>
              </a:spcAft>
              <a:defRPr/>
            </a:pPr>
            <a:r>
              <a:rPr lang="en-US" altLang="zh-CN" sz="5500" b="1" dirty="0" smtClean="0">
                <a:solidFill>
                  <a:srgbClr val="C00000"/>
                </a:solidFill>
                <a:latin typeface="黑体" pitchFamily="2" charset="-122"/>
                <a:ea typeface="黑体" pitchFamily="2" charset="-122"/>
              </a:rPr>
              <a:t>3</a:t>
            </a:r>
            <a:r>
              <a:rPr lang="zh-CN" altLang="en-US" sz="5500" b="1" dirty="0" smtClean="0">
                <a:solidFill>
                  <a:srgbClr val="C00000"/>
                </a:solidFill>
                <a:latin typeface="黑体" pitchFamily="2" charset="-122"/>
                <a:ea typeface="黑体" pitchFamily="2" charset="-122"/>
              </a:rPr>
              <a:t>、课题分解、技术路线</a:t>
            </a:r>
            <a:r>
              <a:rPr lang="zh-CN" altLang="zh-CN" sz="5500" b="1" dirty="0" smtClean="0">
                <a:solidFill>
                  <a:srgbClr val="C00000"/>
                </a:solidFill>
                <a:latin typeface="黑体" pitchFamily="2" charset="-122"/>
                <a:ea typeface="黑体" pitchFamily="2" charset="-122"/>
              </a:rPr>
              <a:t> </a:t>
            </a:r>
            <a:r>
              <a:rPr lang="en-US" altLang="zh-CN" sz="5500" b="1" dirty="0" smtClean="0">
                <a:solidFill>
                  <a:srgbClr val="C00000"/>
                </a:solidFill>
                <a:latin typeface="黑体" pitchFamily="2" charset="-122"/>
                <a:ea typeface="黑体" pitchFamily="2" charset="-122"/>
              </a:rPr>
              <a:t>              </a:t>
            </a:r>
            <a:r>
              <a:rPr lang="en-US" altLang="zh-CN" sz="4400" b="1" dirty="0" smtClean="0">
                <a:solidFill>
                  <a:srgbClr val="003399"/>
                </a:solidFill>
                <a:latin typeface="黑体" pitchFamily="2" charset="-122"/>
                <a:ea typeface="黑体" pitchFamily="2" charset="-122"/>
              </a:rPr>
              <a:t>3.3 </a:t>
            </a:r>
            <a:r>
              <a:rPr lang="zh-CN" altLang="en-US" sz="4400" b="1" dirty="0" smtClean="0">
                <a:solidFill>
                  <a:srgbClr val="003399"/>
                </a:solidFill>
                <a:latin typeface="黑体" pitchFamily="2" charset="-122"/>
                <a:ea typeface="黑体" pitchFamily="2" charset="-122"/>
              </a:rPr>
              <a:t>课题</a:t>
            </a:r>
            <a:r>
              <a:rPr lang="en-US" altLang="zh-CN" sz="4400" b="1" dirty="0" smtClean="0">
                <a:solidFill>
                  <a:srgbClr val="003399"/>
                </a:solidFill>
                <a:latin typeface="黑体" pitchFamily="2" charset="-122"/>
                <a:ea typeface="黑体" pitchFamily="2" charset="-122"/>
              </a:rPr>
              <a:t>2 </a:t>
            </a:r>
            <a:r>
              <a:rPr lang="zh-CN" altLang="en-US" sz="4400" b="1" dirty="0" smtClean="0">
                <a:solidFill>
                  <a:srgbClr val="003399"/>
                </a:solidFill>
                <a:latin typeface="黑体" pitchFamily="2" charset="-122"/>
                <a:ea typeface="黑体" pitchFamily="2" charset="-122"/>
              </a:rPr>
              <a:t>技术路线</a:t>
            </a:r>
            <a:endParaRPr lang="zh-CN" altLang="en-US" sz="4400" b="1" dirty="0">
              <a:solidFill>
                <a:srgbClr val="003399"/>
              </a:solidFill>
              <a:latin typeface="黑体" pitchFamily="2" charset="-122"/>
              <a:ea typeface="黑体" pitchFamily="2" charset="-122"/>
              <a:cs typeface="+mj-cs"/>
            </a:endParaRPr>
          </a:p>
        </p:txBody>
      </p:sp>
      <p:sp>
        <p:nvSpPr>
          <p:cNvPr id="86" name="MH_Other_8"/>
          <p:cNvSpPr/>
          <p:nvPr>
            <p:custDataLst>
              <p:tags r:id="rId1"/>
            </p:custDataLst>
          </p:nvPr>
        </p:nvSpPr>
        <p:spPr>
          <a:xfrm>
            <a:off x="518813" y="2126933"/>
            <a:ext cx="931835" cy="1145288"/>
          </a:xfrm>
          <a:prstGeom prst="ellipse">
            <a:avLst/>
          </a:prstGeom>
          <a:solidFill>
            <a:schemeClr val="accent6"/>
          </a:solidFill>
          <a:ln w="12700" cap="flat" cmpd="sng" algn="ctr">
            <a:noFill/>
            <a:prstDash val="solid"/>
            <a:miter lim="800000"/>
          </a:ln>
          <a:effectLst/>
        </p:spPr>
        <p:txBody>
          <a:bodyPr lIns="0" tIns="0" rIns="0" bIns="0" anchor="ctr">
            <a:noAutofit/>
          </a:bodyPr>
          <a:lstStyle/>
          <a:p>
            <a:pPr algn="ctr" fontAlgn="auto">
              <a:spcBef>
                <a:spcPts val="0"/>
              </a:spcBef>
              <a:spcAft>
                <a:spcPts val="0"/>
              </a:spcAft>
              <a:defRPr/>
            </a:pPr>
            <a:endParaRPr lang="en-US" altLang="zh-CN" sz="1600" dirty="0" smtClean="0">
              <a:solidFill>
                <a:schemeClr val="bg1"/>
              </a:solidFill>
              <a:latin typeface="黑体"/>
              <a:ea typeface="黑体"/>
              <a:cs typeface="黑体"/>
            </a:endParaRPr>
          </a:p>
          <a:p>
            <a:pPr algn="ctr" fontAlgn="auto">
              <a:spcBef>
                <a:spcPts val="0"/>
              </a:spcBef>
              <a:spcAft>
                <a:spcPts val="0"/>
              </a:spcAft>
              <a:defRPr/>
            </a:pPr>
            <a:r>
              <a:rPr lang="zh-CN" altLang="en-US" sz="1600" dirty="0" smtClean="0">
                <a:solidFill>
                  <a:schemeClr val="bg1"/>
                </a:solidFill>
                <a:latin typeface="黑体"/>
                <a:ea typeface="黑体"/>
                <a:cs typeface="黑体"/>
              </a:rPr>
              <a:t>冠状动脉</a:t>
            </a:r>
            <a:r>
              <a:rPr lang="zh-CN" altLang="en-US" sz="1600" dirty="0">
                <a:solidFill>
                  <a:schemeClr val="bg1"/>
                </a:solidFill>
                <a:latin typeface="黑体"/>
                <a:ea typeface="黑体"/>
                <a:cs typeface="黑体"/>
              </a:rPr>
              <a:t>造影序列图像</a:t>
            </a:r>
            <a:endParaRPr lang="zh-CN" altLang="zh-CN" sz="1600" dirty="0">
              <a:solidFill>
                <a:schemeClr val="bg1"/>
              </a:solidFill>
              <a:latin typeface="黑体"/>
              <a:ea typeface="黑体"/>
              <a:cs typeface="黑体"/>
            </a:endParaRPr>
          </a:p>
          <a:p>
            <a:pPr algn="ctr" eaLnBrk="1" fontAlgn="auto" hangingPunct="1">
              <a:spcBef>
                <a:spcPts val="0"/>
              </a:spcBef>
              <a:spcAft>
                <a:spcPts val="0"/>
              </a:spcAft>
              <a:defRPr/>
            </a:pPr>
            <a:r>
              <a:rPr lang="zh-CN" altLang="en-US" sz="1600" kern="0" dirty="0" smtClean="0">
                <a:solidFill>
                  <a:schemeClr val="bg1"/>
                </a:solidFill>
                <a:latin typeface="黑体" panose="02010609060101010101" pitchFamily="49" charset="-122"/>
                <a:ea typeface="黑体" panose="02010609060101010101" pitchFamily="49" charset="-122"/>
                <a:cs typeface="Arial" panose="020B0604020202020204" pitchFamily="34" charset="0"/>
              </a:rPr>
              <a:t> </a:t>
            </a:r>
            <a:endParaRPr lang="zh-CN" altLang="en-US" sz="1600" kern="0" dirty="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p:sp>
        <p:nvSpPr>
          <p:cNvPr id="88" name="文本框 87"/>
          <p:cNvSpPr txBox="1"/>
          <p:nvPr/>
        </p:nvSpPr>
        <p:spPr>
          <a:xfrm>
            <a:off x="2375081" y="1616708"/>
            <a:ext cx="1131513" cy="401328"/>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30000"/>
              </a:lnSpc>
            </a:pPr>
            <a:r>
              <a:rPr lang="en-US" altLang="zh-CN" dirty="0">
                <a:latin typeface="+mn-ea"/>
                <a:cs typeface="黑体"/>
              </a:rPr>
              <a:t>I</a:t>
            </a:r>
            <a:r>
              <a:rPr lang="en-US" altLang="zh-CN" sz="1200" dirty="0">
                <a:latin typeface="+mn-ea"/>
                <a:cs typeface="黑体"/>
              </a:rPr>
              <a:t>1</a:t>
            </a:r>
            <a:endParaRPr lang="zh-CN" altLang="zh-CN" sz="1200" dirty="0">
              <a:latin typeface="+mn-ea"/>
              <a:cs typeface="黑体"/>
            </a:endParaRPr>
          </a:p>
        </p:txBody>
      </p:sp>
      <p:sp>
        <p:nvSpPr>
          <p:cNvPr id="89" name="文本框 88"/>
          <p:cNvSpPr txBox="1"/>
          <p:nvPr/>
        </p:nvSpPr>
        <p:spPr>
          <a:xfrm>
            <a:off x="2369505" y="2212061"/>
            <a:ext cx="1131513" cy="416268"/>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30000"/>
              </a:lnSpc>
            </a:pPr>
            <a:r>
              <a:rPr lang="en-US" altLang="zh-CN" dirty="0">
                <a:latin typeface="+mn-ea"/>
                <a:cs typeface="黑体"/>
              </a:rPr>
              <a:t>I</a:t>
            </a:r>
            <a:r>
              <a:rPr lang="en-US" altLang="zh-CN" sz="1400" dirty="0">
                <a:latin typeface="+mn-ea"/>
                <a:cs typeface="黑体"/>
              </a:rPr>
              <a:t>2</a:t>
            </a:r>
            <a:endParaRPr lang="zh-CN" altLang="zh-CN" sz="1400" dirty="0">
              <a:latin typeface="+mn-ea"/>
              <a:cs typeface="黑体"/>
            </a:endParaRPr>
          </a:p>
        </p:txBody>
      </p:sp>
      <p:sp>
        <p:nvSpPr>
          <p:cNvPr id="90" name="文本框 89"/>
          <p:cNvSpPr txBox="1"/>
          <p:nvPr/>
        </p:nvSpPr>
        <p:spPr>
          <a:xfrm>
            <a:off x="2346701" y="3361004"/>
            <a:ext cx="1131513" cy="416268"/>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30000"/>
              </a:lnSpc>
            </a:pPr>
            <a:r>
              <a:rPr lang="en-US" altLang="zh-CN" dirty="0">
                <a:latin typeface="+mn-ea"/>
                <a:cs typeface="黑体"/>
              </a:rPr>
              <a:t>I</a:t>
            </a:r>
            <a:r>
              <a:rPr lang="en-US" altLang="zh-CN" sz="1400" dirty="0">
                <a:latin typeface="+mn-ea"/>
                <a:cs typeface="黑体"/>
              </a:rPr>
              <a:t>n</a:t>
            </a:r>
            <a:endParaRPr lang="zh-CN" altLang="zh-CN" sz="1400" dirty="0">
              <a:latin typeface="+mn-ea"/>
              <a:cs typeface="黑体"/>
            </a:endParaRPr>
          </a:p>
        </p:txBody>
      </p:sp>
      <p:sp>
        <p:nvSpPr>
          <p:cNvPr id="92" name="流程图: 联系 91"/>
          <p:cNvSpPr/>
          <p:nvPr/>
        </p:nvSpPr>
        <p:spPr>
          <a:xfrm>
            <a:off x="2883865" y="2859805"/>
            <a:ext cx="84521" cy="6513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流程图: 联系 92"/>
          <p:cNvSpPr/>
          <p:nvPr/>
        </p:nvSpPr>
        <p:spPr>
          <a:xfrm>
            <a:off x="2883865" y="3003821"/>
            <a:ext cx="84521" cy="6513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流程图: 联系 93"/>
          <p:cNvSpPr/>
          <p:nvPr/>
        </p:nvSpPr>
        <p:spPr>
          <a:xfrm>
            <a:off x="2883865" y="3147837"/>
            <a:ext cx="84521" cy="6513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p:cNvSpPr txBox="1"/>
          <p:nvPr/>
        </p:nvSpPr>
        <p:spPr>
          <a:xfrm>
            <a:off x="5152149" y="1616708"/>
            <a:ext cx="1131513" cy="401328"/>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30000"/>
              </a:lnSpc>
            </a:pPr>
            <a:r>
              <a:rPr lang="en-US" altLang="zh-CN" dirty="0">
                <a:latin typeface="+mn-ea"/>
                <a:cs typeface="黑体"/>
              </a:rPr>
              <a:t>M</a:t>
            </a:r>
            <a:r>
              <a:rPr lang="en-US" altLang="zh-CN" sz="1400" dirty="0">
                <a:latin typeface="+mn-ea"/>
                <a:cs typeface="黑体"/>
              </a:rPr>
              <a:t>1</a:t>
            </a:r>
            <a:endParaRPr lang="zh-CN" altLang="zh-CN" sz="1400" dirty="0">
              <a:latin typeface="+mn-ea"/>
              <a:cs typeface="黑体"/>
            </a:endParaRPr>
          </a:p>
        </p:txBody>
      </p:sp>
      <p:sp>
        <p:nvSpPr>
          <p:cNvPr id="96" name="文本框 95"/>
          <p:cNvSpPr txBox="1"/>
          <p:nvPr/>
        </p:nvSpPr>
        <p:spPr>
          <a:xfrm>
            <a:off x="5165150" y="2233146"/>
            <a:ext cx="1131513" cy="401328"/>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30000"/>
              </a:lnSpc>
            </a:pPr>
            <a:r>
              <a:rPr lang="en-US" altLang="zh-CN" dirty="0">
                <a:latin typeface="+mn-ea"/>
                <a:cs typeface="黑体"/>
              </a:rPr>
              <a:t>M</a:t>
            </a:r>
            <a:r>
              <a:rPr lang="en-US" altLang="zh-CN" sz="1400" dirty="0">
                <a:latin typeface="+mn-ea"/>
                <a:cs typeface="黑体"/>
              </a:rPr>
              <a:t>2</a:t>
            </a:r>
            <a:endParaRPr lang="zh-CN" altLang="zh-CN" sz="1400" dirty="0">
              <a:latin typeface="+mn-ea"/>
              <a:cs typeface="黑体"/>
            </a:endParaRPr>
          </a:p>
        </p:txBody>
      </p:sp>
      <p:sp>
        <p:nvSpPr>
          <p:cNvPr id="97" name="文本框 96"/>
          <p:cNvSpPr txBox="1"/>
          <p:nvPr/>
        </p:nvSpPr>
        <p:spPr>
          <a:xfrm>
            <a:off x="5165150" y="3359841"/>
            <a:ext cx="1131513" cy="401328"/>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30000"/>
              </a:lnSpc>
            </a:pPr>
            <a:r>
              <a:rPr lang="en-US" altLang="zh-CN" dirty="0" err="1">
                <a:latin typeface="+mn-ea"/>
                <a:cs typeface="黑体"/>
              </a:rPr>
              <a:t>M</a:t>
            </a:r>
            <a:r>
              <a:rPr lang="en-US" altLang="zh-CN" sz="1400" dirty="0" err="1">
                <a:latin typeface="+mn-ea"/>
                <a:cs typeface="黑体"/>
              </a:rPr>
              <a:t>n</a:t>
            </a:r>
            <a:endParaRPr lang="zh-CN" altLang="zh-CN" sz="1400" dirty="0">
              <a:latin typeface="+mn-ea"/>
              <a:cs typeface="黑体"/>
            </a:endParaRPr>
          </a:p>
        </p:txBody>
      </p:sp>
      <p:sp>
        <p:nvSpPr>
          <p:cNvPr id="98" name="流程图: 联系 97"/>
          <p:cNvSpPr/>
          <p:nvPr/>
        </p:nvSpPr>
        <p:spPr>
          <a:xfrm>
            <a:off x="5668471" y="2852936"/>
            <a:ext cx="84521" cy="6513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流程图: 联系 98"/>
          <p:cNvSpPr/>
          <p:nvPr/>
        </p:nvSpPr>
        <p:spPr>
          <a:xfrm>
            <a:off x="5668471" y="2988509"/>
            <a:ext cx="84521" cy="6513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流程图: 联系 99"/>
          <p:cNvSpPr/>
          <p:nvPr/>
        </p:nvSpPr>
        <p:spPr>
          <a:xfrm>
            <a:off x="5668471" y="3140968"/>
            <a:ext cx="84521" cy="6513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MH_Other_8"/>
          <p:cNvSpPr/>
          <p:nvPr>
            <p:custDataLst>
              <p:tags r:id="rId2"/>
            </p:custDataLst>
          </p:nvPr>
        </p:nvSpPr>
        <p:spPr>
          <a:xfrm>
            <a:off x="7140530" y="2060848"/>
            <a:ext cx="931835" cy="1128526"/>
          </a:xfrm>
          <a:prstGeom prst="ellipse">
            <a:avLst/>
          </a:prstGeom>
          <a:solidFill>
            <a:schemeClr val="accent6"/>
          </a:solidFill>
          <a:ln w="12700" cap="flat" cmpd="sng" algn="ctr">
            <a:noFill/>
            <a:prstDash val="solid"/>
            <a:miter lim="800000"/>
          </a:ln>
          <a:effectLst/>
        </p:spPr>
        <p:txBody>
          <a:bodyPr lIns="0" tIns="0" rIns="0" bIns="0" anchor="ctr">
            <a:noAutofit/>
          </a:bodyPr>
          <a:lstStyle/>
          <a:p>
            <a:pPr algn="ctr" fontAlgn="auto">
              <a:spcBef>
                <a:spcPts val="0"/>
              </a:spcBef>
              <a:spcAft>
                <a:spcPts val="0"/>
              </a:spcAft>
            </a:pPr>
            <a:r>
              <a:rPr lang="zh-CN" altLang="en-US" sz="1600" dirty="0" smtClean="0">
                <a:solidFill>
                  <a:schemeClr val="bg1"/>
                </a:solidFill>
                <a:latin typeface="黑体"/>
                <a:ea typeface="黑体"/>
                <a:cs typeface="黑体"/>
              </a:rPr>
              <a:t>动态冠状动脉模型</a:t>
            </a:r>
            <a:endParaRPr lang="zh-CN" altLang="en-US" sz="1600" dirty="0">
              <a:solidFill>
                <a:schemeClr val="bg1"/>
              </a:solidFill>
              <a:latin typeface="黑体"/>
              <a:ea typeface="黑体"/>
              <a:cs typeface="黑体"/>
            </a:endParaRPr>
          </a:p>
        </p:txBody>
      </p:sp>
      <p:cxnSp>
        <p:nvCxnSpPr>
          <p:cNvPr id="103" name="直接箭头连接符 15"/>
          <p:cNvCxnSpPr/>
          <p:nvPr/>
        </p:nvCxnSpPr>
        <p:spPr>
          <a:xfrm flipV="1">
            <a:off x="3774850" y="1844824"/>
            <a:ext cx="1131513" cy="11376"/>
          </a:xfrm>
          <a:prstGeom prst="straightConnector1">
            <a:avLst/>
          </a:prstGeom>
          <a:ln w="76200" cmpd="sng">
            <a:prstDash val="sysDot"/>
            <a:tailEnd type="triangle" w="med" len="med"/>
          </a:ln>
        </p:spPr>
        <p:style>
          <a:lnRef idx="1">
            <a:schemeClr val="accent2"/>
          </a:lnRef>
          <a:fillRef idx="0">
            <a:schemeClr val="accent2"/>
          </a:fillRef>
          <a:effectRef idx="0">
            <a:schemeClr val="accent2"/>
          </a:effectRef>
          <a:fontRef idx="minor">
            <a:schemeClr val="tx1"/>
          </a:fontRef>
        </p:style>
      </p:cxnSp>
      <p:cxnSp>
        <p:nvCxnSpPr>
          <p:cNvPr id="104" name="直接箭头连接符 15"/>
          <p:cNvCxnSpPr/>
          <p:nvPr/>
        </p:nvCxnSpPr>
        <p:spPr>
          <a:xfrm flipV="1">
            <a:off x="3774850" y="2420888"/>
            <a:ext cx="1131513" cy="11376"/>
          </a:xfrm>
          <a:prstGeom prst="straightConnector1">
            <a:avLst/>
          </a:prstGeom>
          <a:ln w="76200" cmpd="sng">
            <a:prstDash val="sysDot"/>
            <a:tailEnd type="triangle" w="med" len="med"/>
          </a:ln>
        </p:spPr>
        <p:style>
          <a:lnRef idx="1">
            <a:schemeClr val="accent2"/>
          </a:lnRef>
          <a:fillRef idx="0">
            <a:schemeClr val="accent2"/>
          </a:fillRef>
          <a:effectRef idx="0">
            <a:schemeClr val="accent2"/>
          </a:effectRef>
          <a:fontRef idx="minor">
            <a:schemeClr val="tx1"/>
          </a:fontRef>
        </p:style>
      </p:cxnSp>
      <p:cxnSp>
        <p:nvCxnSpPr>
          <p:cNvPr id="105" name="直接箭头连接符 15"/>
          <p:cNvCxnSpPr/>
          <p:nvPr/>
        </p:nvCxnSpPr>
        <p:spPr>
          <a:xfrm flipV="1">
            <a:off x="3774850" y="3044551"/>
            <a:ext cx="1131513" cy="11376"/>
          </a:xfrm>
          <a:prstGeom prst="straightConnector1">
            <a:avLst/>
          </a:prstGeom>
          <a:ln w="76200" cmpd="sng">
            <a:prstDash val="sysDot"/>
            <a:tailEnd type="triangle" w="med" len="med"/>
          </a:ln>
        </p:spPr>
        <p:style>
          <a:lnRef idx="1">
            <a:schemeClr val="accent2"/>
          </a:lnRef>
          <a:fillRef idx="0">
            <a:schemeClr val="accent2"/>
          </a:fillRef>
          <a:effectRef idx="0">
            <a:schemeClr val="accent2"/>
          </a:effectRef>
          <a:fontRef idx="minor">
            <a:schemeClr val="tx1"/>
          </a:fontRef>
        </p:style>
      </p:cxnSp>
      <p:cxnSp>
        <p:nvCxnSpPr>
          <p:cNvPr id="106" name="直接箭头连接符 15"/>
          <p:cNvCxnSpPr/>
          <p:nvPr/>
        </p:nvCxnSpPr>
        <p:spPr>
          <a:xfrm flipV="1">
            <a:off x="3774850" y="3573016"/>
            <a:ext cx="1131513" cy="11376"/>
          </a:xfrm>
          <a:prstGeom prst="straightConnector1">
            <a:avLst/>
          </a:prstGeom>
          <a:ln w="76200" cmpd="sng">
            <a:prstDash val="sysDot"/>
            <a:tailEnd type="triangle" w="med" len="med"/>
          </a:ln>
        </p:spPr>
        <p:style>
          <a:lnRef idx="1">
            <a:schemeClr val="accent2"/>
          </a:lnRef>
          <a:fillRef idx="0">
            <a:schemeClr val="accent2"/>
          </a:fillRef>
          <a:effectRef idx="0">
            <a:schemeClr val="accent2"/>
          </a:effectRef>
          <a:fontRef idx="minor">
            <a:schemeClr val="tx1"/>
          </a:fontRef>
        </p:style>
      </p:cxnSp>
      <p:sp>
        <p:nvSpPr>
          <p:cNvPr id="107" name="MH_Other_8"/>
          <p:cNvSpPr/>
          <p:nvPr>
            <p:custDataLst>
              <p:tags r:id="rId3"/>
            </p:custDataLst>
          </p:nvPr>
        </p:nvSpPr>
        <p:spPr>
          <a:xfrm>
            <a:off x="3879878" y="1396322"/>
            <a:ext cx="665596" cy="372775"/>
          </a:xfrm>
          <a:prstGeom prst="ellipse">
            <a:avLst/>
          </a:prstGeom>
          <a:solidFill>
            <a:srgbClr val="5DABEA"/>
          </a:solidFill>
          <a:ln w="12700" cap="flat" cmpd="sng" algn="ctr">
            <a:noFill/>
            <a:prstDash val="solid"/>
            <a:miter lim="800000"/>
          </a:ln>
          <a:effectLst/>
        </p:spPr>
        <p:txBody>
          <a:bodyPr lIns="0" tIns="0" rIns="0" bIns="0" anchor="ctr">
            <a:normAutofit lnSpcReduction="10000"/>
          </a:bodyPr>
          <a:lstStyle/>
          <a:p>
            <a:pPr algn="ctr" fontAlgn="auto">
              <a:spcBef>
                <a:spcPts val="0"/>
              </a:spcBef>
              <a:spcAft>
                <a:spcPts val="0"/>
              </a:spcAft>
              <a:defRPr/>
            </a:pPr>
            <a:r>
              <a:rPr lang="zh-CN" altLang="en-US" dirty="0" smtClean="0">
                <a:latin typeface="黑体"/>
                <a:ea typeface="黑体"/>
                <a:cs typeface="黑体"/>
              </a:rPr>
              <a:t>建模</a:t>
            </a:r>
            <a:r>
              <a:rPr lang="zh-CN" altLang="en-US" kern="0" dirty="0" smtClean="0">
                <a:solidFill>
                  <a:srgbClr val="FFFFFF"/>
                </a:solidFill>
                <a:latin typeface="黑体" panose="02010609060101010101" pitchFamily="49" charset="-122"/>
                <a:ea typeface="黑体" panose="02010609060101010101" pitchFamily="49" charset="-122"/>
                <a:cs typeface="Arial" panose="020B0604020202020204" pitchFamily="34" charset="0"/>
              </a:rPr>
              <a:t> </a:t>
            </a:r>
            <a:endParaRPr lang="zh-CN" altLang="en-US" kern="0" dirty="0">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108" name="矩形 107"/>
          <p:cNvSpPr/>
          <p:nvPr/>
        </p:nvSpPr>
        <p:spPr>
          <a:xfrm>
            <a:off x="2157329" y="3822422"/>
            <a:ext cx="1510255" cy="584775"/>
          </a:xfrm>
          <a:prstGeom prst="rect">
            <a:avLst/>
          </a:prstGeom>
        </p:spPr>
        <p:txBody>
          <a:bodyPr wrap="square">
            <a:spAutoFit/>
          </a:bodyPr>
          <a:lstStyle/>
          <a:p>
            <a:r>
              <a:rPr lang="en-US" altLang="zh-CN" sz="1600" dirty="0">
                <a:latin typeface="黑体"/>
                <a:ea typeface="黑体"/>
                <a:cs typeface="黑体"/>
              </a:rPr>
              <a:t>t</a:t>
            </a:r>
            <a:r>
              <a:rPr lang="zh-CN" altLang="en-US" sz="1600" dirty="0">
                <a:latin typeface="黑体"/>
                <a:ea typeface="黑体"/>
                <a:cs typeface="黑体"/>
              </a:rPr>
              <a:t>时刻</a:t>
            </a:r>
            <a:r>
              <a:rPr lang="zh-CN" altLang="en-US" sz="1600" dirty="0" smtClean="0">
                <a:latin typeface="黑体"/>
                <a:ea typeface="黑体"/>
                <a:cs typeface="黑体"/>
              </a:rPr>
              <a:t>冠状动脉造影图像</a:t>
            </a:r>
            <a:endParaRPr lang="zh-CN" altLang="zh-CN" sz="1600" dirty="0">
              <a:latin typeface="黑体"/>
              <a:ea typeface="黑体"/>
              <a:cs typeface="黑体"/>
            </a:endParaRPr>
          </a:p>
        </p:txBody>
      </p:sp>
      <p:sp>
        <p:nvSpPr>
          <p:cNvPr id="109" name="矩形 108"/>
          <p:cNvSpPr/>
          <p:nvPr/>
        </p:nvSpPr>
        <p:spPr>
          <a:xfrm>
            <a:off x="5100632" y="3789040"/>
            <a:ext cx="1271568" cy="584775"/>
          </a:xfrm>
          <a:prstGeom prst="rect">
            <a:avLst/>
          </a:prstGeom>
        </p:spPr>
        <p:txBody>
          <a:bodyPr wrap="square">
            <a:spAutoFit/>
          </a:bodyPr>
          <a:lstStyle/>
          <a:p>
            <a:r>
              <a:rPr lang="en-US" altLang="zh-CN" sz="1600" dirty="0">
                <a:latin typeface="黑体"/>
                <a:ea typeface="黑体"/>
                <a:cs typeface="黑体"/>
              </a:rPr>
              <a:t>t</a:t>
            </a:r>
            <a:r>
              <a:rPr lang="zh-CN" altLang="en-US" sz="1600" dirty="0">
                <a:latin typeface="黑体"/>
                <a:ea typeface="黑体"/>
                <a:cs typeface="黑体"/>
              </a:rPr>
              <a:t>时刻冠状动脉模型</a:t>
            </a:r>
            <a:endParaRPr lang="zh-CN" altLang="en-US" sz="1600" dirty="0"/>
          </a:p>
        </p:txBody>
      </p:sp>
      <p:sp>
        <p:nvSpPr>
          <p:cNvPr id="111" name="左大括号 110"/>
          <p:cNvSpPr/>
          <p:nvPr/>
        </p:nvSpPr>
        <p:spPr>
          <a:xfrm flipH="1">
            <a:off x="6493869" y="1602940"/>
            <a:ext cx="360040" cy="2206032"/>
          </a:xfrm>
          <a:prstGeom prst="leftBrace">
            <a:avLst>
              <a:gd name="adj1" fmla="val 71826"/>
              <a:gd name="adj2" fmla="val 5000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 name="左大括号 111"/>
          <p:cNvSpPr/>
          <p:nvPr/>
        </p:nvSpPr>
        <p:spPr>
          <a:xfrm>
            <a:off x="1619672" y="1631708"/>
            <a:ext cx="360040" cy="2145564"/>
          </a:xfrm>
          <a:prstGeom prst="leftBrace">
            <a:avLst>
              <a:gd name="adj1" fmla="val 71826"/>
              <a:gd name="adj2" fmla="val 5000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矩形 1"/>
          <p:cNvSpPr/>
          <p:nvPr/>
        </p:nvSpPr>
        <p:spPr>
          <a:xfrm>
            <a:off x="1925124" y="1602940"/>
            <a:ext cx="402674" cy="401328"/>
          </a:xfrm>
          <a:prstGeom prst="rect">
            <a:avLst/>
          </a:prstGeom>
        </p:spPr>
        <p:txBody>
          <a:bodyPr wrap="none">
            <a:spAutoFit/>
          </a:bodyPr>
          <a:lstStyle/>
          <a:p>
            <a:pPr>
              <a:lnSpc>
                <a:spcPct val="130000"/>
              </a:lnSpc>
            </a:pPr>
            <a:r>
              <a:rPr lang="en-US" altLang="zh-CN" dirty="0">
                <a:latin typeface="黑体"/>
                <a:ea typeface="黑体"/>
                <a:cs typeface="黑体"/>
              </a:rPr>
              <a:t>t</a:t>
            </a:r>
            <a:r>
              <a:rPr lang="en-US" altLang="zh-CN" sz="1400" dirty="0">
                <a:latin typeface="黑体"/>
                <a:ea typeface="黑体"/>
                <a:cs typeface="黑体"/>
              </a:rPr>
              <a:t>1</a:t>
            </a:r>
            <a:endParaRPr lang="zh-CN" altLang="zh-CN" sz="1400" dirty="0">
              <a:latin typeface="黑体"/>
              <a:ea typeface="黑体"/>
              <a:cs typeface="黑体"/>
            </a:endParaRPr>
          </a:p>
        </p:txBody>
      </p:sp>
      <p:sp>
        <p:nvSpPr>
          <p:cNvPr id="77" name="矩形 76"/>
          <p:cNvSpPr/>
          <p:nvPr/>
        </p:nvSpPr>
        <p:spPr>
          <a:xfrm>
            <a:off x="1925124" y="2251012"/>
            <a:ext cx="389850" cy="401328"/>
          </a:xfrm>
          <a:prstGeom prst="rect">
            <a:avLst/>
          </a:prstGeom>
        </p:spPr>
        <p:txBody>
          <a:bodyPr wrap="none">
            <a:spAutoFit/>
          </a:bodyPr>
          <a:lstStyle/>
          <a:p>
            <a:pPr>
              <a:lnSpc>
                <a:spcPct val="130000"/>
              </a:lnSpc>
            </a:pPr>
            <a:r>
              <a:rPr lang="en-US" altLang="zh-CN" dirty="0" smtClean="0">
                <a:latin typeface="黑体"/>
                <a:ea typeface="黑体"/>
                <a:cs typeface="黑体"/>
              </a:rPr>
              <a:t>t</a:t>
            </a:r>
            <a:r>
              <a:rPr lang="en-US" altLang="zh-CN" sz="1400" dirty="0" smtClean="0">
                <a:latin typeface="黑体"/>
                <a:ea typeface="黑体"/>
                <a:cs typeface="黑体"/>
              </a:rPr>
              <a:t>2</a:t>
            </a:r>
            <a:endParaRPr lang="zh-CN" altLang="zh-CN" sz="1400" dirty="0">
              <a:latin typeface="黑体"/>
              <a:ea typeface="黑体"/>
              <a:cs typeface="黑体"/>
            </a:endParaRPr>
          </a:p>
        </p:txBody>
      </p:sp>
      <p:sp>
        <p:nvSpPr>
          <p:cNvPr id="78" name="矩形 77"/>
          <p:cNvSpPr/>
          <p:nvPr/>
        </p:nvSpPr>
        <p:spPr>
          <a:xfrm>
            <a:off x="1949902" y="3315704"/>
            <a:ext cx="389850" cy="401328"/>
          </a:xfrm>
          <a:prstGeom prst="rect">
            <a:avLst/>
          </a:prstGeom>
        </p:spPr>
        <p:txBody>
          <a:bodyPr wrap="none">
            <a:spAutoFit/>
          </a:bodyPr>
          <a:lstStyle/>
          <a:p>
            <a:pPr>
              <a:lnSpc>
                <a:spcPct val="130000"/>
              </a:lnSpc>
            </a:pPr>
            <a:r>
              <a:rPr lang="en-US" altLang="zh-CN" dirty="0" err="1" smtClean="0">
                <a:latin typeface="黑体"/>
                <a:ea typeface="黑体"/>
                <a:cs typeface="黑体"/>
              </a:rPr>
              <a:t>t</a:t>
            </a:r>
            <a:r>
              <a:rPr lang="en-US" altLang="zh-CN" sz="1400" dirty="0" err="1" smtClean="0">
                <a:latin typeface="黑体"/>
                <a:ea typeface="黑体"/>
                <a:cs typeface="黑体"/>
              </a:rPr>
              <a:t>n</a:t>
            </a:r>
            <a:endParaRPr lang="zh-CN" altLang="zh-CN" sz="1400" dirty="0">
              <a:latin typeface="黑体"/>
              <a:ea typeface="黑体"/>
              <a:cs typeface="黑体"/>
            </a:endParaRPr>
          </a:p>
        </p:txBody>
      </p:sp>
    </p:spTree>
    <p:extLst>
      <p:ext uri="{BB962C8B-B14F-4D97-AF65-F5344CB8AC3E}">
        <p14:creationId xmlns:p14="http://schemas.microsoft.com/office/powerpoint/2010/main" val="2250127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4659933" y="1256891"/>
            <a:ext cx="2734183" cy="1630487"/>
            <a:chOff x="4659933" y="1112875"/>
            <a:chExt cx="2734183" cy="1630487"/>
          </a:xfrm>
        </p:grpSpPr>
        <p:sp>
          <p:nvSpPr>
            <p:cNvPr id="18" name="流程图: 数据 17"/>
            <p:cNvSpPr/>
            <p:nvPr/>
          </p:nvSpPr>
          <p:spPr>
            <a:xfrm>
              <a:off x="4659933" y="1112875"/>
              <a:ext cx="1512168" cy="94883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数据 18"/>
            <p:cNvSpPr/>
            <p:nvPr/>
          </p:nvSpPr>
          <p:spPr>
            <a:xfrm>
              <a:off x="4834507" y="1210253"/>
              <a:ext cx="1512168" cy="94883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数据 19"/>
            <p:cNvSpPr/>
            <p:nvPr/>
          </p:nvSpPr>
          <p:spPr>
            <a:xfrm>
              <a:off x="5009081" y="1307631"/>
              <a:ext cx="1512168" cy="94883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数据 20"/>
            <p:cNvSpPr/>
            <p:nvPr/>
          </p:nvSpPr>
          <p:spPr>
            <a:xfrm>
              <a:off x="5183655" y="1405009"/>
              <a:ext cx="1512168" cy="94883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数据 21"/>
            <p:cNvSpPr/>
            <p:nvPr/>
          </p:nvSpPr>
          <p:spPr>
            <a:xfrm>
              <a:off x="5358229" y="1502387"/>
              <a:ext cx="1512168" cy="94883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数据 22"/>
            <p:cNvSpPr/>
            <p:nvPr/>
          </p:nvSpPr>
          <p:spPr>
            <a:xfrm>
              <a:off x="5532803" y="1599765"/>
              <a:ext cx="1512168" cy="94883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数据 23"/>
            <p:cNvSpPr/>
            <p:nvPr/>
          </p:nvSpPr>
          <p:spPr>
            <a:xfrm>
              <a:off x="5707377" y="1697143"/>
              <a:ext cx="1512168" cy="94883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数据 24"/>
            <p:cNvSpPr/>
            <p:nvPr/>
          </p:nvSpPr>
          <p:spPr>
            <a:xfrm>
              <a:off x="5881948" y="1794523"/>
              <a:ext cx="1512168" cy="94883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黑体"/>
                  <a:ea typeface="黑体"/>
                  <a:cs typeface="黑体"/>
                </a:rPr>
                <a:t>t</a:t>
              </a:r>
              <a:r>
                <a:rPr lang="zh-CN" altLang="en-US" dirty="0">
                  <a:solidFill>
                    <a:schemeClr val="tx1"/>
                  </a:solidFill>
                  <a:latin typeface="黑体"/>
                  <a:ea typeface="黑体"/>
                  <a:cs typeface="黑体"/>
                </a:rPr>
                <a:t>时刻冠状动脉模型</a:t>
              </a:r>
              <a:endParaRPr lang="zh-CN" altLang="en-US" dirty="0">
                <a:solidFill>
                  <a:schemeClr val="tx1"/>
                </a:solidFill>
              </a:endParaRPr>
            </a:p>
          </p:txBody>
        </p:sp>
      </p:grpSp>
      <p:sp>
        <p:nvSpPr>
          <p:cNvPr id="15" name="矩形 14"/>
          <p:cNvSpPr/>
          <p:nvPr/>
        </p:nvSpPr>
        <p:spPr>
          <a:xfrm>
            <a:off x="863572" y="2200532"/>
            <a:ext cx="1656184" cy="812530"/>
          </a:xfrm>
          <a:prstGeom prst="rect">
            <a:avLst/>
          </a:prstGeom>
          <a:ln>
            <a:noFill/>
          </a:ln>
          <a:effectLst/>
          <a:scene3d>
            <a:camera prst="orthographicFront">
              <a:rot lat="0" lon="0" rev="0"/>
            </a:camera>
            <a:lightRig rig="contrasting" dir="t">
              <a:rot lat="0" lon="0" rev="7800000"/>
            </a:lightRig>
          </a:scene3d>
          <a:sp3d>
            <a:bevelT w="139700" h="139700"/>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lnSpc>
                <a:spcPct val="130000"/>
              </a:lnSpc>
            </a:pPr>
            <a:r>
              <a:rPr lang="en-US" altLang="zh-CN" dirty="0">
                <a:solidFill>
                  <a:schemeClr val="tx1"/>
                </a:solidFill>
                <a:latin typeface="黑体"/>
                <a:ea typeface="黑体"/>
                <a:cs typeface="黑体"/>
              </a:rPr>
              <a:t>X</a:t>
            </a:r>
            <a:r>
              <a:rPr lang="zh-CN" altLang="en-US" dirty="0" smtClean="0">
                <a:solidFill>
                  <a:schemeClr val="tx1"/>
                </a:solidFill>
                <a:latin typeface="黑体"/>
                <a:ea typeface="黑体"/>
                <a:cs typeface="黑体"/>
              </a:rPr>
              <a:t>时刻</a:t>
            </a:r>
            <a:r>
              <a:rPr lang="zh-CN" altLang="en-US" dirty="0" smtClean="0">
                <a:latin typeface="黑体"/>
                <a:ea typeface="黑体"/>
                <a:cs typeface="黑体"/>
              </a:rPr>
              <a:t>导</a:t>
            </a:r>
            <a:r>
              <a:rPr lang="zh-CN" altLang="en-US" dirty="0">
                <a:latin typeface="黑体"/>
                <a:ea typeface="黑体"/>
                <a:cs typeface="黑体"/>
              </a:rPr>
              <a:t>丝模型</a:t>
            </a:r>
            <a:endParaRPr lang="zh-CN" altLang="zh-CN" dirty="0">
              <a:latin typeface="黑体"/>
              <a:ea typeface="黑体"/>
              <a:cs typeface="黑体"/>
            </a:endParaRPr>
          </a:p>
        </p:txBody>
      </p:sp>
      <p:cxnSp>
        <p:nvCxnSpPr>
          <p:cNvPr id="16" name="直接箭头连接符 15"/>
          <p:cNvCxnSpPr/>
          <p:nvPr/>
        </p:nvCxnSpPr>
        <p:spPr>
          <a:xfrm flipV="1">
            <a:off x="2890717" y="2372668"/>
            <a:ext cx="1131512" cy="11376"/>
          </a:xfrm>
          <a:prstGeom prst="straightConnector1">
            <a:avLst/>
          </a:prstGeom>
          <a:ln w="76200" cmpd="sng">
            <a:prstDash val="sysDot"/>
            <a:tailEnd type="triangle" w="med" len="med"/>
          </a:ln>
        </p:spPr>
        <p:style>
          <a:lnRef idx="1">
            <a:schemeClr val="accent2"/>
          </a:lnRef>
          <a:fillRef idx="0">
            <a:schemeClr val="accent2"/>
          </a:fillRef>
          <a:effectRef idx="0">
            <a:schemeClr val="accent2"/>
          </a:effectRef>
          <a:fontRef idx="minor">
            <a:schemeClr val="tx1"/>
          </a:fontRef>
        </p:style>
      </p:cxnSp>
      <p:sp>
        <p:nvSpPr>
          <p:cNvPr id="17" name="MH_Other_8"/>
          <p:cNvSpPr/>
          <p:nvPr>
            <p:custDataLst>
              <p:tags r:id="rId1"/>
            </p:custDataLst>
          </p:nvPr>
        </p:nvSpPr>
        <p:spPr>
          <a:xfrm>
            <a:off x="3005423" y="1743782"/>
            <a:ext cx="709541" cy="442840"/>
          </a:xfrm>
          <a:prstGeom prst="ellipse">
            <a:avLst/>
          </a:prstGeom>
          <a:solidFill>
            <a:srgbClr val="5DABEA"/>
          </a:solidFill>
          <a:ln w="12700" cap="flat" cmpd="sng" algn="ctr">
            <a:noFill/>
            <a:prstDash val="solid"/>
            <a:miter lim="800000"/>
          </a:ln>
          <a:effectLst/>
        </p:spPr>
        <p:txBody>
          <a:bodyPr lIns="0" tIns="0" rIns="0" bIns="0" anchor="ctr">
            <a:normAutofit/>
          </a:bodyPr>
          <a:lstStyle/>
          <a:p>
            <a:pPr algn="ctr" fontAlgn="auto">
              <a:spcBef>
                <a:spcPts val="0"/>
              </a:spcBef>
              <a:spcAft>
                <a:spcPts val="0"/>
              </a:spcAft>
              <a:defRPr/>
            </a:pPr>
            <a:r>
              <a:rPr lang="zh-CN" altLang="en-US" kern="0" dirty="0">
                <a:solidFill>
                  <a:srgbClr val="FFFFFF"/>
                </a:solidFill>
                <a:latin typeface="黑体" panose="02010609060101010101" pitchFamily="49" charset="-122"/>
                <a:ea typeface="黑体" panose="02010609060101010101" pitchFamily="49" charset="-122"/>
                <a:cs typeface="Arial" panose="020B0604020202020204" pitchFamily="34" charset="0"/>
              </a:rPr>
              <a:t>搜索</a:t>
            </a:r>
            <a:r>
              <a:rPr lang="zh-CN" altLang="en-US" kern="0" dirty="0" smtClean="0">
                <a:solidFill>
                  <a:srgbClr val="FFFFFF"/>
                </a:solidFill>
                <a:latin typeface="黑体" panose="02010609060101010101" pitchFamily="49" charset="-122"/>
                <a:ea typeface="黑体" panose="02010609060101010101" pitchFamily="49" charset="-122"/>
                <a:cs typeface="Arial" panose="020B0604020202020204" pitchFamily="34" charset="0"/>
              </a:rPr>
              <a:t> </a:t>
            </a:r>
            <a:endParaRPr lang="zh-CN" altLang="en-US" kern="0" dirty="0">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34" name="矩形 33"/>
          <p:cNvSpPr/>
          <p:nvPr/>
        </p:nvSpPr>
        <p:spPr>
          <a:xfrm>
            <a:off x="4456886" y="1148714"/>
            <a:ext cx="3110980" cy="2208278"/>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4880105" y="2937519"/>
            <a:ext cx="2178683" cy="369332"/>
          </a:xfrm>
          <a:prstGeom prst="rect">
            <a:avLst/>
          </a:prstGeom>
          <a:noFill/>
        </p:spPr>
        <p:txBody>
          <a:bodyPr wrap="square" rtlCol="0">
            <a:spAutoFit/>
          </a:bodyPr>
          <a:lstStyle/>
          <a:p>
            <a:r>
              <a:rPr lang="zh-CN" altLang="en-US" dirty="0">
                <a:latin typeface="黑体"/>
                <a:ea typeface="黑体"/>
                <a:cs typeface="黑体"/>
              </a:rPr>
              <a:t>动态冠状动脉</a:t>
            </a:r>
            <a:r>
              <a:rPr lang="zh-CN" altLang="en-US" dirty="0" smtClean="0">
                <a:latin typeface="黑体"/>
                <a:ea typeface="黑体"/>
                <a:cs typeface="黑体"/>
              </a:rPr>
              <a:t>模型</a:t>
            </a:r>
            <a:endParaRPr lang="zh-CN" altLang="en-US" dirty="0"/>
          </a:p>
        </p:txBody>
      </p:sp>
      <p:sp>
        <p:nvSpPr>
          <p:cNvPr id="36" name="矩形 35"/>
          <p:cNvSpPr/>
          <p:nvPr/>
        </p:nvSpPr>
        <p:spPr>
          <a:xfrm>
            <a:off x="6962" y="985206"/>
            <a:ext cx="1828734" cy="412421"/>
          </a:xfrm>
          <a:prstGeom prst="rect">
            <a:avLst/>
          </a:prstGeom>
          <a:solidFill>
            <a:srgbClr val="CCFFCC"/>
          </a:solid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30000"/>
              </a:lnSpc>
            </a:pPr>
            <a:r>
              <a:rPr lang="zh-CN" altLang="en-US" sz="1600" dirty="0">
                <a:latin typeface="黑体"/>
                <a:ea typeface="黑体"/>
                <a:cs typeface="黑体"/>
              </a:rPr>
              <a:t>增强现实</a:t>
            </a:r>
            <a:r>
              <a:rPr lang="zh-CN" altLang="en-US" sz="1600" dirty="0" smtClean="0">
                <a:latin typeface="黑体"/>
                <a:ea typeface="黑体"/>
                <a:cs typeface="黑体"/>
              </a:rPr>
              <a:t>融合算法</a:t>
            </a:r>
            <a:endParaRPr lang="zh-CN" altLang="en-US" sz="1600" dirty="0">
              <a:latin typeface="黑体"/>
              <a:ea typeface="黑体"/>
              <a:cs typeface="黑体"/>
            </a:endParaRPr>
          </a:p>
        </p:txBody>
      </p:sp>
      <p:sp>
        <p:nvSpPr>
          <p:cNvPr id="95" name="矩形 94"/>
          <p:cNvSpPr/>
          <p:nvPr/>
        </p:nvSpPr>
        <p:spPr>
          <a:xfrm>
            <a:off x="2690589" y="2484412"/>
            <a:ext cx="1603853" cy="646331"/>
          </a:xfrm>
          <a:prstGeom prst="rect">
            <a:avLst/>
          </a:prstGeom>
        </p:spPr>
        <p:txBody>
          <a:bodyPr wrap="square">
            <a:spAutoFit/>
          </a:bodyPr>
          <a:lstStyle/>
          <a:p>
            <a:pPr algn="ctr"/>
            <a:r>
              <a:rPr lang="en-US" altLang="zh-CN" dirty="0">
                <a:solidFill>
                  <a:schemeClr val="dk1"/>
                </a:solidFill>
                <a:latin typeface="黑体"/>
                <a:ea typeface="黑体"/>
                <a:cs typeface="黑体"/>
              </a:rPr>
              <a:t>Short Graph Matching</a:t>
            </a:r>
            <a:endParaRPr lang="zh-CN" altLang="en-US" dirty="0">
              <a:solidFill>
                <a:schemeClr val="dk1"/>
              </a:solidFill>
              <a:latin typeface="黑体"/>
              <a:ea typeface="黑体"/>
              <a:cs typeface="黑体"/>
            </a:endParaRPr>
          </a:p>
        </p:txBody>
      </p:sp>
      <p:sp>
        <p:nvSpPr>
          <p:cNvPr id="96" name="矩形 95"/>
          <p:cNvSpPr/>
          <p:nvPr/>
        </p:nvSpPr>
        <p:spPr>
          <a:xfrm>
            <a:off x="866100" y="4461539"/>
            <a:ext cx="1133349" cy="452432"/>
          </a:xfrm>
          <a:prstGeom prst="rect">
            <a:avLst/>
          </a:prstGeom>
          <a:ln>
            <a:noFill/>
          </a:ln>
          <a:effectLst/>
          <a:scene3d>
            <a:camera prst="orthographicFront">
              <a:rot lat="0" lon="0" rev="0"/>
            </a:camera>
            <a:lightRig rig="contrasting" dir="t">
              <a:rot lat="0" lon="0" rev="7800000"/>
            </a:lightRig>
          </a:scene3d>
          <a:sp3d>
            <a:bevelT w="139700" h="139700"/>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30000"/>
              </a:lnSpc>
            </a:pPr>
            <a:r>
              <a:rPr lang="zh-CN" altLang="en-US" dirty="0" smtClean="0">
                <a:latin typeface="黑体"/>
                <a:ea typeface="黑体"/>
                <a:cs typeface="黑体"/>
              </a:rPr>
              <a:t>血管轮廓</a:t>
            </a:r>
            <a:endParaRPr lang="zh-CN" altLang="zh-CN" dirty="0">
              <a:solidFill>
                <a:schemeClr val="dk1"/>
              </a:solidFill>
              <a:latin typeface="黑体"/>
              <a:ea typeface="黑体"/>
              <a:cs typeface="黑体"/>
            </a:endParaRPr>
          </a:p>
        </p:txBody>
      </p:sp>
      <p:sp>
        <p:nvSpPr>
          <p:cNvPr id="97" name="矩形 96"/>
          <p:cNvSpPr/>
          <p:nvPr/>
        </p:nvSpPr>
        <p:spPr>
          <a:xfrm>
            <a:off x="3170356" y="4461538"/>
            <a:ext cx="4497988" cy="452432"/>
          </a:xfrm>
          <a:prstGeom prst="rect">
            <a:avLst/>
          </a:prstGeom>
          <a:ln>
            <a:noFill/>
          </a:ln>
          <a:effectLst/>
          <a:scene3d>
            <a:camera prst="orthographicFront">
              <a:rot lat="0" lon="0" rev="0"/>
            </a:camera>
            <a:lightRig rig="contrasting" dir="t">
              <a:rot lat="0" lon="0" rev="7800000"/>
            </a:lightRig>
          </a:scene3d>
          <a:sp3d>
            <a:bevelT w="139700" h="139700"/>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30000"/>
              </a:lnSpc>
            </a:pPr>
            <a:r>
              <a:rPr lang="zh-CN" altLang="en-US" dirty="0" smtClean="0">
                <a:latin typeface="黑体"/>
                <a:ea typeface="黑体"/>
                <a:cs typeface="黑体"/>
              </a:rPr>
              <a:t>血管位置、分布，走形信息的新表现形式</a:t>
            </a:r>
            <a:endParaRPr lang="zh-CN" altLang="zh-CN" dirty="0">
              <a:solidFill>
                <a:schemeClr val="dk1"/>
              </a:solidFill>
              <a:latin typeface="黑体"/>
              <a:ea typeface="黑体"/>
              <a:cs typeface="黑体"/>
            </a:endParaRPr>
          </a:p>
        </p:txBody>
      </p:sp>
      <p:cxnSp>
        <p:nvCxnSpPr>
          <p:cNvPr id="98" name="直接箭头连接符 6"/>
          <p:cNvCxnSpPr>
            <a:stCxn id="96" idx="3"/>
            <a:endCxn id="97" idx="1"/>
          </p:cNvCxnSpPr>
          <p:nvPr/>
        </p:nvCxnSpPr>
        <p:spPr>
          <a:xfrm flipV="1">
            <a:off x="1999449" y="4687754"/>
            <a:ext cx="1170907" cy="1"/>
          </a:xfrm>
          <a:prstGeom prst="straightConnector1">
            <a:avLst/>
          </a:prstGeom>
          <a:ln w="57150">
            <a:tailEnd type="triangle"/>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2280516" y="4298416"/>
            <a:ext cx="646331"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转换</a:t>
            </a:r>
            <a:endParaRPr lang="zh-CN" altLang="en-US" dirty="0">
              <a:latin typeface="微软雅黑" panose="020B0503020204020204" pitchFamily="34" charset="-122"/>
              <a:ea typeface="微软雅黑" panose="020B0503020204020204" pitchFamily="34" charset="-122"/>
            </a:endParaRPr>
          </a:p>
        </p:txBody>
      </p:sp>
      <p:sp>
        <p:nvSpPr>
          <p:cNvPr id="100" name="矩形 99"/>
          <p:cNvSpPr/>
          <p:nvPr/>
        </p:nvSpPr>
        <p:spPr>
          <a:xfrm>
            <a:off x="4119575" y="5810549"/>
            <a:ext cx="2592883" cy="452432"/>
          </a:xfrm>
          <a:prstGeom prst="rect">
            <a:avLst/>
          </a:prstGeom>
          <a:ln>
            <a:noFill/>
          </a:ln>
          <a:effectLst/>
          <a:scene3d>
            <a:camera prst="orthographicFront">
              <a:rot lat="0" lon="0" rev="0"/>
            </a:camera>
            <a:lightRig rig="contrasting" dir="t">
              <a:rot lat="0" lon="0" rev="7800000"/>
            </a:lightRig>
          </a:scene3d>
          <a:sp3d>
            <a:bevelT w="139700" h="139700"/>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30000"/>
              </a:lnSpc>
            </a:pPr>
            <a:r>
              <a:rPr lang="zh-CN" altLang="en-US" dirty="0" smtClean="0">
                <a:latin typeface="黑体"/>
                <a:ea typeface="黑体"/>
                <a:cs typeface="黑体"/>
              </a:rPr>
              <a:t>增强的实时</a:t>
            </a:r>
            <a:r>
              <a:rPr lang="en-US" altLang="zh-CN" dirty="0">
                <a:latin typeface="黑体"/>
                <a:ea typeface="黑体"/>
                <a:cs typeface="黑体"/>
              </a:rPr>
              <a:t>X</a:t>
            </a:r>
            <a:r>
              <a:rPr lang="zh-CN" altLang="en-US" dirty="0">
                <a:latin typeface="黑体"/>
                <a:ea typeface="黑体"/>
                <a:cs typeface="黑体"/>
              </a:rPr>
              <a:t>线透视图像</a:t>
            </a:r>
            <a:endParaRPr lang="zh-CN" altLang="zh-CN" dirty="0">
              <a:latin typeface="黑体"/>
              <a:ea typeface="黑体"/>
              <a:cs typeface="黑体"/>
            </a:endParaRPr>
          </a:p>
        </p:txBody>
      </p:sp>
      <p:cxnSp>
        <p:nvCxnSpPr>
          <p:cNvPr id="101" name="直接箭头连接符 11"/>
          <p:cNvCxnSpPr>
            <a:endCxn id="100" idx="0"/>
          </p:cNvCxnSpPr>
          <p:nvPr/>
        </p:nvCxnSpPr>
        <p:spPr>
          <a:xfrm>
            <a:off x="5406539" y="4913970"/>
            <a:ext cx="9478" cy="896579"/>
          </a:xfrm>
          <a:prstGeom prst="straightConnector1">
            <a:avLst/>
          </a:prstGeom>
          <a:ln w="57150">
            <a:tailEnd type="triangle"/>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a:off x="5538283" y="5149826"/>
            <a:ext cx="687330" cy="424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dk1"/>
                </a:solidFill>
                <a:latin typeface="黑体"/>
                <a:ea typeface="黑体"/>
                <a:cs typeface="黑体"/>
              </a:rPr>
              <a:t>叠加</a:t>
            </a:r>
            <a:endParaRPr lang="zh-CN" altLang="en-US" sz="1600" dirty="0">
              <a:solidFill>
                <a:schemeClr val="dk1"/>
              </a:solidFill>
              <a:latin typeface="黑体"/>
              <a:ea typeface="黑体"/>
              <a:cs typeface="黑体"/>
            </a:endParaRPr>
          </a:p>
        </p:txBody>
      </p:sp>
      <p:sp>
        <p:nvSpPr>
          <p:cNvPr id="103" name="矩形 102"/>
          <p:cNvSpPr/>
          <p:nvPr/>
        </p:nvSpPr>
        <p:spPr>
          <a:xfrm>
            <a:off x="868027" y="5115756"/>
            <a:ext cx="1975782" cy="452432"/>
          </a:xfrm>
          <a:prstGeom prst="rect">
            <a:avLst/>
          </a:prstGeom>
          <a:ln>
            <a:noFill/>
          </a:ln>
          <a:effectLst/>
          <a:scene3d>
            <a:camera prst="orthographicFront">
              <a:rot lat="0" lon="0" rev="0"/>
            </a:camera>
            <a:lightRig rig="contrasting" dir="t">
              <a:rot lat="0" lon="0" rev="7800000"/>
            </a:lightRig>
          </a:scene3d>
          <a:sp3d>
            <a:bevelT w="139700" h="139700"/>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lnSpc>
                <a:spcPct val="130000"/>
              </a:lnSpc>
            </a:pPr>
            <a:r>
              <a:rPr lang="zh-CN" altLang="en-US" dirty="0" smtClean="0">
                <a:latin typeface="黑体"/>
                <a:ea typeface="黑体"/>
                <a:cs typeface="黑体"/>
              </a:rPr>
              <a:t>实时</a:t>
            </a:r>
            <a:r>
              <a:rPr lang="en-US" altLang="zh-CN" dirty="0">
                <a:latin typeface="黑体"/>
                <a:ea typeface="黑体"/>
                <a:cs typeface="黑体"/>
              </a:rPr>
              <a:t>X</a:t>
            </a:r>
            <a:r>
              <a:rPr lang="zh-CN" altLang="en-US" dirty="0">
                <a:latin typeface="黑体"/>
                <a:ea typeface="黑体"/>
                <a:cs typeface="黑体"/>
              </a:rPr>
              <a:t>线透视图像</a:t>
            </a:r>
            <a:endParaRPr lang="zh-CN" altLang="zh-CN" dirty="0">
              <a:latin typeface="黑体"/>
              <a:ea typeface="黑体"/>
              <a:cs typeface="黑体"/>
            </a:endParaRPr>
          </a:p>
        </p:txBody>
      </p:sp>
      <p:cxnSp>
        <p:nvCxnSpPr>
          <p:cNvPr id="104" name="直接箭头连接符 21"/>
          <p:cNvCxnSpPr>
            <a:stCxn id="103" idx="3"/>
          </p:cNvCxnSpPr>
          <p:nvPr/>
        </p:nvCxnSpPr>
        <p:spPr>
          <a:xfrm flipV="1">
            <a:off x="2843809" y="5338340"/>
            <a:ext cx="2562730" cy="3632"/>
          </a:xfrm>
          <a:prstGeom prst="straightConnector1">
            <a:avLst/>
          </a:prstGeom>
          <a:ln w="57150">
            <a:tailEnd type="triangle"/>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7308304" y="5810549"/>
            <a:ext cx="720080" cy="452432"/>
          </a:xfrm>
          <a:prstGeom prst="rect">
            <a:avLst/>
          </a:prstGeom>
          <a:ln>
            <a:noFill/>
          </a:ln>
          <a:effectLst/>
          <a:scene3d>
            <a:camera prst="orthographicFront">
              <a:rot lat="0" lon="0" rev="0"/>
            </a:camera>
            <a:lightRig rig="contrasting" dir="t">
              <a:rot lat="0" lon="0" rev="7800000"/>
            </a:lightRig>
          </a:scene3d>
          <a:sp3d>
            <a:bevelT w="139700" h="139700"/>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30000"/>
              </a:lnSpc>
            </a:pPr>
            <a:r>
              <a:rPr lang="zh-CN" altLang="en-US" dirty="0" smtClean="0">
                <a:latin typeface="黑体"/>
                <a:ea typeface="黑体"/>
                <a:cs typeface="黑体"/>
              </a:rPr>
              <a:t>显示</a:t>
            </a:r>
            <a:endParaRPr lang="zh-CN" altLang="zh-CN" dirty="0">
              <a:latin typeface="黑体"/>
              <a:ea typeface="黑体"/>
              <a:cs typeface="黑体"/>
            </a:endParaRPr>
          </a:p>
        </p:txBody>
      </p:sp>
      <p:cxnSp>
        <p:nvCxnSpPr>
          <p:cNvPr id="106" name="直接箭头连接符 24"/>
          <p:cNvCxnSpPr>
            <a:stCxn id="100" idx="3"/>
          </p:cNvCxnSpPr>
          <p:nvPr/>
        </p:nvCxnSpPr>
        <p:spPr>
          <a:xfrm flipV="1">
            <a:off x="6712458" y="6026574"/>
            <a:ext cx="609547" cy="10191"/>
          </a:xfrm>
          <a:prstGeom prst="straightConnector1">
            <a:avLst/>
          </a:prstGeom>
          <a:ln w="57150">
            <a:tailEnd type="triangle"/>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1860" y="3645024"/>
            <a:ext cx="1944216" cy="376898"/>
          </a:xfrm>
          <a:prstGeom prst="rect">
            <a:avLst/>
          </a:prstGeom>
          <a:solidFill>
            <a:srgbClr val="CCFFCC"/>
          </a:solid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30000"/>
              </a:lnSpc>
            </a:pPr>
            <a:r>
              <a:rPr lang="zh-CN" altLang="en-US" sz="1600" dirty="0">
                <a:latin typeface="黑体"/>
                <a:ea typeface="黑体"/>
                <a:cs typeface="黑体"/>
              </a:rPr>
              <a:t>增强现实显示算法</a:t>
            </a:r>
            <a:endParaRPr lang="zh-CN" altLang="zh-CN" sz="1600" dirty="0">
              <a:latin typeface="黑体"/>
              <a:ea typeface="黑体"/>
              <a:cs typeface="黑体"/>
            </a:endParaRPr>
          </a:p>
        </p:txBody>
      </p:sp>
      <p:sp>
        <p:nvSpPr>
          <p:cNvPr id="108" name="标题 1"/>
          <p:cNvSpPr txBox="1">
            <a:spLocks/>
          </p:cNvSpPr>
          <p:nvPr/>
        </p:nvSpPr>
        <p:spPr>
          <a:xfrm>
            <a:off x="899592" y="188640"/>
            <a:ext cx="7488832" cy="648072"/>
          </a:xfrm>
          <a:prstGeom prst="rect">
            <a:avLst/>
          </a:prstGeom>
        </p:spPr>
        <p:txBody>
          <a:bodyPr anchor="ctr">
            <a:normAutofit fontScale="40000" lnSpcReduction="20000"/>
          </a:bodyPr>
          <a:lstStyle/>
          <a:p>
            <a:pPr fontAlgn="auto">
              <a:spcAft>
                <a:spcPts val="0"/>
              </a:spcAft>
              <a:defRPr/>
            </a:pPr>
            <a:r>
              <a:rPr lang="en-US" altLang="zh-CN" sz="5500" b="1" dirty="0" smtClean="0">
                <a:solidFill>
                  <a:srgbClr val="C00000"/>
                </a:solidFill>
                <a:latin typeface="黑体" pitchFamily="2" charset="-122"/>
                <a:ea typeface="黑体" pitchFamily="2" charset="-122"/>
              </a:rPr>
              <a:t>3</a:t>
            </a:r>
            <a:r>
              <a:rPr lang="zh-CN" altLang="en-US" sz="5500" b="1" dirty="0" smtClean="0">
                <a:solidFill>
                  <a:srgbClr val="C00000"/>
                </a:solidFill>
                <a:latin typeface="黑体" pitchFamily="2" charset="-122"/>
                <a:ea typeface="黑体" pitchFamily="2" charset="-122"/>
              </a:rPr>
              <a:t>、课题分解、技术路线</a:t>
            </a:r>
            <a:r>
              <a:rPr lang="zh-CN" altLang="zh-CN" sz="5500" b="1" dirty="0" smtClean="0">
                <a:solidFill>
                  <a:srgbClr val="C00000"/>
                </a:solidFill>
                <a:latin typeface="黑体" pitchFamily="2" charset="-122"/>
                <a:ea typeface="黑体" pitchFamily="2" charset="-122"/>
              </a:rPr>
              <a:t> </a:t>
            </a:r>
            <a:r>
              <a:rPr lang="en-US" altLang="zh-CN" sz="5500" b="1" dirty="0" smtClean="0">
                <a:solidFill>
                  <a:srgbClr val="C00000"/>
                </a:solidFill>
                <a:latin typeface="黑体" pitchFamily="2" charset="-122"/>
                <a:ea typeface="黑体" pitchFamily="2" charset="-122"/>
              </a:rPr>
              <a:t>              </a:t>
            </a:r>
            <a:r>
              <a:rPr lang="en-US" altLang="zh-CN" sz="4400" b="1" dirty="0" smtClean="0">
                <a:solidFill>
                  <a:srgbClr val="003399"/>
                </a:solidFill>
                <a:latin typeface="黑体" pitchFamily="2" charset="-122"/>
                <a:ea typeface="黑体" pitchFamily="2" charset="-122"/>
              </a:rPr>
              <a:t>3.3 </a:t>
            </a:r>
            <a:r>
              <a:rPr lang="zh-CN" altLang="en-US" sz="4400" b="1" dirty="0" smtClean="0">
                <a:solidFill>
                  <a:srgbClr val="003399"/>
                </a:solidFill>
                <a:latin typeface="黑体" pitchFamily="2" charset="-122"/>
                <a:ea typeface="黑体" pitchFamily="2" charset="-122"/>
              </a:rPr>
              <a:t>课题</a:t>
            </a:r>
            <a:r>
              <a:rPr lang="en-US" altLang="zh-CN" sz="4400" b="1" dirty="0" smtClean="0">
                <a:solidFill>
                  <a:srgbClr val="003399"/>
                </a:solidFill>
                <a:latin typeface="黑体" pitchFamily="2" charset="-122"/>
                <a:ea typeface="黑体" pitchFamily="2" charset="-122"/>
              </a:rPr>
              <a:t>2 </a:t>
            </a:r>
            <a:r>
              <a:rPr lang="zh-CN" altLang="en-US" sz="4400" b="1" dirty="0" smtClean="0">
                <a:solidFill>
                  <a:srgbClr val="003399"/>
                </a:solidFill>
                <a:latin typeface="黑体" pitchFamily="2" charset="-122"/>
                <a:ea typeface="黑体" pitchFamily="2" charset="-122"/>
              </a:rPr>
              <a:t>技术路线</a:t>
            </a:r>
            <a:endParaRPr lang="zh-CN" altLang="en-US" sz="4400" b="1" dirty="0">
              <a:solidFill>
                <a:srgbClr val="003399"/>
              </a:solidFill>
              <a:latin typeface="黑体" pitchFamily="2" charset="-122"/>
              <a:ea typeface="黑体" pitchFamily="2" charset="-122"/>
              <a:cs typeface="+mj-cs"/>
            </a:endParaRPr>
          </a:p>
        </p:txBody>
      </p:sp>
    </p:spTree>
    <p:extLst>
      <p:ext uri="{BB962C8B-B14F-4D97-AF65-F5344CB8AC3E}">
        <p14:creationId xmlns:p14="http://schemas.microsoft.com/office/powerpoint/2010/main" val="2026258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555776" y="4581128"/>
            <a:ext cx="6336704" cy="2012859"/>
          </a:xfrm>
          <a:prstGeom prst="rect">
            <a:avLst/>
          </a:prstGeom>
          <a:ln>
            <a:solidFill>
              <a:srgbClr val="CCFFCC"/>
            </a:solidFill>
          </a:ln>
        </p:spPr>
        <p:style>
          <a:lnRef idx="2">
            <a:schemeClr val="dk1"/>
          </a:lnRef>
          <a:fillRef idx="1">
            <a:schemeClr val="lt1"/>
          </a:fillRef>
          <a:effectRef idx="0">
            <a:schemeClr val="dk1"/>
          </a:effectRef>
          <a:fontRef idx="minor">
            <a:schemeClr val="dk1"/>
          </a:fontRef>
        </p:style>
        <p:txBody>
          <a:bodyPr wrap="square">
            <a:spAutoFit/>
          </a:bodyPr>
          <a:lstStyle>
            <a:defPPr>
              <a:defRPr lang="zh-CN"/>
            </a:defPPr>
            <a:lvl1pPr>
              <a:lnSpc>
                <a:spcPct val="130000"/>
              </a:lnSpc>
              <a:defRPr sz="1600">
                <a:solidFill>
                  <a:srgbClr val="000099"/>
                </a:solidFill>
                <a:latin typeface="黑体" pitchFamily="2" charset="-122"/>
                <a:ea typeface="黑体" pitchFamily="2" charset="-122"/>
              </a:defRPr>
            </a:lvl1pPr>
          </a:lstStyle>
          <a:p>
            <a:r>
              <a:rPr lang="zh-CN" altLang="en-US" dirty="0" smtClean="0"/>
              <a:t>研发</a:t>
            </a:r>
            <a:r>
              <a:rPr lang="zh-CN" altLang="zh-CN" dirty="0" smtClean="0"/>
              <a:t>基于</a:t>
            </a:r>
            <a:r>
              <a:rPr lang="zh-CN" altLang="zh-CN" dirty="0"/>
              <a:t>增强现实的心血管介入手术可视化系统</a:t>
            </a:r>
            <a:r>
              <a:rPr lang="zh-CN" altLang="zh-CN" dirty="0" smtClean="0"/>
              <a:t>。</a:t>
            </a:r>
            <a:r>
              <a:rPr lang="zh-CN" altLang="en-US" dirty="0" smtClean="0"/>
              <a:t>能</a:t>
            </a:r>
            <a:r>
              <a:rPr lang="zh-CN" altLang="zh-CN" dirty="0" smtClean="0"/>
              <a:t>与</a:t>
            </a:r>
            <a:r>
              <a:rPr lang="zh-CN" altLang="zh-CN" dirty="0"/>
              <a:t>手术介入设备对接，采集</a:t>
            </a:r>
            <a:r>
              <a:rPr lang="en-US" altLang="zh-CN" dirty="0"/>
              <a:t>X</a:t>
            </a:r>
            <a:r>
              <a:rPr lang="zh-CN" altLang="zh-CN" dirty="0"/>
              <a:t>射线透视影像和血管造影</a:t>
            </a:r>
            <a:r>
              <a:rPr lang="zh-CN" altLang="zh-CN" dirty="0" smtClean="0"/>
              <a:t>影像</a:t>
            </a:r>
            <a:r>
              <a:rPr lang="zh-CN" altLang="en-US" dirty="0" smtClean="0"/>
              <a:t>；</a:t>
            </a:r>
            <a:endParaRPr lang="en-US" altLang="zh-CN" dirty="0" smtClean="0"/>
          </a:p>
          <a:p>
            <a:r>
              <a:rPr lang="zh-CN" altLang="zh-CN" dirty="0" smtClean="0"/>
              <a:t>能够</a:t>
            </a:r>
            <a:r>
              <a:rPr lang="zh-CN" altLang="zh-CN" dirty="0"/>
              <a:t>实现冠状动脉造影影像与</a:t>
            </a:r>
            <a:r>
              <a:rPr lang="en-US" altLang="zh-CN" dirty="0"/>
              <a:t>X</a:t>
            </a:r>
            <a:r>
              <a:rPr lang="zh-CN" altLang="zh-CN" dirty="0"/>
              <a:t>线透视影像的增强融合显示</a:t>
            </a:r>
            <a:r>
              <a:rPr lang="zh-CN" altLang="zh-CN" dirty="0" smtClean="0"/>
              <a:t>功能</a:t>
            </a:r>
            <a:r>
              <a:rPr lang="zh-CN" altLang="en-US" dirty="0" smtClean="0"/>
              <a:t>；</a:t>
            </a:r>
            <a:endParaRPr lang="en-US" altLang="zh-CN" dirty="0" smtClean="0"/>
          </a:p>
          <a:p>
            <a:r>
              <a:rPr lang="zh-CN" altLang="zh-CN" dirty="0" smtClean="0"/>
              <a:t>在</a:t>
            </a:r>
            <a:r>
              <a:rPr lang="zh-CN" altLang="zh-CN" dirty="0"/>
              <a:t>舒张末期，实时</a:t>
            </a:r>
            <a:r>
              <a:rPr lang="en-US" altLang="zh-CN" dirty="0"/>
              <a:t>X</a:t>
            </a:r>
            <a:r>
              <a:rPr lang="zh-CN" altLang="zh-CN" dirty="0"/>
              <a:t>射线透视图像中导丝走行路径与叠加的对应区间的提取自造影图像的血管路径的平均</a:t>
            </a:r>
            <a:r>
              <a:rPr lang="zh-CN" altLang="zh-CN" dirty="0" smtClean="0"/>
              <a:t>位置误差</a:t>
            </a:r>
            <a:r>
              <a:rPr lang="zh-CN" altLang="en-US" dirty="0"/>
              <a:t>小于</a:t>
            </a:r>
            <a:r>
              <a:rPr lang="en-US" altLang="zh-CN" dirty="0" smtClean="0"/>
              <a:t>2mm</a:t>
            </a:r>
            <a:r>
              <a:rPr lang="zh-CN" altLang="en-US" dirty="0" smtClean="0"/>
              <a:t>；</a:t>
            </a:r>
            <a:endParaRPr lang="en-US" altLang="zh-CN" dirty="0" smtClean="0"/>
          </a:p>
          <a:p>
            <a:r>
              <a:rPr lang="zh-CN" altLang="zh-CN" dirty="0" smtClean="0"/>
              <a:t>融合</a:t>
            </a:r>
            <a:r>
              <a:rPr lang="zh-CN" altLang="zh-CN" dirty="0"/>
              <a:t>图像的显示</a:t>
            </a:r>
            <a:r>
              <a:rPr lang="zh-CN" altLang="zh-CN" dirty="0" smtClean="0"/>
              <a:t>刷新率通过</a:t>
            </a:r>
            <a:r>
              <a:rPr lang="zh-CN" altLang="zh-CN" dirty="0"/>
              <a:t>软件程序</a:t>
            </a:r>
            <a:r>
              <a:rPr lang="zh-CN" altLang="zh-CN" dirty="0" smtClean="0"/>
              <a:t>统计</a:t>
            </a:r>
            <a:r>
              <a:rPr lang="zh-CN" altLang="en-US" dirty="0"/>
              <a:t>显示刷新率≥</a:t>
            </a:r>
            <a:r>
              <a:rPr lang="en-US" altLang="zh-CN" dirty="0"/>
              <a:t>24</a:t>
            </a:r>
            <a:r>
              <a:rPr lang="zh-CN" altLang="en-US" dirty="0"/>
              <a:t>帧</a:t>
            </a:r>
            <a:r>
              <a:rPr lang="en-US" altLang="zh-CN" dirty="0"/>
              <a:t>/</a:t>
            </a:r>
            <a:r>
              <a:rPr lang="zh-CN" altLang="en-US" dirty="0"/>
              <a:t>秒</a:t>
            </a:r>
            <a:endParaRPr lang="zh-CN" altLang="zh-CN" dirty="0"/>
          </a:p>
        </p:txBody>
      </p:sp>
      <p:sp>
        <p:nvSpPr>
          <p:cNvPr id="4" name="文本框 3"/>
          <p:cNvSpPr txBox="1"/>
          <p:nvPr/>
        </p:nvSpPr>
        <p:spPr>
          <a:xfrm>
            <a:off x="2555776" y="1196752"/>
            <a:ext cx="6336704" cy="1692771"/>
          </a:xfrm>
          <a:prstGeom prst="rect">
            <a:avLst/>
          </a:prstGeom>
          <a:ln>
            <a:solidFill>
              <a:srgbClr val="CCFFCC"/>
            </a:solidFill>
          </a:ln>
        </p:spPr>
        <p:style>
          <a:lnRef idx="2">
            <a:schemeClr val="dk1"/>
          </a:lnRef>
          <a:fillRef idx="1">
            <a:schemeClr val="lt1"/>
          </a:fillRef>
          <a:effectRef idx="0">
            <a:schemeClr val="dk1"/>
          </a:effectRef>
          <a:fontRef idx="minor">
            <a:schemeClr val="dk1"/>
          </a:fontRef>
        </p:style>
        <p:txBody>
          <a:bodyPr wrap="square">
            <a:spAutoFit/>
          </a:bodyPr>
          <a:lstStyle>
            <a:defPPr>
              <a:defRPr lang="zh-CN"/>
            </a:defPPr>
            <a:lvl1pPr>
              <a:lnSpc>
                <a:spcPct val="130000"/>
              </a:lnSpc>
              <a:defRPr sz="1600">
                <a:solidFill>
                  <a:srgbClr val="000099"/>
                </a:solidFill>
                <a:latin typeface="黑体" pitchFamily="2" charset="-122"/>
                <a:ea typeface="黑体" pitchFamily="2" charset="-122"/>
              </a:defRPr>
            </a:lvl1pPr>
          </a:lstStyle>
          <a:p>
            <a:r>
              <a:rPr lang="zh-CN" altLang="zh-CN" dirty="0"/>
              <a:t>探索体现冠状动脉血管位置、分布和走行的冠状动脉血管建模</a:t>
            </a:r>
            <a:r>
              <a:rPr lang="zh-CN" altLang="zh-CN" dirty="0" smtClean="0"/>
              <a:t>问题</a:t>
            </a:r>
            <a:r>
              <a:rPr lang="zh-CN" altLang="en-US" dirty="0" smtClean="0"/>
              <a:t>；</a:t>
            </a:r>
            <a:endParaRPr lang="en-US" altLang="zh-CN" dirty="0" smtClean="0"/>
          </a:p>
          <a:p>
            <a:r>
              <a:rPr lang="zh-CN" altLang="zh-CN" dirty="0"/>
              <a:t>研究术中实时</a:t>
            </a:r>
            <a:r>
              <a:rPr lang="en-US" altLang="zh-CN" dirty="0"/>
              <a:t>X</a:t>
            </a:r>
            <a:r>
              <a:rPr lang="zh-CN" altLang="zh-CN" dirty="0"/>
              <a:t>射线影像同冠状动脉血管模型之间的实时配准</a:t>
            </a:r>
            <a:r>
              <a:rPr lang="zh-CN" altLang="zh-CN" dirty="0" smtClean="0"/>
              <a:t>问题</a:t>
            </a:r>
            <a:r>
              <a:rPr lang="zh-CN" altLang="en-US" dirty="0" smtClean="0"/>
              <a:t>；</a:t>
            </a:r>
            <a:endParaRPr lang="en-US" altLang="zh-CN" dirty="0" smtClean="0"/>
          </a:p>
          <a:p>
            <a:r>
              <a:rPr lang="zh-CN" altLang="zh-CN" dirty="0"/>
              <a:t>研究基于增强现实的冠状动脉血管模型与术中实时</a:t>
            </a:r>
            <a:r>
              <a:rPr lang="en-US" altLang="zh-CN" dirty="0"/>
              <a:t>X</a:t>
            </a:r>
            <a:r>
              <a:rPr lang="zh-CN" altLang="zh-CN" dirty="0"/>
              <a:t>射线影像的融合显示</a:t>
            </a:r>
            <a:r>
              <a:rPr lang="zh-CN" altLang="zh-CN" dirty="0" smtClean="0"/>
              <a:t>问题</a:t>
            </a:r>
            <a:r>
              <a:rPr lang="zh-CN" altLang="en-US" dirty="0" smtClean="0"/>
              <a:t>；</a:t>
            </a:r>
            <a:endParaRPr lang="en-US" altLang="zh-CN" dirty="0" smtClean="0"/>
          </a:p>
          <a:p>
            <a:r>
              <a:rPr lang="zh-CN" altLang="zh-CN" dirty="0"/>
              <a:t>构建基于增强现实的心血管介入手术可视化</a:t>
            </a:r>
            <a:r>
              <a:rPr lang="zh-CN" altLang="zh-CN" dirty="0" smtClean="0"/>
              <a:t>系统</a:t>
            </a:r>
            <a:r>
              <a:rPr lang="zh-CN" altLang="en-US" dirty="0" smtClean="0"/>
              <a:t>。</a:t>
            </a:r>
            <a:endParaRPr lang="en-US" altLang="zh-CN" dirty="0"/>
          </a:p>
        </p:txBody>
      </p:sp>
      <p:sp>
        <p:nvSpPr>
          <p:cNvPr id="5" name="MH_Other_8"/>
          <p:cNvSpPr/>
          <p:nvPr>
            <p:custDataLst>
              <p:tags r:id="rId1"/>
            </p:custDataLst>
          </p:nvPr>
        </p:nvSpPr>
        <p:spPr>
          <a:xfrm>
            <a:off x="179512" y="1628800"/>
            <a:ext cx="2016224" cy="720080"/>
          </a:xfrm>
          <a:prstGeom prst="ellipse">
            <a:avLst/>
          </a:prstGeom>
          <a:solidFill>
            <a:srgbClr val="CCFFCC"/>
          </a:solidFill>
          <a:ln w="12700" cap="flat" cmpd="sng" algn="ctr">
            <a:noFill/>
            <a:prstDash val="solid"/>
            <a:miter lim="800000"/>
          </a:ln>
          <a:effectLst/>
        </p:spPr>
        <p:txBody>
          <a:bodyPr lIns="0" tIns="0" rIns="0" bIns="0" anchor="ctr">
            <a:noAutofit/>
          </a:bodyPr>
          <a:lstStyle/>
          <a:p>
            <a:pPr algn="ctr"/>
            <a:r>
              <a:rPr lang="zh-CN" altLang="zh-CN" sz="1600" b="1" dirty="0" smtClean="0">
                <a:latin typeface="黑体"/>
                <a:ea typeface="黑体"/>
                <a:cs typeface="黑体"/>
              </a:rPr>
              <a:t>科学问题</a:t>
            </a:r>
            <a:endParaRPr lang="en-US" altLang="zh-CN" sz="1600" b="1" dirty="0" smtClean="0">
              <a:latin typeface="黑体"/>
              <a:ea typeface="黑体"/>
              <a:cs typeface="黑体"/>
            </a:endParaRPr>
          </a:p>
          <a:p>
            <a:pPr algn="ctr"/>
            <a:r>
              <a:rPr lang="zh-CN" altLang="zh-CN" sz="1600" b="1" dirty="0" smtClean="0">
                <a:latin typeface="黑体"/>
                <a:ea typeface="黑体"/>
                <a:cs typeface="黑体"/>
              </a:rPr>
              <a:t>关键技术</a:t>
            </a:r>
            <a:endParaRPr lang="zh-CN" altLang="zh-CN" sz="1600" b="1" dirty="0">
              <a:latin typeface="黑体"/>
              <a:ea typeface="黑体"/>
              <a:cs typeface="黑体"/>
            </a:endParaRPr>
          </a:p>
        </p:txBody>
      </p:sp>
      <p:sp>
        <p:nvSpPr>
          <p:cNvPr id="9" name="MH_Other_8"/>
          <p:cNvSpPr/>
          <p:nvPr>
            <p:custDataLst>
              <p:tags r:id="rId2"/>
            </p:custDataLst>
          </p:nvPr>
        </p:nvSpPr>
        <p:spPr>
          <a:xfrm>
            <a:off x="251520" y="3501008"/>
            <a:ext cx="2016224" cy="720080"/>
          </a:xfrm>
          <a:prstGeom prst="ellipse">
            <a:avLst/>
          </a:prstGeom>
          <a:solidFill>
            <a:srgbClr val="CCFFCC"/>
          </a:solidFill>
          <a:ln w="12700" cap="flat" cmpd="sng" algn="ctr">
            <a:noFill/>
            <a:prstDash val="solid"/>
            <a:miter lim="800000"/>
          </a:ln>
          <a:effectLst/>
        </p:spPr>
        <p:txBody>
          <a:bodyPr lIns="0" tIns="0" rIns="0" bIns="0" anchor="ctr">
            <a:noAutofit/>
          </a:bodyPr>
          <a:lstStyle/>
          <a:p>
            <a:pPr algn="ctr"/>
            <a:r>
              <a:rPr lang="zh-CN" altLang="zh-CN" sz="1600" b="1" dirty="0">
                <a:latin typeface="黑体"/>
                <a:ea typeface="黑体"/>
                <a:cs typeface="黑体"/>
              </a:rPr>
              <a:t>考核指标</a:t>
            </a:r>
          </a:p>
        </p:txBody>
      </p:sp>
      <p:sp>
        <p:nvSpPr>
          <p:cNvPr id="10" name="MH_Other_8"/>
          <p:cNvSpPr/>
          <p:nvPr>
            <p:custDataLst>
              <p:tags r:id="rId3"/>
            </p:custDataLst>
          </p:nvPr>
        </p:nvSpPr>
        <p:spPr>
          <a:xfrm>
            <a:off x="323528" y="5229200"/>
            <a:ext cx="2016224" cy="720080"/>
          </a:xfrm>
          <a:prstGeom prst="ellipse">
            <a:avLst/>
          </a:prstGeom>
          <a:solidFill>
            <a:srgbClr val="CCFFCC"/>
          </a:solidFill>
          <a:ln w="12700" cap="flat" cmpd="sng" algn="ctr">
            <a:noFill/>
            <a:prstDash val="solid"/>
            <a:miter lim="800000"/>
          </a:ln>
          <a:effectLst/>
        </p:spPr>
        <p:txBody>
          <a:bodyPr lIns="0" tIns="0" rIns="0" bIns="0" anchor="ctr">
            <a:noAutofit/>
          </a:bodyPr>
          <a:lstStyle/>
          <a:p>
            <a:pPr algn="ctr"/>
            <a:r>
              <a:rPr lang="zh-CN" altLang="zh-CN" sz="1600" b="1" dirty="0">
                <a:latin typeface="黑体"/>
                <a:ea typeface="黑体"/>
                <a:cs typeface="黑体"/>
              </a:rPr>
              <a:t>评测方式</a:t>
            </a:r>
            <a:r>
              <a:rPr lang="en-US" altLang="zh-CN" sz="1600" b="1" dirty="0">
                <a:latin typeface="黑体"/>
                <a:ea typeface="黑体"/>
                <a:cs typeface="黑体"/>
              </a:rPr>
              <a:t>/</a:t>
            </a:r>
            <a:r>
              <a:rPr lang="zh-CN" altLang="zh-CN" sz="1600" b="1" dirty="0">
                <a:latin typeface="黑体"/>
                <a:ea typeface="黑体"/>
                <a:cs typeface="黑体"/>
              </a:rPr>
              <a:t>方法</a:t>
            </a:r>
          </a:p>
        </p:txBody>
      </p:sp>
      <p:sp>
        <p:nvSpPr>
          <p:cNvPr id="11" name="文本框 10"/>
          <p:cNvSpPr txBox="1"/>
          <p:nvPr/>
        </p:nvSpPr>
        <p:spPr>
          <a:xfrm>
            <a:off x="2555776" y="3212976"/>
            <a:ext cx="6336704" cy="1007199"/>
          </a:xfrm>
          <a:prstGeom prst="rect">
            <a:avLst/>
          </a:prstGeom>
          <a:ln>
            <a:solidFill>
              <a:srgbClr val="CCFFCC"/>
            </a:solidFill>
          </a:ln>
        </p:spPr>
        <p:style>
          <a:lnRef idx="2">
            <a:schemeClr val="dk1"/>
          </a:lnRef>
          <a:fillRef idx="1">
            <a:schemeClr val="lt1"/>
          </a:fillRef>
          <a:effectRef idx="0">
            <a:schemeClr val="dk1"/>
          </a:effectRef>
          <a:fontRef idx="minor">
            <a:schemeClr val="dk1"/>
          </a:fontRef>
        </p:style>
        <p:txBody>
          <a:bodyPr wrap="square">
            <a:spAutoFit/>
          </a:bodyPr>
          <a:lstStyle>
            <a:defPPr>
              <a:defRPr lang="zh-CN"/>
            </a:defPPr>
            <a:lvl1pPr>
              <a:lnSpc>
                <a:spcPct val="130000"/>
              </a:lnSpc>
              <a:defRPr sz="1600">
                <a:solidFill>
                  <a:srgbClr val="000099"/>
                </a:solidFill>
                <a:latin typeface="黑体" pitchFamily="2" charset="-122"/>
                <a:ea typeface="黑体" pitchFamily="2" charset="-122"/>
              </a:defRPr>
            </a:lvl1pPr>
          </a:lstStyle>
          <a:p>
            <a:r>
              <a:rPr lang="zh-CN" altLang="en-US" dirty="0"/>
              <a:t>基于增强现实的心血管介入手术可视化系统融合显示精度小于</a:t>
            </a:r>
            <a:r>
              <a:rPr lang="en-US" altLang="zh-CN" dirty="0"/>
              <a:t>2mm</a:t>
            </a:r>
            <a:r>
              <a:rPr lang="zh-CN" altLang="en-US" dirty="0"/>
              <a:t>，三维融合增强显示刷新率≥</a:t>
            </a:r>
            <a:r>
              <a:rPr lang="en-US" altLang="zh-CN" dirty="0"/>
              <a:t>24</a:t>
            </a:r>
            <a:r>
              <a:rPr lang="zh-CN" altLang="en-US" dirty="0"/>
              <a:t>帧</a:t>
            </a:r>
            <a:r>
              <a:rPr lang="en-US" altLang="zh-CN" dirty="0"/>
              <a:t>/</a:t>
            </a:r>
            <a:r>
              <a:rPr lang="zh-CN" altLang="en-US" dirty="0"/>
              <a:t>秒，申请软件著作权</a:t>
            </a:r>
            <a:r>
              <a:rPr lang="en-US" altLang="zh-CN" dirty="0"/>
              <a:t>1</a:t>
            </a:r>
            <a:r>
              <a:rPr lang="zh-CN" altLang="en-US" dirty="0"/>
              <a:t>项，申请发明专利</a:t>
            </a:r>
            <a:r>
              <a:rPr lang="en-US" altLang="zh-CN" dirty="0"/>
              <a:t>1</a:t>
            </a:r>
            <a:r>
              <a:rPr lang="zh-CN" altLang="en-US" dirty="0"/>
              <a:t>项</a:t>
            </a:r>
            <a:endParaRPr lang="zh-CN" altLang="zh-CN" dirty="0"/>
          </a:p>
        </p:txBody>
      </p:sp>
      <p:sp>
        <p:nvSpPr>
          <p:cNvPr id="12" name="标题 1"/>
          <p:cNvSpPr txBox="1">
            <a:spLocks/>
          </p:cNvSpPr>
          <p:nvPr/>
        </p:nvSpPr>
        <p:spPr>
          <a:xfrm>
            <a:off x="899592" y="188640"/>
            <a:ext cx="7488832" cy="648072"/>
          </a:xfrm>
          <a:prstGeom prst="rect">
            <a:avLst/>
          </a:prstGeom>
        </p:spPr>
        <p:txBody>
          <a:bodyPr anchor="ctr">
            <a:normAutofit fontScale="40000" lnSpcReduction="20000"/>
          </a:bodyPr>
          <a:lstStyle/>
          <a:p>
            <a:pPr fontAlgn="auto">
              <a:spcAft>
                <a:spcPts val="0"/>
              </a:spcAft>
              <a:defRPr/>
            </a:pPr>
            <a:r>
              <a:rPr lang="en-US" altLang="zh-CN" sz="5500" b="1" dirty="0" smtClean="0">
                <a:solidFill>
                  <a:srgbClr val="C00000"/>
                </a:solidFill>
                <a:latin typeface="黑体" pitchFamily="2" charset="-122"/>
                <a:ea typeface="黑体" pitchFamily="2" charset="-122"/>
              </a:rPr>
              <a:t>3</a:t>
            </a:r>
            <a:r>
              <a:rPr lang="zh-CN" altLang="en-US" sz="5500" b="1" dirty="0" smtClean="0">
                <a:solidFill>
                  <a:srgbClr val="C00000"/>
                </a:solidFill>
                <a:latin typeface="黑体" pitchFamily="2" charset="-122"/>
                <a:ea typeface="黑体" pitchFamily="2" charset="-122"/>
              </a:rPr>
              <a:t>、课题分解、技术路线</a:t>
            </a:r>
            <a:r>
              <a:rPr lang="zh-CN" altLang="zh-CN" sz="5500" b="1" dirty="0" smtClean="0">
                <a:solidFill>
                  <a:srgbClr val="C00000"/>
                </a:solidFill>
                <a:latin typeface="黑体" pitchFamily="2" charset="-122"/>
                <a:ea typeface="黑体" pitchFamily="2" charset="-122"/>
              </a:rPr>
              <a:t> </a:t>
            </a:r>
            <a:r>
              <a:rPr lang="en-US" altLang="zh-CN" sz="5500" b="1" dirty="0" smtClean="0">
                <a:solidFill>
                  <a:srgbClr val="C00000"/>
                </a:solidFill>
                <a:latin typeface="黑体" pitchFamily="2" charset="-122"/>
                <a:ea typeface="黑体" pitchFamily="2" charset="-122"/>
              </a:rPr>
              <a:t>              </a:t>
            </a:r>
            <a:r>
              <a:rPr lang="en-US" altLang="zh-CN" sz="4400" b="1" dirty="0" smtClean="0">
                <a:solidFill>
                  <a:srgbClr val="003399"/>
                </a:solidFill>
                <a:latin typeface="黑体" pitchFamily="2" charset="-122"/>
                <a:ea typeface="黑体" pitchFamily="2" charset="-122"/>
              </a:rPr>
              <a:t>3.3 </a:t>
            </a:r>
            <a:r>
              <a:rPr lang="zh-CN" altLang="en-US" sz="4400" b="1" dirty="0" smtClean="0">
                <a:solidFill>
                  <a:srgbClr val="003399"/>
                </a:solidFill>
                <a:latin typeface="黑体" pitchFamily="2" charset="-122"/>
                <a:ea typeface="黑体" pitchFamily="2" charset="-122"/>
              </a:rPr>
              <a:t>课题</a:t>
            </a:r>
            <a:r>
              <a:rPr lang="en-US" altLang="zh-CN" sz="4400" b="1" dirty="0" smtClean="0">
                <a:solidFill>
                  <a:srgbClr val="003399"/>
                </a:solidFill>
                <a:latin typeface="黑体" pitchFamily="2" charset="-122"/>
                <a:ea typeface="黑体" pitchFamily="2" charset="-122"/>
              </a:rPr>
              <a:t>2 </a:t>
            </a:r>
            <a:r>
              <a:rPr lang="zh-CN" altLang="en-US" sz="4400" b="1" dirty="0" smtClean="0">
                <a:solidFill>
                  <a:srgbClr val="003399"/>
                </a:solidFill>
                <a:latin typeface="黑体" pitchFamily="2" charset="-122"/>
                <a:ea typeface="黑体" pitchFamily="2" charset="-122"/>
              </a:rPr>
              <a:t>技术路线</a:t>
            </a:r>
            <a:endParaRPr lang="zh-CN" altLang="en-US" sz="4400" b="1" dirty="0">
              <a:solidFill>
                <a:srgbClr val="003399"/>
              </a:solidFill>
              <a:latin typeface="黑体" pitchFamily="2" charset="-122"/>
              <a:ea typeface="黑体" pitchFamily="2" charset="-122"/>
              <a:cs typeface="+mj-cs"/>
            </a:endParaRPr>
          </a:p>
        </p:txBody>
      </p:sp>
    </p:spTree>
    <p:extLst>
      <p:ext uri="{BB962C8B-B14F-4D97-AF65-F5344CB8AC3E}">
        <p14:creationId xmlns:p14="http://schemas.microsoft.com/office/powerpoint/2010/main" val="229881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nvPr>
        </p:nvGraphicFramePr>
        <p:xfrm>
          <a:off x="683568" y="1052736"/>
          <a:ext cx="7992888"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标题 1"/>
          <p:cNvSpPr txBox="1">
            <a:spLocks/>
          </p:cNvSpPr>
          <p:nvPr/>
        </p:nvSpPr>
        <p:spPr>
          <a:xfrm>
            <a:off x="1043608" y="260648"/>
            <a:ext cx="7488832" cy="648072"/>
          </a:xfrm>
          <a:prstGeom prst="rect">
            <a:avLst/>
          </a:prstGeom>
        </p:spPr>
        <p:txBody>
          <a:bodyPr anchor="ctr">
            <a:normAutofit fontScale="40000" lnSpcReduction="20000"/>
          </a:bodyPr>
          <a:lstStyle/>
          <a:p>
            <a:pPr fontAlgn="auto">
              <a:spcAft>
                <a:spcPts val="0"/>
              </a:spcAft>
              <a:defRPr/>
            </a:pPr>
            <a:r>
              <a:rPr lang="en-US" altLang="zh-CN" sz="5500" b="1" dirty="0" smtClean="0">
                <a:solidFill>
                  <a:srgbClr val="C00000"/>
                </a:solidFill>
                <a:latin typeface="黑体" pitchFamily="2" charset="-122"/>
                <a:ea typeface="黑体" pitchFamily="2" charset="-122"/>
              </a:rPr>
              <a:t>3</a:t>
            </a:r>
            <a:r>
              <a:rPr lang="zh-CN" altLang="en-US" sz="5500" b="1" dirty="0" smtClean="0">
                <a:solidFill>
                  <a:srgbClr val="C00000"/>
                </a:solidFill>
                <a:latin typeface="黑体" pitchFamily="2" charset="-122"/>
                <a:ea typeface="黑体" pitchFamily="2" charset="-122"/>
              </a:rPr>
              <a:t>、课题分解、技术路线</a:t>
            </a:r>
            <a:r>
              <a:rPr lang="zh-CN" altLang="zh-CN" sz="5500" b="1" dirty="0" smtClean="0">
                <a:solidFill>
                  <a:srgbClr val="C00000"/>
                </a:solidFill>
                <a:latin typeface="黑体" pitchFamily="2" charset="-122"/>
                <a:ea typeface="黑体" pitchFamily="2" charset="-122"/>
              </a:rPr>
              <a:t> </a:t>
            </a:r>
            <a:r>
              <a:rPr lang="en-US" altLang="zh-CN" sz="5500" b="1" dirty="0" smtClean="0">
                <a:solidFill>
                  <a:srgbClr val="C00000"/>
                </a:solidFill>
                <a:latin typeface="黑体" pitchFamily="2" charset="-122"/>
                <a:ea typeface="黑体" pitchFamily="2" charset="-122"/>
              </a:rPr>
              <a:t>            </a:t>
            </a:r>
            <a:r>
              <a:rPr lang="en-US" altLang="zh-CN" sz="4400" b="1" dirty="0" smtClean="0">
                <a:solidFill>
                  <a:srgbClr val="003399"/>
                </a:solidFill>
                <a:latin typeface="黑体" pitchFamily="2" charset="-122"/>
                <a:ea typeface="黑体" pitchFamily="2" charset="-122"/>
              </a:rPr>
              <a:t>3.</a:t>
            </a:r>
            <a:r>
              <a:rPr lang="en-US" altLang="zh-CN" sz="4400" b="1" dirty="0">
                <a:solidFill>
                  <a:srgbClr val="003399"/>
                </a:solidFill>
                <a:latin typeface="黑体" pitchFamily="2" charset="-122"/>
                <a:ea typeface="黑体" pitchFamily="2" charset="-122"/>
              </a:rPr>
              <a:t>3</a:t>
            </a:r>
            <a:r>
              <a:rPr lang="en-US" altLang="zh-CN" sz="4400" b="1" dirty="0" smtClean="0">
                <a:solidFill>
                  <a:srgbClr val="003399"/>
                </a:solidFill>
                <a:latin typeface="黑体" pitchFamily="2" charset="-122"/>
                <a:ea typeface="黑体" pitchFamily="2" charset="-122"/>
              </a:rPr>
              <a:t> </a:t>
            </a:r>
            <a:r>
              <a:rPr lang="zh-CN" altLang="en-US" sz="4400" b="1" dirty="0" smtClean="0">
                <a:solidFill>
                  <a:srgbClr val="003399"/>
                </a:solidFill>
                <a:latin typeface="黑体" pitchFamily="2" charset="-122"/>
                <a:ea typeface="黑体" pitchFamily="2" charset="-122"/>
              </a:rPr>
              <a:t>课题</a:t>
            </a:r>
            <a:r>
              <a:rPr lang="zh-CN" altLang="zh-CN" sz="4400" b="1" dirty="0">
                <a:solidFill>
                  <a:srgbClr val="003399"/>
                </a:solidFill>
                <a:latin typeface="黑体" pitchFamily="2" charset="-122"/>
                <a:ea typeface="黑体" pitchFamily="2" charset="-122"/>
              </a:rPr>
              <a:t>2</a:t>
            </a:r>
            <a:r>
              <a:rPr lang="en-US" altLang="zh-CN" sz="4400" b="1" dirty="0" smtClean="0">
                <a:solidFill>
                  <a:srgbClr val="003399"/>
                </a:solidFill>
                <a:latin typeface="黑体" pitchFamily="2" charset="-122"/>
                <a:ea typeface="黑体" pitchFamily="2" charset="-122"/>
              </a:rPr>
              <a:t> </a:t>
            </a:r>
            <a:r>
              <a:rPr lang="zh-CN" altLang="en-US" sz="4400" b="1" dirty="0" smtClean="0">
                <a:solidFill>
                  <a:srgbClr val="003399"/>
                </a:solidFill>
                <a:latin typeface="黑体" pitchFamily="2" charset="-122"/>
                <a:ea typeface="黑体" pitchFamily="2" charset="-122"/>
              </a:rPr>
              <a:t>可行性先进</a:t>
            </a:r>
            <a:r>
              <a:rPr lang="zh-CN" altLang="en-US" sz="4400" b="1" dirty="0">
                <a:solidFill>
                  <a:srgbClr val="003399"/>
                </a:solidFill>
                <a:latin typeface="黑体" pitchFamily="2" charset="-122"/>
                <a:ea typeface="黑体" pitchFamily="2" charset="-122"/>
              </a:rPr>
              <a:t>性</a:t>
            </a:r>
            <a:endParaRPr lang="zh-CN" altLang="en-US" sz="4400" b="1" dirty="0">
              <a:solidFill>
                <a:srgbClr val="003399"/>
              </a:solidFill>
              <a:latin typeface="黑体" pitchFamily="2" charset="-122"/>
              <a:ea typeface="黑体" pitchFamily="2" charset="-122"/>
              <a:cs typeface="+mj-cs"/>
            </a:endParaRPr>
          </a:p>
        </p:txBody>
      </p:sp>
    </p:spTree>
    <p:extLst>
      <p:ext uri="{BB962C8B-B14F-4D97-AF65-F5344CB8AC3E}">
        <p14:creationId xmlns:p14="http://schemas.microsoft.com/office/powerpoint/2010/main" val="1116474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1123005934"/>
  <p:tag name="MH_LIBRARY" val="GRAPHIC"/>
  <p:tag name="MH_TYPE" val="Other"/>
  <p:tag name="MH_ORDER" val="8"/>
</p:tagLst>
</file>

<file path=ppt/tags/tag10.xml><?xml version="1.0" encoding="utf-8"?>
<p:tagLst xmlns:a="http://schemas.openxmlformats.org/drawingml/2006/main" xmlns:r="http://schemas.openxmlformats.org/officeDocument/2006/relationships" xmlns:p="http://schemas.openxmlformats.org/presentationml/2006/main">
  <p:tag name="MH" val="20161123005934"/>
  <p:tag name="MH_LIBRARY" val="GRAPHIC"/>
  <p:tag name="MH_TYPE" val="Other"/>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1123005934"/>
  <p:tag name="MH_LIBRARY" val="GRAPHIC"/>
  <p:tag name="MH_TYPE" val="Other"/>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1123005934"/>
  <p:tag name="MH_LIBRARY" val="GRAPHIC"/>
  <p:tag name="MH_TYPE" val="Other"/>
  <p:tag name="MH_ORDER" val="8"/>
</p:tagLst>
</file>

<file path=ppt/tags/tag13.xml><?xml version="1.0" encoding="utf-8"?>
<p:tagLst xmlns:a="http://schemas.openxmlformats.org/drawingml/2006/main" xmlns:r="http://schemas.openxmlformats.org/officeDocument/2006/relationships" xmlns:p="http://schemas.openxmlformats.org/presentationml/2006/main">
  <p:tag name="MH" val="20161123005934"/>
  <p:tag name="MH_LIBRARY" val="GRAPHIC"/>
  <p:tag name="MH_TYPE" val="Other"/>
  <p:tag name="MH_ORDER" val="8"/>
</p:tagLst>
</file>

<file path=ppt/tags/tag14.xml><?xml version="1.0" encoding="utf-8"?>
<p:tagLst xmlns:a="http://schemas.openxmlformats.org/drawingml/2006/main" xmlns:r="http://schemas.openxmlformats.org/officeDocument/2006/relationships" xmlns:p="http://schemas.openxmlformats.org/presentationml/2006/main">
  <p:tag name="MH" val="20161123005934"/>
  <p:tag name="MH_LIBRARY" val="GRAPHIC"/>
  <p:tag name="MH_TYPE" val="Other"/>
  <p:tag name="MH_ORDER" val="8"/>
</p:tagLst>
</file>

<file path=ppt/tags/tag15.xml><?xml version="1.0" encoding="utf-8"?>
<p:tagLst xmlns:a="http://schemas.openxmlformats.org/drawingml/2006/main" xmlns:r="http://schemas.openxmlformats.org/officeDocument/2006/relationships" xmlns:p="http://schemas.openxmlformats.org/presentationml/2006/main">
  <p:tag name="MH" val="20161123005934"/>
  <p:tag name="MH_LIBRARY" val="GRAPHIC"/>
  <p:tag name="MH_TYPE" val="Other"/>
  <p:tag name="MH_ORDER" val="8"/>
</p:tagLst>
</file>

<file path=ppt/tags/tag16.xml><?xml version="1.0" encoding="utf-8"?>
<p:tagLst xmlns:a="http://schemas.openxmlformats.org/drawingml/2006/main" xmlns:r="http://schemas.openxmlformats.org/officeDocument/2006/relationships" xmlns:p="http://schemas.openxmlformats.org/presentationml/2006/main">
  <p:tag name="MH" val="20161123005934"/>
  <p:tag name="MH_LIBRARY" val="GRAPHIC"/>
  <p:tag name="MH_TYPE" val="Other"/>
  <p:tag name="MH_ORDER" val="8"/>
</p:tagLst>
</file>

<file path=ppt/tags/tag17.xml><?xml version="1.0" encoding="utf-8"?>
<p:tagLst xmlns:a="http://schemas.openxmlformats.org/drawingml/2006/main" xmlns:r="http://schemas.openxmlformats.org/officeDocument/2006/relationships" xmlns:p="http://schemas.openxmlformats.org/presentationml/2006/main">
  <p:tag name="MH" val="20161123005934"/>
  <p:tag name="MH_LIBRARY" val="GRAPHIC"/>
  <p:tag name="MH_TYPE" val="Other"/>
  <p:tag name="MH_ORDER" val="8"/>
</p:tagLst>
</file>

<file path=ppt/tags/tag18.xml><?xml version="1.0" encoding="utf-8"?>
<p:tagLst xmlns:a="http://schemas.openxmlformats.org/drawingml/2006/main" xmlns:r="http://schemas.openxmlformats.org/officeDocument/2006/relationships" xmlns:p="http://schemas.openxmlformats.org/presentationml/2006/main">
  <p:tag name="MH" val="20161123005934"/>
  <p:tag name="MH_LIBRARY" val="GRAPHIC"/>
  <p:tag name="MH_TYPE" val="Other"/>
  <p:tag name="MH_ORDER" val="8"/>
</p:tagLst>
</file>

<file path=ppt/tags/tag19.xml><?xml version="1.0" encoding="utf-8"?>
<p:tagLst xmlns:a="http://schemas.openxmlformats.org/drawingml/2006/main" xmlns:r="http://schemas.openxmlformats.org/officeDocument/2006/relationships" xmlns:p="http://schemas.openxmlformats.org/presentationml/2006/main">
  <p:tag name="MH" val="20161123005934"/>
  <p:tag name="MH_LIBRARY" val="GRAPHIC"/>
  <p:tag name="MH_TYPE" val="Other"/>
  <p:tag name="MH_ORDER" val="8"/>
</p:tagLst>
</file>

<file path=ppt/tags/tag2.xml><?xml version="1.0" encoding="utf-8"?>
<p:tagLst xmlns:a="http://schemas.openxmlformats.org/drawingml/2006/main" xmlns:r="http://schemas.openxmlformats.org/officeDocument/2006/relationships" xmlns:p="http://schemas.openxmlformats.org/presentationml/2006/main">
  <p:tag name="MH" val="20161123005934"/>
  <p:tag name="MH_LIBRARY" val="GRAPHIC"/>
  <p:tag name="MH_TYPE" val="Other"/>
  <p:tag name="MH_ORDER" val="8"/>
</p:tagLst>
</file>

<file path=ppt/tags/tag3.xml><?xml version="1.0" encoding="utf-8"?>
<p:tagLst xmlns:a="http://schemas.openxmlformats.org/drawingml/2006/main" xmlns:r="http://schemas.openxmlformats.org/officeDocument/2006/relationships" xmlns:p="http://schemas.openxmlformats.org/presentationml/2006/main">
  <p:tag name="MH" val="20161123005934"/>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61123005934"/>
  <p:tag name="MH_LIBRARY" val="GRAPHIC"/>
  <p:tag name="MH_TYPE" val="Other"/>
  <p:tag name="MH_ORDER" val="8"/>
</p:tagLst>
</file>

<file path=ppt/tags/tag5.xml><?xml version="1.0" encoding="utf-8"?>
<p:tagLst xmlns:a="http://schemas.openxmlformats.org/drawingml/2006/main" xmlns:r="http://schemas.openxmlformats.org/officeDocument/2006/relationships" xmlns:p="http://schemas.openxmlformats.org/presentationml/2006/main">
  <p:tag name="MH" val="20161123005934"/>
  <p:tag name="MH_LIBRARY" val="GRAPHIC"/>
  <p:tag name="MH_TYPE" val="Other"/>
  <p:tag name="MH_ORDER" val="8"/>
</p:tagLst>
</file>

<file path=ppt/tags/tag6.xml><?xml version="1.0" encoding="utf-8"?>
<p:tagLst xmlns:a="http://schemas.openxmlformats.org/drawingml/2006/main" xmlns:r="http://schemas.openxmlformats.org/officeDocument/2006/relationships" xmlns:p="http://schemas.openxmlformats.org/presentationml/2006/main">
  <p:tag name="MH" val="20161123005934"/>
  <p:tag name="MH_LIBRARY" val="GRAPHIC"/>
  <p:tag name="MH_TYPE" val="Other"/>
  <p:tag name="MH_ORDER" val="8"/>
</p:tagLst>
</file>

<file path=ppt/tags/tag7.xml><?xml version="1.0" encoding="utf-8"?>
<p:tagLst xmlns:a="http://schemas.openxmlformats.org/drawingml/2006/main" xmlns:r="http://schemas.openxmlformats.org/officeDocument/2006/relationships" xmlns:p="http://schemas.openxmlformats.org/presentationml/2006/main">
  <p:tag name="MH" val="20161123005934"/>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1123005934"/>
  <p:tag name="MH_LIBRARY" val="GRAPHIC"/>
  <p:tag name="MH_TYPE" val="Other"/>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1123005934"/>
  <p:tag name="MH_LIBRARY" val="GRAPHIC"/>
  <p:tag name="MH_TYPE" val="Other"/>
  <p:tag name="MH_ORDER" val="8"/>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12084</TotalTime>
  <Words>1427</Words>
  <Application>Microsoft Office PowerPoint</Application>
  <PresentationFormat>全屏显示(4:3)</PresentationFormat>
  <Paragraphs>182</Paragraphs>
  <Slides>7</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맑은 고딕</vt:lpstr>
      <vt:lpstr>黑体</vt:lpstr>
      <vt:lpstr>宋体</vt:lpstr>
      <vt:lpstr>微软雅黑</vt:lpstr>
      <vt:lpstr>Arial</vt:lpstr>
      <vt:lpstr>Arial Black</vt:lpstr>
      <vt:lpstr>默认设计模板</vt:lpstr>
      <vt:lpstr>基于增强现实的心血管微创植入 和精准介入手术关键技术研究</vt:lpstr>
      <vt:lpstr>PowerPoint 演示文稿</vt:lpstr>
      <vt:lpstr>PowerPoint 演示文稿</vt:lpstr>
      <vt:lpstr>PowerPoint 演示文稿</vt:lpstr>
      <vt:lpstr>PowerPoint 演示文稿</vt:lpstr>
      <vt:lpstr>PowerPoint 演示文稿</vt:lpstr>
      <vt:lpstr>PowerPoint 演示文稿</vt:lpstr>
    </vt:vector>
  </TitlesOfParts>
  <Company>Sjtu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CHEN_J</dc:creator>
  <cp:lastModifiedBy>魏昱</cp:lastModifiedBy>
  <cp:revision>1113</cp:revision>
  <dcterms:created xsi:type="dcterms:W3CDTF">2006-06-10T14:08:41Z</dcterms:created>
  <dcterms:modified xsi:type="dcterms:W3CDTF">2017-04-12T03:35:02Z</dcterms:modified>
</cp:coreProperties>
</file>