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75" r:id="rId3"/>
    <p:sldId id="256" r:id="rId4"/>
    <p:sldId id="266" r:id="rId5"/>
    <p:sldId id="259" r:id="rId6"/>
    <p:sldId id="260" r:id="rId7"/>
    <p:sldId id="273" r:id="rId8"/>
    <p:sldId id="262" r:id="rId9"/>
    <p:sldId id="263" r:id="rId10"/>
    <p:sldId id="264" r:id="rId11"/>
    <p:sldId id="265" r:id="rId12"/>
    <p:sldId id="274" r:id="rId13"/>
    <p:sldId id="2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2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0" d="100"/>
          <a:sy n="90" d="100"/>
        </p:scale>
        <p:origin x="90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812A2-BA0E-4022-8B99-492E73CBDA70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A0117-C677-4066-8C21-0E55B01FD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72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E766D-E292-F8D9-2719-107DB39AFF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E3698C-F1F2-3D17-23FD-EC7B0468EF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91324-9160-E675-F6A3-E0BD4B457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7DF5-044A-406B-8FFF-0DDD724F8DE9}" type="datetime1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ED257-F2F9-75A6-D908-BF5302F73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Scan the QR code on the room poster to fill out session evaluations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26DA8-E261-04B4-DB17-D2E3ED8C1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2293-BBA2-4A7B-A9BF-DD60FF92D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16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4BFC6-81D9-DC59-1F31-BEEAADAFC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0E5026-EE30-6A0D-0F9B-3F67BADD9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426A5-4982-BCC7-D391-7DB0D0AB5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E8A4-8F4B-4961-875C-96FC351CC633}" type="datetime1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F5396-02B6-673E-34F8-BD8DD819B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Scan the QR code on the room poster to fill out session evaluations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641E4-435E-9E80-1C98-8EA3B1880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2293-BBA2-4A7B-A9BF-DD60FF92D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638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314E20-230F-1064-06C8-42D35FEFD7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663B8C-D779-12A7-525C-E8276530C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27752-16BD-75FF-FFC2-8633E47E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EDFB3-CFB3-4FC0-807C-52111A144021}" type="datetime1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12225-61D6-71A4-C243-87B0B3E68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Scan the QR code on the room poster to fill out session evaluations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C7BBB-AB7A-EB97-602F-22BAE6F0B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2293-BBA2-4A7B-A9BF-DD60FF92D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74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A2C49-E5D7-A951-932C-6830298D7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C07F2-0D4B-9C65-D30F-2B194C27B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79234-36A6-4D60-DC6D-95E688C88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FB34-4C4E-4153-AB5A-43828B979C77}" type="datetime1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73CEE-A801-3B41-25C8-C354EB8A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Scan the QR code on the room poster to fill out session evaluations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73D97-1FDC-3135-8659-08034C736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2293-BBA2-4A7B-A9BF-DD60FF92D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141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06274-23C6-641C-4CAE-34A939F7D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49EBB-4BDE-9D0A-D3ED-C8EF6E546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2CD0E-5D78-3B1A-CE3A-27F262583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6528-A2ED-47D4-B96C-733C6D0735BE}" type="datetime1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28EE9-5F57-C4EE-D377-CC540AFCB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Scan the QR code on the room poster to fill out session evaluations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D6CDE-7A66-1797-33F1-DF541742D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2293-BBA2-4A7B-A9BF-DD60FF92D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64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FF91A-06C4-D4A8-8C01-A9446E560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C262C-7024-AA88-7170-1372E793CD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C08A4-7705-7A67-5115-BE325B615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70BDAA-2F77-339F-799B-282A39F1B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6CCB-0D62-4B3C-A601-C68CF8EC5E10}" type="datetime1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0D595-9F58-500F-B6C0-A3CEBD6E5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Scan the QR code on the room poster to fill out session evaluations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9FE58-2E50-A222-FC62-3C9871714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2293-BBA2-4A7B-A9BF-DD60FF92D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02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62F9E-2EED-5E69-C328-1DC1DBB92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93644-4398-304A-E07F-E9A7B2C36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0B25F0-20C8-1203-4571-4CEE07404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DC8F7A-668C-7798-FB32-78CABFAD4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33BB2D-5F07-0253-7303-2095505FD6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C146B6-7C7C-0C8A-A68D-6DA4B1394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34C0-B99D-4884-B109-D5E5D9D6E9E1}" type="datetime1">
              <a:rPr lang="en-US" smtClean="0"/>
              <a:t>9/23/2024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C12CA4-BB63-1EB8-B185-D0F6A5A49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Scan the QR code on the room poster to fill out session evaluations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980A1E-8872-D81D-5213-649B9568D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2293-BBA2-4A7B-A9BF-DD60FF92D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01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95C22-ADA1-29B9-4229-AF8D3AA8C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EA584B-3227-8CEA-AF2C-7BD809D93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95E1-E824-4659-A7D0-4EEFC469C102}" type="datetime1">
              <a:rPr lang="en-US" smtClean="0"/>
              <a:t>9/23/2024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1B635E-D58A-59DF-0FBD-AF1D0C965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Scan the QR code on the room poster to fill out session evaluations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0F8E5-F4C6-52EE-57C6-40F9976D6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2293-BBA2-4A7B-A9BF-DD60FF92D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0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2E4B76-8EA9-BD77-7E44-2E8CC5AEE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425B-16D2-4F61-A1BF-7F895807B8C1}" type="datetime1">
              <a:rPr lang="en-US" smtClean="0"/>
              <a:t>9/23/2024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E27FDE-8D96-1EF5-2B77-6A066061D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Scan the QR code on the room poster to fill out session evaluations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DEBDF-2B29-BA6F-7BF5-40BFEAF53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2293-BBA2-4A7B-A9BF-DD60FF92D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3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9C1D4-67F0-DB18-47C2-0F992E997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1072E-0A09-FB4F-66B0-9BC6A3C21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599771-3A72-2B67-7FD7-B17EB71E0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C132C-3CFD-BFA7-CF9C-A758F28B5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4214E-46DE-4CE4-A77E-2DA69B60A470}" type="datetime1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8452C-CD92-CC02-FCFD-871782AC8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Scan the QR code on the room poster to fill out session evaluations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D1C44E-93D2-924B-2602-270FA0556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2293-BBA2-4A7B-A9BF-DD60FF92D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18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AD70F-A8D5-B191-AE62-A25B5E232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814E41-7B0E-F6C1-F5DC-5352A74DE9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38388-7810-D295-8163-3D7E548E9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08F24-8E46-8620-7522-969C8D983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13968-66EE-4CF6-B8FA-A8B1DA5C6DE5}" type="datetime1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8055A-4C76-BDE3-FFCF-3730DD6FB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Scan the QR code on the room poster to fill out session evaluations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2FF27-3F6B-95B8-F6DF-47440EE2A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2293-BBA2-4A7B-A9BF-DD60FF92D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87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FD97C2-9351-E48A-B229-E07AAAD63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CE503-C110-954A-1B0B-D206EC662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08A5C-3B7E-045D-B1C6-D9D08943EA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0A6BE-0E74-44EC-A1C2-C690BCB6B12D}" type="datetime1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386CF-9252-3A53-3B36-6F1A7C5F05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Scan the QR code on the room poster to fill out session evaluations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FDBA7-2884-7A99-A10C-FE63CC1538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62293-BBA2-4A7B-A9BF-DD60FF92D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69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powershell/module/microsoft.powershell.core/about/about_special_characters" TargetMode="External"/><Relationship Id="rId3" Type="http://schemas.openxmlformats.org/officeDocument/2006/relationships/hyperlink" Target="https://www.powershellgallery.com/packages/PSStyle/" TargetMode="External"/><Relationship Id="rId7" Type="http://schemas.openxmlformats.org/officeDocument/2006/relationships/hyperlink" Target="https://learn.microsoft.com/powershell/scripting/whats-new/differences-from-windows-powershell" TargetMode="External"/><Relationship Id="rId12" Type="http://schemas.openxmlformats.org/officeDocument/2006/relationships/hyperlink" Target="https://learn.microsoft.com/powershell/module/microsoft.powershell.core/about/about_operators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learn.microsoft.com/powershell/module/microsoft.powershell.core/about/about_profiles" TargetMode="External"/><Relationship Id="rId11" Type="http://schemas.openxmlformats.org/officeDocument/2006/relationships/hyperlink" Target="https://learn.microsoft.com/powershell/scripting/whats-new/unix-support" TargetMode="External"/><Relationship Id="rId5" Type="http://schemas.openxmlformats.org/officeDocument/2006/relationships/hyperlink" Target="https://www.powershellgallery.com/packages/Microsoft.PowerShell.UnixTabCompletion/" TargetMode="External"/><Relationship Id="rId10" Type="http://schemas.openxmlformats.org/officeDocument/2006/relationships/hyperlink" Target="https://learn.microsoft.com/powershell/scripting/whats-new/cmdlet-versions" TargetMode="External"/><Relationship Id="rId4" Type="http://schemas.openxmlformats.org/officeDocument/2006/relationships/hyperlink" Target="https://www.powershellgallery.com/packages/CompletionPredictor/" TargetMode="External"/><Relationship Id="rId9" Type="http://schemas.openxmlformats.org/officeDocument/2006/relationships/hyperlink" Target="https://learn.microsoft.com/powershell/module/microsoft.powershell.core/about/about_ansi_terminal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dwheeler/Presentations/tree/main/SQLSaturday/2023-BatonRouge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jpe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jpeg"/><Relationship Id="rId5" Type="http://schemas.openxmlformats.org/officeDocument/2006/relationships/image" Target="../media/image7.png"/><Relationship Id="rId15" Type="http://schemas.openxmlformats.org/officeDocument/2006/relationships/image" Target="../media/image17.jpeg"/><Relationship Id="rId10" Type="http://schemas.openxmlformats.org/officeDocument/2006/relationships/image" Target="../media/image12.jpe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jpeg"/><Relationship Id="rId1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jpe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jpeg"/><Relationship Id="rId5" Type="http://schemas.openxmlformats.org/officeDocument/2006/relationships/image" Target="../media/image7.png"/><Relationship Id="rId15" Type="http://schemas.openxmlformats.org/officeDocument/2006/relationships/image" Target="../media/image17.jpeg"/><Relationship Id="rId10" Type="http://schemas.openxmlformats.org/officeDocument/2006/relationships/image" Target="../media/image12.jpe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jpe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3.png"/><Relationship Id="rId7" Type="http://schemas.openxmlformats.org/officeDocument/2006/relationships/hyperlink" Target="https://twitter.com/swsamwa" TargetMode="External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7.svg"/><Relationship Id="rId5" Type="http://schemas.openxmlformats.org/officeDocument/2006/relationships/hyperlink" Target="https://github.com/sdwheeler/Presentations" TargetMode="External"/><Relationship Id="rId10" Type="http://schemas.openxmlformats.org/officeDocument/2006/relationships/image" Target="../media/image26.png"/><Relationship Id="rId4" Type="http://schemas.openxmlformats.org/officeDocument/2006/relationships/hyperlink" Target="mailto:sean.wheeler@microsoft.com" TargetMode="External"/><Relationship Id="rId9" Type="http://schemas.openxmlformats.org/officeDocument/2006/relationships/hyperlink" Target="https://fosstodon.org/@sdwheeler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powershell/module/microsoft.powershell.core/about/about_profiles?view=powershell-7.3" TargetMode="External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powershell/module/microsoft.powershell.core/about/about_special_characters" TargetMode="External"/><Relationship Id="rId2" Type="http://schemas.openxmlformats.org/officeDocument/2006/relationships/hyperlink" Target="https://learn.microsoft.com/powershell/scripting/whats-new/differences-from-windows-powershell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learn.microsoft.com/powershell/module/microsoft.powershell.core/about/about_ansi_terminal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powershell/scripting/whats-new/unix-support" TargetMode="External"/><Relationship Id="rId2" Type="http://schemas.openxmlformats.org/officeDocument/2006/relationships/hyperlink" Target="https://learn.microsoft.com/powershell/scripting/whats-new/cmdlet-versions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6" name="Rectangle 2055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8" name="Rectangle 2057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134ABB3-EE9B-05E6-E5E3-59B08CABB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37014" y="5724704"/>
            <a:ext cx="4805691" cy="838831"/>
          </a:xfrm>
        </p:spPr>
        <p:txBody>
          <a:bodyPr anchor="b">
            <a:norm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Please scan the QR code on the room schedule to fill out your session evaluation.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8099A848-52AC-94D5-A1A6-BF72EC182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5742" y="3247859"/>
            <a:ext cx="4141760" cy="120111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grpSp>
        <p:nvGrpSpPr>
          <p:cNvPr id="2060" name="Group 2059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2061" name="Freeform: Shape 2060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62" name="Freeform: Shape 2061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63" name="Freeform: Shape 2062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050" name="Picture 2" descr="Vertical SQL Saturday logo with text">
            <a:extLst>
              <a:ext uri="{FF2B5EF4-FFF2-40B4-BE49-F238E27FC236}">
                <a16:creationId xmlns:a16="http://schemas.microsoft.com/office/drawing/2014/main" id="{EBA3EB57-8E07-780C-232F-26D3BBD12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17" y="5643060"/>
            <a:ext cx="1251498" cy="1002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75F2B70-5852-4D53-BD7D-977708052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24444" y="294465"/>
            <a:ext cx="5835061" cy="2387600"/>
          </a:xfrm>
        </p:spPr>
        <p:txBody>
          <a:bodyPr/>
          <a:lstStyle/>
          <a:p>
            <a:r>
              <a:rPr lang="en-US" dirty="0"/>
              <a:t>Optimizing your PowerShell profile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5E6C89D-5A15-0E61-72FA-E6CE29497A76}"/>
              </a:ext>
            </a:extLst>
          </p:cNvPr>
          <p:cNvSpPr txBox="1">
            <a:spLocks/>
          </p:cNvSpPr>
          <p:nvPr/>
        </p:nvSpPr>
        <p:spPr>
          <a:xfrm>
            <a:off x="6024444" y="2774140"/>
            <a:ext cx="5835061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Supporting multiple versions and platforms</a:t>
            </a:r>
          </a:p>
          <a:p>
            <a:endParaRPr lang="en-US" dirty="0"/>
          </a:p>
          <a:p>
            <a:r>
              <a:rPr lang="en-US" sz="1800" dirty="0"/>
              <a:t>Presented by Sean Wheeler</a:t>
            </a:r>
          </a:p>
        </p:txBody>
      </p:sp>
    </p:spTree>
    <p:extLst>
      <p:ext uri="{BB962C8B-B14F-4D97-AF65-F5344CB8AC3E}">
        <p14:creationId xmlns:p14="http://schemas.microsoft.com/office/powerpoint/2010/main" val="330708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Desk with stethoscope and computer keyboard">
            <a:extLst>
              <a:ext uri="{FF2B5EF4-FFF2-40B4-BE49-F238E27FC236}">
                <a16:creationId xmlns:a16="http://schemas.microsoft.com/office/drawing/2014/main" id="{CD7969C7-2056-7C1B-683F-B65ADC0EB9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68" t="6484" r="5030" b="-1"/>
          <a:stretch/>
        </p:blipFill>
        <p:spPr>
          <a:xfrm>
            <a:off x="3523488" y="9154"/>
            <a:ext cx="8668512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DA2320C-E6C5-482E-C2D5-DAD56361C46F}"/>
              </a:ext>
            </a:extLst>
          </p:cNvPr>
          <p:cNvSpPr txBox="1">
            <a:spLocks/>
          </p:cNvSpPr>
          <p:nvPr/>
        </p:nvSpPr>
        <p:spPr>
          <a:xfrm>
            <a:off x="371094" y="1161288"/>
            <a:ext cx="3438144" cy="11247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dirty="0"/>
              <a:t>Other tips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47C48E9-953C-F210-41EC-228D1C6DB6DB}"/>
              </a:ext>
            </a:extLst>
          </p:cNvPr>
          <p:cNvSpPr txBox="1">
            <a:spLocks/>
          </p:cNvSpPr>
          <p:nvPr/>
        </p:nvSpPr>
        <p:spPr>
          <a:xfrm>
            <a:off x="371093" y="2718054"/>
            <a:ext cx="6544862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Sync your profile scripts using OneDrive or GitHub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symlinks</a:t>
            </a:r>
            <a:r>
              <a:rPr lang="en-US" dirty="0"/>
              <a:t> to link runtime location to source location</a:t>
            </a:r>
          </a:p>
          <a:p>
            <a:pPr lvl="1"/>
            <a:r>
              <a:rPr lang="en-US" dirty="0"/>
              <a:t>Don’t sync modules using OneDrive</a:t>
            </a:r>
          </a:p>
          <a:p>
            <a:r>
              <a:rPr lang="en-US" sz="2400" dirty="0"/>
              <a:t>Use profile hierarchy to separate configuration items</a:t>
            </a:r>
          </a:p>
          <a:p>
            <a:r>
              <a:rPr lang="en-US" sz="2400" dirty="0"/>
              <a:t>Move utility functions to a module</a:t>
            </a:r>
          </a:p>
          <a:p>
            <a:pPr lvl="1"/>
            <a:r>
              <a:rPr lang="en-US" dirty="0"/>
              <a:t>They load on demand, no need to include in profile</a:t>
            </a:r>
          </a:p>
        </p:txBody>
      </p:sp>
    </p:spTree>
    <p:extLst>
      <p:ext uri="{BB962C8B-B14F-4D97-AF65-F5344CB8AC3E}">
        <p14:creationId xmlns:p14="http://schemas.microsoft.com/office/powerpoint/2010/main" val="3945079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Red drawing pins on a map">
            <a:extLst>
              <a:ext uri="{FF2B5EF4-FFF2-40B4-BE49-F238E27FC236}">
                <a16:creationId xmlns:a16="http://schemas.microsoft.com/office/drawing/2014/main" id="{87F7D1BF-12B7-6EF6-45C6-D45F95735A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5436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B8434F2-0065-6BDF-4864-2488F597006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20966" cy="1103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dirty="0"/>
              <a:t>Resources &amp; links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2CD67A8-F4A9-77F9-0B64-2402A8EF66E7}"/>
              </a:ext>
            </a:extLst>
          </p:cNvPr>
          <p:cNvSpPr txBox="1">
            <a:spLocks/>
          </p:cNvSpPr>
          <p:nvPr/>
        </p:nvSpPr>
        <p:spPr>
          <a:xfrm>
            <a:off x="838200" y="1833307"/>
            <a:ext cx="10520966" cy="37427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dirty="0"/>
              <a:t>Modules</a:t>
            </a:r>
          </a:p>
          <a:p>
            <a:pPr lvl="1"/>
            <a:r>
              <a:rPr lang="en-US" sz="1800" b="0" i="0" u="sng" dirty="0" err="1">
                <a:solidFill>
                  <a:srgbClr val="23527C"/>
                </a:solidFill>
                <a:effectLst/>
                <a:hlinkClick r:id="rId3"/>
              </a:rPr>
              <a:t>PSStyle</a:t>
            </a:r>
            <a:endParaRPr lang="en-US" sz="1800" b="0" i="0" u="none" strike="noStrike" dirty="0">
              <a:solidFill>
                <a:srgbClr val="337AB7"/>
              </a:solidFill>
              <a:effectLst/>
              <a:hlinkClick r:id="rId4"/>
            </a:endParaRPr>
          </a:p>
          <a:p>
            <a:pPr lvl="1"/>
            <a:r>
              <a:rPr lang="en-US" sz="1800" b="0" i="0" u="none" strike="noStrike" dirty="0" err="1">
                <a:solidFill>
                  <a:srgbClr val="337AB7"/>
                </a:solidFill>
                <a:effectLst/>
                <a:hlinkClick r:id="rId4"/>
              </a:rPr>
              <a:t>CompletionPredictor</a:t>
            </a:r>
            <a:endParaRPr lang="en-US" sz="1800" b="0" i="0" u="none" strike="noStrike" dirty="0">
              <a:solidFill>
                <a:srgbClr val="337AB7"/>
              </a:solidFill>
              <a:effectLst/>
            </a:endParaRPr>
          </a:p>
          <a:p>
            <a:pPr lvl="1"/>
            <a:r>
              <a:rPr lang="en-US" sz="1800" b="0" i="0" u="sng" dirty="0" err="1">
                <a:solidFill>
                  <a:srgbClr val="23527C"/>
                </a:solidFill>
                <a:effectLst/>
                <a:hlinkClick r:id="rId5"/>
              </a:rPr>
              <a:t>Microsoft.PowerShell.UnixTabCompletion</a:t>
            </a:r>
            <a:endParaRPr lang="en-US" sz="1800" dirty="0"/>
          </a:p>
          <a:p>
            <a:r>
              <a:rPr lang="en-US" sz="1900" dirty="0"/>
              <a:t>Docs</a:t>
            </a:r>
          </a:p>
          <a:p>
            <a:pPr marL="742950" lvl="1"/>
            <a:r>
              <a:rPr lang="en-US" sz="1800" dirty="0">
                <a:hlinkClick r:id="rId6"/>
              </a:rPr>
              <a:t>about Profiles</a:t>
            </a:r>
            <a:endParaRPr lang="en-US" sz="1800" dirty="0"/>
          </a:p>
          <a:p>
            <a:pPr marL="742950" lvl="1"/>
            <a:r>
              <a:rPr lang="en-US" sz="1800" dirty="0">
                <a:hlinkClick r:id="rId7"/>
              </a:rPr>
              <a:t>Differences between Windows PowerShell 5.1 and PowerShell 7.x</a:t>
            </a:r>
            <a:endParaRPr lang="en-US" sz="1800" dirty="0"/>
          </a:p>
          <a:p>
            <a:pPr marL="742950" lvl="1"/>
            <a:r>
              <a:rPr lang="en-US" sz="1800" dirty="0">
                <a:hlinkClick r:id="rId8"/>
              </a:rPr>
              <a:t>about Special Characters</a:t>
            </a:r>
            <a:endParaRPr lang="en-US" sz="1800" dirty="0"/>
          </a:p>
          <a:p>
            <a:pPr marL="742950" lvl="1"/>
            <a:r>
              <a:rPr lang="en-US" sz="1800" dirty="0" err="1">
                <a:hlinkClick r:id="rId9"/>
              </a:rPr>
              <a:t>about_ANSI_Terminals</a:t>
            </a:r>
            <a:endParaRPr lang="en-US" sz="1800" dirty="0"/>
          </a:p>
          <a:p>
            <a:pPr marL="742950" lvl="1"/>
            <a:r>
              <a:rPr lang="en-US" sz="1800" dirty="0">
                <a:hlinkClick r:id="rId10"/>
              </a:rPr>
              <a:t>Release history of modules and cmdlets</a:t>
            </a:r>
            <a:endParaRPr lang="en-US" sz="1800" dirty="0"/>
          </a:p>
          <a:p>
            <a:pPr marL="742950" lvl="1"/>
            <a:r>
              <a:rPr lang="en-US" sz="1800" dirty="0">
                <a:hlinkClick r:id="rId11"/>
              </a:rPr>
              <a:t>PowerShell differences on non-Windows platforms</a:t>
            </a:r>
            <a:endParaRPr lang="en-US" sz="1800" dirty="0"/>
          </a:p>
          <a:p>
            <a:pPr marL="742950" lvl="1"/>
            <a:r>
              <a:rPr lang="en-US" sz="1800" dirty="0" err="1">
                <a:hlinkClick r:id="rId12"/>
              </a:rPr>
              <a:t>about_Operators</a:t>
            </a:r>
            <a:endParaRPr lang="en-US" sz="1800" dirty="0"/>
          </a:p>
          <a:p>
            <a:pPr marL="742950" lvl="1"/>
            <a:endParaRPr lang="en-US" sz="1900" dirty="0"/>
          </a:p>
          <a:p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580292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B470E39-2213-71E7-EB38-3BDB7DB6A6C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119"/>
            <a:ext cx="12192000" cy="15278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3EC794-4551-08FC-08E4-6C673F25D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716" y="245807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n>
                  <a:solidFill>
                    <a:schemeClr val="accent1"/>
                  </a:solidFill>
                </a:ln>
                <a:solidFill>
                  <a:schemeClr val="bg1">
                    <a:lumMod val="95000"/>
                  </a:schemeClr>
                </a:solidFill>
                <a:latin typeface="+mn-lt"/>
              </a:rPr>
              <a:t>Get the scripts and slides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818372-1D61-7FC3-82A9-F3541B4AF62A}"/>
              </a:ext>
            </a:extLst>
          </p:cNvPr>
          <p:cNvSpPr txBox="1"/>
          <p:nvPr/>
        </p:nvSpPr>
        <p:spPr>
          <a:xfrm>
            <a:off x="1137634" y="2565226"/>
            <a:ext cx="99167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hlinkClick r:id="rId3"/>
              </a:rPr>
              <a:t>https://github.com/sdwheeler/Presentations/tree/main/SQLSaturday/2023-BatonRouge</a:t>
            </a:r>
            <a:r>
              <a:rPr lang="en-US" sz="36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FF8CE5-5909-1EE1-BF38-FCD369D5C2BB}"/>
              </a:ext>
            </a:extLst>
          </p:cNvPr>
          <p:cNvSpPr txBox="1"/>
          <p:nvPr/>
        </p:nvSpPr>
        <p:spPr>
          <a:xfrm>
            <a:off x="3046927" y="4830045"/>
            <a:ext cx="60981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dirty="0"/>
              <a:t>Thanks for coming!</a:t>
            </a:r>
          </a:p>
        </p:txBody>
      </p:sp>
    </p:spTree>
    <p:extLst>
      <p:ext uri="{BB962C8B-B14F-4D97-AF65-F5344CB8AC3E}">
        <p14:creationId xmlns:p14="http://schemas.microsoft.com/office/powerpoint/2010/main" val="1495414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4C9E510-304C-2914-DBEC-32718339BBFD}"/>
              </a:ext>
            </a:extLst>
          </p:cNvPr>
          <p:cNvSpPr/>
          <p:nvPr/>
        </p:nvSpPr>
        <p:spPr>
          <a:xfrm>
            <a:off x="-1" y="5941687"/>
            <a:ext cx="12192000" cy="957630"/>
          </a:xfrm>
          <a:prstGeom prst="rect">
            <a:avLst/>
          </a:prstGeom>
          <a:solidFill>
            <a:srgbClr val="C72C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E7558AC-07FC-127F-2649-D0B8A3A07A13}"/>
              </a:ext>
            </a:extLst>
          </p:cNvPr>
          <p:cNvSpPr/>
          <p:nvPr/>
        </p:nvSpPr>
        <p:spPr>
          <a:xfrm>
            <a:off x="0" y="0"/>
            <a:ext cx="12192000" cy="9576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60" name="Picture 36">
            <a:extLst>
              <a:ext uri="{FF2B5EF4-FFF2-40B4-BE49-F238E27FC236}">
                <a16:creationId xmlns:a16="http://schemas.microsoft.com/office/drawing/2014/main" id="{02D0970C-0A23-1833-F769-150449625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28" b="33908"/>
          <a:stretch>
            <a:fillRect/>
          </a:stretch>
        </p:blipFill>
        <p:spPr bwMode="auto">
          <a:xfrm>
            <a:off x="3229571" y="1117640"/>
            <a:ext cx="2661384" cy="87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18" name="Text Box 37">
            <a:extLst>
              <a:ext uri="{FF2B5EF4-FFF2-40B4-BE49-F238E27FC236}">
                <a16:creationId xmlns:a16="http://schemas.microsoft.com/office/drawing/2014/main" id="{B74E683E-D313-B9B5-3575-847CACD37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9954" y="131124"/>
            <a:ext cx="12192000" cy="638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erlin Sans FB" panose="020E0602020502020306" pitchFamily="34" charset="0"/>
              </a:rPr>
              <a:t>SQL Saturday Baton Rouge 2023</a:t>
            </a:r>
          </a:p>
        </p:txBody>
      </p:sp>
      <p:pic>
        <p:nvPicPr>
          <p:cNvPr id="1062" name="Picture 38">
            <a:extLst>
              <a:ext uri="{FF2B5EF4-FFF2-40B4-BE49-F238E27FC236}">
                <a16:creationId xmlns:a16="http://schemas.microsoft.com/office/drawing/2014/main" id="{40B08D65-3F33-C5EE-0526-A47B26992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04" y="1117640"/>
            <a:ext cx="2057400" cy="87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1063" name="Picture 39">
            <a:extLst>
              <a:ext uri="{FF2B5EF4-FFF2-40B4-BE49-F238E27FC236}">
                <a16:creationId xmlns:a16="http://schemas.microsoft.com/office/drawing/2014/main" id="{F5A3B44B-22C2-AAC2-BF0C-5EC7578E2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22" y="2248058"/>
            <a:ext cx="1828800" cy="135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4" name="Picture 40">
            <a:extLst>
              <a:ext uri="{FF2B5EF4-FFF2-40B4-BE49-F238E27FC236}">
                <a16:creationId xmlns:a16="http://schemas.microsoft.com/office/drawing/2014/main" id="{36506C78-B6AE-C975-F995-560BBC21E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330" y="1211429"/>
            <a:ext cx="2670609" cy="71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5" name="Picture 41">
            <a:extLst>
              <a:ext uri="{FF2B5EF4-FFF2-40B4-BE49-F238E27FC236}">
                <a16:creationId xmlns:a16="http://schemas.microsoft.com/office/drawing/2014/main" id="{EAE762CD-4BF0-E2EE-8033-52D237A79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341" y="2165486"/>
            <a:ext cx="18288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6" name="Picture 42">
            <a:extLst>
              <a:ext uri="{FF2B5EF4-FFF2-40B4-BE49-F238E27FC236}">
                <a16:creationId xmlns:a16="http://schemas.microsoft.com/office/drawing/2014/main" id="{60F72F90-1A17-FA6E-1FED-0CB8A4F1D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972" y="2109664"/>
            <a:ext cx="1685489" cy="1685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7" name="Picture 43">
            <a:extLst>
              <a:ext uri="{FF2B5EF4-FFF2-40B4-BE49-F238E27FC236}">
                <a16:creationId xmlns:a16="http://schemas.microsoft.com/office/drawing/2014/main" id="{CD372E17-B0BD-CD8E-93BB-D42E8EF21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292" y="2332339"/>
            <a:ext cx="1828800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8" name="Picture 44">
            <a:extLst>
              <a:ext uri="{FF2B5EF4-FFF2-40B4-BE49-F238E27FC236}">
                <a16:creationId xmlns:a16="http://schemas.microsoft.com/office/drawing/2014/main" id="{9CFCE9AC-F285-EAC8-058A-E9CCEF913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4268268"/>
            <a:ext cx="1828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9" name="Picture 45">
            <a:extLst>
              <a:ext uri="{FF2B5EF4-FFF2-40B4-BE49-F238E27FC236}">
                <a16:creationId xmlns:a16="http://schemas.microsoft.com/office/drawing/2014/main" id="{248FF89C-8561-B5FC-B1C7-77B0B3BA5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192" y="3211986"/>
            <a:ext cx="182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1070" name="Picture 46">
            <a:extLst>
              <a:ext uri="{FF2B5EF4-FFF2-40B4-BE49-F238E27FC236}">
                <a16:creationId xmlns:a16="http://schemas.microsoft.com/office/drawing/2014/main" id="{926B1CA2-CFC7-D4D6-3E9D-2EFA44297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316" y="3962921"/>
            <a:ext cx="182880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1" name="Picture 47">
            <a:extLst>
              <a:ext uri="{FF2B5EF4-FFF2-40B4-BE49-F238E27FC236}">
                <a16:creationId xmlns:a16="http://schemas.microsoft.com/office/drawing/2014/main" id="{F1DBE340-0728-946F-8042-906486247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1441" y="3325519"/>
            <a:ext cx="18288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2" name="Picture 48">
            <a:extLst>
              <a:ext uri="{FF2B5EF4-FFF2-40B4-BE49-F238E27FC236}">
                <a16:creationId xmlns:a16="http://schemas.microsoft.com/office/drawing/2014/main" id="{288B0427-D14F-D874-4B6F-408A26AA7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192" y="4190265"/>
            <a:ext cx="1828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3" name="Picture 49">
            <a:extLst>
              <a:ext uri="{FF2B5EF4-FFF2-40B4-BE49-F238E27FC236}">
                <a16:creationId xmlns:a16="http://schemas.microsoft.com/office/drawing/2014/main" id="{3C5FAE01-1FEC-60ED-77EA-BA5113B13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5596" y="4314091"/>
            <a:ext cx="1828800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4" name="Picture 50">
            <a:extLst>
              <a:ext uri="{FF2B5EF4-FFF2-40B4-BE49-F238E27FC236}">
                <a16:creationId xmlns:a16="http://schemas.microsoft.com/office/drawing/2014/main" id="{E811DA7C-F863-F710-2AFC-4C4357143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272" y="2288163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5" name="Picture 51">
            <a:extLst>
              <a:ext uri="{FF2B5EF4-FFF2-40B4-BE49-F238E27FC236}">
                <a16:creationId xmlns:a16="http://schemas.microsoft.com/office/drawing/2014/main" id="{131361AC-9B62-EA17-5F75-61689A68B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5129104"/>
            <a:ext cx="19050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6" name="Picture 52">
            <a:extLst>
              <a:ext uri="{FF2B5EF4-FFF2-40B4-BE49-F238E27FC236}">
                <a16:creationId xmlns:a16="http://schemas.microsoft.com/office/drawing/2014/main" id="{8DC627BD-D418-9E86-D3F8-E14F13F28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772" y="4190265"/>
            <a:ext cx="2094176" cy="523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7" name="Picture 53">
            <a:extLst>
              <a:ext uri="{FF2B5EF4-FFF2-40B4-BE49-F238E27FC236}">
                <a16:creationId xmlns:a16="http://schemas.microsoft.com/office/drawing/2014/main" id="{2861DA42-684A-DA51-47E6-6794696AA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5596" y="5076007"/>
            <a:ext cx="18288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8" name="Picture 54">
            <a:extLst>
              <a:ext uri="{FF2B5EF4-FFF2-40B4-BE49-F238E27FC236}">
                <a16:creationId xmlns:a16="http://schemas.microsoft.com/office/drawing/2014/main" id="{D27CEBAD-47AC-BB28-AE3F-0615AB3C2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296" y="1063555"/>
            <a:ext cx="20574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A31DF5D-18A1-8118-9E4C-067CED2B39F3}"/>
              </a:ext>
            </a:extLst>
          </p:cNvPr>
          <p:cNvSpPr txBox="1"/>
          <p:nvPr/>
        </p:nvSpPr>
        <p:spPr>
          <a:xfrm>
            <a:off x="0" y="6096051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4000" dirty="0">
                <a:solidFill>
                  <a:schemeClr val="bg1"/>
                </a:solidFill>
                <a:latin typeface="Berlin Sans FB" panose="020E0602020502020306" pitchFamily="34" charset="0"/>
              </a:rPr>
              <a:t>Thank you, Sponsors!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431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75F2B70-5852-4D53-BD7D-977708052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260" y="926333"/>
            <a:ext cx="4805917" cy="2385681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sz="4800" dirty="0"/>
              <a:t>Create a unified PowerShell profile for all platforms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5E6C89D-5A15-0E61-72FA-E6CE29497A76}"/>
              </a:ext>
            </a:extLst>
          </p:cNvPr>
          <p:cNvSpPr txBox="1">
            <a:spLocks/>
          </p:cNvSpPr>
          <p:nvPr/>
        </p:nvSpPr>
        <p:spPr>
          <a:xfrm>
            <a:off x="760691" y="4620087"/>
            <a:ext cx="3734014" cy="1311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to support multiple versions and platforms</a:t>
            </a:r>
          </a:p>
        </p:txBody>
      </p:sp>
      <p:sp>
        <p:nvSpPr>
          <p:cNvPr id="29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lose up of gears">
            <a:extLst>
              <a:ext uri="{FF2B5EF4-FFF2-40B4-BE49-F238E27FC236}">
                <a16:creationId xmlns:a16="http://schemas.microsoft.com/office/drawing/2014/main" id="{CD6A4DD1-B2CE-C2B8-BACB-7AC9AEA724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22" r="2415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3834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4C9E510-304C-2914-DBEC-32718339BBFD}"/>
              </a:ext>
            </a:extLst>
          </p:cNvPr>
          <p:cNvSpPr/>
          <p:nvPr/>
        </p:nvSpPr>
        <p:spPr>
          <a:xfrm>
            <a:off x="-1" y="5941687"/>
            <a:ext cx="12192000" cy="957630"/>
          </a:xfrm>
          <a:prstGeom prst="rect">
            <a:avLst/>
          </a:prstGeom>
          <a:solidFill>
            <a:srgbClr val="C72C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E7558AC-07FC-127F-2649-D0B8A3A07A13}"/>
              </a:ext>
            </a:extLst>
          </p:cNvPr>
          <p:cNvSpPr/>
          <p:nvPr/>
        </p:nvSpPr>
        <p:spPr>
          <a:xfrm>
            <a:off x="0" y="0"/>
            <a:ext cx="12192000" cy="9576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60" name="Picture 36">
            <a:extLst>
              <a:ext uri="{FF2B5EF4-FFF2-40B4-BE49-F238E27FC236}">
                <a16:creationId xmlns:a16="http://schemas.microsoft.com/office/drawing/2014/main" id="{02D0970C-0A23-1833-F769-150449625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28" b="33908"/>
          <a:stretch>
            <a:fillRect/>
          </a:stretch>
        </p:blipFill>
        <p:spPr bwMode="auto">
          <a:xfrm>
            <a:off x="3229571" y="1117640"/>
            <a:ext cx="2661384" cy="87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18" name="Text Box 37">
            <a:extLst>
              <a:ext uri="{FF2B5EF4-FFF2-40B4-BE49-F238E27FC236}">
                <a16:creationId xmlns:a16="http://schemas.microsoft.com/office/drawing/2014/main" id="{B74E683E-D313-B9B5-3575-847CACD37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9954" y="131124"/>
            <a:ext cx="12192000" cy="638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erlin Sans FB" panose="020E0602020502020306" pitchFamily="34" charset="0"/>
              </a:rPr>
              <a:t>SQL Saturday Baton Rouge 2023</a:t>
            </a:r>
          </a:p>
        </p:txBody>
      </p:sp>
      <p:pic>
        <p:nvPicPr>
          <p:cNvPr id="1062" name="Picture 38">
            <a:extLst>
              <a:ext uri="{FF2B5EF4-FFF2-40B4-BE49-F238E27FC236}">
                <a16:creationId xmlns:a16="http://schemas.microsoft.com/office/drawing/2014/main" id="{40B08D65-3F33-C5EE-0526-A47B26992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04" y="1117640"/>
            <a:ext cx="2057400" cy="87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1063" name="Picture 39">
            <a:extLst>
              <a:ext uri="{FF2B5EF4-FFF2-40B4-BE49-F238E27FC236}">
                <a16:creationId xmlns:a16="http://schemas.microsoft.com/office/drawing/2014/main" id="{F5A3B44B-22C2-AAC2-BF0C-5EC7578E2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22" y="2248058"/>
            <a:ext cx="1828800" cy="135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4" name="Picture 40">
            <a:extLst>
              <a:ext uri="{FF2B5EF4-FFF2-40B4-BE49-F238E27FC236}">
                <a16:creationId xmlns:a16="http://schemas.microsoft.com/office/drawing/2014/main" id="{36506C78-B6AE-C975-F995-560BBC21E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330" y="1211429"/>
            <a:ext cx="2670609" cy="71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5" name="Picture 41">
            <a:extLst>
              <a:ext uri="{FF2B5EF4-FFF2-40B4-BE49-F238E27FC236}">
                <a16:creationId xmlns:a16="http://schemas.microsoft.com/office/drawing/2014/main" id="{EAE762CD-4BF0-E2EE-8033-52D237A79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341" y="2165486"/>
            <a:ext cx="18288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6" name="Picture 42">
            <a:extLst>
              <a:ext uri="{FF2B5EF4-FFF2-40B4-BE49-F238E27FC236}">
                <a16:creationId xmlns:a16="http://schemas.microsoft.com/office/drawing/2014/main" id="{60F72F90-1A17-FA6E-1FED-0CB8A4F1D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972" y="2109664"/>
            <a:ext cx="1685489" cy="1685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7" name="Picture 43">
            <a:extLst>
              <a:ext uri="{FF2B5EF4-FFF2-40B4-BE49-F238E27FC236}">
                <a16:creationId xmlns:a16="http://schemas.microsoft.com/office/drawing/2014/main" id="{CD372E17-B0BD-CD8E-93BB-D42E8EF21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292" y="2332339"/>
            <a:ext cx="1828800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8" name="Picture 44">
            <a:extLst>
              <a:ext uri="{FF2B5EF4-FFF2-40B4-BE49-F238E27FC236}">
                <a16:creationId xmlns:a16="http://schemas.microsoft.com/office/drawing/2014/main" id="{9CFCE9AC-F285-EAC8-058A-E9CCEF913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4268268"/>
            <a:ext cx="1828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9" name="Picture 45">
            <a:extLst>
              <a:ext uri="{FF2B5EF4-FFF2-40B4-BE49-F238E27FC236}">
                <a16:creationId xmlns:a16="http://schemas.microsoft.com/office/drawing/2014/main" id="{248FF89C-8561-B5FC-B1C7-77B0B3BA5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192" y="3211986"/>
            <a:ext cx="182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1070" name="Picture 46">
            <a:extLst>
              <a:ext uri="{FF2B5EF4-FFF2-40B4-BE49-F238E27FC236}">
                <a16:creationId xmlns:a16="http://schemas.microsoft.com/office/drawing/2014/main" id="{926B1CA2-CFC7-D4D6-3E9D-2EFA44297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316" y="3962921"/>
            <a:ext cx="182880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1" name="Picture 47">
            <a:extLst>
              <a:ext uri="{FF2B5EF4-FFF2-40B4-BE49-F238E27FC236}">
                <a16:creationId xmlns:a16="http://schemas.microsoft.com/office/drawing/2014/main" id="{F1DBE340-0728-946F-8042-906486247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1441" y="3325519"/>
            <a:ext cx="18288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2" name="Picture 48">
            <a:extLst>
              <a:ext uri="{FF2B5EF4-FFF2-40B4-BE49-F238E27FC236}">
                <a16:creationId xmlns:a16="http://schemas.microsoft.com/office/drawing/2014/main" id="{288B0427-D14F-D874-4B6F-408A26AA7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192" y="4190265"/>
            <a:ext cx="18288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3" name="Picture 49">
            <a:extLst>
              <a:ext uri="{FF2B5EF4-FFF2-40B4-BE49-F238E27FC236}">
                <a16:creationId xmlns:a16="http://schemas.microsoft.com/office/drawing/2014/main" id="{3C5FAE01-1FEC-60ED-77EA-BA5113B13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5596" y="4314091"/>
            <a:ext cx="1828800" cy="25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4" name="Picture 50">
            <a:extLst>
              <a:ext uri="{FF2B5EF4-FFF2-40B4-BE49-F238E27FC236}">
                <a16:creationId xmlns:a16="http://schemas.microsoft.com/office/drawing/2014/main" id="{E811DA7C-F863-F710-2AFC-4C4357143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272" y="2288163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5" name="Picture 51">
            <a:extLst>
              <a:ext uri="{FF2B5EF4-FFF2-40B4-BE49-F238E27FC236}">
                <a16:creationId xmlns:a16="http://schemas.microsoft.com/office/drawing/2014/main" id="{131361AC-9B62-EA17-5F75-61689A68B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5129104"/>
            <a:ext cx="19050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6" name="Picture 52">
            <a:extLst>
              <a:ext uri="{FF2B5EF4-FFF2-40B4-BE49-F238E27FC236}">
                <a16:creationId xmlns:a16="http://schemas.microsoft.com/office/drawing/2014/main" id="{8DC627BD-D418-9E86-D3F8-E14F13F28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772" y="4190265"/>
            <a:ext cx="2094176" cy="523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7" name="Picture 53">
            <a:extLst>
              <a:ext uri="{FF2B5EF4-FFF2-40B4-BE49-F238E27FC236}">
                <a16:creationId xmlns:a16="http://schemas.microsoft.com/office/drawing/2014/main" id="{2861DA42-684A-DA51-47E6-6794696AA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5596" y="5076007"/>
            <a:ext cx="182880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8" name="Picture 54">
            <a:extLst>
              <a:ext uri="{FF2B5EF4-FFF2-40B4-BE49-F238E27FC236}">
                <a16:creationId xmlns:a16="http://schemas.microsoft.com/office/drawing/2014/main" id="{D27CEBAD-47AC-BB28-AE3F-0615AB3C2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296" y="1063555"/>
            <a:ext cx="20574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A31DF5D-18A1-8118-9E4C-067CED2B39F3}"/>
              </a:ext>
            </a:extLst>
          </p:cNvPr>
          <p:cNvSpPr txBox="1"/>
          <p:nvPr/>
        </p:nvSpPr>
        <p:spPr>
          <a:xfrm>
            <a:off x="0" y="6096051"/>
            <a:ext cx="12191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4000" dirty="0">
                <a:solidFill>
                  <a:schemeClr val="bg1"/>
                </a:solidFill>
                <a:latin typeface="Berlin Sans FB" panose="020E0602020502020306" pitchFamily="34" charset="0"/>
              </a:rPr>
              <a:t>Thank you, Sponsors!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408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3868C8-AA09-37F2-6624-17F94FD8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5565" y="6376898"/>
            <a:ext cx="4560870" cy="365125"/>
          </a:xfrm>
        </p:spPr>
        <p:txBody>
          <a:bodyPr/>
          <a:lstStyle/>
          <a:p>
            <a:r>
              <a:rPr lang="en-US" dirty="0"/>
              <a:t>Scan the QR code on the room poster to fill out session evaluations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96AF064-DB08-1EEC-447F-117F4BE0345C}"/>
              </a:ext>
            </a:extLst>
          </p:cNvPr>
          <p:cNvSpPr txBox="1">
            <a:spLocks/>
          </p:cNvSpPr>
          <p:nvPr/>
        </p:nvSpPr>
        <p:spPr>
          <a:xfrm>
            <a:off x="1524000" y="3499562"/>
            <a:ext cx="9144000" cy="9330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Sean Wheeler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AC1EB52-81C3-2401-FA92-EFB6DB72D37B}"/>
              </a:ext>
            </a:extLst>
          </p:cNvPr>
          <p:cNvSpPr txBox="1">
            <a:spLocks/>
          </p:cNvSpPr>
          <p:nvPr/>
        </p:nvSpPr>
        <p:spPr>
          <a:xfrm>
            <a:off x="1524000" y="4130211"/>
            <a:ext cx="9144000" cy="8151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dirty="0"/>
              <a:t>Principal Content Developer – PowerShell + Cloud Shell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dirty="0"/>
              <a:t>Microsoft - Cloud + AI | C+E Skilling</a:t>
            </a:r>
          </a:p>
        </p:txBody>
      </p:sp>
      <p:pic>
        <p:nvPicPr>
          <p:cNvPr id="5" name="Picture Placeholder 4" descr="@sdwheeler">
            <a:extLst>
              <a:ext uri="{FF2B5EF4-FFF2-40B4-BE49-F238E27FC236}">
                <a16:creationId xmlns:a16="http://schemas.microsoft.com/office/drawing/2014/main" id="{AB78E519-9D6F-F4B5-4A42-0D2A8DD7E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9" r="3699"/>
          <a:stretch>
            <a:fillRect/>
          </a:stretch>
        </p:blipFill>
        <p:spPr bwMode="auto">
          <a:xfrm>
            <a:off x="5022850" y="1111250"/>
            <a:ext cx="2146300" cy="231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A1EBE5A0-3ADD-E349-4DCB-3228D0590252}"/>
              </a:ext>
            </a:extLst>
          </p:cNvPr>
          <p:cNvGrpSpPr/>
          <p:nvPr/>
        </p:nvGrpSpPr>
        <p:grpSpPr>
          <a:xfrm>
            <a:off x="2320587" y="5139847"/>
            <a:ext cx="7550826" cy="338554"/>
            <a:chOff x="2368509" y="5183133"/>
            <a:chExt cx="7550826" cy="33855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0499214-6EBA-172F-68C6-A6FC5D90673D}"/>
                </a:ext>
              </a:extLst>
            </p:cNvPr>
            <p:cNvGrpSpPr/>
            <p:nvPr/>
          </p:nvGrpSpPr>
          <p:grpSpPr>
            <a:xfrm>
              <a:off x="2368509" y="5228594"/>
              <a:ext cx="2894111" cy="263248"/>
              <a:chOff x="6376013" y="4947081"/>
              <a:chExt cx="2894111" cy="263248"/>
            </a:xfrm>
          </p:grpSpPr>
          <p:pic>
            <p:nvPicPr>
              <p:cNvPr id="13" name="Picture 2" descr="Microsoft symbol for social media channels">
                <a:extLst>
                  <a:ext uri="{FF2B5EF4-FFF2-40B4-BE49-F238E27FC236}">
                    <a16:creationId xmlns:a16="http://schemas.microsoft.com/office/drawing/2014/main" id="{24F622E1-F66E-258B-D708-BDABC712F2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76013" y="5000017"/>
                <a:ext cx="210312" cy="21031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Subtitle 2">
                <a:extLst>
                  <a:ext uri="{FF2B5EF4-FFF2-40B4-BE49-F238E27FC236}">
                    <a16:creationId xmlns:a16="http://schemas.microsoft.com/office/drawing/2014/main" id="{0D909DC0-7AE7-4245-6728-22FDA30F7B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80448" y="4947081"/>
                <a:ext cx="2789676" cy="256381"/>
              </a:xfrm>
              <a:prstGeom prst="rect">
                <a:avLst/>
              </a:prstGeom>
              <a:ln>
                <a:noFill/>
              </a:ln>
            </p:spPr>
            <p:txBody>
              <a:bodyPr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None/>
                  <a:defRPr sz="2400" b="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>
                    <a:hlinkClick r:id="rId4"/>
                  </a:rPr>
                  <a:t>sean.wheeler@microsoft.com</a:t>
                </a:r>
                <a:endParaRPr lang="en-US" sz="1600" dirty="0"/>
              </a:p>
              <a:p>
                <a:endParaRPr lang="en-US" sz="1600" dirty="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6F5BEEF-5179-97A9-0A77-6A38B4EF3CC5}"/>
                </a:ext>
              </a:extLst>
            </p:cNvPr>
            <p:cNvGrpSpPr/>
            <p:nvPr/>
          </p:nvGrpSpPr>
          <p:grpSpPr>
            <a:xfrm>
              <a:off x="5462283" y="5196862"/>
              <a:ext cx="1276391" cy="264743"/>
              <a:chOff x="3263248" y="4890189"/>
              <a:chExt cx="1276391" cy="264743"/>
            </a:xfrm>
          </p:grpSpPr>
          <p:sp>
            <p:nvSpPr>
              <p:cNvPr id="7" name="Subtitle 2">
                <a:extLst>
                  <a:ext uri="{FF2B5EF4-FFF2-40B4-BE49-F238E27FC236}">
                    <a16:creationId xmlns:a16="http://schemas.microsoft.com/office/drawing/2014/main" id="{674E86B4-AC3E-E0FE-021C-5EAD29874CF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72839" y="4890189"/>
                <a:ext cx="1066800" cy="256381"/>
              </a:xfrm>
              <a:prstGeom prst="rect">
                <a:avLst/>
              </a:prstGeom>
            </p:spPr>
            <p:txBody>
              <a:bodyPr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None/>
                  <a:defRPr sz="2400" b="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 err="1">
                    <a:hlinkClick r:id="rId5"/>
                  </a:rPr>
                  <a:t>sdwheeler</a:t>
                </a:r>
                <a:endParaRPr lang="en-US" sz="1600" dirty="0"/>
              </a:p>
            </p:txBody>
          </p: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D267C082-4A9B-FF73-2B06-9851831722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63248" y="4945341"/>
                <a:ext cx="209591" cy="209591"/>
              </a:xfrm>
              <a:prstGeom prst="rect">
                <a:avLst/>
              </a:prstGeom>
            </p:spPr>
          </p:pic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5146C40-F26D-1AA2-8032-77FBAA10090F}"/>
                </a:ext>
              </a:extLst>
            </p:cNvPr>
            <p:cNvGrpSpPr/>
            <p:nvPr/>
          </p:nvGrpSpPr>
          <p:grpSpPr>
            <a:xfrm>
              <a:off x="8642944" y="5207177"/>
              <a:ext cx="1276391" cy="259615"/>
              <a:chOff x="4620847" y="4945341"/>
              <a:chExt cx="1276391" cy="259615"/>
            </a:xfrm>
          </p:grpSpPr>
          <p:sp>
            <p:nvSpPr>
              <p:cNvPr id="10" name="Subtitle 2">
                <a:extLst>
                  <a:ext uri="{FF2B5EF4-FFF2-40B4-BE49-F238E27FC236}">
                    <a16:creationId xmlns:a16="http://schemas.microsoft.com/office/drawing/2014/main" id="{1CF5D777-3281-E1C8-631B-B337B59C7D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30438" y="4945341"/>
                <a:ext cx="1066800" cy="256381"/>
              </a:xfrm>
              <a:prstGeom prst="rect">
                <a:avLst/>
              </a:prstGeom>
            </p:spPr>
            <p:txBody>
              <a:bodyPr/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/>
                  <a:buNone/>
                  <a:defRPr sz="2400" b="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 dirty="0" err="1">
                    <a:hlinkClick r:id="rId7"/>
                  </a:rPr>
                  <a:t>swsamwa</a:t>
                </a:r>
                <a:endParaRPr lang="en-US" sz="1600" dirty="0"/>
              </a:p>
            </p:txBody>
          </p:sp>
          <p:pic>
            <p:nvPicPr>
              <p:cNvPr id="11" name="Picture 10" descr="Logo, icon&#10;&#10;Description automatically generated">
                <a:extLst>
                  <a:ext uri="{FF2B5EF4-FFF2-40B4-BE49-F238E27FC236}">
                    <a16:creationId xmlns:a16="http://schemas.microsoft.com/office/drawing/2014/main" id="{DD9884CD-5B0C-D0CA-BE88-28F89D8BBF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20847" y="4994644"/>
                <a:ext cx="210312" cy="210312"/>
              </a:xfrm>
              <a:prstGeom prst="rect">
                <a:avLst/>
              </a:prstGeom>
            </p:spPr>
          </p:pic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56F7621-0210-EA8B-20BD-F86044E48514}"/>
                </a:ext>
              </a:extLst>
            </p:cNvPr>
            <p:cNvGrpSpPr/>
            <p:nvPr/>
          </p:nvGrpSpPr>
          <p:grpSpPr>
            <a:xfrm>
              <a:off x="6950703" y="5183133"/>
              <a:ext cx="1492578" cy="338554"/>
              <a:chOff x="9175422" y="5040475"/>
              <a:chExt cx="1492578" cy="338554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44F273A-1243-30A4-EA53-7E5657B29CF9}"/>
                  </a:ext>
                </a:extLst>
              </p:cNvPr>
              <p:cNvSpPr txBox="1"/>
              <p:nvPr/>
            </p:nvSpPr>
            <p:spPr>
              <a:xfrm>
                <a:off x="9375085" y="5040475"/>
                <a:ext cx="129291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hlinkClick r:id="rId9"/>
                  </a:rPr>
                  <a:t>@sdwheeler</a:t>
                </a:r>
                <a:endParaRPr lang="en-US" sz="1600" dirty="0"/>
              </a:p>
            </p:txBody>
          </p:sp>
          <p:pic>
            <p:nvPicPr>
              <p:cNvPr id="20" name="Graphic 19">
                <a:extLst>
                  <a:ext uri="{FF2B5EF4-FFF2-40B4-BE49-F238E27FC236}">
                    <a16:creationId xmlns:a16="http://schemas.microsoft.com/office/drawing/2014/main" id="{CFE55135-4894-07D0-FA88-F745D9FC56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9175422" y="5128977"/>
                <a:ext cx="199663" cy="21031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253940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D92D447-C4CB-56AA-38C1-4437FD4A562A}"/>
              </a:ext>
            </a:extLst>
          </p:cNvPr>
          <p:cNvSpPr txBox="1">
            <a:spLocks/>
          </p:cNvSpPr>
          <p:nvPr/>
        </p:nvSpPr>
        <p:spPr>
          <a:xfrm>
            <a:off x="5868557" y="1138036"/>
            <a:ext cx="5444382" cy="14024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/>
              <a:t>Profile basics</a:t>
            </a:r>
          </a:p>
        </p:txBody>
      </p:sp>
      <p:pic>
        <p:nvPicPr>
          <p:cNvPr id="12" name="Picture 5" descr="Working space background">
            <a:extLst>
              <a:ext uri="{FF2B5EF4-FFF2-40B4-BE49-F238E27FC236}">
                <a16:creationId xmlns:a16="http://schemas.microsoft.com/office/drawing/2014/main" id="{0FE6F793-A03A-C43F-F5EB-00C990CB11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863" r="-1" b="-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13" name="Straight Connector 9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C2B2EBE-3953-7922-1247-80C1707B72A2}"/>
              </a:ext>
            </a:extLst>
          </p:cNvPr>
          <p:cNvSpPr txBox="1">
            <a:spLocks/>
          </p:cNvSpPr>
          <p:nvPr/>
        </p:nvSpPr>
        <p:spPr>
          <a:xfrm>
            <a:off x="5971697" y="1803042"/>
            <a:ext cx="5657926" cy="43393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/>
              <a:t>In PowerShell, the profile script is used to customize the shell environment and define functions, aliases, and variables. The profile is a PowerShell script file that is executed when you start a PowerShell session, whether it's an interactive session or a script execution.</a:t>
            </a:r>
          </a:p>
          <a:p>
            <a:pPr fontAlgn="ctr">
              <a:spcBef>
                <a:spcPts val="0"/>
              </a:spcBef>
              <a:spcAft>
                <a:spcPts val="600"/>
              </a:spcAft>
            </a:pPr>
            <a:endParaRPr lang="en-US" sz="1800" dirty="0"/>
          </a:p>
          <a:p>
            <a:pPr marL="0" indent="0" font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/>
              <a:t>There are different profile scripts, in different locations, for the current user and all users on the system. PowerShell runs the profile scripts in the following order.</a:t>
            </a:r>
          </a:p>
          <a:p>
            <a:pPr fontAlgn="ctr">
              <a:spcBef>
                <a:spcPts val="0"/>
              </a:spcBef>
              <a:spcAft>
                <a:spcPts val="600"/>
              </a:spcAft>
            </a:pPr>
            <a:endParaRPr lang="en-US" sz="1800" dirty="0"/>
          </a:p>
          <a:p>
            <a:pPr lvl="1" fontAlgn="ctr"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All Users, All Hosts</a:t>
            </a:r>
          </a:p>
          <a:p>
            <a:pPr lvl="1" fontAlgn="ctr"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All Users, Current Host</a:t>
            </a:r>
          </a:p>
          <a:p>
            <a:pPr lvl="1" fontAlgn="ctr"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Current User, All Hosts</a:t>
            </a:r>
          </a:p>
          <a:p>
            <a:pPr lvl="1" fontAlgn="ctr"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Current user, Current Host</a:t>
            </a:r>
          </a:p>
          <a:p>
            <a:pPr marL="0" indent="0" fontAlgn="ctr">
              <a:spcBef>
                <a:spcPts val="0"/>
              </a:spcBef>
              <a:spcAft>
                <a:spcPts val="600"/>
              </a:spcAft>
              <a:buNone/>
            </a:pPr>
            <a:endParaRPr lang="en-US" sz="1800" dirty="0"/>
          </a:p>
          <a:p>
            <a:pPr marL="0" indent="0" font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/>
              <a:t>No profiles in remote sessions</a:t>
            </a:r>
          </a:p>
          <a:p>
            <a:pPr marL="0" indent="0" fontAlgn="ctr">
              <a:spcBef>
                <a:spcPts val="0"/>
              </a:spcBef>
              <a:spcAft>
                <a:spcPts val="600"/>
              </a:spcAft>
              <a:buNone/>
            </a:pPr>
            <a:endParaRPr lang="en-US" sz="1800" dirty="0">
              <a:hlinkClick r:id="rId3"/>
            </a:endParaRPr>
          </a:p>
          <a:p>
            <a:pPr marL="0" indent="0" font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>
                <a:hlinkClick r:id="rId3"/>
              </a:rPr>
              <a:t>about Profiles - PowerShell | Microsoft Learn</a:t>
            </a:r>
            <a:endParaRPr lang="en-US" sz="1800" dirty="0"/>
          </a:p>
          <a:p>
            <a:pPr fontAlgn="ctr">
              <a:spcBef>
                <a:spcPts val="0"/>
              </a:spcBef>
              <a:spcAft>
                <a:spcPts val="600"/>
              </a:spcAft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07507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47D9DF1-65C5-6856-3226-DD91FE5EC4B9}"/>
              </a:ext>
            </a:extLst>
          </p:cNvPr>
          <p:cNvSpPr txBox="1">
            <a:spLocks/>
          </p:cNvSpPr>
          <p:nvPr/>
        </p:nvSpPr>
        <p:spPr>
          <a:xfrm>
            <a:off x="371094" y="1161288"/>
            <a:ext cx="3438144" cy="1239012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Version differences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BA233E-215B-B5D4-8CB3-9F83F94E9920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Differences between Windows PowerShell 5.1 and PowerShell 7.x</a:t>
            </a: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about Special Characters</a:t>
            </a: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hlinkClick r:id="rId4"/>
              </a:rPr>
              <a:t>about_ANSI_Terminals</a:t>
            </a:r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D445680-0135-1363-7D7B-621B850972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107520"/>
              </p:ext>
            </p:extLst>
          </p:nvPr>
        </p:nvGraphicFramePr>
        <p:xfrm>
          <a:off x="4901184" y="1014907"/>
          <a:ext cx="6922010" cy="5126272"/>
        </p:xfrm>
        <a:graphic>
          <a:graphicData uri="http://schemas.openxmlformats.org/drawingml/2006/table">
            <a:tbl>
              <a:tblPr firstRow="1" bandRow="1"/>
              <a:tblGrid>
                <a:gridCol w="1504467">
                  <a:extLst>
                    <a:ext uri="{9D8B030D-6E8A-4147-A177-3AD203B41FA5}">
                      <a16:colId xmlns:a16="http://schemas.microsoft.com/office/drawing/2014/main" val="2502505326"/>
                    </a:ext>
                  </a:extLst>
                </a:gridCol>
                <a:gridCol w="2747038">
                  <a:extLst>
                    <a:ext uri="{9D8B030D-6E8A-4147-A177-3AD203B41FA5}">
                      <a16:colId xmlns:a16="http://schemas.microsoft.com/office/drawing/2014/main" val="331180892"/>
                    </a:ext>
                  </a:extLst>
                </a:gridCol>
                <a:gridCol w="2670505">
                  <a:extLst>
                    <a:ext uri="{9D8B030D-6E8A-4147-A177-3AD203B41FA5}">
                      <a16:colId xmlns:a16="http://schemas.microsoft.com/office/drawing/2014/main" val="1286578465"/>
                    </a:ext>
                  </a:extLst>
                </a:gridCol>
              </a:tblGrid>
              <a:tr h="2700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Feature</a:t>
                      </a:r>
                    </a:p>
                  </a:txBody>
                  <a:tcPr marL="8872" marR="8872" marT="88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Windows PowerShell 5.1</a:t>
                      </a:r>
                    </a:p>
                  </a:txBody>
                  <a:tcPr marL="8872" marR="8872" marT="887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PowerShell 7+</a:t>
                      </a:r>
                    </a:p>
                  </a:txBody>
                  <a:tcPr marL="8872" marR="8872" marT="887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188440"/>
                  </a:ext>
                </a:extLst>
              </a:tr>
              <a:tr h="2700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Special characters</a:t>
                      </a:r>
                    </a:p>
                  </a:txBody>
                  <a:tcPr marL="8872" marR="8872" marT="88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[char]0x1b,  [char]0xA9</a:t>
                      </a:r>
                    </a:p>
                  </a:txBody>
                  <a:tcPr marL="8872" marR="8872" marT="88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`e, `u{A9}</a:t>
                      </a:r>
                    </a:p>
                  </a:txBody>
                  <a:tcPr marL="8872" marR="8872" marT="8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8444724"/>
                  </a:ext>
                </a:extLst>
              </a:tr>
              <a:tr h="2700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ANSI coloring</a:t>
                      </a:r>
                    </a:p>
                  </a:txBody>
                  <a:tcPr marL="8872" marR="8872" marT="88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Hand-crafted escape sequences</a:t>
                      </a:r>
                    </a:p>
                  </a:txBody>
                  <a:tcPr marL="8872" marR="8872" marT="88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$</a:t>
                      </a:r>
                      <a:r>
                        <a:rPr 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PSStyle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8872" marR="8872" marT="8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2248526"/>
                  </a:ext>
                </a:extLst>
              </a:tr>
              <a:tr h="117851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New cmdlets</a:t>
                      </a:r>
                    </a:p>
                  </a:txBody>
                  <a:tcPr marL="8872" marR="8872" marT="88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 No new cmdlets</a:t>
                      </a:r>
                    </a:p>
                  </a:txBody>
                  <a:tcPr marL="8872" marR="8872" marT="88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Markdown cmdlets</a:t>
                      </a:r>
                      <a:b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</a:b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Get-Error</a:t>
                      </a:r>
                      <a:b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</a:b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Get-Uptime</a:t>
                      </a:r>
                      <a:b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</a:b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Remove-Alias</a:t>
                      </a:r>
                      <a:b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</a:b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Remove-Service</a:t>
                      </a:r>
                    </a:p>
                  </a:txBody>
                  <a:tcPr marL="8872" marR="8872" marT="8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5495058"/>
                  </a:ext>
                </a:extLst>
              </a:tr>
              <a:tr h="9514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Removed cmdlets</a:t>
                      </a:r>
                    </a:p>
                  </a:txBody>
                  <a:tcPr marL="8872" marR="8872" marT="88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Has WMI cmdlets</a:t>
                      </a:r>
                    </a:p>
                    <a:p>
                      <a:pPr algn="l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Has Workflow cmdlets</a:t>
                      </a:r>
                    </a:p>
                  </a:txBody>
                  <a:tcPr marL="8872" marR="8872" marT="88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Use </a:t>
                      </a:r>
                      <a:r>
                        <a:rPr 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CimCmdlets</a:t>
                      </a: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module instead</a:t>
                      </a:r>
                    </a:p>
                    <a:p>
                      <a:pPr algn="l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No support for workflows</a:t>
                      </a:r>
                    </a:p>
                  </a:txBody>
                  <a:tcPr marL="8872" marR="8872" marT="8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681448"/>
                  </a:ext>
                </a:extLst>
              </a:tr>
              <a:tr h="9514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Changed cmdlets</a:t>
                      </a:r>
                    </a:p>
                  </a:txBody>
                  <a:tcPr marL="8872" marR="8872" marT="88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a-DK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Type information for CSV cmdlets</a:t>
                      </a:r>
                    </a:p>
                    <a:p>
                      <a:pPr algn="l" fontAlgn="ctr"/>
                      <a:r>
                        <a:rPr lang="da-DK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Web cmdlets</a:t>
                      </a:r>
                    </a:p>
                  </a:txBody>
                  <a:tcPr marL="8872" marR="8872" marT="88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Test-Connection</a:t>
                      </a:r>
                      <a:b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</a:b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Invoke-</a:t>
                      </a:r>
                      <a:r>
                        <a:rPr 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RestMethod</a:t>
                      </a:r>
                      <a:b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</a:b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Invoke-</a:t>
                      </a:r>
                      <a:r>
                        <a:rPr 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WebRequest</a:t>
                      </a:r>
                      <a:b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</a:b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</a:t>
                      </a:r>
                      <a:r>
                        <a:rPr 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ForEach</a:t>
                      </a: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-Object -Parallel</a:t>
                      </a:r>
                    </a:p>
                  </a:txBody>
                  <a:tcPr marL="8872" marR="8872" marT="8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366047"/>
                  </a:ext>
                </a:extLst>
              </a:tr>
              <a:tr h="497171">
                <a:tc>
                  <a:txBody>
                    <a:bodyPr/>
                    <a:lstStyle/>
                    <a:p>
                      <a:pPr marL="52388" indent="-52388" algn="l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Experimental features</a:t>
                      </a:r>
                    </a:p>
                  </a:txBody>
                  <a:tcPr marL="8872" marR="8872" marT="88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No experimental features</a:t>
                      </a:r>
                    </a:p>
                  </a:txBody>
                  <a:tcPr marL="8872" marR="8872" marT="88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Disable-</a:t>
                      </a:r>
                      <a:r>
                        <a:rPr 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ExperimentalFeature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  <a:p>
                      <a:pPr algn="l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Enable-</a:t>
                      </a:r>
                      <a:r>
                        <a:rPr 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ExperimentalFeature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  <a:p>
                      <a:pPr algn="l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Get-</a:t>
                      </a:r>
                      <a:r>
                        <a:rPr 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ExperimentalFeature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8872" marR="8872" marT="8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395023"/>
                  </a:ext>
                </a:extLst>
              </a:tr>
              <a:tr h="2700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New operators</a:t>
                      </a:r>
                    </a:p>
                  </a:txBody>
                  <a:tcPr marL="8872" marR="8872" marT="88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 No new operators</a:t>
                      </a:r>
                    </a:p>
                  </a:txBody>
                  <a:tcPr marL="8872" marR="8872" marT="88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null, ternary, and chain operators</a:t>
                      </a:r>
                    </a:p>
                  </a:txBody>
                  <a:tcPr marL="8872" marR="8872" marT="8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4092824"/>
                  </a:ext>
                </a:extLst>
              </a:tr>
              <a:tr h="2700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Encoding defaults</a:t>
                      </a:r>
                    </a:p>
                  </a:txBody>
                  <a:tcPr marL="8872" marR="8872" marT="88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ASCII</a:t>
                      </a:r>
                    </a:p>
                  </a:txBody>
                  <a:tcPr marL="8872" marR="8872" marT="887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UTF8</a:t>
                      </a:r>
                    </a:p>
                  </a:txBody>
                  <a:tcPr marL="8872" marR="8872" marT="887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3217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1626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47D9DF1-65C5-6856-3226-DD91FE5EC4B9}"/>
              </a:ext>
            </a:extLst>
          </p:cNvPr>
          <p:cNvSpPr txBox="1">
            <a:spLocks/>
          </p:cNvSpPr>
          <p:nvPr/>
        </p:nvSpPr>
        <p:spPr>
          <a:xfrm>
            <a:off x="7576456" y="1128094"/>
            <a:ext cx="4439533" cy="1415270"/>
          </a:xfrm>
          <a:prstGeom prst="ellipse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Platform differences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D7575E-88D2-B771-681D-46A7E5541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76457" cy="6858000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CBA233E-215B-B5D4-8CB3-9F83F94E9920}"/>
              </a:ext>
            </a:extLst>
          </p:cNvPr>
          <p:cNvSpPr txBox="1"/>
          <p:nvPr/>
        </p:nvSpPr>
        <p:spPr>
          <a:xfrm>
            <a:off x="8153400" y="2543364"/>
            <a:ext cx="3434180" cy="3599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Release history of modules and cmdlets</a:t>
            </a: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PowerShell differences on non-Windows platforms</a:t>
            </a:r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D445680-0135-1363-7D7B-621B850972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512942"/>
              </p:ext>
            </p:extLst>
          </p:nvPr>
        </p:nvGraphicFramePr>
        <p:xfrm>
          <a:off x="677280" y="672440"/>
          <a:ext cx="6221896" cy="5565314"/>
        </p:xfrm>
        <a:graphic>
          <a:graphicData uri="http://schemas.openxmlformats.org/drawingml/2006/table">
            <a:tbl>
              <a:tblPr firstRow="1" bandRow="1"/>
              <a:tblGrid>
                <a:gridCol w="1454226">
                  <a:extLst>
                    <a:ext uri="{9D8B030D-6E8A-4147-A177-3AD203B41FA5}">
                      <a16:colId xmlns:a16="http://schemas.microsoft.com/office/drawing/2014/main" val="2502505326"/>
                    </a:ext>
                  </a:extLst>
                </a:gridCol>
                <a:gridCol w="2389579">
                  <a:extLst>
                    <a:ext uri="{9D8B030D-6E8A-4147-A177-3AD203B41FA5}">
                      <a16:colId xmlns:a16="http://schemas.microsoft.com/office/drawing/2014/main" val="331180892"/>
                    </a:ext>
                  </a:extLst>
                </a:gridCol>
                <a:gridCol w="2378091">
                  <a:extLst>
                    <a:ext uri="{9D8B030D-6E8A-4147-A177-3AD203B41FA5}">
                      <a16:colId xmlns:a16="http://schemas.microsoft.com/office/drawing/2014/main" val="1286578465"/>
                    </a:ext>
                  </a:extLst>
                </a:gridCol>
              </a:tblGrid>
              <a:tr h="2997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Feature</a:t>
                      </a:r>
                    </a:p>
                  </a:txBody>
                  <a:tcPr marL="9846" marR="9846" marT="98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Windows</a:t>
                      </a:r>
                    </a:p>
                  </a:txBody>
                  <a:tcPr marL="9846" marR="9846" marT="984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Non-Windows</a:t>
                      </a:r>
                    </a:p>
                  </a:txBody>
                  <a:tcPr marL="9846" marR="9846" marT="984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188440"/>
                  </a:ext>
                </a:extLst>
              </a:tr>
              <a:tr h="899183">
                <a:tc>
                  <a:txBody>
                    <a:bodyPr/>
                    <a:lstStyle/>
                    <a:p>
                      <a:pPr marL="52388" indent="-52388" algn="l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Modules &amp; cmdlets</a:t>
                      </a:r>
                    </a:p>
                  </a:txBody>
                  <a:tcPr marL="9846" marR="9846" marT="98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9846" marR="9846" marT="98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No </a:t>
                      </a:r>
                      <a:r>
                        <a:rPr lang="en-US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CimCmdlets</a:t>
                      </a: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module</a:t>
                      </a:r>
                    </a:p>
                    <a:p>
                      <a:pPr marL="52388" indent="-52388" algn="l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Many Windows-only cmdlets</a:t>
                      </a:r>
                    </a:p>
                  </a:txBody>
                  <a:tcPr marL="9846" marR="9846" marT="98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8444724"/>
                  </a:ext>
                </a:extLst>
              </a:tr>
              <a:tr h="551760">
                <a:tc>
                  <a:txBody>
                    <a:bodyPr/>
                    <a:lstStyle/>
                    <a:p>
                      <a:pPr marL="52388" indent="-52388" algn="l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Graphical elements</a:t>
                      </a:r>
                    </a:p>
                  </a:txBody>
                  <a:tcPr marL="9846" marR="9846" marT="98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Out-</a:t>
                      </a:r>
                      <a:r>
                        <a:rPr lang="en-US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GridView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  <a:p>
                      <a:pPr algn="l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-</a:t>
                      </a:r>
                      <a:r>
                        <a:rPr lang="en-US" sz="1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ShowWindow</a:t>
                      </a: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parameter</a:t>
                      </a:r>
                    </a:p>
                  </a:txBody>
                  <a:tcPr marL="9846" marR="9846" marT="98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Not available</a:t>
                      </a:r>
                    </a:p>
                  </a:txBody>
                  <a:tcPr marL="9846" marR="9846" marT="98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2248526"/>
                  </a:ext>
                </a:extLst>
              </a:tr>
              <a:tr h="551760">
                <a:tc>
                  <a:txBody>
                    <a:bodyPr/>
                    <a:lstStyle/>
                    <a:p>
                      <a:pPr marL="52388" indent="-52388" algn="l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Execution Policy</a:t>
                      </a:r>
                    </a:p>
                  </a:txBody>
                  <a:tcPr marL="9846" marR="9846" marT="98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Requires configuration</a:t>
                      </a:r>
                    </a:p>
                  </a:txBody>
                  <a:tcPr marL="9846" marR="9846" marT="98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2388" indent="-52388" algn="l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Not used or supported</a:t>
                      </a:r>
                    </a:p>
                    <a:p>
                      <a:pPr marL="52388" indent="-52388" algn="l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No Authenticode</a:t>
                      </a:r>
                    </a:p>
                  </a:txBody>
                  <a:tcPr marL="9846" marR="9846" marT="98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5495058"/>
                  </a:ext>
                </a:extLst>
              </a:tr>
              <a:tr h="551760">
                <a:tc>
                  <a:txBody>
                    <a:bodyPr/>
                    <a:lstStyle/>
                    <a:p>
                      <a:pPr marL="52388" indent="-52388" algn="l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Case-sensitivity</a:t>
                      </a:r>
                    </a:p>
                  </a:txBody>
                  <a:tcPr marL="9846" marR="9846" marT="98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Only in rare cases</a:t>
                      </a:r>
                    </a:p>
                  </a:txBody>
                  <a:tcPr marL="9846" marR="9846" marT="98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2388" indent="-52388" algn="l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Filesystem and environment variables</a:t>
                      </a:r>
                    </a:p>
                  </a:txBody>
                  <a:tcPr marL="9846" marR="9846" marT="98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681448"/>
                  </a:ext>
                </a:extLst>
              </a:tr>
              <a:tr h="551760">
                <a:tc>
                  <a:txBody>
                    <a:bodyPr/>
                    <a:lstStyle/>
                    <a:p>
                      <a:pPr marL="52388" indent="-52388" algn="l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Aliases</a:t>
                      </a:r>
                    </a:p>
                  </a:txBody>
                  <a:tcPr marL="9846" marR="9846" marT="98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2388" indent="-52388" algn="l" fontAlgn="ctr"/>
                      <a:r>
                        <a:rPr lang="da-DK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Aliases that mimic Unix native commands</a:t>
                      </a:r>
                    </a:p>
                  </a:txBody>
                  <a:tcPr marL="9846" marR="9846" marT="98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2388" indent="-52388" algn="l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No aliases for native commands</a:t>
                      </a:r>
                    </a:p>
                  </a:txBody>
                  <a:tcPr marL="9846" marR="9846" marT="98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366047"/>
                  </a:ext>
                </a:extLst>
              </a:tr>
              <a:tr h="55176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Job Control</a:t>
                      </a:r>
                    </a:p>
                  </a:txBody>
                  <a:tcPr marL="9846" marR="9846" marT="98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PowerShell jobs</a:t>
                      </a:r>
                    </a:p>
                  </a:txBody>
                  <a:tcPr marL="9846" marR="9846" marT="98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2388" marR="0" lvl="0" indent="-52388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PowerShell jobs only – no backgrounding</a:t>
                      </a:r>
                    </a:p>
                  </a:txBody>
                  <a:tcPr marL="9846" marR="9846" marT="98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395023"/>
                  </a:ext>
                </a:extLst>
              </a:tr>
              <a:tr h="803812">
                <a:tc>
                  <a:txBody>
                    <a:bodyPr/>
                    <a:lstStyle/>
                    <a:p>
                      <a:pPr marL="52388" indent="-52388" algn="l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Path separators &amp; line ending</a:t>
                      </a:r>
                    </a:p>
                  </a:txBody>
                  <a:tcPr marL="9846" marR="9846" marT="98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Path = ‘;’</a:t>
                      </a:r>
                    </a:p>
                    <a:p>
                      <a:pPr algn="l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Directory = ‘\’</a:t>
                      </a:r>
                    </a:p>
                    <a:p>
                      <a:pPr algn="l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Line-ending = &lt;CRLF&gt;</a:t>
                      </a:r>
                    </a:p>
                  </a:txBody>
                  <a:tcPr marL="9846" marR="9846" marT="98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Path = ‘:’</a:t>
                      </a:r>
                    </a:p>
                    <a:p>
                      <a:pPr algn="l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Directory = ‘/’</a:t>
                      </a:r>
                    </a:p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Line-ending = &lt;LF&gt;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9846" marR="9846" marT="98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4092824"/>
                  </a:ext>
                </a:extLst>
              </a:tr>
              <a:tr h="803812">
                <a:tc>
                  <a:txBody>
                    <a:bodyPr/>
                    <a:lstStyle/>
                    <a:p>
                      <a:pPr marL="52388" indent="-52388" algn="l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Environment variables</a:t>
                      </a:r>
                    </a:p>
                  </a:txBody>
                  <a:tcPr marL="9846" marR="9846" marT="98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Machine and User scopes</a:t>
                      </a:r>
                    </a:p>
                    <a:p>
                      <a:pPr algn="l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Persisted in registry</a:t>
                      </a:r>
                    </a:p>
                  </a:txBody>
                  <a:tcPr marL="9846" marR="9846" marT="984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Only one scope</a:t>
                      </a:r>
                    </a:p>
                    <a:p>
                      <a:pPr algn="l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 Must add to profile script</a:t>
                      </a:r>
                    </a:p>
                  </a:txBody>
                  <a:tcPr marL="9846" marR="9846" marT="984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7399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260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06FFB6F-5039-B2A5-1D7E-26E8A034E7B1}"/>
              </a:ext>
            </a:extLst>
          </p:cNvPr>
          <p:cNvSpPr txBox="1">
            <a:spLocks/>
          </p:cNvSpPr>
          <p:nvPr/>
        </p:nvSpPr>
        <p:spPr>
          <a:xfrm>
            <a:off x="5868557" y="1138036"/>
            <a:ext cx="5444382" cy="14024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/>
              <a:t>Host differences</a:t>
            </a:r>
          </a:p>
        </p:txBody>
      </p:sp>
      <p:pic>
        <p:nvPicPr>
          <p:cNvPr id="6" name="Picture 5" descr="Computer script on a screen">
            <a:extLst>
              <a:ext uri="{FF2B5EF4-FFF2-40B4-BE49-F238E27FC236}">
                <a16:creationId xmlns:a16="http://schemas.microsoft.com/office/drawing/2014/main" id="{88E00F49-47F0-9141-6898-7DEE8957F0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45" r="44817" b="-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E02B219-FDFD-E845-3F01-AC4000811D47}"/>
              </a:ext>
            </a:extLst>
          </p:cNvPr>
          <p:cNvSpPr txBox="1">
            <a:spLocks/>
          </p:cNvSpPr>
          <p:nvPr/>
        </p:nvSpPr>
        <p:spPr>
          <a:xfrm>
            <a:off x="5868557" y="2551176"/>
            <a:ext cx="5444382" cy="3591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000" dirty="0"/>
              <a:t>VS Code is not the same as </a:t>
            </a:r>
            <a:r>
              <a:rPr lang="en-US" sz="2000" dirty="0" err="1"/>
              <a:t>ConsoleHost</a:t>
            </a:r>
            <a:r>
              <a:rPr lang="en-US" sz="2000" dirty="0"/>
              <a:t> or ISE</a:t>
            </a:r>
          </a:p>
          <a:p>
            <a:pPr lvl="2"/>
            <a:r>
              <a:rPr lang="en-US" sz="1600" dirty="0"/>
              <a:t>What does Azure Data Studio show?</a:t>
            </a:r>
          </a:p>
          <a:p>
            <a:pPr lvl="1"/>
            <a:r>
              <a:rPr lang="en-US" sz="2000" dirty="0"/>
              <a:t>Don’t use $</a:t>
            </a:r>
            <a:r>
              <a:rPr lang="en-US" sz="2000" dirty="0" err="1"/>
              <a:t>Host.Version</a:t>
            </a:r>
            <a:r>
              <a:rPr lang="en-US" sz="2000" dirty="0"/>
              <a:t> when you want $</a:t>
            </a:r>
            <a:r>
              <a:rPr lang="en-US" sz="2000" dirty="0" err="1"/>
              <a:t>PSVersionTable.PSVersion</a:t>
            </a:r>
            <a:endParaRPr lang="en-US" sz="2000" dirty="0"/>
          </a:p>
          <a:p>
            <a:pPr lvl="1"/>
            <a:r>
              <a:rPr lang="en-US" sz="2000" dirty="0"/>
              <a:t>$Host can’t be replaced</a:t>
            </a:r>
          </a:p>
        </p:txBody>
      </p:sp>
    </p:spTree>
    <p:extLst>
      <p:ext uri="{BB962C8B-B14F-4D97-AF65-F5344CB8AC3E}">
        <p14:creationId xmlns:p14="http://schemas.microsoft.com/office/powerpoint/2010/main" val="4056823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6F8725-FC3A-D42B-814E-D6FC7DDC24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90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21E4468-B8CC-F687-440F-018D3EF64619}"/>
              </a:ext>
            </a:extLst>
          </p:cNvPr>
          <p:cNvSpPr txBox="1">
            <a:spLocks/>
          </p:cNvSpPr>
          <p:nvPr/>
        </p:nvSpPr>
        <p:spPr>
          <a:xfrm>
            <a:off x="371094" y="1161288"/>
            <a:ext cx="3438144" cy="11247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800" dirty="0"/>
              <a:t>Setting up your environment	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9CF5C1-39B8-1C6A-3733-F0539846A986}"/>
              </a:ext>
            </a:extLst>
          </p:cNvPr>
          <p:cNvSpPr txBox="1">
            <a:spLocks/>
          </p:cNvSpPr>
          <p:nvPr/>
        </p:nvSpPr>
        <p:spPr>
          <a:xfrm>
            <a:off x="371093" y="2718054"/>
            <a:ext cx="5076669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Tool and application settings</a:t>
            </a:r>
          </a:p>
          <a:p>
            <a:r>
              <a:rPr lang="en-US" sz="2400" dirty="0"/>
              <a:t>Loading modules</a:t>
            </a:r>
          </a:p>
          <a:p>
            <a:pPr lvl="1"/>
            <a:r>
              <a:rPr lang="en-US" sz="2000" dirty="0"/>
              <a:t>Only the most used – autoload the rest</a:t>
            </a:r>
          </a:p>
          <a:p>
            <a:r>
              <a:rPr lang="en-US" sz="2400" dirty="0"/>
              <a:t>Adding helper functions</a:t>
            </a:r>
          </a:p>
          <a:p>
            <a:r>
              <a:rPr lang="en-US" sz="2400" dirty="0"/>
              <a:t>Configuring colors and </a:t>
            </a:r>
            <a:r>
              <a:rPr lang="en-US" sz="2400" dirty="0" err="1"/>
              <a:t>keybindings</a:t>
            </a:r>
            <a:endParaRPr lang="en-US" sz="2400" dirty="0"/>
          </a:p>
          <a:p>
            <a:r>
              <a:rPr lang="en-US" sz="2400" dirty="0"/>
              <a:t>$</a:t>
            </a:r>
            <a:r>
              <a:rPr lang="en-US" sz="2400" dirty="0" err="1"/>
              <a:t>PSDefaultParameterValues</a:t>
            </a:r>
            <a:endParaRPr lang="en-US" sz="2400" dirty="0"/>
          </a:p>
          <a:p>
            <a:r>
              <a:rPr lang="en-US" sz="2400" dirty="0"/>
              <a:t>Custom prompts</a:t>
            </a:r>
          </a:p>
        </p:txBody>
      </p:sp>
    </p:spTree>
    <p:extLst>
      <p:ext uri="{BB962C8B-B14F-4D97-AF65-F5344CB8AC3E}">
        <p14:creationId xmlns:p14="http://schemas.microsoft.com/office/powerpoint/2010/main" val="3061603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889</TotalTime>
  <Words>719</Words>
  <Application>Microsoft Office PowerPoint</Application>
  <PresentationFormat>Widescreen</PresentationFormat>
  <Paragraphs>142</Paragraphs>
  <Slides>13</Slides>
  <Notes>0</Notes>
  <HiddenSlides>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Berlin Sans FB</vt:lpstr>
      <vt:lpstr>Calibri</vt:lpstr>
      <vt:lpstr>Calibri (Body)</vt:lpstr>
      <vt:lpstr>Calibri Light</vt:lpstr>
      <vt:lpstr>Office Theme</vt:lpstr>
      <vt:lpstr>Optimizing your PowerShell profile</vt:lpstr>
      <vt:lpstr>Create a unified PowerShell profile for all platforms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Get the scripts and slides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Kenny Neal</dc:creator>
  <cp:lastModifiedBy>Sean Wheeler</cp:lastModifiedBy>
  <cp:revision>13</cp:revision>
  <dcterms:created xsi:type="dcterms:W3CDTF">2023-07-23T23:39:02Z</dcterms:created>
  <dcterms:modified xsi:type="dcterms:W3CDTF">2024-09-23T16:37:33Z</dcterms:modified>
</cp:coreProperties>
</file>