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62" autoAdjust="0"/>
  </p:normalViewPr>
  <p:slideViewPr>
    <p:cSldViewPr snapToGrid="0">
      <p:cViewPr varScale="1">
        <p:scale>
          <a:sx n="64" d="100"/>
          <a:sy n="64" d="100"/>
        </p:scale>
        <p:origin x="34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EF836-1B92-4BB9-A026-840A0CC45D27}" type="datetimeFigureOut">
              <a:rPr lang="en-US" smtClean="0"/>
              <a:t>3/12/2025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9ED64-4160-4591-B576-5AA66E161034}" type="slidenum">
              <a:rPr lang="en-US" smtClean="0"/>
              <a:t>‹#›</a:t>
            </a:fld>
            <a:endParaRPr lang="en-US"/>
          </a:p>
        </p:txBody>
      </p:sp>
    </p:spTree>
    <p:extLst>
      <p:ext uri="{BB962C8B-B14F-4D97-AF65-F5344CB8AC3E}">
        <p14:creationId xmlns:p14="http://schemas.microsoft.com/office/powerpoint/2010/main" val="2881059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scm.com/book/en/v2/ch00/ch02-git-basics-chapt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650"/>
              </a:lnSpc>
              <a:spcAft>
                <a:spcPts val="825"/>
              </a:spcAft>
              <a:buNone/>
            </a:pPr>
            <a:r>
              <a:rPr lang="en-US" b="0" i="0" dirty="0">
                <a:solidFill>
                  <a:srgbClr val="4E443C"/>
                </a:solidFill>
                <a:effectLst/>
                <a:latin typeface="Arial" panose="020B0604020202020204" pitchFamily="34" charset="0"/>
              </a:rPr>
              <a:t>The working tree is a single checkout of one version of the project. These files are pulled out of the compressed database in the Git directory and placed on disk for you to use or modify.</a:t>
            </a:r>
          </a:p>
          <a:p>
            <a:pPr algn="l">
              <a:lnSpc>
                <a:spcPts val="1650"/>
              </a:lnSpc>
              <a:spcAft>
                <a:spcPts val="825"/>
              </a:spcAft>
              <a:buNone/>
            </a:pPr>
            <a:r>
              <a:rPr lang="en-US" b="0" i="0" dirty="0">
                <a:solidFill>
                  <a:srgbClr val="4E443C"/>
                </a:solidFill>
                <a:effectLst/>
                <a:latin typeface="Arial" panose="020B0604020202020204" pitchFamily="34" charset="0"/>
              </a:rPr>
              <a:t>The staging area is a file, generally contained in your Git directory, that stores information about what will go into your next commit. Its technical name in Git parlance is the “index”, but the phrase “staging area” works just as well.</a:t>
            </a:r>
          </a:p>
          <a:p>
            <a:pPr algn="l">
              <a:lnSpc>
                <a:spcPts val="1650"/>
              </a:lnSpc>
              <a:spcAft>
                <a:spcPts val="825"/>
              </a:spcAft>
              <a:buNone/>
            </a:pPr>
            <a:r>
              <a:rPr lang="en-US" b="0" i="0" dirty="0">
                <a:solidFill>
                  <a:srgbClr val="4E443C"/>
                </a:solidFill>
                <a:effectLst/>
                <a:latin typeface="Arial" panose="020B0604020202020204" pitchFamily="34" charset="0"/>
              </a:rPr>
              <a:t>The Git directory is where Git stores the metadata and object database for your project. This is the most important part of Git, and it is what is copied when you </a:t>
            </a:r>
            <a:r>
              <a:rPr lang="en-US" b="1" i="0" dirty="0">
                <a:solidFill>
                  <a:srgbClr val="4E443C"/>
                </a:solidFill>
                <a:effectLst/>
                <a:latin typeface="Courier"/>
              </a:rPr>
              <a:t>clone</a:t>
            </a:r>
            <a:r>
              <a:rPr lang="en-US" b="0" i="0" dirty="0">
                <a:solidFill>
                  <a:srgbClr val="4E443C"/>
                </a:solidFill>
                <a:effectLst/>
                <a:latin typeface="Arial" panose="020B0604020202020204" pitchFamily="34" charset="0"/>
              </a:rPr>
              <a:t> a repository from another computer.</a:t>
            </a:r>
          </a:p>
          <a:p>
            <a:pPr algn="l">
              <a:lnSpc>
                <a:spcPts val="1650"/>
              </a:lnSpc>
              <a:spcAft>
                <a:spcPts val="825"/>
              </a:spcAft>
              <a:buNone/>
            </a:pPr>
            <a:r>
              <a:rPr lang="en-US" b="0" i="0" dirty="0">
                <a:solidFill>
                  <a:srgbClr val="4E443C"/>
                </a:solidFill>
                <a:effectLst/>
                <a:latin typeface="Arial" panose="020B0604020202020204" pitchFamily="34" charset="0"/>
              </a:rPr>
              <a:t>The basic Git workflow goes something like this:</a:t>
            </a:r>
          </a:p>
          <a:p>
            <a:pPr algn="l">
              <a:lnSpc>
                <a:spcPts val="1260"/>
              </a:lnSpc>
              <a:spcBef>
                <a:spcPts val="375"/>
              </a:spcBef>
              <a:spcAft>
                <a:spcPts val="825"/>
              </a:spcAft>
              <a:buFont typeface="+mj-lt"/>
              <a:buAutoNum type="arabicPeriod"/>
            </a:pPr>
            <a:r>
              <a:rPr lang="en-US" b="0" i="0" dirty="0">
                <a:solidFill>
                  <a:srgbClr val="4E443C"/>
                </a:solidFill>
                <a:effectLst/>
                <a:latin typeface="Arial" panose="020B0604020202020204" pitchFamily="34" charset="0"/>
              </a:rPr>
              <a:t>You modify files in your working tree.</a:t>
            </a:r>
          </a:p>
          <a:p>
            <a:pPr algn="l">
              <a:lnSpc>
                <a:spcPts val="1260"/>
              </a:lnSpc>
              <a:spcBef>
                <a:spcPts val="375"/>
              </a:spcBef>
              <a:spcAft>
                <a:spcPts val="825"/>
              </a:spcAft>
              <a:buFont typeface="+mj-lt"/>
              <a:buAutoNum type="arabicPeriod"/>
            </a:pPr>
            <a:r>
              <a:rPr lang="en-US" b="0" i="0" dirty="0">
                <a:solidFill>
                  <a:srgbClr val="4E443C"/>
                </a:solidFill>
                <a:effectLst/>
                <a:latin typeface="Arial" panose="020B0604020202020204" pitchFamily="34" charset="0"/>
              </a:rPr>
              <a:t>You selectively stage just those changes you want to be part of your next commit, which adds </a:t>
            </a:r>
            <a:r>
              <a:rPr lang="en-US" b="1" i="0" dirty="0">
                <a:solidFill>
                  <a:srgbClr val="4E443C"/>
                </a:solidFill>
                <a:effectLst/>
                <a:latin typeface="Courier"/>
              </a:rPr>
              <a:t>only</a:t>
            </a:r>
            <a:r>
              <a:rPr lang="en-US" b="0" i="0" dirty="0">
                <a:solidFill>
                  <a:srgbClr val="4E443C"/>
                </a:solidFill>
                <a:effectLst/>
                <a:latin typeface="Arial" panose="020B0604020202020204" pitchFamily="34" charset="0"/>
              </a:rPr>
              <a:t> those changes to the staging area.</a:t>
            </a:r>
          </a:p>
          <a:p>
            <a:pPr algn="l">
              <a:lnSpc>
                <a:spcPts val="1260"/>
              </a:lnSpc>
              <a:spcBef>
                <a:spcPts val="375"/>
              </a:spcBef>
              <a:spcAft>
                <a:spcPts val="825"/>
              </a:spcAft>
              <a:buFont typeface="+mj-lt"/>
              <a:buAutoNum type="arabicPeriod"/>
            </a:pPr>
            <a:r>
              <a:rPr lang="en-US" b="0" i="0" dirty="0">
                <a:solidFill>
                  <a:srgbClr val="4E443C"/>
                </a:solidFill>
                <a:effectLst/>
                <a:latin typeface="Arial" panose="020B0604020202020204" pitchFamily="34" charset="0"/>
              </a:rPr>
              <a:t>You do a commit, which takes the files as they are in the staging area and stores that snapshot permanently to your Git directory.</a:t>
            </a:r>
          </a:p>
          <a:p>
            <a:pPr algn="l">
              <a:lnSpc>
                <a:spcPts val="1650"/>
              </a:lnSpc>
              <a:spcAft>
                <a:spcPts val="825"/>
              </a:spcAft>
            </a:pPr>
            <a:r>
              <a:rPr lang="en-US" b="0" i="0" dirty="0">
                <a:solidFill>
                  <a:srgbClr val="4E443C"/>
                </a:solidFill>
                <a:effectLst/>
                <a:latin typeface="Arial" panose="020B0604020202020204" pitchFamily="34" charset="0"/>
              </a:rPr>
              <a:t>If a particular version of a file is in the Git directory, it’s considered </a:t>
            </a:r>
            <a:r>
              <a:rPr lang="en-US" b="1" i="0" dirty="0">
                <a:solidFill>
                  <a:srgbClr val="4E443C"/>
                </a:solidFill>
                <a:effectLst/>
                <a:latin typeface="Courier"/>
              </a:rPr>
              <a:t>committed</a:t>
            </a:r>
            <a:r>
              <a:rPr lang="en-US" b="0" i="0" dirty="0">
                <a:solidFill>
                  <a:srgbClr val="4E443C"/>
                </a:solidFill>
                <a:effectLst/>
                <a:latin typeface="Arial" panose="020B0604020202020204" pitchFamily="34" charset="0"/>
              </a:rPr>
              <a:t>. If it has been modified and was added to the staging area, it is </a:t>
            </a:r>
            <a:r>
              <a:rPr lang="en-US" b="1" i="0" dirty="0">
                <a:solidFill>
                  <a:srgbClr val="4E443C"/>
                </a:solidFill>
                <a:effectLst/>
                <a:latin typeface="Courier"/>
              </a:rPr>
              <a:t>staged</a:t>
            </a:r>
            <a:r>
              <a:rPr lang="en-US" b="0" i="0" dirty="0">
                <a:solidFill>
                  <a:srgbClr val="4E443C"/>
                </a:solidFill>
                <a:effectLst/>
                <a:latin typeface="Arial" panose="020B0604020202020204" pitchFamily="34" charset="0"/>
              </a:rPr>
              <a:t>. And if it was changed since it was checked out but has not been staged, it is </a:t>
            </a:r>
            <a:r>
              <a:rPr lang="en-US" b="1" i="0" dirty="0">
                <a:solidFill>
                  <a:srgbClr val="4E443C"/>
                </a:solidFill>
                <a:effectLst/>
                <a:latin typeface="Courier"/>
              </a:rPr>
              <a:t>modified</a:t>
            </a:r>
            <a:r>
              <a:rPr lang="en-US" b="0" i="0" dirty="0">
                <a:solidFill>
                  <a:srgbClr val="4E443C"/>
                </a:solidFill>
                <a:effectLst/>
                <a:latin typeface="Arial" panose="020B0604020202020204" pitchFamily="34" charset="0"/>
              </a:rPr>
              <a:t>. In </a:t>
            </a:r>
            <a:r>
              <a:rPr lang="en-US" b="0" i="0" u="none" strike="noStrike" dirty="0">
                <a:solidFill>
                  <a:srgbClr val="0388A6"/>
                </a:solidFill>
                <a:effectLst/>
                <a:latin typeface="Arial" panose="020B0604020202020204" pitchFamily="34" charset="0"/>
                <a:hlinkClick r:id="rId3"/>
              </a:rPr>
              <a:t>Git Basics</a:t>
            </a:r>
            <a:r>
              <a:rPr lang="en-US" b="0" i="0" dirty="0">
                <a:solidFill>
                  <a:srgbClr val="4E443C"/>
                </a:solidFill>
                <a:effectLst/>
                <a:latin typeface="Arial" panose="020B0604020202020204" pitchFamily="34" charset="0"/>
              </a:rPr>
              <a:t>, you’ll learn more about these states and how you can either take advantage of them or skip the staged part entirely.</a:t>
            </a:r>
          </a:p>
          <a:p>
            <a:endParaRPr lang="en-US" dirty="0"/>
          </a:p>
          <a:p>
            <a:r>
              <a:rPr lang="en-US" dirty="0"/>
              <a:t>.git stores</a:t>
            </a:r>
          </a:p>
          <a:p>
            <a:r>
              <a:rPr lang="en-US" dirty="0"/>
              <a:t>- references (HEAD, branches, tags, etc.)</a:t>
            </a:r>
          </a:p>
          <a:p>
            <a:r>
              <a:rPr lang="en-US" dirty="0"/>
              <a:t>- configuration and metadata</a:t>
            </a:r>
          </a:p>
          <a:p>
            <a:r>
              <a:rPr lang="en-US" dirty="0"/>
              <a:t>- index: This file is also known as the staging area. It keeps track of the changes that are staged for the next commit.</a:t>
            </a:r>
          </a:p>
          <a:p>
            <a:r>
              <a:rPr lang="en-US" dirty="0"/>
              <a:t>- objects/: This directory stores all the content of your repository, including commits, trees, and blobs. These objects are stored in a compressed format and are identified by their SHA-1 hash.</a:t>
            </a:r>
          </a:p>
        </p:txBody>
      </p:sp>
      <p:sp>
        <p:nvSpPr>
          <p:cNvPr id="4" name="Slide Number Placeholder 3"/>
          <p:cNvSpPr>
            <a:spLocks noGrp="1"/>
          </p:cNvSpPr>
          <p:nvPr>
            <p:ph type="sldNum" sz="quarter" idx="5"/>
          </p:nvPr>
        </p:nvSpPr>
        <p:spPr/>
        <p:txBody>
          <a:bodyPr/>
          <a:lstStyle/>
          <a:p>
            <a:fld id="{BAC9ED64-4160-4591-B576-5AA66E161034}" type="slidenum">
              <a:rPr lang="en-US" smtClean="0"/>
              <a:t>7</a:t>
            </a:fld>
            <a:endParaRPr lang="en-US"/>
          </a:p>
        </p:txBody>
      </p:sp>
    </p:spTree>
    <p:extLst>
      <p:ext uri="{BB962C8B-B14F-4D97-AF65-F5344CB8AC3E}">
        <p14:creationId xmlns:p14="http://schemas.microsoft.com/office/powerpoint/2010/main" val="405309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status</a:t>
            </a:r>
            <a:endParaRPr lang="en-US" dirty="0"/>
          </a:p>
        </p:txBody>
      </p:sp>
      <p:sp>
        <p:nvSpPr>
          <p:cNvPr id="4" name="Slide Number Placeholder 3"/>
          <p:cNvSpPr>
            <a:spLocks noGrp="1"/>
          </p:cNvSpPr>
          <p:nvPr>
            <p:ph type="sldNum" sz="quarter" idx="5"/>
          </p:nvPr>
        </p:nvSpPr>
        <p:spPr/>
        <p:txBody>
          <a:bodyPr/>
          <a:lstStyle/>
          <a:p>
            <a:fld id="{BAC9ED64-4160-4591-B576-5AA66E161034}" type="slidenum">
              <a:rPr lang="en-US" smtClean="0"/>
              <a:t>8</a:t>
            </a:fld>
            <a:endParaRPr lang="en-US"/>
          </a:p>
        </p:txBody>
      </p:sp>
    </p:spTree>
    <p:extLst>
      <p:ext uri="{BB962C8B-B14F-4D97-AF65-F5344CB8AC3E}">
        <p14:creationId xmlns:p14="http://schemas.microsoft.com/office/powerpoint/2010/main" val="269427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392A-57F0-4653-AA94-E954E98C75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7339E2-6A12-BDD4-607F-C40274BCA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B0F38C-E857-16B5-CA7A-04FFC8707FA9}"/>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5" name="Footer Placeholder 4">
            <a:extLst>
              <a:ext uri="{FF2B5EF4-FFF2-40B4-BE49-F238E27FC236}">
                <a16:creationId xmlns:a16="http://schemas.microsoft.com/office/drawing/2014/main" id="{5DDEBB78-8873-7E87-B8BD-D1A621FCAA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22E6C-DAFE-64F6-56B7-66D01D4C1A13}"/>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69905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BB97-C3F4-FC67-8875-4F28A10FA1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7A956A-50DE-DC97-5106-7E052AB28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41475-EC91-1979-24CA-0EE2B56FEACE}"/>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5" name="Footer Placeholder 4">
            <a:extLst>
              <a:ext uri="{FF2B5EF4-FFF2-40B4-BE49-F238E27FC236}">
                <a16:creationId xmlns:a16="http://schemas.microsoft.com/office/drawing/2014/main" id="{FBDF3367-3D69-02FB-3E64-579612C69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2058F-C16D-F00E-DFEE-4EA7B115C7FA}"/>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8639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E5B4A7-1292-F51C-2F8A-C3558436A5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B1344A-8C92-0CF4-D794-13406A7B57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63F2D7-5F8B-B2E3-1685-5A29E08C5EA9}"/>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5" name="Footer Placeholder 4">
            <a:extLst>
              <a:ext uri="{FF2B5EF4-FFF2-40B4-BE49-F238E27FC236}">
                <a16:creationId xmlns:a16="http://schemas.microsoft.com/office/drawing/2014/main" id="{22AF7DA1-41FF-340C-22BF-6BB7B1F21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754F4-069E-8FBF-BD38-2624B4DDD1D7}"/>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150462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89E31-2201-36F3-F8F9-7CF249BEBB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23E7D4-B6C3-6C02-BAC8-560BCE233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FCB40-FA79-5BD7-49FB-171CA3E988BE}"/>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5" name="Footer Placeholder 4">
            <a:extLst>
              <a:ext uri="{FF2B5EF4-FFF2-40B4-BE49-F238E27FC236}">
                <a16:creationId xmlns:a16="http://schemas.microsoft.com/office/drawing/2014/main" id="{C20CD59F-4E89-8378-8D57-975BD814B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B83C2-15CC-602A-1807-AD4FCC338E7D}"/>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241860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CF71-C0B9-D772-C79D-F2B7D95E7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D8340D-88B1-46F2-DD46-63D592F815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AC98A5-CC82-48D8-4BDD-AD0FF73AC962}"/>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5" name="Footer Placeholder 4">
            <a:extLst>
              <a:ext uri="{FF2B5EF4-FFF2-40B4-BE49-F238E27FC236}">
                <a16:creationId xmlns:a16="http://schemas.microsoft.com/office/drawing/2014/main" id="{3E0D27BD-8381-081A-F3C6-08749ACCA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14E6D-C6CE-42BB-817C-D4825F0EC24C}"/>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19961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F50A-CC95-BE96-F69B-34182CA65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49382-5112-5782-38F1-459B0ABE4B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9B52FE-7F54-A880-161E-4FEBD2E30E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497AFF-01AA-331F-E626-71B1B9AC827E}"/>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6" name="Footer Placeholder 5">
            <a:extLst>
              <a:ext uri="{FF2B5EF4-FFF2-40B4-BE49-F238E27FC236}">
                <a16:creationId xmlns:a16="http://schemas.microsoft.com/office/drawing/2014/main" id="{0FC6A814-ECCB-8BEB-3748-31D36D1666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70FB5-C3B1-4E23-B48B-6354DCBFA63B}"/>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165677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D8811-9511-8CB5-2A94-3ECAB472F0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D8D17E-4B6F-4EC7-0F7A-BD4E87112F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6F267C-60CF-7BE7-5CA5-37D2AD312D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636354-287A-AF3B-4C62-77B1FF470C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25264D-9D4B-3E82-E090-13F6BD4DE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0AA623-97B1-2E2A-4F43-7B652F7CB958}"/>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8" name="Footer Placeholder 7">
            <a:extLst>
              <a:ext uri="{FF2B5EF4-FFF2-40B4-BE49-F238E27FC236}">
                <a16:creationId xmlns:a16="http://schemas.microsoft.com/office/drawing/2014/main" id="{C8D45E46-BCC2-868F-6005-A6D2652150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0766CF-9406-0FA7-C984-FF750A0B4236}"/>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395641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291E-B6AF-39FB-E424-DD4D150BEB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245509-FAE0-47A6-FAEE-10E7A110D346}"/>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4" name="Footer Placeholder 3">
            <a:extLst>
              <a:ext uri="{FF2B5EF4-FFF2-40B4-BE49-F238E27FC236}">
                <a16:creationId xmlns:a16="http://schemas.microsoft.com/office/drawing/2014/main" id="{27DC8EAA-F89B-CE21-FB83-F03CE8A5E9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EBE3C2-5E9B-C82A-C216-7BB9FD058564}"/>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229026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19161-D89B-B46A-1F4E-DE9FFE7488A2}"/>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3" name="Footer Placeholder 2">
            <a:extLst>
              <a:ext uri="{FF2B5EF4-FFF2-40B4-BE49-F238E27FC236}">
                <a16:creationId xmlns:a16="http://schemas.microsoft.com/office/drawing/2014/main" id="{E5B65C07-91C7-B5B8-8262-E377C5D3B9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55209-441F-C4E1-B74F-A1C9F2D0ACDA}"/>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3044297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6F25-695D-B62A-17DC-470A96EA2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4ABFB-D374-FB38-93B6-25367AD5B0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0F5DC6-8490-B10B-5CBD-CAA4B7AFF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1D170-A4BA-42E8-4145-265C35A3CC34}"/>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6" name="Footer Placeholder 5">
            <a:extLst>
              <a:ext uri="{FF2B5EF4-FFF2-40B4-BE49-F238E27FC236}">
                <a16:creationId xmlns:a16="http://schemas.microsoft.com/office/drawing/2014/main" id="{04A43D14-25DE-6245-30C0-500EE55B8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7F91CA-24FB-7910-4C6C-27BB6EB36ACA}"/>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86617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46511-3EF3-B78D-1879-5E7BA6CE8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2A2EB8-2D56-2DB4-2F0E-508B186B13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6CD3C-4CFB-19F4-77C6-4B4BA2E6E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4C562-5A74-B916-9B72-241E17B762BB}"/>
              </a:ext>
            </a:extLst>
          </p:cNvPr>
          <p:cNvSpPr>
            <a:spLocks noGrp="1"/>
          </p:cNvSpPr>
          <p:nvPr>
            <p:ph type="dt" sz="half" idx="10"/>
          </p:nvPr>
        </p:nvSpPr>
        <p:spPr/>
        <p:txBody>
          <a:bodyPr/>
          <a:lstStyle/>
          <a:p>
            <a:fld id="{21313E3A-D863-467D-A8AF-65230468DBE3}" type="datetimeFigureOut">
              <a:rPr lang="en-US" smtClean="0"/>
              <a:t>3/12/2025</a:t>
            </a:fld>
            <a:endParaRPr lang="en-US"/>
          </a:p>
        </p:txBody>
      </p:sp>
      <p:sp>
        <p:nvSpPr>
          <p:cNvPr id="6" name="Footer Placeholder 5">
            <a:extLst>
              <a:ext uri="{FF2B5EF4-FFF2-40B4-BE49-F238E27FC236}">
                <a16:creationId xmlns:a16="http://schemas.microsoft.com/office/drawing/2014/main" id="{F8B794E2-ED7C-4CEC-FE46-84359BBA72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33AE6D-80CD-8E16-1F56-7AC15E9845FD}"/>
              </a:ext>
            </a:extLst>
          </p:cNvPr>
          <p:cNvSpPr>
            <a:spLocks noGrp="1"/>
          </p:cNvSpPr>
          <p:nvPr>
            <p:ph type="sldNum" sz="quarter" idx="12"/>
          </p:nvPr>
        </p:nvSpPr>
        <p:spPr/>
        <p:txBody>
          <a:bodyPr/>
          <a:lstStyle/>
          <a:p>
            <a:fld id="{536BBF9C-D593-43BD-AF00-3F78027182AF}" type="slidenum">
              <a:rPr lang="en-US" smtClean="0"/>
              <a:t>‹#›</a:t>
            </a:fld>
            <a:endParaRPr lang="en-US"/>
          </a:p>
        </p:txBody>
      </p:sp>
    </p:spTree>
    <p:extLst>
      <p:ext uri="{BB962C8B-B14F-4D97-AF65-F5344CB8AC3E}">
        <p14:creationId xmlns:p14="http://schemas.microsoft.com/office/powerpoint/2010/main" val="2567161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B8E63-F5CB-94AF-031A-4A3947024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F891E9-3877-2CD5-DB37-927A99584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EEA251-675D-06CA-878D-4C9BFC1A0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313E3A-D863-467D-A8AF-65230468DBE3}" type="datetimeFigureOut">
              <a:rPr lang="en-US" smtClean="0"/>
              <a:t>3/12/2025</a:t>
            </a:fld>
            <a:endParaRPr lang="en-US"/>
          </a:p>
        </p:txBody>
      </p:sp>
      <p:sp>
        <p:nvSpPr>
          <p:cNvPr id="5" name="Footer Placeholder 4">
            <a:extLst>
              <a:ext uri="{FF2B5EF4-FFF2-40B4-BE49-F238E27FC236}">
                <a16:creationId xmlns:a16="http://schemas.microsoft.com/office/drawing/2014/main" id="{A52F2879-AA73-0A36-F511-1615D10E4C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AA083F-D677-8984-3418-A47715ED8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6BBF9C-D593-43BD-AF00-3F78027182AF}" type="slidenum">
              <a:rPr lang="en-US" smtClean="0"/>
              <a:t>‹#›</a:t>
            </a:fld>
            <a:endParaRPr lang="en-US"/>
          </a:p>
        </p:txBody>
      </p:sp>
    </p:spTree>
    <p:extLst>
      <p:ext uri="{BB962C8B-B14F-4D97-AF65-F5344CB8AC3E}">
        <p14:creationId xmlns:p14="http://schemas.microsoft.com/office/powerpoint/2010/main" val="603213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book/en/v2/ch00/ch03-git-branch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school.github.io/visualizing-gi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11925D-3CA4-93A8-5BF0-A56F36045424}"/>
              </a:ext>
            </a:extLst>
          </p:cNvPr>
          <p:cNvSpPr>
            <a:spLocks noGrp="1"/>
          </p:cNvSpPr>
          <p:nvPr>
            <p:ph type="ctrTitle"/>
          </p:nvPr>
        </p:nvSpPr>
        <p:spPr>
          <a:xfrm>
            <a:off x="640080" y="320040"/>
            <a:ext cx="6692827" cy="3892669"/>
          </a:xfrm>
        </p:spPr>
        <p:txBody>
          <a:bodyPr>
            <a:normAutofit/>
          </a:bodyPr>
          <a:lstStyle/>
          <a:p>
            <a:pPr algn="l"/>
            <a:r>
              <a:rPr lang="en-US" sz="6600"/>
              <a:t>Git Fun(damentals)</a:t>
            </a:r>
          </a:p>
        </p:txBody>
      </p:sp>
      <p:sp>
        <p:nvSpPr>
          <p:cNvPr id="3" name="Subtitle 2">
            <a:extLst>
              <a:ext uri="{FF2B5EF4-FFF2-40B4-BE49-F238E27FC236}">
                <a16:creationId xmlns:a16="http://schemas.microsoft.com/office/drawing/2014/main" id="{1FB570A3-A078-0429-1AE2-FA970EECFAD2}"/>
              </a:ext>
            </a:extLst>
          </p:cNvPr>
          <p:cNvSpPr>
            <a:spLocks noGrp="1"/>
          </p:cNvSpPr>
          <p:nvPr>
            <p:ph type="subTitle" idx="1"/>
          </p:nvPr>
        </p:nvSpPr>
        <p:spPr>
          <a:xfrm>
            <a:off x="640080" y="4631161"/>
            <a:ext cx="6692827" cy="1569486"/>
          </a:xfrm>
        </p:spPr>
        <p:txBody>
          <a:bodyPr>
            <a:normAutofit/>
          </a:bodyPr>
          <a:lstStyle/>
          <a:p>
            <a:pPr algn="l"/>
            <a:r>
              <a:rPr lang="en-US" dirty="0"/>
              <a:t>Have fun with Git without going mental!</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9BF6239F-45A3-4C6F-140E-A1D67430D4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extLst>
      <p:ext uri="{BB962C8B-B14F-4D97-AF65-F5344CB8AC3E}">
        <p14:creationId xmlns:p14="http://schemas.microsoft.com/office/powerpoint/2010/main" val="53625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62617-2B24-F4AF-4AF2-9A91E8961EB7}"/>
              </a:ext>
            </a:extLst>
          </p:cNvPr>
          <p:cNvSpPr>
            <a:spLocks noGrp="1"/>
          </p:cNvSpPr>
          <p:nvPr>
            <p:ph type="title"/>
          </p:nvPr>
        </p:nvSpPr>
        <p:spPr/>
        <p:txBody>
          <a:bodyPr/>
          <a:lstStyle/>
          <a:p>
            <a:r>
              <a:rPr lang="en-US" dirty="0"/>
              <a:t>What is a branch?</a:t>
            </a:r>
          </a:p>
        </p:txBody>
      </p:sp>
      <p:sp>
        <p:nvSpPr>
          <p:cNvPr id="3" name="Content Placeholder 2">
            <a:extLst>
              <a:ext uri="{FF2B5EF4-FFF2-40B4-BE49-F238E27FC236}">
                <a16:creationId xmlns:a16="http://schemas.microsoft.com/office/drawing/2014/main" id="{A03AD1E0-A722-1FA8-9A89-AB63B9575C24}"/>
              </a:ext>
            </a:extLst>
          </p:cNvPr>
          <p:cNvSpPr>
            <a:spLocks noGrp="1"/>
          </p:cNvSpPr>
          <p:nvPr>
            <p:ph idx="1"/>
          </p:nvPr>
        </p:nvSpPr>
        <p:spPr/>
        <p:txBody>
          <a:bodyPr>
            <a:normAutofit fontScale="92500" lnSpcReduction="10000"/>
          </a:bodyPr>
          <a:lstStyle/>
          <a:p>
            <a:r>
              <a:rPr lang="en-US" b="0" i="0" dirty="0">
                <a:solidFill>
                  <a:srgbClr val="4E443C"/>
                </a:solidFill>
                <a:effectLst/>
                <a:latin typeface="Arial" panose="020B0604020202020204" pitchFamily="34" charset="0"/>
              </a:rPr>
              <a:t>Branching means you diverge from the main line of development and continue to do work without messing with that main line. In many VCS tools, this is a somewhat expensive process, often requiring you to create a new copy of your source code directory, which can take a long time for large projects.</a:t>
            </a:r>
          </a:p>
          <a:p>
            <a:r>
              <a:rPr lang="en-US" b="0" i="0" dirty="0">
                <a:solidFill>
                  <a:srgbClr val="4E443C"/>
                </a:solidFill>
                <a:effectLst/>
                <a:latin typeface="Arial" panose="020B0604020202020204" pitchFamily="34" charset="0"/>
              </a:rPr>
              <a:t>When you make a commit, Git stores a commit object that contains a pointer to the snapshot of the content you staged. This object also contains the author’s name and email address, the message that you typed, and pointers to the commit or commits that directly came before this commit (its parent or parents): zero parents for the initial commit, one parent for a normal commit, and multiple parents for a commit that results from a merge of two or more branches.</a:t>
            </a:r>
            <a:endParaRPr lang="en-US" dirty="0"/>
          </a:p>
        </p:txBody>
      </p:sp>
    </p:spTree>
    <p:extLst>
      <p:ext uri="{BB962C8B-B14F-4D97-AF65-F5344CB8AC3E}">
        <p14:creationId xmlns:p14="http://schemas.microsoft.com/office/powerpoint/2010/main" val="932772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30A04-F8E1-7915-6D47-DF1603F77FAA}"/>
              </a:ext>
            </a:extLst>
          </p:cNvPr>
          <p:cNvSpPr>
            <a:spLocks noGrp="1"/>
          </p:cNvSpPr>
          <p:nvPr>
            <p:ph type="title"/>
          </p:nvPr>
        </p:nvSpPr>
        <p:spPr>
          <a:xfrm>
            <a:off x="5596501" y="489508"/>
            <a:ext cx="5754896" cy="1667569"/>
          </a:xfrm>
        </p:spPr>
        <p:txBody>
          <a:bodyPr anchor="b">
            <a:normAutofit/>
          </a:bodyPr>
          <a:lstStyle/>
          <a:p>
            <a:r>
              <a:rPr lang="en-US" sz="4000" dirty="0"/>
              <a:t>History</a:t>
            </a:r>
          </a:p>
        </p:txBody>
      </p:sp>
      <p:pic>
        <p:nvPicPr>
          <p:cNvPr id="1026" name="Picture 2" descr="undefined">
            <a:extLst>
              <a:ext uri="{FF2B5EF4-FFF2-40B4-BE49-F238E27FC236}">
                <a16:creationId xmlns:a16="http://schemas.microsoft.com/office/drawing/2014/main" id="{073ABC93-95CD-90BB-E1CC-0FBCCA0243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25482" y="918640"/>
            <a:ext cx="3361460" cy="45890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AED865F-326E-5762-4D92-B9759D511F93}"/>
              </a:ext>
            </a:extLst>
          </p:cNvPr>
          <p:cNvSpPr>
            <a:spLocks noGrp="1"/>
          </p:cNvSpPr>
          <p:nvPr>
            <p:ph idx="1"/>
          </p:nvPr>
        </p:nvSpPr>
        <p:spPr>
          <a:xfrm>
            <a:off x="5596502" y="2405894"/>
            <a:ext cx="5754896" cy="3197464"/>
          </a:xfrm>
        </p:spPr>
        <p:txBody>
          <a:bodyPr anchor="t">
            <a:normAutofit/>
          </a:bodyPr>
          <a:lstStyle/>
          <a:p>
            <a:pPr marL="0" indent="0">
              <a:buNone/>
            </a:pPr>
            <a:r>
              <a:rPr lang="en-US" sz="1600" dirty="0"/>
              <a:t>In 2005, Linus Torvalds, the creator of Linux, needed to replace the version control system used to manage the source code of the Linux kernel. He, and the Linux community, created Git. Some of the goals of the new system included:</a:t>
            </a:r>
          </a:p>
          <a:p>
            <a:r>
              <a:rPr lang="en-US" sz="1600" dirty="0"/>
              <a:t>Speed</a:t>
            </a:r>
          </a:p>
          <a:p>
            <a:r>
              <a:rPr lang="en-US" sz="1600" dirty="0"/>
              <a:t>Simple design</a:t>
            </a:r>
          </a:p>
          <a:p>
            <a:r>
              <a:rPr lang="en-US" sz="1600" dirty="0"/>
              <a:t>Strong support for non-linear development (thousands of parallel branches)</a:t>
            </a:r>
          </a:p>
          <a:p>
            <a:r>
              <a:rPr lang="en-US" sz="1600" dirty="0"/>
              <a:t>Fully distributed</a:t>
            </a:r>
          </a:p>
          <a:p>
            <a:r>
              <a:rPr lang="en-US" sz="1600" dirty="0"/>
              <a:t>Able to handle large projects like the Linux kernel efficiently (speed and data size)</a:t>
            </a:r>
          </a:p>
        </p:txBody>
      </p:sp>
      <p:sp>
        <p:nvSpPr>
          <p:cNvPr id="1042" name="Rectangle 104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604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9FBA0-1DCE-F44B-C2ED-695C1B5311AF}"/>
              </a:ext>
            </a:extLst>
          </p:cNvPr>
          <p:cNvSpPr>
            <a:spLocks noGrp="1"/>
          </p:cNvSpPr>
          <p:nvPr>
            <p:ph type="title"/>
          </p:nvPr>
        </p:nvSpPr>
        <p:spPr>
          <a:xfrm>
            <a:off x="4290217" y="489509"/>
            <a:ext cx="5754896" cy="833784"/>
          </a:xfrm>
        </p:spPr>
        <p:txBody>
          <a:bodyPr anchor="b">
            <a:normAutofit/>
          </a:bodyPr>
          <a:lstStyle/>
          <a:p>
            <a:r>
              <a:rPr lang="en-US" sz="4000" dirty="0"/>
              <a:t>What is Git?</a:t>
            </a:r>
          </a:p>
        </p:txBody>
      </p:sp>
      <p:pic>
        <p:nvPicPr>
          <p:cNvPr id="5" name="Graphic 4">
            <a:extLst>
              <a:ext uri="{FF2B5EF4-FFF2-40B4-BE49-F238E27FC236}">
                <a16:creationId xmlns:a16="http://schemas.microsoft.com/office/drawing/2014/main" id="{5CFF9EFF-4A91-FC9C-EF1F-70971C5AEE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0643" y="1323292"/>
            <a:ext cx="2788930" cy="2788930"/>
          </a:xfrm>
          <a:prstGeom prst="rect">
            <a:avLst/>
          </a:prstGeom>
        </p:spPr>
      </p:pic>
      <p:sp>
        <p:nvSpPr>
          <p:cNvPr id="3" name="Content Placeholder 2">
            <a:extLst>
              <a:ext uri="{FF2B5EF4-FFF2-40B4-BE49-F238E27FC236}">
                <a16:creationId xmlns:a16="http://schemas.microsoft.com/office/drawing/2014/main" id="{A6AB04B1-92C2-531A-A9B9-E8E31C4FCC41}"/>
              </a:ext>
            </a:extLst>
          </p:cNvPr>
          <p:cNvSpPr>
            <a:spLocks noGrp="1"/>
          </p:cNvSpPr>
          <p:nvPr>
            <p:ph idx="1"/>
          </p:nvPr>
        </p:nvSpPr>
        <p:spPr>
          <a:xfrm>
            <a:off x="4290216" y="1412981"/>
            <a:ext cx="5754896" cy="4955510"/>
          </a:xfrm>
        </p:spPr>
        <p:txBody>
          <a:bodyPr anchor="t">
            <a:noAutofit/>
          </a:bodyPr>
          <a:lstStyle/>
          <a:p>
            <a:r>
              <a:rPr lang="en-US" dirty="0"/>
              <a:t>A distributed version control system</a:t>
            </a:r>
          </a:p>
          <a:p>
            <a:r>
              <a:rPr lang="en-US" dirty="0"/>
              <a:t>Tracks the history of changes from multiple contributors</a:t>
            </a:r>
          </a:p>
          <a:p>
            <a:r>
              <a:rPr lang="en-US" dirty="0"/>
              <a:t>Any earlier version of the project can be recovered at any time</a:t>
            </a:r>
          </a:p>
          <a:p>
            <a:r>
              <a:rPr lang="en-US" dirty="0"/>
              <a:t>Each contributor has a full copy of the project and history</a:t>
            </a:r>
          </a:p>
          <a:p>
            <a:r>
              <a:rPr lang="en-US" dirty="0"/>
              <a:t>DVCSs don’t need a constant connection with a central repository</a:t>
            </a:r>
          </a:p>
          <a:p>
            <a:pPr marL="0" indent="0">
              <a:buNone/>
            </a:pPr>
            <a:endParaRPr lang="en-US"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35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9036A-BA8A-2BB2-4919-D7A7A35F8B7E}"/>
              </a:ext>
            </a:extLst>
          </p:cNvPr>
          <p:cNvSpPr>
            <a:spLocks noGrp="1"/>
          </p:cNvSpPr>
          <p:nvPr>
            <p:ph type="title"/>
          </p:nvPr>
        </p:nvSpPr>
        <p:spPr/>
        <p:txBody>
          <a:bodyPr/>
          <a:lstStyle/>
          <a:p>
            <a:r>
              <a:rPr lang="en-US" dirty="0"/>
              <a:t>Stream of snapshots</a:t>
            </a:r>
          </a:p>
        </p:txBody>
      </p:sp>
      <p:sp>
        <p:nvSpPr>
          <p:cNvPr id="3" name="Content Placeholder 2">
            <a:extLst>
              <a:ext uri="{FF2B5EF4-FFF2-40B4-BE49-F238E27FC236}">
                <a16:creationId xmlns:a16="http://schemas.microsoft.com/office/drawing/2014/main" id="{0466A1B3-4E8B-F958-BA90-3EF39D86A337}"/>
              </a:ext>
            </a:extLst>
          </p:cNvPr>
          <p:cNvSpPr>
            <a:spLocks noGrp="1"/>
          </p:cNvSpPr>
          <p:nvPr>
            <p:ph idx="1"/>
          </p:nvPr>
        </p:nvSpPr>
        <p:spPr/>
        <p:txBody>
          <a:bodyPr>
            <a:normAutofit fontScale="92500" lnSpcReduction="10000"/>
          </a:bodyPr>
          <a:lstStyle/>
          <a:p>
            <a:r>
              <a:rPr lang="en-US" b="0" i="0" dirty="0">
                <a:solidFill>
                  <a:srgbClr val="4E443C"/>
                </a:solidFill>
                <a:effectLst/>
              </a:rPr>
              <a:t>The way Git thinks about its data is different from other VCS. Conceptually, most other systems store information as a list of file-based changes. They store the data as a set of files and the changes made to each file over time.</a:t>
            </a:r>
          </a:p>
          <a:p>
            <a:r>
              <a:rPr lang="en-US" b="0" i="0" dirty="0">
                <a:solidFill>
                  <a:srgbClr val="4E443C"/>
                </a:solidFill>
                <a:effectLst/>
              </a:rPr>
              <a:t>Git thinks of its data more like a series of snapshots of a miniature filesystem. Every time you commit, Git takes a picture of what all your files look like at that moment and stores a reference to that snapshot.</a:t>
            </a:r>
          </a:p>
          <a:p>
            <a:r>
              <a:rPr lang="en-US" b="0" i="0" dirty="0">
                <a:solidFill>
                  <a:srgbClr val="4E443C"/>
                </a:solidFill>
                <a:effectLst/>
              </a:rPr>
              <a:t>To be efficient, if files have not changed, Git doesn’t store the file again, just a link to the previous identical file it has already stored. Git thinks about its data more like a </a:t>
            </a:r>
            <a:r>
              <a:rPr lang="en-US" b="1" i="0" dirty="0">
                <a:solidFill>
                  <a:srgbClr val="4E443C"/>
                </a:solidFill>
                <a:effectLst/>
              </a:rPr>
              <a:t>stream of snapshots</a:t>
            </a:r>
            <a:r>
              <a:rPr lang="en-US" b="0" i="0" dirty="0">
                <a:solidFill>
                  <a:srgbClr val="4E443C"/>
                </a:solidFill>
                <a:effectLst/>
              </a:rPr>
              <a:t>.</a:t>
            </a:r>
          </a:p>
          <a:p>
            <a:r>
              <a:rPr lang="en-US" b="0" i="0" dirty="0">
                <a:solidFill>
                  <a:srgbClr val="4E443C"/>
                </a:solidFill>
                <a:effectLst/>
              </a:rPr>
              <a:t>We’ll explore some of the benefits you gain by thinking of your data this way when we cover Git branching in </a:t>
            </a:r>
            <a:r>
              <a:rPr lang="en-US" b="0" i="0" u="none" strike="noStrike" dirty="0">
                <a:solidFill>
                  <a:srgbClr val="0388A6"/>
                </a:solidFill>
                <a:effectLst/>
                <a:hlinkClick r:id="rId2"/>
              </a:rPr>
              <a:t>Git Branching</a:t>
            </a:r>
            <a:r>
              <a:rPr lang="en-US" b="0" i="0" dirty="0">
                <a:solidFill>
                  <a:srgbClr val="4E443C"/>
                </a:solidFill>
                <a:effectLst/>
              </a:rPr>
              <a:t>.</a:t>
            </a:r>
            <a:endParaRPr lang="en-US" dirty="0"/>
          </a:p>
        </p:txBody>
      </p:sp>
    </p:spTree>
    <p:extLst>
      <p:ext uri="{BB962C8B-B14F-4D97-AF65-F5344CB8AC3E}">
        <p14:creationId xmlns:p14="http://schemas.microsoft.com/office/powerpoint/2010/main" val="424420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C77A-92DF-6D30-D2F8-5716ABD0BE23}"/>
              </a:ext>
            </a:extLst>
          </p:cNvPr>
          <p:cNvSpPr>
            <a:spLocks noGrp="1"/>
          </p:cNvSpPr>
          <p:nvPr>
            <p:ph type="title"/>
          </p:nvPr>
        </p:nvSpPr>
        <p:spPr/>
        <p:txBody>
          <a:bodyPr/>
          <a:lstStyle/>
          <a:p>
            <a:r>
              <a:rPr lang="en-US" dirty="0"/>
              <a:t>Git is distributed</a:t>
            </a:r>
          </a:p>
        </p:txBody>
      </p:sp>
      <p:sp>
        <p:nvSpPr>
          <p:cNvPr id="3" name="Content Placeholder 2">
            <a:extLst>
              <a:ext uri="{FF2B5EF4-FFF2-40B4-BE49-F238E27FC236}">
                <a16:creationId xmlns:a16="http://schemas.microsoft.com/office/drawing/2014/main" id="{E90D7EAC-92AE-C5C1-44C7-6D39FED54DF8}"/>
              </a:ext>
            </a:extLst>
          </p:cNvPr>
          <p:cNvSpPr>
            <a:spLocks noGrp="1"/>
          </p:cNvSpPr>
          <p:nvPr>
            <p:ph idx="1"/>
          </p:nvPr>
        </p:nvSpPr>
        <p:spPr/>
        <p:txBody>
          <a:bodyPr>
            <a:normAutofit lnSpcReduction="10000"/>
          </a:bodyPr>
          <a:lstStyle/>
          <a:p>
            <a:pPr algn="l">
              <a:lnSpc>
                <a:spcPct val="100000"/>
              </a:lnSpc>
              <a:buNone/>
            </a:pPr>
            <a:r>
              <a:rPr lang="en-US" b="1" i="0" dirty="0">
                <a:solidFill>
                  <a:srgbClr val="4E443C"/>
                </a:solidFill>
                <a:effectLst/>
              </a:rPr>
              <a:t>Nearly Every Operation Is Local</a:t>
            </a:r>
          </a:p>
          <a:p>
            <a:pPr>
              <a:lnSpc>
                <a:spcPct val="100000"/>
              </a:lnSpc>
              <a:spcAft>
                <a:spcPts val="825"/>
              </a:spcAft>
            </a:pPr>
            <a:r>
              <a:rPr lang="en-US" dirty="0">
                <a:solidFill>
                  <a:srgbClr val="4E443C"/>
                </a:solidFill>
              </a:rPr>
              <a:t>In </a:t>
            </a:r>
            <a:r>
              <a:rPr lang="en-US" b="0" i="0" dirty="0">
                <a:solidFill>
                  <a:srgbClr val="4E443C"/>
                </a:solidFill>
                <a:effectLst/>
              </a:rPr>
              <a:t>CVCS, you must connect to the central store to access and update the history. With Git you have the entire history of the project right there on your local disk, most operations seem almost instantaneous.</a:t>
            </a:r>
          </a:p>
          <a:p>
            <a:pPr algn="l">
              <a:lnSpc>
                <a:spcPct val="100000"/>
              </a:lnSpc>
              <a:spcAft>
                <a:spcPts val="825"/>
              </a:spcAft>
            </a:pPr>
            <a:r>
              <a:rPr lang="en-US" b="0" i="0" dirty="0">
                <a:solidFill>
                  <a:srgbClr val="4E443C"/>
                </a:solidFill>
                <a:effectLst/>
              </a:rPr>
              <a:t>This also means that there is very little you can’t do if you’re offline. If you get on an airplane or a train and want to do a little work, you can commit happily (to your </a:t>
            </a:r>
            <a:r>
              <a:rPr lang="en-US" b="1" i="0" dirty="0">
                <a:solidFill>
                  <a:srgbClr val="4E443C"/>
                </a:solidFill>
                <a:effectLst/>
              </a:rPr>
              <a:t>local</a:t>
            </a:r>
            <a:r>
              <a:rPr lang="en-US" b="0" i="0" dirty="0">
                <a:solidFill>
                  <a:srgbClr val="4E443C"/>
                </a:solidFill>
                <a:effectLst/>
              </a:rPr>
              <a:t> copy, remember?) until you get to a network connection to upload. If you go home and can’t get your VPN client working properly, you can still work.</a:t>
            </a:r>
            <a:endParaRPr lang="en-US" dirty="0"/>
          </a:p>
        </p:txBody>
      </p:sp>
    </p:spTree>
    <p:extLst>
      <p:ext uri="{BB962C8B-B14F-4D97-AF65-F5344CB8AC3E}">
        <p14:creationId xmlns:p14="http://schemas.microsoft.com/office/powerpoint/2010/main" val="151181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6573-C151-9E01-CC80-B64954AB740F}"/>
              </a:ext>
            </a:extLst>
          </p:cNvPr>
          <p:cNvSpPr>
            <a:spLocks noGrp="1"/>
          </p:cNvSpPr>
          <p:nvPr>
            <p:ph type="title"/>
          </p:nvPr>
        </p:nvSpPr>
        <p:spPr/>
        <p:txBody>
          <a:bodyPr/>
          <a:lstStyle/>
          <a:p>
            <a:r>
              <a:rPr lang="en-US" dirty="0"/>
              <a:t>Git is safe</a:t>
            </a:r>
          </a:p>
        </p:txBody>
      </p:sp>
      <p:sp>
        <p:nvSpPr>
          <p:cNvPr id="3" name="Content Placeholder 2">
            <a:extLst>
              <a:ext uri="{FF2B5EF4-FFF2-40B4-BE49-F238E27FC236}">
                <a16:creationId xmlns:a16="http://schemas.microsoft.com/office/drawing/2014/main" id="{D30FEA1A-E809-616C-0BEA-A495448CF12A}"/>
              </a:ext>
            </a:extLst>
          </p:cNvPr>
          <p:cNvSpPr>
            <a:spLocks noGrp="1"/>
          </p:cNvSpPr>
          <p:nvPr>
            <p:ph idx="1"/>
          </p:nvPr>
        </p:nvSpPr>
        <p:spPr/>
        <p:txBody>
          <a:bodyPr/>
          <a:lstStyle/>
          <a:p>
            <a:pPr marL="0" indent="0">
              <a:buNone/>
            </a:pPr>
            <a:r>
              <a:rPr lang="en-US" dirty="0"/>
              <a:t>Integrity</a:t>
            </a:r>
          </a:p>
          <a:p>
            <a:r>
              <a:rPr lang="en-US" dirty="0"/>
              <a:t>Git uses SHA-1 hashes of data to verify integrity</a:t>
            </a:r>
          </a:p>
          <a:p>
            <a:r>
              <a:rPr lang="en-US" dirty="0"/>
              <a:t>The SHA-1 hash is used to identify every object in the database</a:t>
            </a:r>
          </a:p>
          <a:p>
            <a:pPr marL="0" indent="0">
              <a:buNone/>
            </a:pPr>
            <a:endParaRPr lang="en-US" dirty="0"/>
          </a:p>
          <a:p>
            <a:pPr marL="0" indent="0">
              <a:buNone/>
            </a:pPr>
            <a:r>
              <a:rPr lang="en-US" dirty="0"/>
              <a:t>Git only adds data</a:t>
            </a:r>
          </a:p>
          <a:p>
            <a:r>
              <a:rPr lang="en-US" dirty="0"/>
              <a:t>Nearly every operation adds information to the database</a:t>
            </a:r>
          </a:p>
          <a:p>
            <a:r>
              <a:rPr lang="en-US" dirty="0"/>
              <a:t>It is nearly impossible to delete anything</a:t>
            </a:r>
          </a:p>
          <a:p>
            <a:r>
              <a:rPr lang="en-US" dirty="0"/>
              <a:t>This allows you to easily a recover previous state</a:t>
            </a:r>
          </a:p>
        </p:txBody>
      </p:sp>
    </p:spTree>
    <p:extLst>
      <p:ext uri="{BB962C8B-B14F-4D97-AF65-F5344CB8AC3E}">
        <p14:creationId xmlns:p14="http://schemas.microsoft.com/office/powerpoint/2010/main" val="1985023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EE1F6-4BA6-9FE4-3D72-F5A9EA28B50D}"/>
              </a:ext>
            </a:extLst>
          </p:cNvPr>
          <p:cNvSpPr>
            <a:spLocks noGrp="1"/>
          </p:cNvSpPr>
          <p:nvPr>
            <p:ph type="title"/>
          </p:nvPr>
        </p:nvSpPr>
        <p:spPr>
          <a:xfrm>
            <a:off x="630936" y="640823"/>
            <a:ext cx="3419856" cy="5583148"/>
          </a:xfrm>
        </p:spPr>
        <p:txBody>
          <a:bodyPr anchor="ctr">
            <a:normAutofit/>
          </a:bodyPr>
          <a:lstStyle/>
          <a:p>
            <a:r>
              <a:rPr lang="en-US" sz="5400"/>
              <a:t>Git’s Three States</a:t>
            </a:r>
          </a:p>
        </p:txBody>
      </p:sp>
      <p:sp>
        <p:nvSpPr>
          <p:cNvPr id="1035"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orking tree, staging area, and Git directory">
            <a:extLst>
              <a:ext uri="{FF2B5EF4-FFF2-40B4-BE49-F238E27FC236}">
                <a16:creationId xmlns:a16="http://schemas.microsoft.com/office/drawing/2014/main" id="{C9C3EF32-D632-47BE-E70F-2FE95620068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691744"/>
            <a:ext cx="6894576" cy="3792015"/>
          </a:xfrm>
          <a:prstGeom prst="rect">
            <a:avLst/>
          </a:prstGeom>
          <a:noFill/>
          <a:extLst>
            <a:ext uri="{909E8E84-426E-40DD-AFC4-6F175D3DCCD1}">
              <a14:hiddenFill xmlns:a14="http://schemas.microsoft.com/office/drawing/2010/main">
                <a:solidFill>
                  <a:srgbClr val="FFFFFF"/>
                </a:solidFill>
              </a14:hiddenFill>
            </a:ext>
          </a:extLst>
        </p:spPr>
      </p:pic>
      <p:sp>
        <p:nvSpPr>
          <p:cNvPr id="1030" name="Content Placeholder 1029">
            <a:extLst>
              <a:ext uri="{FF2B5EF4-FFF2-40B4-BE49-F238E27FC236}">
                <a16:creationId xmlns:a16="http://schemas.microsoft.com/office/drawing/2014/main" id="{713F870B-111C-315B-2E2A-596C505EF7F2}"/>
              </a:ext>
            </a:extLst>
          </p:cNvPr>
          <p:cNvSpPr>
            <a:spLocks noGrp="1"/>
          </p:cNvSpPr>
          <p:nvPr>
            <p:ph idx="1"/>
          </p:nvPr>
        </p:nvSpPr>
        <p:spPr>
          <a:xfrm>
            <a:off x="4654296" y="4798577"/>
            <a:ext cx="6894576" cy="1428487"/>
          </a:xfrm>
        </p:spPr>
        <p:txBody>
          <a:bodyPr anchor="t">
            <a:normAutofit fontScale="92500"/>
          </a:bodyPr>
          <a:lstStyle/>
          <a:p>
            <a:r>
              <a:rPr lang="en-US" sz="2200" dirty="0"/>
              <a:t>Working directory – repo directory on the local file system</a:t>
            </a:r>
          </a:p>
          <a:p>
            <a:r>
              <a:rPr lang="en-US" sz="2200" dirty="0"/>
              <a:t>.git directory – hidden directory in root of the repo</a:t>
            </a:r>
          </a:p>
          <a:p>
            <a:r>
              <a:rPr lang="en-US" sz="2200" dirty="0"/>
              <a:t>Staging Area – index file in .git directory</a:t>
            </a:r>
          </a:p>
        </p:txBody>
      </p:sp>
    </p:spTree>
    <p:extLst>
      <p:ext uri="{BB962C8B-B14F-4D97-AF65-F5344CB8AC3E}">
        <p14:creationId xmlns:p14="http://schemas.microsoft.com/office/powerpoint/2010/main" val="201934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17F4-292B-E3F7-7ECA-6C30EFB0447B}"/>
              </a:ext>
            </a:extLst>
          </p:cNvPr>
          <p:cNvSpPr>
            <a:spLocks noGrp="1"/>
          </p:cNvSpPr>
          <p:nvPr>
            <p:ph type="title"/>
          </p:nvPr>
        </p:nvSpPr>
        <p:spPr/>
        <p:txBody>
          <a:bodyPr/>
          <a:lstStyle/>
          <a:p>
            <a:r>
              <a:rPr lang="en-US" dirty="0"/>
              <a:t>Tracking changes</a:t>
            </a:r>
          </a:p>
        </p:txBody>
      </p:sp>
      <p:pic>
        <p:nvPicPr>
          <p:cNvPr id="2052" name="Picture 4" descr="The lifecycle of the status of your files">
            <a:extLst>
              <a:ext uri="{FF2B5EF4-FFF2-40B4-BE49-F238E27FC236}">
                <a16:creationId xmlns:a16="http://schemas.microsoft.com/office/drawing/2014/main" id="{01673D6B-F791-2712-8B5C-52B444A486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50426" y="1825625"/>
            <a:ext cx="9891147"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ight Brace 2">
            <a:extLst>
              <a:ext uri="{FF2B5EF4-FFF2-40B4-BE49-F238E27FC236}">
                <a16:creationId xmlns:a16="http://schemas.microsoft.com/office/drawing/2014/main" id="{34461D0D-4D41-C197-C665-2D644FE02E9C}"/>
              </a:ext>
            </a:extLst>
          </p:cNvPr>
          <p:cNvSpPr/>
          <p:nvPr/>
        </p:nvSpPr>
        <p:spPr>
          <a:xfrm rot="5400000">
            <a:off x="7079104" y="3328324"/>
            <a:ext cx="517161" cy="5697278"/>
          </a:xfrm>
          <a:prstGeom prst="rightBrace">
            <a:avLst>
              <a:gd name="adj1" fmla="val 8333"/>
              <a:gd name="adj2" fmla="val 47369"/>
            </a:avLst>
          </a:prstGeom>
          <a:ln w="508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3080F478-DFAB-2972-F64B-2C91919CFCDF}"/>
              </a:ext>
            </a:extLst>
          </p:cNvPr>
          <p:cNvSpPr txBox="1"/>
          <p:nvPr/>
        </p:nvSpPr>
        <p:spPr>
          <a:xfrm>
            <a:off x="6895476" y="6396335"/>
            <a:ext cx="1213858" cy="461665"/>
          </a:xfrm>
          <a:prstGeom prst="rect">
            <a:avLst/>
          </a:prstGeom>
          <a:noFill/>
        </p:spPr>
        <p:txBody>
          <a:bodyPr wrap="none" rtlCol="0">
            <a:spAutoFit/>
          </a:bodyPr>
          <a:lstStyle/>
          <a:p>
            <a:r>
              <a:rPr lang="en-US" sz="2400" dirty="0"/>
              <a:t>Tracked</a:t>
            </a:r>
          </a:p>
        </p:txBody>
      </p:sp>
    </p:spTree>
    <p:extLst>
      <p:ext uri="{BB962C8B-B14F-4D97-AF65-F5344CB8AC3E}">
        <p14:creationId xmlns:p14="http://schemas.microsoft.com/office/powerpoint/2010/main" val="174924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9FCE-45B5-9343-23E8-A264FD70313A}"/>
              </a:ext>
            </a:extLst>
          </p:cNvPr>
          <p:cNvSpPr>
            <a:spLocks noGrp="1"/>
          </p:cNvSpPr>
          <p:nvPr>
            <p:ph type="title"/>
          </p:nvPr>
        </p:nvSpPr>
        <p:spPr/>
        <p:txBody>
          <a:bodyPr/>
          <a:lstStyle/>
          <a:p>
            <a:r>
              <a:rPr lang="en-US" dirty="0"/>
              <a:t>What is a branch?</a:t>
            </a:r>
          </a:p>
        </p:txBody>
      </p:sp>
      <p:pic>
        <p:nvPicPr>
          <p:cNvPr id="5" name="Content Placeholder 4">
            <a:extLst>
              <a:ext uri="{FF2B5EF4-FFF2-40B4-BE49-F238E27FC236}">
                <a16:creationId xmlns:a16="http://schemas.microsoft.com/office/drawing/2014/main" id="{52CA70D4-68DA-8EA0-F183-636513D5CB8B}"/>
              </a:ext>
            </a:extLst>
          </p:cNvPr>
          <p:cNvPicPr>
            <a:picLocks noGrp="1" noChangeAspect="1"/>
          </p:cNvPicPr>
          <p:nvPr>
            <p:ph idx="1"/>
          </p:nvPr>
        </p:nvPicPr>
        <p:blipFill>
          <a:blip r:embed="rId2"/>
          <a:stretch>
            <a:fillRect/>
          </a:stretch>
        </p:blipFill>
        <p:spPr>
          <a:xfrm>
            <a:off x="885098" y="2038870"/>
            <a:ext cx="10421804" cy="3924848"/>
          </a:xfrm>
        </p:spPr>
      </p:pic>
      <p:sp>
        <p:nvSpPr>
          <p:cNvPr id="9" name="TextBox 8">
            <a:extLst>
              <a:ext uri="{FF2B5EF4-FFF2-40B4-BE49-F238E27FC236}">
                <a16:creationId xmlns:a16="http://schemas.microsoft.com/office/drawing/2014/main" id="{88724385-9F43-EB87-45A4-834D6285A54E}"/>
              </a:ext>
            </a:extLst>
          </p:cNvPr>
          <p:cNvSpPr txBox="1"/>
          <p:nvPr/>
        </p:nvSpPr>
        <p:spPr>
          <a:xfrm>
            <a:off x="3049003" y="6096070"/>
            <a:ext cx="6093994" cy="369332"/>
          </a:xfrm>
          <a:prstGeom prst="rect">
            <a:avLst/>
          </a:prstGeom>
          <a:noFill/>
        </p:spPr>
        <p:txBody>
          <a:bodyPr wrap="square">
            <a:spAutoFit/>
          </a:bodyPr>
          <a:lstStyle/>
          <a:p>
            <a:r>
              <a:rPr lang="en-US" dirty="0"/>
              <a:t>Image from </a:t>
            </a:r>
            <a:r>
              <a:rPr lang="en-US" dirty="0">
                <a:hlinkClick r:id="rId3"/>
              </a:rPr>
              <a:t>https://git-school.github.io/visualizing-git/</a:t>
            </a:r>
            <a:endParaRPr lang="en-US" dirty="0"/>
          </a:p>
        </p:txBody>
      </p:sp>
    </p:spTree>
    <p:extLst>
      <p:ext uri="{BB962C8B-B14F-4D97-AF65-F5344CB8AC3E}">
        <p14:creationId xmlns:p14="http://schemas.microsoft.com/office/powerpoint/2010/main" val="1089592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224</TotalTime>
  <Words>1045</Words>
  <Application>Microsoft Office PowerPoint</Application>
  <PresentationFormat>Widescreen</PresentationFormat>
  <Paragraphs>61</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Courier</vt:lpstr>
      <vt:lpstr>Office Theme</vt:lpstr>
      <vt:lpstr>Git Fun(damentals)</vt:lpstr>
      <vt:lpstr>History</vt:lpstr>
      <vt:lpstr>What is Git?</vt:lpstr>
      <vt:lpstr>Stream of snapshots</vt:lpstr>
      <vt:lpstr>Git is distributed</vt:lpstr>
      <vt:lpstr>Git is safe</vt:lpstr>
      <vt:lpstr>Git’s Three States</vt:lpstr>
      <vt:lpstr>Tracking changes</vt:lpstr>
      <vt:lpstr>What is a branch?</vt:lpstr>
      <vt:lpstr>What is a branch?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Wheeler</dc:creator>
  <cp:lastModifiedBy>Sean Wheeler</cp:lastModifiedBy>
  <cp:revision>6</cp:revision>
  <dcterms:created xsi:type="dcterms:W3CDTF">2025-03-11T20:22:06Z</dcterms:created>
  <dcterms:modified xsi:type="dcterms:W3CDTF">2025-03-12T21:18:01Z</dcterms:modified>
</cp:coreProperties>
</file>