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5" r:id="rId5"/>
    <p:sldId id="266" r:id="rId6"/>
    <p:sldId id="264" r:id="rId7"/>
    <p:sldId id="263" r:id="rId8"/>
    <p:sldId id="267" r:id="rId9"/>
    <p:sldId id="268" r:id="rId10"/>
    <p:sldId id="269" r:id="rId11"/>
    <p:sldId id="270" r:id="rId12"/>
    <p:sldId id="272" r:id="rId13"/>
    <p:sldId id="277" r:id="rId14"/>
    <p:sldId id="278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D1A9C-0F16-4549-9E83-A1CF2509F7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B03833-61EF-4E95-91C6-458DC84E27B5}">
      <dgm:prSet/>
      <dgm:spPr/>
      <dgm:t>
        <a:bodyPr/>
        <a:lstStyle/>
        <a:p>
          <a:r>
            <a:rPr lang="en-US"/>
            <a:t>Some new device independent ebook reader format.</a:t>
          </a:r>
        </a:p>
      </dgm:t>
    </dgm:pt>
    <dgm:pt modelId="{C68D5A7F-B13D-4134-941B-43FA3908692D}" type="parTrans" cxnId="{409E3941-DF0F-4BD0-8CAF-3684FE42A61C}">
      <dgm:prSet/>
      <dgm:spPr/>
      <dgm:t>
        <a:bodyPr/>
        <a:lstStyle/>
        <a:p>
          <a:endParaRPr lang="en-US"/>
        </a:p>
      </dgm:t>
    </dgm:pt>
    <dgm:pt modelId="{BFC882DC-692D-4860-BAC3-C3D30B5538EB}" type="sibTrans" cxnId="{409E3941-DF0F-4BD0-8CAF-3684FE42A61C}">
      <dgm:prSet/>
      <dgm:spPr/>
      <dgm:t>
        <a:bodyPr/>
        <a:lstStyle/>
        <a:p>
          <a:endParaRPr lang="en-US"/>
        </a:p>
      </dgm:t>
    </dgm:pt>
    <dgm:pt modelId="{975FB05D-BA35-490D-9DAA-90E6D5FB5487}">
      <dgm:prSet/>
      <dgm:spPr/>
      <dgm:t>
        <a:bodyPr/>
        <a:lstStyle/>
        <a:p>
          <a:r>
            <a:rPr lang="en-IN"/>
            <a:t>Audiobooks.</a:t>
          </a:r>
          <a:endParaRPr lang="en-US"/>
        </a:p>
      </dgm:t>
    </dgm:pt>
    <dgm:pt modelId="{7A66C8CA-B006-48A7-8217-0BD44E822E74}" type="parTrans" cxnId="{0CFAD888-AE8A-4672-A759-72F956D1AD88}">
      <dgm:prSet/>
      <dgm:spPr/>
      <dgm:t>
        <a:bodyPr/>
        <a:lstStyle/>
        <a:p>
          <a:endParaRPr lang="en-US"/>
        </a:p>
      </dgm:t>
    </dgm:pt>
    <dgm:pt modelId="{16CEDA70-0909-41DA-97D9-EB60C81FBC08}" type="sibTrans" cxnId="{0CFAD888-AE8A-4672-A759-72F956D1AD88}">
      <dgm:prSet/>
      <dgm:spPr/>
      <dgm:t>
        <a:bodyPr/>
        <a:lstStyle/>
        <a:p>
          <a:endParaRPr lang="en-US"/>
        </a:p>
      </dgm:t>
    </dgm:pt>
    <dgm:pt modelId="{B8D9ABC8-937D-4364-875E-DAEA69767AF9}" type="pres">
      <dgm:prSet presAssocID="{C2BD1A9C-0F16-4549-9E83-A1CF2509F740}" presName="linear" presStyleCnt="0">
        <dgm:presLayoutVars>
          <dgm:animLvl val="lvl"/>
          <dgm:resizeHandles val="exact"/>
        </dgm:presLayoutVars>
      </dgm:prSet>
      <dgm:spPr/>
    </dgm:pt>
    <dgm:pt modelId="{7766CE52-5E0D-44CF-8430-4C4CA6355152}" type="pres">
      <dgm:prSet presAssocID="{DAB03833-61EF-4E95-91C6-458DC84E27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D17E31-106C-4BA7-8E66-E7302D6193A8}" type="pres">
      <dgm:prSet presAssocID="{BFC882DC-692D-4860-BAC3-C3D30B5538EB}" presName="spacer" presStyleCnt="0"/>
      <dgm:spPr/>
    </dgm:pt>
    <dgm:pt modelId="{F4C4AF54-B9B3-4A41-884A-0D338C7C40C8}" type="pres">
      <dgm:prSet presAssocID="{975FB05D-BA35-490D-9DAA-90E6D5FB548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9E3941-DF0F-4BD0-8CAF-3684FE42A61C}" srcId="{C2BD1A9C-0F16-4549-9E83-A1CF2509F740}" destId="{DAB03833-61EF-4E95-91C6-458DC84E27B5}" srcOrd="0" destOrd="0" parTransId="{C68D5A7F-B13D-4134-941B-43FA3908692D}" sibTransId="{BFC882DC-692D-4860-BAC3-C3D30B5538EB}"/>
    <dgm:cxn modelId="{DB1AAC47-0972-46F5-849B-D7E9AA93F040}" type="presOf" srcId="{975FB05D-BA35-490D-9DAA-90E6D5FB5487}" destId="{F4C4AF54-B9B3-4A41-884A-0D338C7C40C8}" srcOrd="0" destOrd="0" presId="urn:microsoft.com/office/officeart/2005/8/layout/vList2"/>
    <dgm:cxn modelId="{0803A188-C101-4EFA-8FAA-37065FBBE27D}" type="presOf" srcId="{C2BD1A9C-0F16-4549-9E83-A1CF2509F740}" destId="{B8D9ABC8-937D-4364-875E-DAEA69767AF9}" srcOrd="0" destOrd="0" presId="urn:microsoft.com/office/officeart/2005/8/layout/vList2"/>
    <dgm:cxn modelId="{0CFAD888-AE8A-4672-A759-72F956D1AD88}" srcId="{C2BD1A9C-0F16-4549-9E83-A1CF2509F740}" destId="{975FB05D-BA35-490D-9DAA-90E6D5FB5487}" srcOrd="1" destOrd="0" parTransId="{7A66C8CA-B006-48A7-8217-0BD44E822E74}" sibTransId="{16CEDA70-0909-41DA-97D9-EB60C81FBC08}"/>
    <dgm:cxn modelId="{A220BCD1-C0EB-4B60-941A-5AA8F975833E}" type="presOf" srcId="{DAB03833-61EF-4E95-91C6-458DC84E27B5}" destId="{7766CE52-5E0D-44CF-8430-4C4CA6355152}" srcOrd="0" destOrd="0" presId="urn:microsoft.com/office/officeart/2005/8/layout/vList2"/>
    <dgm:cxn modelId="{66885DD2-B5F8-4B26-A72A-41969C39424D}" type="presParOf" srcId="{B8D9ABC8-937D-4364-875E-DAEA69767AF9}" destId="{7766CE52-5E0D-44CF-8430-4C4CA6355152}" srcOrd="0" destOrd="0" presId="urn:microsoft.com/office/officeart/2005/8/layout/vList2"/>
    <dgm:cxn modelId="{7ECD8C9C-254F-4A62-88F8-82E031D2232B}" type="presParOf" srcId="{B8D9ABC8-937D-4364-875E-DAEA69767AF9}" destId="{6CD17E31-106C-4BA7-8E66-E7302D6193A8}" srcOrd="1" destOrd="0" presId="urn:microsoft.com/office/officeart/2005/8/layout/vList2"/>
    <dgm:cxn modelId="{CD6FD3FD-9299-4B71-B2D1-8B877A544256}" type="presParOf" srcId="{B8D9ABC8-937D-4364-875E-DAEA69767AF9}" destId="{F4C4AF54-B9B3-4A41-884A-0D338C7C40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C284C9-D196-4FA5-B5BF-FE096F5C31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D35AAA-6DF9-4667-A37F-A9A93C383CB6}">
      <dgm:prSet/>
      <dgm:spPr/>
      <dgm:t>
        <a:bodyPr/>
        <a:lstStyle/>
        <a:p>
          <a:r>
            <a:rPr lang="en-US"/>
            <a:t>Decline in physical book’s market share.</a:t>
          </a:r>
        </a:p>
      </dgm:t>
    </dgm:pt>
    <dgm:pt modelId="{F79A30A7-381D-4743-8413-B9B8C54C8BBB}" type="parTrans" cxnId="{7817FBE3-18A7-45CD-B0EF-1C7AD3FD2A6F}">
      <dgm:prSet/>
      <dgm:spPr/>
      <dgm:t>
        <a:bodyPr/>
        <a:lstStyle/>
        <a:p>
          <a:endParaRPr lang="en-US"/>
        </a:p>
      </dgm:t>
    </dgm:pt>
    <dgm:pt modelId="{52FC1855-2618-4C09-8453-55CC0ACD4494}" type="sibTrans" cxnId="{7817FBE3-18A7-45CD-B0EF-1C7AD3FD2A6F}">
      <dgm:prSet/>
      <dgm:spPr/>
      <dgm:t>
        <a:bodyPr/>
        <a:lstStyle/>
        <a:p>
          <a:endParaRPr lang="en-US"/>
        </a:p>
      </dgm:t>
    </dgm:pt>
    <dgm:pt modelId="{D73240FC-2626-49FC-8258-36BA10B8EFBA}">
      <dgm:prSet/>
      <dgm:spPr/>
      <dgm:t>
        <a:bodyPr/>
        <a:lstStyle/>
        <a:p>
          <a:r>
            <a:rPr lang="en-US"/>
            <a:t>Ebooks consuming physical book’s market share.</a:t>
          </a:r>
        </a:p>
      </dgm:t>
    </dgm:pt>
    <dgm:pt modelId="{08F10F30-AD28-496B-880F-3F4F23EDE36F}" type="parTrans" cxnId="{0563CBCC-AF70-40CE-8BA8-425D2AEA326F}">
      <dgm:prSet/>
      <dgm:spPr/>
      <dgm:t>
        <a:bodyPr/>
        <a:lstStyle/>
        <a:p>
          <a:endParaRPr lang="en-US"/>
        </a:p>
      </dgm:t>
    </dgm:pt>
    <dgm:pt modelId="{5AB39738-BBEC-4F95-A1FD-089CCA0A3C37}" type="sibTrans" cxnId="{0563CBCC-AF70-40CE-8BA8-425D2AEA326F}">
      <dgm:prSet/>
      <dgm:spPr/>
      <dgm:t>
        <a:bodyPr/>
        <a:lstStyle/>
        <a:p>
          <a:endParaRPr lang="en-US"/>
        </a:p>
      </dgm:t>
    </dgm:pt>
    <dgm:pt modelId="{A28201A4-A18C-45A7-8CE6-67AEE38F9F38}">
      <dgm:prSet/>
      <dgm:spPr/>
      <dgm:t>
        <a:bodyPr/>
        <a:lstStyle/>
        <a:p>
          <a:r>
            <a:rPr lang="en-IN"/>
            <a:t>Lack of experience in technology and hardware field.</a:t>
          </a:r>
          <a:endParaRPr lang="en-US"/>
        </a:p>
      </dgm:t>
    </dgm:pt>
    <dgm:pt modelId="{666D496F-D764-4865-BD07-EF3B40CD4468}" type="parTrans" cxnId="{EE7FF365-F01F-4FAC-AC08-A91F4792A104}">
      <dgm:prSet/>
      <dgm:spPr/>
      <dgm:t>
        <a:bodyPr/>
        <a:lstStyle/>
        <a:p>
          <a:endParaRPr lang="en-US"/>
        </a:p>
      </dgm:t>
    </dgm:pt>
    <dgm:pt modelId="{9E0C1309-364B-4AD4-9029-39248A06A771}" type="sibTrans" cxnId="{EE7FF365-F01F-4FAC-AC08-A91F4792A104}">
      <dgm:prSet/>
      <dgm:spPr/>
      <dgm:t>
        <a:bodyPr/>
        <a:lstStyle/>
        <a:p>
          <a:endParaRPr lang="en-US"/>
        </a:p>
      </dgm:t>
    </dgm:pt>
    <dgm:pt modelId="{F5BD481B-644B-42D9-8730-EFF4EBCA0376}">
      <dgm:prSet/>
      <dgm:spPr/>
      <dgm:t>
        <a:bodyPr/>
        <a:lstStyle/>
        <a:p>
          <a:r>
            <a:rPr lang="en-IN"/>
            <a:t>Fierce pricing competition with their rivals.</a:t>
          </a:r>
          <a:endParaRPr lang="en-US"/>
        </a:p>
      </dgm:t>
    </dgm:pt>
    <dgm:pt modelId="{7439A9DB-3225-49C1-BE68-612587B9660C}" type="parTrans" cxnId="{1746B988-AF9D-4CB1-AE3F-BC6D5CBA0246}">
      <dgm:prSet/>
      <dgm:spPr/>
      <dgm:t>
        <a:bodyPr/>
        <a:lstStyle/>
        <a:p>
          <a:endParaRPr lang="en-US"/>
        </a:p>
      </dgm:t>
    </dgm:pt>
    <dgm:pt modelId="{C86BF19D-0C77-4554-8E28-A17A45FEC456}" type="sibTrans" cxnId="{1746B988-AF9D-4CB1-AE3F-BC6D5CBA0246}">
      <dgm:prSet/>
      <dgm:spPr/>
      <dgm:t>
        <a:bodyPr/>
        <a:lstStyle/>
        <a:p>
          <a:endParaRPr lang="en-US"/>
        </a:p>
      </dgm:t>
    </dgm:pt>
    <dgm:pt modelId="{38BD5394-D78A-448E-AE99-D0E5E364142C}">
      <dgm:prSet/>
      <dgm:spPr/>
      <dgm:t>
        <a:bodyPr/>
        <a:lstStyle/>
        <a:p>
          <a:r>
            <a:rPr lang="en-IN"/>
            <a:t>Lack of multiple revenue channels.</a:t>
          </a:r>
          <a:endParaRPr lang="en-US"/>
        </a:p>
      </dgm:t>
    </dgm:pt>
    <dgm:pt modelId="{43D40ADD-2F95-4AF4-8AD1-12FF087768FA}" type="parTrans" cxnId="{291AA523-6773-4217-89A5-2C8A25E5CD06}">
      <dgm:prSet/>
      <dgm:spPr/>
      <dgm:t>
        <a:bodyPr/>
        <a:lstStyle/>
        <a:p>
          <a:endParaRPr lang="en-US"/>
        </a:p>
      </dgm:t>
    </dgm:pt>
    <dgm:pt modelId="{44D22B02-38A3-435E-87BF-EA3211274413}" type="sibTrans" cxnId="{291AA523-6773-4217-89A5-2C8A25E5CD06}">
      <dgm:prSet/>
      <dgm:spPr/>
      <dgm:t>
        <a:bodyPr/>
        <a:lstStyle/>
        <a:p>
          <a:endParaRPr lang="en-US"/>
        </a:p>
      </dgm:t>
    </dgm:pt>
    <dgm:pt modelId="{EA38BF23-9F0E-4EEF-81A3-BC65D3641F32}" type="pres">
      <dgm:prSet presAssocID="{C6C284C9-D196-4FA5-B5BF-FE096F5C3127}" presName="linear" presStyleCnt="0">
        <dgm:presLayoutVars>
          <dgm:animLvl val="lvl"/>
          <dgm:resizeHandles val="exact"/>
        </dgm:presLayoutVars>
      </dgm:prSet>
      <dgm:spPr/>
    </dgm:pt>
    <dgm:pt modelId="{E6A12861-7F4C-4D73-84CA-0E69B45B99C3}" type="pres">
      <dgm:prSet presAssocID="{B2D35AAA-6DF9-4667-A37F-A9A93C383C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38E89D1-AB76-4AB0-858D-453144DBEF99}" type="pres">
      <dgm:prSet presAssocID="{52FC1855-2618-4C09-8453-55CC0ACD4494}" presName="spacer" presStyleCnt="0"/>
      <dgm:spPr/>
    </dgm:pt>
    <dgm:pt modelId="{42B58753-8187-479D-BE90-2EB20BAD6157}" type="pres">
      <dgm:prSet presAssocID="{D73240FC-2626-49FC-8258-36BA10B8EF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395668-7272-4925-93C6-C55FC3487BAB}" type="pres">
      <dgm:prSet presAssocID="{5AB39738-BBEC-4F95-A1FD-089CCA0A3C37}" presName="spacer" presStyleCnt="0"/>
      <dgm:spPr/>
    </dgm:pt>
    <dgm:pt modelId="{46C58EBF-29F1-4F6C-8896-4F238D900DC0}" type="pres">
      <dgm:prSet presAssocID="{A28201A4-A18C-45A7-8CE6-67AEE38F9F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E9FFE7-40CD-4CB1-B97B-8A5328D3417D}" type="pres">
      <dgm:prSet presAssocID="{9E0C1309-364B-4AD4-9029-39248A06A771}" presName="spacer" presStyleCnt="0"/>
      <dgm:spPr/>
    </dgm:pt>
    <dgm:pt modelId="{B7B5F6BE-86DC-44CC-93C4-7F096297A94D}" type="pres">
      <dgm:prSet presAssocID="{F5BD481B-644B-42D9-8730-EFF4EBCA03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45D93E-D396-4A1D-9B2B-9090A9741592}" type="pres">
      <dgm:prSet presAssocID="{C86BF19D-0C77-4554-8E28-A17A45FEC456}" presName="spacer" presStyleCnt="0"/>
      <dgm:spPr/>
    </dgm:pt>
    <dgm:pt modelId="{6CE55764-E457-4B88-9C97-1A7921C8C4F0}" type="pres">
      <dgm:prSet presAssocID="{38BD5394-D78A-448E-AE99-D0E5E36414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1AA523-6773-4217-89A5-2C8A25E5CD06}" srcId="{C6C284C9-D196-4FA5-B5BF-FE096F5C3127}" destId="{38BD5394-D78A-448E-AE99-D0E5E364142C}" srcOrd="4" destOrd="0" parTransId="{43D40ADD-2F95-4AF4-8AD1-12FF087768FA}" sibTransId="{44D22B02-38A3-435E-87BF-EA3211274413}"/>
    <dgm:cxn modelId="{1ED2FB3C-4C2A-4C95-8181-F951923CC067}" type="presOf" srcId="{C6C284C9-D196-4FA5-B5BF-FE096F5C3127}" destId="{EA38BF23-9F0E-4EEF-81A3-BC65D3641F32}" srcOrd="0" destOrd="0" presId="urn:microsoft.com/office/officeart/2005/8/layout/vList2"/>
    <dgm:cxn modelId="{7F7A0841-BB63-4F91-A66C-77D5FBF77DAE}" type="presOf" srcId="{D73240FC-2626-49FC-8258-36BA10B8EFBA}" destId="{42B58753-8187-479D-BE90-2EB20BAD6157}" srcOrd="0" destOrd="0" presId="urn:microsoft.com/office/officeart/2005/8/layout/vList2"/>
    <dgm:cxn modelId="{EE7FF365-F01F-4FAC-AC08-A91F4792A104}" srcId="{C6C284C9-D196-4FA5-B5BF-FE096F5C3127}" destId="{A28201A4-A18C-45A7-8CE6-67AEE38F9F38}" srcOrd="2" destOrd="0" parTransId="{666D496F-D764-4865-BD07-EF3B40CD4468}" sibTransId="{9E0C1309-364B-4AD4-9029-39248A06A771}"/>
    <dgm:cxn modelId="{1746B988-AF9D-4CB1-AE3F-BC6D5CBA0246}" srcId="{C6C284C9-D196-4FA5-B5BF-FE096F5C3127}" destId="{F5BD481B-644B-42D9-8730-EFF4EBCA0376}" srcOrd="3" destOrd="0" parTransId="{7439A9DB-3225-49C1-BE68-612587B9660C}" sibTransId="{C86BF19D-0C77-4554-8E28-A17A45FEC456}"/>
    <dgm:cxn modelId="{14092993-8FB1-49A1-9D7C-0B34A3F69BAE}" type="presOf" srcId="{38BD5394-D78A-448E-AE99-D0E5E364142C}" destId="{6CE55764-E457-4B88-9C97-1A7921C8C4F0}" srcOrd="0" destOrd="0" presId="urn:microsoft.com/office/officeart/2005/8/layout/vList2"/>
    <dgm:cxn modelId="{490E579D-4734-4BB5-ACBD-89EA0857CB71}" type="presOf" srcId="{F5BD481B-644B-42D9-8730-EFF4EBCA0376}" destId="{B7B5F6BE-86DC-44CC-93C4-7F096297A94D}" srcOrd="0" destOrd="0" presId="urn:microsoft.com/office/officeart/2005/8/layout/vList2"/>
    <dgm:cxn modelId="{2B81C1BF-39EE-4676-9F52-31C925A6120E}" type="presOf" srcId="{B2D35AAA-6DF9-4667-A37F-A9A93C383CB6}" destId="{E6A12861-7F4C-4D73-84CA-0E69B45B99C3}" srcOrd="0" destOrd="0" presId="urn:microsoft.com/office/officeart/2005/8/layout/vList2"/>
    <dgm:cxn modelId="{0563CBCC-AF70-40CE-8BA8-425D2AEA326F}" srcId="{C6C284C9-D196-4FA5-B5BF-FE096F5C3127}" destId="{D73240FC-2626-49FC-8258-36BA10B8EFBA}" srcOrd="1" destOrd="0" parTransId="{08F10F30-AD28-496B-880F-3F4F23EDE36F}" sibTransId="{5AB39738-BBEC-4F95-A1FD-089CCA0A3C37}"/>
    <dgm:cxn modelId="{7817FBE3-18A7-45CD-B0EF-1C7AD3FD2A6F}" srcId="{C6C284C9-D196-4FA5-B5BF-FE096F5C3127}" destId="{B2D35AAA-6DF9-4667-A37F-A9A93C383CB6}" srcOrd="0" destOrd="0" parTransId="{F79A30A7-381D-4743-8413-B9B8C54C8BBB}" sibTransId="{52FC1855-2618-4C09-8453-55CC0ACD4494}"/>
    <dgm:cxn modelId="{5FA368F1-7B60-42F0-9544-27716340DD0B}" type="presOf" srcId="{A28201A4-A18C-45A7-8CE6-67AEE38F9F38}" destId="{46C58EBF-29F1-4F6C-8896-4F238D900DC0}" srcOrd="0" destOrd="0" presId="urn:microsoft.com/office/officeart/2005/8/layout/vList2"/>
    <dgm:cxn modelId="{67C5244C-6BE2-4204-BAA4-1D5A9AA4D59F}" type="presParOf" srcId="{EA38BF23-9F0E-4EEF-81A3-BC65D3641F32}" destId="{E6A12861-7F4C-4D73-84CA-0E69B45B99C3}" srcOrd="0" destOrd="0" presId="urn:microsoft.com/office/officeart/2005/8/layout/vList2"/>
    <dgm:cxn modelId="{F3969403-8EED-4900-A2E2-4C2DD54BF536}" type="presParOf" srcId="{EA38BF23-9F0E-4EEF-81A3-BC65D3641F32}" destId="{538E89D1-AB76-4AB0-858D-453144DBEF99}" srcOrd="1" destOrd="0" presId="urn:microsoft.com/office/officeart/2005/8/layout/vList2"/>
    <dgm:cxn modelId="{A05F3C1E-FCE5-4174-AEF7-B9BFFCA390E8}" type="presParOf" srcId="{EA38BF23-9F0E-4EEF-81A3-BC65D3641F32}" destId="{42B58753-8187-479D-BE90-2EB20BAD6157}" srcOrd="2" destOrd="0" presId="urn:microsoft.com/office/officeart/2005/8/layout/vList2"/>
    <dgm:cxn modelId="{53029A2E-8A78-4D85-869F-43E853C1BF1F}" type="presParOf" srcId="{EA38BF23-9F0E-4EEF-81A3-BC65D3641F32}" destId="{2A395668-7272-4925-93C6-C55FC3487BAB}" srcOrd="3" destOrd="0" presId="urn:microsoft.com/office/officeart/2005/8/layout/vList2"/>
    <dgm:cxn modelId="{FB76B561-4E3C-401B-85C4-68EF111C3D11}" type="presParOf" srcId="{EA38BF23-9F0E-4EEF-81A3-BC65D3641F32}" destId="{46C58EBF-29F1-4F6C-8896-4F238D900DC0}" srcOrd="4" destOrd="0" presId="urn:microsoft.com/office/officeart/2005/8/layout/vList2"/>
    <dgm:cxn modelId="{CDF65E5D-A4A8-4036-8A00-0F158FD686B8}" type="presParOf" srcId="{EA38BF23-9F0E-4EEF-81A3-BC65D3641F32}" destId="{85E9FFE7-40CD-4CB1-B97B-8A5328D3417D}" srcOrd="5" destOrd="0" presId="urn:microsoft.com/office/officeart/2005/8/layout/vList2"/>
    <dgm:cxn modelId="{DDCE7C7E-A11A-4951-9BA1-B3BBFB9A5DD3}" type="presParOf" srcId="{EA38BF23-9F0E-4EEF-81A3-BC65D3641F32}" destId="{B7B5F6BE-86DC-44CC-93C4-7F096297A94D}" srcOrd="6" destOrd="0" presId="urn:microsoft.com/office/officeart/2005/8/layout/vList2"/>
    <dgm:cxn modelId="{BCEBA037-27EC-4FAF-86D1-D52EBE8C98C8}" type="presParOf" srcId="{EA38BF23-9F0E-4EEF-81A3-BC65D3641F32}" destId="{1245D93E-D396-4A1D-9B2B-9090A9741592}" srcOrd="7" destOrd="0" presId="urn:microsoft.com/office/officeart/2005/8/layout/vList2"/>
    <dgm:cxn modelId="{4D6F88E9-ADC9-4CFD-836D-5622F6C31494}" type="presParOf" srcId="{EA38BF23-9F0E-4EEF-81A3-BC65D3641F32}" destId="{6CE55764-E457-4B88-9C97-1A7921C8C4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ED9E12-EA95-4922-9D34-51473DEF437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7E4188-FE25-490A-A005-0AA98DF49E94}">
      <dgm:prSet/>
      <dgm:spPr/>
      <dgm:t>
        <a:bodyPr/>
        <a:lstStyle/>
        <a:p>
          <a:r>
            <a:rPr lang="en-IN" dirty="0"/>
            <a:t>Controls the availability of E-Books.</a:t>
          </a:r>
          <a:endParaRPr lang="en-US" dirty="0"/>
        </a:p>
      </dgm:t>
    </dgm:pt>
    <dgm:pt modelId="{6DDCE7CB-C837-4036-91CB-A92BA65125F9}" type="parTrans" cxnId="{48709728-395A-426D-B1A7-6C3354EC99A4}">
      <dgm:prSet/>
      <dgm:spPr/>
      <dgm:t>
        <a:bodyPr/>
        <a:lstStyle/>
        <a:p>
          <a:endParaRPr lang="en-US"/>
        </a:p>
      </dgm:t>
    </dgm:pt>
    <dgm:pt modelId="{3ABBE64C-572C-4BF4-BA19-09001036632E}" type="sibTrans" cxnId="{48709728-395A-426D-B1A7-6C3354EC99A4}">
      <dgm:prSet/>
      <dgm:spPr/>
      <dgm:t>
        <a:bodyPr/>
        <a:lstStyle/>
        <a:p>
          <a:endParaRPr lang="en-US"/>
        </a:p>
      </dgm:t>
    </dgm:pt>
    <dgm:pt modelId="{C0BD73C1-F9BD-4607-A8CA-657D5F418CFA}">
      <dgm:prSet/>
      <dgm:spPr/>
      <dgm:t>
        <a:bodyPr/>
        <a:lstStyle/>
        <a:p>
          <a:r>
            <a:rPr lang="en-IN" dirty="0"/>
            <a:t>Can regulate book pricing.</a:t>
          </a:r>
          <a:endParaRPr lang="en-US" dirty="0"/>
        </a:p>
      </dgm:t>
    </dgm:pt>
    <dgm:pt modelId="{AE4E266B-4F6F-40FB-B432-00C9207B749A}" type="parTrans" cxnId="{088A0698-677B-4116-A10C-25A2AEE68F9B}">
      <dgm:prSet/>
      <dgm:spPr/>
      <dgm:t>
        <a:bodyPr/>
        <a:lstStyle/>
        <a:p>
          <a:endParaRPr lang="en-US"/>
        </a:p>
      </dgm:t>
    </dgm:pt>
    <dgm:pt modelId="{B9245ADD-70A3-41E6-9907-BCE5D0767F66}" type="sibTrans" cxnId="{088A0698-677B-4116-A10C-25A2AEE68F9B}">
      <dgm:prSet/>
      <dgm:spPr/>
      <dgm:t>
        <a:bodyPr/>
        <a:lstStyle/>
        <a:p>
          <a:endParaRPr lang="en-US"/>
        </a:p>
      </dgm:t>
    </dgm:pt>
    <dgm:pt modelId="{FB73A6EB-400B-4B10-BF75-9034D48D909A}">
      <dgm:prSet/>
      <dgm:spPr/>
      <dgm:t>
        <a:bodyPr/>
        <a:lstStyle/>
        <a:p>
          <a:r>
            <a:rPr lang="en-IN" dirty="0"/>
            <a:t>Should take care of copyrights.</a:t>
          </a:r>
          <a:endParaRPr lang="en-US" dirty="0"/>
        </a:p>
      </dgm:t>
    </dgm:pt>
    <dgm:pt modelId="{0D19BC29-370B-4C00-A66C-DECDD69A30DB}" type="parTrans" cxnId="{7F215E65-3140-4F0F-9758-172C7FE41105}">
      <dgm:prSet/>
      <dgm:spPr/>
      <dgm:t>
        <a:bodyPr/>
        <a:lstStyle/>
        <a:p>
          <a:endParaRPr lang="en-US"/>
        </a:p>
      </dgm:t>
    </dgm:pt>
    <dgm:pt modelId="{DF47B29B-A737-40E9-A7A4-CBE4CF08C367}" type="sibTrans" cxnId="{7F215E65-3140-4F0F-9758-172C7FE41105}">
      <dgm:prSet/>
      <dgm:spPr/>
      <dgm:t>
        <a:bodyPr/>
        <a:lstStyle/>
        <a:p>
          <a:endParaRPr lang="en-US"/>
        </a:p>
      </dgm:t>
    </dgm:pt>
    <dgm:pt modelId="{EE6D2D13-1309-42E2-AA70-6CD1E6C244C0}">
      <dgm:prSet/>
      <dgm:spPr/>
      <dgm:t>
        <a:bodyPr/>
        <a:lstStyle/>
        <a:p>
          <a:r>
            <a:rPr lang="en-IN" dirty="0"/>
            <a:t>Responsible for content formatting. </a:t>
          </a:r>
          <a:endParaRPr lang="en-US" dirty="0"/>
        </a:p>
      </dgm:t>
    </dgm:pt>
    <dgm:pt modelId="{5E7328FD-7BEC-4BED-A20C-CD6A382BA637}" type="parTrans" cxnId="{4B545F2C-D8A6-471F-9BEF-495F54B8B8A7}">
      <dgm:prSet/>
      <dgm:spPr/>
      <dgm:t>
        <a:bodyPr/>
        <a:lstStyle/>
        <a:p>
          <a:endParaRPr lang="en-US"/>
        </a:p>
      </dgm:t>
    </dgm:pt>
    <dgm:pt modelId="{CDEACBE5-4FAE-4C39-8A9B-FFE38BE4B69D}" type="sibTrans" cxnId="{4B545F2C-D8A6-471F-9BEF-495F54B8B8A7}">
      <dgm:prSet/>
      <dgm:spPr/>
      <dgm:t>
        <a:bodyPr/>
        <a:lstStyle/>
        <a:p>
          <a:endParaRPr lang="en-US"/>
        </a:p>
      </dgm:t>
    </dgm:pt>
    <dgm:pt modelId="{57A91A76-1FF8-4773-A508-5E6B7163F806}" type="pres">
      <dgm:prSet presAssocID="{18ED9E12-EA95-4922-9D34-51473DEF4375}" presName="matrix" presStyleCnt="0">
        <dgm:presLayoutVars>
          <dgm:chMax val="1"/>
          <dgm:dir/>
          <dgm:resizeHandles val="exact"/>
        </dgm:presLayoutVars>
      </dgm:prSet>
      <dgm:spPr/>
    </dgm:pt>
    <dgm:pt modelId="{55D15180-2AE0-416B-8E70-262D1EE37020}" type="pres">
      <dgm:prSet presAssocID="{18ED9E12-EA95-4922-9D34-51473DEF4375}" presName="diamond" presStyleLbl="bgShp" presStyleIdx="0" presStyleCnt="1"/>
      <dgm:spPr/>
    </dgm:pt>
    <dgm:pt modelId="{9CBCF4AF-59C8-4BD1-8AB8-8E227E55F893}" type="pres">
      <dgm:prSet presAssocID="{18ED9E12-EA95-4922-9D34-51473DEF43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E755DC-FCA3-48E8-B200-B5D7F830E8E4}" type="pres">
      <dgm:prSet presAssocID="{18ED9E12-EA95-4922-9D34-51473DEF43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99DD4BF-9CD7-4403-96E4-8A789B99B9AD}" type="pres">
      <dgm:prSet presAssocID="{18ED9E12-EA95-4922-9D34-51473DEF43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9EF5EFC-F05C-40F9-9E4B-293541154E09}" type="pres">
      <dgm:prSet presAssocID="{18ED9E12-EA95-4922-9D34-51473DEF43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6A1D14-0E15-4B4C-9286-8CCAB1B3CB0F}" type="presOf" srcId="{AF7E4188-FE25-490A-A005-0AA98DF49E94}" destId="{9CBCF4AF-59C8-4BD1-8AB8-8E227E55F893}" srcOrd="0" destOrd="0" presId="urn:microsoft.com/office/officeart/2005/8/layout/matrix3"/>
    <dgm:cxn modelId="{48709728-395A-426D-B1A7-6C3354EC99A4}" srcId="{18ED9E12-EA95-4922-9D34-51473DEF4375}" destId="{AF7E4188-FE25-490A-A005-0AA98DF49E94}" srcOrd="0" destOrd="0" parTransId="{6DDCE7CB-C837-4036-91CB-A92BA65125F9}" sibTransId="{3ABBE64C-572C-4BF4-BA19-09001036632E}"/>
    <dgm:cxn modelId="{4B545F2C-D8A6-471F-9BEF-495F54B8B8A7}" srcId="{18ED9E12-EA95-4922-9D34-51473DEF4375}" destId="{EE6D2D13-1309-42E2-AA70-6CD1E6C244C0}" srcOrd="3" destOrd="0" parTransId="{5E7328FD-7BEC-4BED-A20C-CD6A382BA637}" sibTransId="{CDEACBE5-4FAE-4C39-8A9B-FFE38BE4B69D}"/>
    <dgm:cxn modelId="{7F215E65-3140-4F0F-9758-172C7FE41105}" srcId="{18ED9E12-EA95-4922-9D34-51473DEF4375}" destId="{FB73A6EB-400B-4B10-BF75-9034D48D909A}" srcOrd="2" destOrd="0" parTransId="{0D19BC29-370B-4C00-A66C-DECDD69A30DB}" sibTransId="{DF47B29B-A737-40E9-A7A4-CBE4CF08C367}"/>
    <dgm:cxn modelId="{E5DC1452-F1D0-41FE-897D-19A52B47E977}" type="presOf" srcId="{FB73A6EB-400B-4B10-BF75-9034D48D909A}" destId="{799DD4BF-9CD7-4403-96E4-8A789B99B9AD}" srcOrd="0" destOrd="0" presId="urn:microsoft.com/office/officeart/2005/8/layout/matrix3"/>
    <dgm:cxn modelId="{62E1C090-8281-43A7-80C2-50F9C975BFD9}" type="presOf" srcId="{EE6D2D13-1309-42E2-AA70-6CD1E6C244C0}" destId="{19EF5EFC-F05C-40F9-9E4B-293541154E09}" srcOrd="0" destOrd="0" presId="urn:microsoft.com/office/officeart/2005/8/layout/matrix3"/>
    <dgm:cxn modelId="{088A0698-677B-4116-A10C-25A2AEE68F9B}" srcId="{18ED9E12-EA95-4922-9D34-51473DEF4375}" destId="{C0BD73C1-F9BD-4607-A8CA-657D5F418CFA}" srcOrd="1" destOrd="0" parTransId="{AE4E266B-4F6F-40FB-B432-00C9207B749A}" sibTransId="{B9245ADD-70A3-41E6-9907-BCE5D0767F66}"/>
    <dgm:cxn modelId="{B20E639B-ED95-4BF0-AB5B-B0F0326D7A43}" type="presOf" srcId="{18ED9E12-EA95-4922-9D34-51473DEF4375}" destId="{57A91A76-1FF8-4773-A508-5E6B7163F806}" srcOrd="0" destOrd="0" presId="urn:microsoft.com/office/officeart/2005/8/layout/matrix3"/>
    <dgm:cxn modelId="{7DF646B2-BC07-4B8F-A49B-C6BC15F3A697}" type="presOf" srcId="{C0BD73C1-F9BD-4607-A8CA-657D5F418CFA}" destId="{6DE755DC-FCA3-48E8-B200-B5D7F830E8E4}" srcOrd="0" destOrd="0" presId="urn:microsoft.com/office/officeart/2005/8/layout/matrix3"/>
    <dgm:cxn modelId="{450DBD6C-12AF-4966-81AC-28B9F05505F6}" type="presParOf" srcId="{57A91A76-1FF8-4773-A508-5E6B7163F806}" destId="{55D15180-2AE0-416B-8E70-262D1EE37020}" srcOrd="0" destOrd="0" presId="urn:microsoft.com/office/officeart/2005/8/layout/matrix3"/>
    <dgm:cxn modelId="{665161E8-4FAF-4036-A1FA-CE6A5AE00127}" type="presParOf" srcId="{57A91A76-1FF8-4773-A508-5E6B7163F806}" destId="{9CBCF4AF-59C8-4BD1-8AB8-8E227E55F893}" srcOrd="1" destOrd="0" presId="urn:microsoft.com/office/officeart/2005/8/layout/matrix3"/>
    <dgm:cxn modelId="{C96F5848-161E-4FDB-86A7-C64228D1AE62}" type="presParOf" srcId="{57A91A76-1FF8-4773-A508-5E6B7163F806}" destId="{6DE755DC-FCA3-48E8-B200-B5D7F830E8E4}" srcOrd="2" destOrd="0" presId="urn:microsoft.com/office/officeart/2005/8/layout/matrix3"/>
    <dgm:cxn modelId="{4233AE22-D7A3-49BC-B4F1-DBF328F68017}" type="presParOf" srcId="{57A91A76-1FF8-4773-A508-5E6B7163F806}" destId="{799DD4BF-9CD7-4403-96E4-8A789B99B9AD}" srcOrd="3" destOrd="0" presId="urn:microsoft.com/office/officeart/2005/8/layout/matrix3"/>
    <dgm:cxn modelId="{F85547C8-F48C-440A-9073-F82DBB237536}" type="presParOf" srcId="{57A91A76-1FF8-4773-A508-5E6B7163F806}" destId="{19EF5EFC-F05C-40F9-9E4B-293541154E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ADA15C-26E9-487D-AFA8-4915C89E8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E7B2E-7B7E-4745-9021-C82B733DDDE6}">
      <dgm:prSet/>
      <dgm:spPr/>
      <dgm:t>
        <a:bodyPr/>
        <a:lstStyle/>
        <a:p>
          <a:r>
            <a:rPr lang="en-US" b="0" i="0" dirty="0"/>
            <a:t>Adopt a more compatible format like Adobe </a:t>
          </a:r>
          <a:r>
            <a:rPr lang="en-US" b="0" i="0" dirty="0" err="1"/>
            <a:t>ePub</a:t>
          </a:r>
          <a:r>
            <a:rPr lang="en-US" b="0" i="0" dirty="0"/>
            <a:t>.</a:t>
          </a:r>
          <a:endParaRPr lang="en-US" dirty="0"/>
        </a:p>
      </dgm:t>
    </dgm:pt>
    <dgm:pt modelId="{EB42C3FF-F568-4F92-9EE6-BA2460FE4EDB}" type="parTrans" cxnId="{3EA1C13C-7588-44A2-9E7A-020EA0BFB231}">
      <dgm:prSet/>
      <dgm:spPr/>
      <dgm:t>
        <a:bodyPr/>
        <a:lstStyle/>
        <a:p>
          <a:endParaRPr lang="en-US"/>
        </a:p>
      </dgm:t>
    </dgm:pt>
    <dgm:pt modelId="{52C060D2-6B1A-4440-B640-B0CA6FF44EF6}" type="sibTrans" cxnId="{3EA1C13C-7588-44A2-9E7A-020EA0BFB231}">
      <dgm:prSet/>
      <dgm:spPr/>
      <dgm:t>
        <a:bodyPr/>
        <a:lstStyle/>
        <a:p>
          <a:endParaRPr lang="en-US"/>
        </a:p>
      </dgm:t>
    </dgm:pt>
    <dgm:pt modelId="{D244664A-D54E-431C-9435-FCEFBEAF2FCF}">
      <dgm:prSet/>
      <dgm:spPr/>
      <dgm:t>
        <a:bodyPr/>
        <a:lstStyle/>
        <a:p>
          <a:r>
            <a:rPr lang="en-US" b="0" i="0"/>
            <a:t>Leverage the Ebook library to collaborate with a prominent electronics firm like Samsung.</a:t>
          </a:r>
          <a:endParaRPr lang="en-US"/>
        </a:p>
      </dgm:t>
    </dgm:pt>
    <dgm:pt modelId="{7F172A33-1AEE-411B-9410-052C45FE4DB3}" type="parTrans" cxnId="{7A7C7683-3216-4CEB-A3C5-F08B4E9F53F2}">
      <dgm:prSet/>
      <dgm:spPr/>
      <dgm:t>
        <a:bodyPr/>
        <a:lstStyle/>
        <a:p>
          <a:endParaRPr lang="en-US"/>
        </a:p>
      </dgm:t>
    </dgm:pt>
    <dgm:pt modelId="{BE6FEC35-6DA8-4DFB-B8D2-D57A75F3BDE4}" type="sibTrans" cxnId="{7A7C7683-3216-4CEB-A3C5-F08B4E9F53F2}">
      <dgm:prSet/>
      <dgm:spPr/>
      <dgm:t>
        <a:bodyPr/>
        <a:lstStyle/>
        <a:p>
          <a:endParaRPr lang="en-US"/>
        </a:p>
      </dgm:t>
    </dgm:pt>
    <dgm:pt modelId="{905084C5-0059-4E81-8036-803B1D241A64}">
      <dgm:prSet/>
      <dgm:spPr/>
      <dgm:t>
        <a:bodyPr/>
        <a:lstStyle/>
        <a:p>
          <a:r>
            <a:rPr lang="en-US" b="0" i="0"/>
            <a:t>Start a subscription plan.</a:t>
          </a:r>
          <a:endParaRPr lang="en-US"/>
        </a:p>
      </dgm:t>
    </dgm:pt>
    <dgm:pt modelId="{C276FE52-DD50-4992-99BC-7D324FD588D1}" type="parTrans" cxnId="{07CF6488-EA31-473E-8473-24FEE70E3AC7}">
      <dgm:prSet/>
      <dgm:spPr/>
      <dgm:t>
        <a:bodyPr/>
        <a:lstStyle/>
        <a:p>
          <a:endParaRPr lang="en-US"/>
        </a:p>
      </dgm:t>
    </dgm:pt>
    <dgm:pt modelId="{DF9D7188-71C4-47B7-A14F-B7C0F977A613}" type="sibTrans" cxnId="{07CF6488-EA31-473E-8473-24FEE70E3AC7}">
      <dgm:prSet/>
      <dgm:spPr/>
      <dgm:t>
        <a:bodyPr/>
        <a:lstStyle/>
        <a:p>
          <a:endParaRPr lang="en-US"/>
        </a:p>
      </dgm:t>
    </dgm:pt>
    <dgm:pt modelId="{D01C15E7-90CB-4CEB-87D9-E068ACC999A3}" type="pres">
      <dgm:prSet presAssocID="{6AADA15C-26E9-487D-AFA8-4915C89E8955}" presName="linear" presStyleCnt="0">
        <dgm:presLayoutVars>
          <dgm:animLvl val="lvl"/>
          <dgm:resizeHandles val="exact"/>
        </dgm:presLayoutVars>
      </dgm:prSet>
      <dgm:spPr/>
    </dgm:pt>
    <dgm:pt modelId="{464B3524-BC81-4412-B679-6DEAC95400CD}" type="pres">
      <dgm:prSet presAssocID="{CC8E7B2E-7B7E-4745-9021-C82B733DDD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8111C8-2D7B-4ABC-BC85-548A5EE03F5D}" type="pres">
      <dgm:prSet presAssocID="{52C060D2-6B1A-4440-B640-B0CA6FF44EF6}" presName="spacer" presStyleCnt="0"/>
      <dgm:spPr/>
    </dgm:pt>
    <dgm:pt modelId="{360899FD-EBBC-44F4-98F4-B70ACB064C22}" type="pres">
      <dgm:prSet presAssocID="{D244664A-D54E-431C-9435-FCEFBEAF2F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E6112-66FF-4B9B-B659-241F8DC958FF}" type="pres">
      <dgm:prSet presAssocID="{BE6FEC35-6DA8-4DFB-B8D2-D57A75F3BDE4}" presName="spacer" presStyleCnt="0"/>
      <dgm:spPr/>
    </dgm:pt>
    <dgm:pt modelId="{1635BFDD-1917-48EF-80D7-2C641F06A850}" type="pres">
      <dgm:prSet presAssocID="{905084C5-0059-4E81-8036-803B1D241A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714B32-000C-4A88-B5F9-50214C1E6337}" type="presOf" srcId="{D244664A-D54E-431C-9435-FCEFBEAF2FCF}" destId="{360899FD-EBBC-44F4-98F4-B70ACB064C22}" srcOrd="0" destOrd="0" presId="urn:microsoft.com/office/officeart/2005/8/layout/vList2"/>
    <dgm:cxn modelId="{3EA1C13C-7588-44A2-9E7A-020EA0BFB231}" srcId="{6AADA15C-26E9-487D-AFA8-4915C89E8955}" destId="{CC8E7B2E-7B7E-4745-9021-C82B733DDDE6}" srcOrd="0" destOrd="0" parTransId="{EB42C3FF-F568-4F92-9EE6-BA2460FE4EDB}" sibTransId="{52C060D2-6B1A-4440-B640-B0CA6FF44EF6}"/>
    <dgm:cxn modelId="{358D8E58-96AC-4FD5-8CBF-877E30AA21E7}" type="presOf" srcId="{905084C5-0059-4E81-8036-803B1D241A64}" destId="{1635BFDD-1917-48EF-80D7-2C641F06A850}" srcOrd="0" destOrd="0" presId="urn:microsoft.com/office/officeart/2005/8/layout/vList2"/>
    <dgm:cxn modelId="{7A7C7683-3216-4CEB-A3C5-F08B4E9F53F2}" srcId="{6AADA15C-26E9-487D-AFA8-4915C89E8955}" destId="{D244664A-D54E-431C-9435-FCEFBEAF2FCF}" srcOrd="1" destOrd="0" parTransId="{7F172A33-1AEE-411B-9410-052C45FE4DB3}" sibTransId="{BE6FEC35-6DA8-4DFB-B8D2-D57A75F3BDE4}"/>
    <dgm:cxn modelId="{07CF6488-EA31-473E-8473-24FEE70E3AC7}" srcId="{6AADA15C-26E9-487D-AFA8-4915C89E8955}" destId="{905084C5-0059-4E81-8036-803B1D241A64}" srcOrd="2" destOrd="0" parTransId="{C276FE52-DD50-4992-99BC-7D324FD588D1}" sibTransId="{DF9D7188-71C4-47B7-A14F-B7C0F977A613}"/>
    <dgm:cxn modelId="{1DA6D69F-B914-4CD7-A212-19C5E94656BE}" type="presOf" srcId="{CC8E7B2E-7B7E-4745-9021-C82B733DDDE6}" destId="{464B3524-BC81-4412-B679-6DEAC95400CD}" srcOrd="0" destOrd="0" presId="urn:microsoft.com/office/officeart/2005/8/layout/vList2"/>
    <dgm:cxn modelId="{5601B9DB-614E-42A9-9E23-4252107EA391}" type="presOf" srcId="{6AADA15C-26E9-487D-AFA8-4915C89E8955}" destId="{D01C15E7-90CB-4CEB-87D9-E068ACC999A3}" srcOrd="0" destOrd="0" presId="urn:microsoft.com/office/officeart/2005/8/layout/vList2"/>
    <dgm:cxn modelId="{18BB517E-585C-4768-8504-A047D8E63E60}" type="presParOf" srcId="{D01C15E7-90CB-4CEB-87D9-E068ACC999A3}" destId="{464B3524-BC81-4412-B679-6DEAC95400CD}" srcOrd="0" destOrd="0" presId="urn:microsoft.com/office/officeart/2005/8/layout/vList2"/>
    <dgm:cxn modelId="{93D3F241-770D-481B-8EDC-D99817AD825A}" type="presParOf" srcId="{D01C15E7-90CB-4CEB-87D9-E068ACC999A3}" destId="{AB8111C8-2D7B-4ABC-BC85-548A5EE03F5D}" srcOrd="1" destOrd="0" presId="urn:microsoft.com/office/officeart/2005/8/layout/vList2"/>
    <dgm:cxn modelId="{E59AFCD1-DAFC-40CA-B90C-40BB9F083C20}" type="presParOf" srcId="{D01C15E7-90CB-4CEB-87D9-E068ACC999A3}" destId="{360899FD-EBBC-44F4-98F4-B70ACB064C22}" srcOrd="2" destOrd="0" presId="urn:microsoft.com/office/officeart/2005/8/layout/vList2"/>
    <dgm:cxn modelId="{6C299FE9-1EC5-458A-B425-3E32381E858A}" type="presParOf" srcId="{D01C15E7-90CB-4CEB-87D9-E068ACC999A3}" destId="{FBFE6112-66FF-4B9B-B659-241F8DC958FF}" srcOrd="3" destOrd="0" presId="urn:microsoft.com/office/officeart/2005/8/layout/vList2"/>
    <dgm:cxn modelId="{33B6EA8E-0A2F-4B02-B810-B55DD801DE47}" type="presParOf" srcId="{D01C15E7-90CB-4CEB-87D9-E068ACC999A3}" destId="{1635BFDD-1917-48EF-80D7-2C641F06A8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6CE52-5E0D-44CF-8430-4C4CA6355152}">
      <dsp:nvSpPr>
        <dsp:cNvPr id="0" name=""/>
        <dsp:cNvSpPr/>
      </dsp:nvSpPr>
      <dsp:spPr>
        <a:xfrm>
          <a:off x="0" y="36630"/>
          <a:ext cx="4937760" cy="192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Some new device independent ebook reader format.</a:t>
          </a:r>
        </a:p>
      </dsp:txBody>
      <dsp:txXfrm>
        <a:off x="93954" y="130584"/>
        <a:ext cx="4749852" cy="1736741"/>
      </dsp:txXfrm>
    </dsp:sp>
    <dsp:sp modelId="{F4C4AF54-B9B3-4A41-884A-0D338C7C40C8}">
      <dsp:nvSpPr>
        <dsp:cNvPr id="0" name=""/>
        <dsp:cNvSpPr/>
      </dsp:nvSpPr>
      <dsp:spPr>
        <a:xfrm>
          <a:off x="0" y="2062080"/>
          <a:ext cx="4937760" cy="192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Audiobooks.</a:t>
          </a:r>
          <a:endParaRPr lang="en-US" sz="3500" kern="1200"/>
        </a:p>
      </dsp:txBody>
      <dsp:txXfrm>
        <a:off x="93954" y="2156034"/>
        <a:ext cx="4749852" cy="1736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12861-7F4C-4D73-84CA-0E69B45B99C3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Decline in physical book’s market share.</a:t>
          </a:r>
        </a:p>
      </dsp:txBody>
      <dsp:txXfrm>
        <a:off x="35125" y="75130"/>
        <a:ext cx="9988149" cy="649299"/>
      </dsp:txXfrm>
    </dsp:sp>
    <dsp:sp modelId="{42B58753-8187-479D-BE90-2EB20BAD6157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Ebooks consuming physical book’s market share.</a:t>
          </a:r>
        </a:p>
      </dsp:txBody>
      <dsp:txXfrm>
        <a:off x="35125" y="881080"/>
        <a:ext cx="9988149" cy="649299"/>
      </dsp:txXfrm>
    </dsp:sp>
    <dsp:sp modelId="{46C58EBF-29F1-4F6C-8896-4F238D900DC0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Lack of experience in technology and hardware field.</a:t>
          </a:r>
          <a:endParaRPr lang="en-US" sz="3000" kern="1200"/>
        </a:p>
      </dsp:txBody>
      <dsp:txXfrm>
        <a:off x="35125" y="1687029"/>
        <a:ext cx="9988149" cy="649299"/>
      </dsp:txXfrm>
    </dsp:sp>
    <dsp:sp modelId="{B7B5F6BE-86DC-44CC-93C4-7F096297A94D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Fierce pricing competition with their rivals.</a:t>
          </a:r>
          <a:endParaRPr lang="en-US" sz="3000" kern="1200"/>
        </a:p>
      </dsp:txBody>
      <dsp:txXfrm>
        <a:off x="35125" y="2492980"/>
        <a:ext cx="9988149" cy="649299"/>
      </dsp:txXfrm>
    </dsp:sp>
    <dsp:sp modelId="{6CE55764-E457-4B88-9C97-1A7921C8C4F0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Lack of multiple revenue channels.</a:t>
          </a:r>
          <a:endParaRPr lang="en-US" sz="3000" kern="1200"/>
        </a:p>
      </dsp:txBody>
      <dsp:txXfrm>
        <a:off x="35125" y="3298930"/>
        <a:ext cx="9988149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5180-2AE0-416B-8E70-262D1EE37020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CF4AF-59C8-4BD1-8AB8-8E227E55F893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Controls the availability of E-Books.</a:t>
          </a:r>
          <a:endParaRPr lang="en-US" sz="2500" kern="1200" dirty="0"/>
        </a:p>
      </dsp:txBody>
      <dsp:txXfrm>
        <a:off x="1505536" y="576055"/>
        <a:ext cx="1777715" cy="1777715"/>
      </dsp:txXfrm>
    </dsp:sp>
    <dsp:sp modelId="{6DE755DC-FCA3-48E8-B200-B5D7F830E8E4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regulate book pricing.</a:t>
          </a:r>
          <a:endParaRPr lang="en-US" sz="2500" kern="1200" dirty="0"/>
        </a:p>
      </dsp:txBody>
      <dsp:txXfrm>
        <a:off x="3627134" y="576055"/>
        <a:ext cx="1777715" cy="1777715"/>
      </dsp:txXfrm>
    </dsp:sp>
    <dsp:sp modelId="{799DD4BF-9CD7-4403-96E4-8A789B99B9AD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Should take care of copyrights.</a:t>
          </a:r>
          <a:endParaRPr lang="en-US" sz="2500" kern="1200" dirty="0"/>
        </a:p>
      </dsp:txBody>
      <dsp:txXfrm>
        <a:off x="1505536" y="2697653"/>
        <a:ext cx="1777715" cy="1777715"/>
      </dsp:txXfrm>
    </dsp:sp>
    <dsp:sp modelId="{19EF5EFC-F05C-40F9-9E4B-293541154E09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Responsible for content formatting. </a:t>
          </a:r>
          <a:endParaRPr lang="en-US" sz="2500" kern="1200" dirty="0"/>
        </a:p>
      </dsp:txBody>
      <dsp:txXfrm>
        <a:off x="3627134" y="2697653"/>
        <a:ext cx="1777715" cy="1777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B3524-BC81-4412-B679-6DEAC95400CD}">
      <dsp:nvSpPr>
        <dsp:cNvPr id="0" name=""/>
        <dsp:cNvSpPr/>
      </dsp:nvSpPr>
      <dsp:spPr>
        <a:xfrm>
          <a:off x="0" y="449986"/>
          <a:ext cx="6454987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Adopt a more compatible format like Adobe </a:t>
          </a:r>
          <a:r>
            <a:rPr lang="en-US" sz="2500" b="0" i="0" kern="1200" dirty="0" err="1"/>
            <a:t>ePub</a:t>
          </a:r>
          <a:r>
            <a:rPr lang="en-US" sz="2500" b="0" i="0" kern="1200" dirty="0"/>
            <a:t>.</a:t>
          </a:r>
          <a:endParaRPr lang="en-US" sz="2500" kern="1200" dirty="0"/>
        </a:p>
      </dsp:txBody>
      <dsp:txXfrm>
        <a:off x="48481" y="498467"/>
        <a:ext cx="6358025" cy="896166"/>
      </dsp:txXfrm>
    </dsp:sp>
    <dsp:sp modelId="{360899FD-EBBC-44F4-98F4-B70ACB064C22}">
      <dsp:nvSpPr>
        <dsp:cNvPr id="0" name=""/>
        <dsp:cNvSpPr/>
      </dsp:nvSpPr>
      <dsp:spPr>
        <a:xfrm>
          <a:off x="0" y="1515115"/>
          <a:ext cx="6454987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Leverage the Ebook library to collaborate with a prominent electronics firm like Samsung.</a:t>
          </a:r>
          <a:endParaRPr lang="en-US" sz="2500" kern="1200"/>
        </a:p>
      </dsp:txBody>
      <dsp:txXfrm>
        <a:off x="48481" y="1563596"/>
        <a:ext cx="6358025" cy="896166"/>
      </dsp:txXfrm>
    </dsp:sp>
    <dsp:sp modelId="{1635BFDD-1917-48EF-80D7-2C641F06A850}">
      <dsp:nvSpPr>
        <dsp:cNvPr id="0" name=""/>
        <dsp:cNvSpPr/>
      </dsp:nvSpPr>
      <dsp:spPr>
        <a:xfrm>
          <a:off x="0" y="2580244"/>
          <a:ext cx="6454987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Start a subscription plan.</a:t>
          </a:r>
          <a:endParaRPr lang="en-US" sz="2500" kern="1200"/>
        </a:p>
      </dsp:txBody>
      <dsp:txXfrm>
        <a:off x="48481" y="2628725"/>
        <a:ext cx="6358025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9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8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3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AB08CF-51D6-433C-8774-6D5435321EA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0A5696-915A-449D-A64D-7C2881D14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F5F1-AD52-BA71-3FBD-2E598693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/>
              <a:t>BARNES &amp; NOBLE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24CA6-E66A-D35B-8157-C7773E77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Dwivedi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    Vamshidhar Nandineni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    Nunayon Avoseh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    Apeksha Suram</a:t>
            </a:r>
          </a:p>
          <a:p>
            <a:pPr algn="r"/>
            <a:endParaRPr lang="en-IN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B1AF8FBA-54AC-E97C-3B20-03FD2CCA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2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AADC-DD3E-7DAE-71D0-B05B369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Dedicated Device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C76CE2-9379-0F49-9EC8-56AE3C4AE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623076"/>
              </p:ext>
            </p:extLst>
          </p:nvPr>
        </p:nvGraphicFramePr>
        <p:xfrm>
          <a:off x="1096962" y="1846263"/>
          <a:ext cx="5466396" cy="249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198">
                  <a:extLst>
                    <a:ext uri="{9D8B030D-6E8A-4147-A177-3AD203B41FA5}">
                      <a16:colId xmlns:a16="http://schemas.microsoft.com/office/drawing/2014/main" val="2183907369"/>
                    </a:ext>
                  </a:extLst>
                </a:gridCol>
                <a:gridCol w="2733198">
                  <a:extLst>
                    <a:ext uri="{9D8B030D-6E8A-4147-A177-3AD203B41FA5}">
                      <a16:colId xmlns:a16="http://schemas.microsoft.com/office/drawing/2014/main" val="840802865"/>
                    </a:ext>
                  </a:extLst>
                </a:gridCol>
              </a:tblGrid>
              <a:tr h="319967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72439"/>
                  </a:ext>
                </a:extLst>
              </a:tr>
              <a:tr h="481599">
                <a:tc>
                  <a:txBody>
                    <a:bodyPr/>
                    <a:lstStyle/>
                    <a:p>
                      <a:r>
                        <a:rPr lang="en-IN" dirty="0"/>
                        <a:t>A new revenue channel.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prior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120060"/>
                  </a:ext>
                </a:extLst>
              </a:tr>
              <a:tr h="481599">
                <a:tc>
                  <a:txBody>
                    <a:bodyPr/>
                    <a:lstStyle/>
                    <a:p>
                      <a:r>
                        <a:rPr lang="en-IN" dirty="0"/>
                        <a:t>To stay in the </a:t>
                      </a:r>
                      <a:r>
                        <a:rPr lang="en-IN" dirty="0" err="1"/>
                        <a:t>Ebook</a:t>
                      </a:r>
                      <a:r>
                        <a:rPr lang="en-IN" dirty="0"/>
                        <a:t> competition.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Format compatibility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8694"/>
                  </a:ext>
                </a:extLst>
              </a:tr>
              <a:tr h="319967">
                <a:tc>
                  <a:txBody>
                    <a:bodyPr/>
                    <a:lstStyle/>
                    <a:p>
                      <a:r>
                        <a:rPr lang="en-IN" dirty="0"/>
                        <a:t>To retain existing customer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R&amp;D expenses.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90562"/>
                  </a:ext>
                </a:extLst>
              </a:tr>
              <a:tr h="3199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358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D56CB4C-EC0F-DD58-DD37-EF05719F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89" y="1790598"/>
            <a:ext cx="5074603" cy="333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CE2A7-EA31-D114-B944-71A06F0E9815}"/>
              </a:ext>
            </a:extLst>
          </p:cNvPr>
          <p:cNvSpPr txBox="1"/>
          <p:nvPr/>
        </p:nvSpPr>
        <p:spPr>
          <a:xfrm>
            <a:off x="606253" y="5397399"/>
            <a:ext cx="961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The sales went down 14% from 2008 to 2009, when Amazon launched kindle.</a:t>
            </a:r>
          </a:p>
          <a:p>
            <a:pPr marL="285750" indent="-285750">
              <a:buFontTx/>
              <a:buChar char="-"/>
            </a:pPr>
            <a:r>
              <a:rPr lang="en-IN" dirty="0"/>
              <a:t> To stay in the market and keep up sales B&amp;N launched Nook which increased their sales by 31%.  </a:t>
            </a:r>
          </a:p>
        </p:txBody>
      </p:sp>
    </p:spTree>
    <p:extLst>
      <p:ext uri="{BB962C8B-B14F-4D97-AF65-F5344CB8AC3E}">
        <p14:creationId xmlns:p14="http://schemas.microsoft.com/office/powerpoint/2010/main" val="168371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B921FE-88A4-459B-9BE1-BD2EBAD7C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70C1D-1DCF-4928-B175-32F33CEC3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C1E40-76D7-C801-A486-D2D7B387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Nook is prone to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9A2B-1993-EB90-2FEC-3FCB5F74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Barnes &amp; Noble lacks experience in producing hardware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Competitor's devices were more technologically sophisticated.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FF"/>
                </a:solidFill>
              </a:rPr>
              <a:t>Trend moving towards tablets over reading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FF"/>
                </a:solidFill>
              </a:rPr>
              <a:t>Long-term decreasing profit margin after Nook’s release.</a:t>
            </a:r>
          </a:p>
          <a:p>
            <a:endParaRPr lang="en-IN" sz="1500" b="1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E3BCE-143E-411A-809D-0F920A64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9A16F048-3642-5BAE-738E-E0C30CCA0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r="1610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B3F7-C19E-93D6-26EC-3A2C6AF9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Strategies if Nook fails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B44FD25-8605-D61E-2872-92D6EECA0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10263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1582A4-D3A4-4BE4-8904-978389AA4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570" y="2135215"/>
            <a:ext cx="3135109" cy="30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09BE-068E-4A51-B99B-0559BD69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B&amp;N’s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5F79-9CDF-5A82-707A-BB9A657B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Restrain from a price competition  for eBooks with Amazon.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B&amp;N should concentrate on physical book retailing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Decreasing Asset : Liability ratio from 2010 to 2011 from </a:t>
            </a:r>
            <a:r>
              <a:rPr lang="en-IN" b="1" dirty="0"/>
              <a:t>2.14 to 2.07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5C7A6-FA87-EE9D-16FE-1C7F5899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443000"/>
            <a:ext cx="6725920" cy="113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C9087-734C-03AD-3A07-A13F6F7C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873367"/>
            <a:ext cx="7457440" cy="842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D5A627-5106-BF17-CBF0-2A84F828D932}"/>
              </a:ext>
            </a:extLst>
          </p:cNvPr>
          <p:cNvSpPr txBox="1"/>
          <p:nvPr/>
        </p:nvSpPr>
        <p:spPr>
          <a:xfrm>
            <a:off x="3528979" y="46887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Barnes &amp; Noble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4D45D-F214-DA3D-5C49-3E8EAAED3640}"/>
              </a:ext>
            </a:extLst>
          </p:cNvPr>
          <p:cNvSpPr txBox="1"/>
          <p:nvPr/>
        </p:nvSpPr>
        <p:spPr>
          <a:xfrm>
            <a:off x="3883371" y="5918296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59559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55E77-1518-D793-8871-6ED96AB1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Additional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7920-A0CD-33F9-F46B-BF7044EE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FFFF"/>
                </a:solidFill>
              </a:rPr>
              <a:t>Start a membership subscription plan.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FFFF"/>
                </a:solidFill>
              </a:rPr>
              <a:t>Make payment to publishers in installments to earn interest rate.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FFFF"/>
                </a:solidFill>
              </a:rPr>
              <a:t>Using AB testing, organize in-store author meet ups.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FFFF"/>
                </a:solidFill>
              </a:rPr>
              <a:t>Using platform independent eBook format.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EA4E4C78-FB28-9056-780B-AE7E56AC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CD4D-BFB2-F396-667F-85FF2C9B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Amazon’s Heavy Discounting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AA9C-EC33-1D1B-33E9-D3694BF4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FFFFFF"/>
                </a:solidFill>
              </a:rPr>
              <a:t>Gives heavy discounts despite suffering losses.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FFFFFF"/>
                </a:solidFill>
              </a:rPr>
              <a:t>Has multiple revenue channel to regulate cash 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500" dirty="0">
                <a:solidFill>
                  <a:srgbClr val="FFFFFF"/>
                </a:solidFill>
              </a:rPr>
              <a:t>Displays advertisements on kindle. </a:t>
            </a:r>
          </a:p>
          <a:p>
            <a:endParaRPr lang="en-IN" sz="1500" dirty="0">
              <a:solidFill>
                <a:srgbClr val="FFFFFF"/>
              </a:solidFill>
            </a:endParaRPr>
          </a:p>
          <a:p>
            <a:endParaRPr lang="en-IN" sz="1500" dirty="0">
              <a:solidFill>
                <a:srgbClr val="FFFFFF"/>
              </a:solidFill>
            </a:endParaRPr>
          </a:p>
          <a:p>
            <a:endParaRPr lang="en-IN" sz="15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049D4B4-B686-B35C-D025-B49CAA65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88217"/>
            <a:ext cx="6798082" cy="508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A453E-C890-5E1D-75B2-5FDD27699303}"/>
              </a:ext>
            </a:extLst>
          </p:cNvPr>
          <p:cNvSpPr txBox="1"/>
          <p:nvPr/>
        </p:nvSpPr>
        <p:spPr>
          <a:xfrm>
            <a:off x="4566935" y="6267464"/>
            <a:ext cx="741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/>
              <a:t>Amazon spending more as compared to earning in 2011 than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72308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80F1-A7BD-BC90-75FE-909D9F79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Future Single Winner?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BA3D4-EFE0-451E-5EA8-53D8098856B0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won’t be a single winner after 5 years.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will have a large yet declining market share.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Firms like Apple and Google will increase their market share.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DBCFB0-BA5C-5726-3F37-67F22E002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010419"/>
              </p:ext>
            </p:extLst>
          </p:nvPr>
        </p:nvGraphicFramePr>
        <p:xfrm>
          <a:off x="633999" y="1378826"/>
          <a:ext cx="6909801" cy="383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085">
                  <a:extLst>
                    <a:ext uri="{9D8B030D-6E8A-4147-A177-3AD203B41FA5}">
                      <a16:colId xmlns:a16="http://schemas.microsoft.com/office/drawing/2014/main" val="431922356"/>
                    </a:ext>
                  </a:extLst>
                </a:gridCol>
                <a:gridCol w="3544716">
                  <a:extLst>
                    <a:ext uri="{9D8B030D-6E8A-4147-A177-3AD203B41FA5}">
                      <a16:colId xmlns:a16="http://schemas.microsoft.com/office/drawing/2014/main" val="1683191937"/>
                    </a:ext>
                  </a:extLst>
                </a:gridCol>
              </a:tblGrid>
              <a:tr h="474226">
                <a:tc>
                  <a:txBody>
                    <a:bodyPr/>
                    <a:lstStyle/>
                    <a:p>
                      <a:r>
                        <a:rPr lang="en-IN" sz="2100"/>
                        <a:t>Yes (Amazon)</a:t>
                      </a:r>
                    </a:p>
                  </a:txBody>
                  <a:tcPr marL="107779" marR="107779" marT="53889" marB="53889"/>
                </a:tc>
                <a:tc>
                  <a:txBody>
                    <a:bodyPr/>
                    <a:lstStyle/>
                    <a:p>
                      <a:r>
                        <a:rPr lang="en-IN" sz="2100"/>
                        <a:t>No</a:t>
                      </a:r>
                    </a:p>
                  </a:txBody>
                  <a:tcPr marL="107779" marR="107779" marT="53889" marB="53889"/>
                </a:tc>
                <a:extLst>
                  <a:ext uri="{0D108BD9-81ED-4DB2-BD59-A6C34878D82A}">
                    <a16:rowId xmlns:a16="http://schemas.microsoft.com/office/drawing/2014/main" val="2168843819"/>
                  </a:ext>
                </a:extLst>
              </a:tr>
              <a:tr h="1120897">
                <a:tc>
                  <a:txBody>
                    <a:bodyPr/>
                    <a:lstStyle/>
                    <a:p>
                      <a:r>
                        <a:rPr lang="en-IN" sz="2100"/>
                        <a:t>Already has 60% of dedicated device market share.</a:t>
                      </a:r>
                    </a:p>
                  </a:txBody>
                  <a:tcPr marL="107779" marR="107779" marT="53889" marB="53889"/>
                </a:tc>
                <a:tc>
                  <a:txBody>
                    <a:bodyPr/>
                    <a:lstStyle/>
                    <a:p>
                      <a:r>
                        <a:rPr lang="en-IN" sz="2100"/>
                        <a:t>Rise of platform independent eBook reader format.</a:t>
                      </a:r>
                    </a:p>
                  </a:txBody>
                  <a:tcPr marL="107779" marR="107779" marT="53889" marB="53889"/>
                </a:tc>
                <a:extLst>
                  <a:ext uri="{0D108BD9-81ED-4DB2-BD59-A6C34878D82A}">
                    <a16:rowId xmlns:a16="http://schemas.microsoft.com/office/drawing/2014/main" val="3312328014"/>
                  </a:ext>
                </a:extLst>
              </a:tr>
              <a:tr h="1120897">
                <a:tc>
                  <a:txBody>
                    <a:bodyPr/>
                    <a:lstStyle/>
                    <a:p>
                      <a:r>
                        <a:rPr lang="en-IN" sz="2100"/>
                        <a:t>Has multiple revenue channels to bear discounting losses.</a:t>
                      </a:r>
                    </a:p>
                  </a:txBody>
                  <a:tcPr marL="107779" marR="107779" marT="53889" marB="53889"/>
                </a:tc>
                <a:tc>
                  <a:txBody>
                    <a:bodyPr/>
                    <a:lstStyle/>
                    <a:p>
                      <a:r>
                        <a:rPr lang="en-IN" sz="2100"/>
                        <a:t>Increased competition in multifunction tablet devices.</a:t>
                      </a:r>
                    </a:p>
                  </a:txBody>
                  <a:tcPr marL="107779" marR="107779" marT="53889" marB="53889"/>
                </a:tc>
                <a:extLst>
                  <a:ext uri="{0D108BD9-81ED-4DB2-BD59-A6C34878D82A}">
                    <a16:rowId xmlns:a16="http://schemas.microsoft.com/office/drawing/2014/main" val="3872360420"/>
                  </a:ext>
                </a:extLst>
              </a:tr>
              <a:tr h="1120897">
                <a:tc>
                  <a:txBody>
                    <a:bodyPr/>
                    <a:lstStyle/>
                    <a:p>
                      <a:r>
                        <a:rPr lang="en-IN" sz="2100"/>
                        <a:t>Lock in users by not supporting other formats.</a:t>
                      </a:r>
                    </a:p>
                  </a:txBody>
                  <a:tcPr marL="107779" marR="107779" marT="53889" marB="53889"/>
                </a:tc>
                <a:tc>
                  <a:txBody>
                    <a:bodyPr/>
                    <a:lstStyle/>
                    <a:p>
                      <a:r>
                        <a:rPr lang="en-IN" sz="2100"/>
                        <a:t>New entrants like audio book can disrupt the market.</a:t>
                      </a:r>
                    </a:p>
                  </a:txBody>
                  <a:tcPr marL="107779" marR="107779" marT="53889" marB="53889"/>
                </a:tc>
                <a:extLst>
                  <a:ext uri="{0D108BD9-81ED-4DB2-BD59-A6C34878D82A}">
                    <a16:rowId xmlns:a16="http://schemas.microsoft.com/office/drawing/2014/main" val="328652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280B-384D-5F73-AC30-B7A7C2C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B239-C077-DF7A-519A-A57303FE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Barnes &amp; Noble is a retail bookstore chain that offers a broad range of physical and electronic books through various channels, including physical stores, an online store, and digital reading devices.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644F28-D616-0917-57FE-158DF850D08D}"/>
              </a:ext>
            </a:extLst>
          </p:cNvPr>
          <p:cNvCxnSpPr>
            <a:cxnSpLocks/>
          </p:cNvCxnSpPr>
          <p:nvPr/>
        </p:nvCxnSpPr>
        <p:spPr>
          <a:xfrm>
            <a:off x="3090146" y="4368800"/>
            <a:ext cx="1960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ABEAC1B-3539-C80F-F57E-51648ABE0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26" y="3569547"/>
            <a:ext cx="2841788" cy="15985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1E4D79-06D4-4824-45E1-D3F66FF109C9}"/>
              </a:ext>
            </a:extLst>
          </p:cNvPr>
          <p:cNvCxnSpPr/>
          <p:nvPr/>
        </p:nvCxnSpPr>
        <p:spPr>
          <a:xfrm>
            <a:off x="7892814" y="3857414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6DA4D9-0A1E-B6B0-B25E-E9905ED40CF4}"/>
              </a:ext>
            </a:extLst>
          </p:cNvPr>
          <p:cNvCxnSpPr/>
          <p:nvPr/>
        </p:nvCxnSpPr>
        <p:spPr>
          <a:xfrm>
            <a:off x="7892814" y="43688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C2E82-5CB2-5CFD-D253-1C3EE1116E43}"/>
              </a:ext>
            </a:extLst>
          </p:cNvPr>
          <p:cNvCxnSpPr/>
          <p:nvPr/>
        </p:nvCxnSpPr>
        <p:spPr>
          <a:xfrm>
            <a:off x="7892814" y="494792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113177-A84C-752A-4321-C9E42257F7DB}"/>
              </a:ext>
            </a:extLst>
          </p:cNvPr>
          <p:cNvCxnSpPr>
            <a:cxnSpLocks/>
          </p:cNvCxnSpPr>
          <p:nvPr/>
        </p:nvCxnSpPr>
        <p:spPr>
          <a:xfrm>
            <a:off x="3090146" y="4907280"/>
            <a:ext cx="1960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26248-9287-B398-DAE2-BB5AE72069DC}"/>
              </a:ext>
            </a:extLst>
          </p:cNvPr>
          <p:cNvCxnSpPr>
            <a:cxnSpLocks/>
          </p:cNvCxnSpPr>
          <p:nvPr/>
        </p:nvCxnSpPr>
        <p:spPr>
          <a:xfrm>
            <a:off x="3090146" y="3857414"/>
            <a:ext cx="1960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E118EE-C1D4-9064-ACC9-3AFB146D05EB}"/>
              </a:ext>
            </a:extLst>
          </p:cNvPr>
          <p:cNvSpPr txBox="1"/>
          <p:nvPr/>
        </p:nvSpPr>
        <p:spPr>
          <a:xfrm>
            <a:off x="662060" y="3672748"/>
            <a:ext cx="237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PHYSICAL BOOKS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5AB50-FBBF-B18C-96D6-6F0033C6385C}"/>
              </a:ext>
            </a:extLst>
          </p:cNvPr>
          <p:cNvSpPr txBox="1"/>
          <p:nvPr/>
        </p:nvSpPr>
        <p:spPr>
          <a:xfrm>
            <a:off x="1088721" y="4207934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E-BOOKS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6A772-07C8-2934-E285-7E2D5EB35F1B}"/>
              </a:ext>
            </a:extLst>
          </p:cNvPr>
          <p:cNvSpPr txBox="1"/>
          <p:nvPr/>
        </p:nvSpPr>
        <p:spPr>
          <a:xfrm>
            <a:off x="878209" y="4798721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NOOK DEVICE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080790-2DFB-9F53-3A3A-7101E3987FA9}"/>
              </a:ext>
            </a:extLst>
          </p:cNvPr>
          <p:cNvSpPr txBox="1"/>
          <p:nvPr/>
        </p:nvSpPr>
        <p:spPr>
          <a:xfrm>
            <a:off x="10336034" y="3672748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SUPPLIERS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8C4C87-6355-8EA8-E114-5AE09D7D8588}"/>
              </a:ext>
            </a:extLst>
          </p:cNvPr>
          <p:cNvSpPr txBox="1"/>
          <p:nvPr/>
        </p:nvSpPr>
        <p:spPr>
          <a:xfrm>
            <a:off x="10215279" y="4209628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INFRASTRUCTIRE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1D816-3D28-9CC4-507B-4114A96F1FB8}"/>
              </a:ext>
            </a:extLst>
          </p:cNvPr>
          <p:cNvSpPr txBox="1"/>
          <p:nvPr/>
        </p:nvSpPr>
        <p:spPr>
          <a:xfrm>
            <a:off x="10204753" y="4798721"/>
            <a:ext cx="205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OPERATIONAL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2FA97-A5AD-6F56-915F-FB7FF51EA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83" y="5163321"/>
            <a:ext cx="1365340" cy="1056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C0340-CE82-F9A5-79A4-8F298478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608" y="5163320"/>
            <a:ext cx="1365340" cy="10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5B9D-891A-9BF5-FD7D-52C759D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512560" cy="7024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65740-8D63-C10E-4549-2B94D004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59" y="989012"/>
            <a:ext cx="9112101" cy="5291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0F78D-116C-52CD-2DC5-466927536D29}"/>
              </a:ext>
            </a:extLst>
          </p:cNvPr>
          <p:cNvSpPr/>
          <p:nvPr/>
        </p:nvSpPr>
        <p:spPr>
          <a:xfrm>
            <a:off x="9011920" y="1351280"/>
            <a:ext cx="2438400" cy="176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60E7-B1CF-4567-D985-14BBC67E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9877"/>
          </a:xfrm>
        </p:spPr>
        <p:txBody>
          <a:bodyPr/>
          <a:lstStyle/>
          <a:p>
            <a:r>
              <a:rPr lang="en-IN" dirty="0"/>
              <a:t>Competitors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B9B8A-5C10-5198-6018-A8128EA4B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03" y="1046480"/>
            <a:ext cx="11110098" cy="42062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E9E03-0FFE-1F12-BD7B-97B5ABA2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97" y="4373881"/>
            <a:ext cx="538638" cy="645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30E308-B020-8903-6102-3E3A4CDA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217" y="4513739"/>
            <a:ext cx="896584" cy="365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595776-EC77-1B3D-9D57-EF6E6C75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283" y="5341596"/>
            <a:ext cx="770917" cy="343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EF465F-D989-8738-B34E-6F39896E3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4067" y="5273041"/>
            <a:ext cx="507467" cy="5384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8E01E2-A7E1-7DF7-5345-09AC087CE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1872" y="5341596"/>
            <a:ext cx="1044629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5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2E7A-E9C9-99C8-0EF6-F60B4C7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B370-E15B-276C-E138-C7670B5D2D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Publishers</a:t>
            </a:r>
            <a:r>
              <a:rPr lang="en-IN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High Revenue Generators (Bestsellers) (60%).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Medium Revenue Generators (30%).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Low Revenue Generators  (10%).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Exclusive Publishers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BF926-7C1B-B47D-DBFC-E44F79E2B0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Technical Suppliers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Hosting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App Stores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Electronics parts suppliers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Infrastructure Suppliers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Logistic Supplier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05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1DD9-CDEF-FC82-6B95-03A9D2AF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5803"/>
            <a:ext cx="10058400" cy="1450757"/>
          </a:xfrm>
        </p:spPr>
        <p:txBody>
          <a:bodyPr/>
          <a:lstStyle/>
          <a:p>
            <a:r>
              <a:rPr lang="en-US" dirty="0"/>
              <a:t>Substitutes                    New Entrants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6BCD-C011-2781-E024-167395980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National retail stores selling books as well.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90096CA-0A67-2796-5296-5A59C3EC19B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17920" y="1845735"/>
          <a:ext cx="49377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4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D7FA-B1C9-806E-29A3-DBD9F4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2D18EB-BA3D-8938-9126-5A6F1EAF7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05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F10-E782-77DD-C903-E391C9CF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/>
          <a:lstStyle/>
          <a:p>
            <a:r>
              <a:rPr lang="en-IN" dirty="0"/>
              <a:t>Importance of E-book for Publishers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DA1799-3F85-625F-56C3-0B25B2C1F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141343"/>
              </p:ext>
            </p:extLst>
          </p:nvPr>
        </p:nvGraphicFramePr>
        <p:xfrm>
          <a:off x="1097280" y="1256982"/>
          <a:ext cx="5628958" cy="318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479">
                  <a:extLst>
                    <a:ext uri="{9D8B030D-6E8A-4147-A177-3AD203B41FA5}">
                      <a16:colId xmlns:a16="http://schemas.microsoft.com/office/drawing/2014/main" val="3979588008"/>
                    </a:ext>
                  </a:extLst>
                </a:gridCol>
                <a:gridCol w="2814479">
                  <a:extLst>
                    <a:ext uri="{9D8B030D-6E8A-4147-A177-3AD203B41FA5}">
                      <a16:colId xmlns:a16="http://schemas.microsoft.com/office/drawing/2014/main" val="3987995034"/>
                    </a:ext>
                  </a:extLst>
                </a:gridCol>
              </a:tblGrid>
              <a:tr h="633174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40861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r>
                        <a:rPr lang="en-IN"/>
                        <a:t>Low production and inventory cost.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Restricted customer 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13996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r>
                        <a:rPr lang="en-IN" dirty="0"/>
                        <a:t>Improved availability and enhancement of the books.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Device and format compatibility.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1348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geographical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Piracy.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08482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r>
                        <a:rPr lang="en-IN" dirty="0"/>
                        <a:t>Creates a new revenue channel.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Heavy discounts by E-Book retailers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684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D0784F7-1EA6-2154-48AB-A6F52C0D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17" y="985518"/>
            <a:ext cx="4733959" cy="316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B9779-0635-3BDF-F99E-96C46186D38C}"/>
              </a:ext>
            </a:extLst>
          </p:cNvPr>
          <p:cNvSpPr txBox="1"/>
          <p:nvPr/>
        </p:nvSpPr>
        <p:spPr>
          <a:xfrm>
            <a:off x="1097280" y="4907280"/>
            <a:ext cx="10823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Conclusion</a:t>
            </a:r>
            <a:r>
              <a:rPr lang="en-IN" dirty="0"/>
              <a:t>: With the increase in technology and change in customer behaviour, </a:t>
            </a:r>
          </a:p>
          <a:p>
            <a:r>
              <a:rPr lang="en-IN" dirty="0"/>
              <a:t>and their major customers who are the leading retailers are also focused on the development of e-book industry </a:t>
            </a:r>
          </a:p>
          <a:p>
            <a:r>
              <a:rPr lang="en-IN" dirty="0"/>
              <a:t>it is important for Publishers to get adapted to E-book industry.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E1111-7C75-8FAE-3D89-A8FCD58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55" y="4155440"/>
            <a:ext cx="3486329" cy="2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4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00CC6-6384-572A-EAEA-A24BF4CE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/>
              <a:t>Role of Publishers 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7445FB0-9F05-761E-F811-0CCACAF4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7652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6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2188</TotalTime>
  <Words>634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Wingdings</vt:lpstr>
      <vt:lpstr>Retrospect</vt:lpstr>
      <vt:lpstr>BARNES &amp; NOBLE</vt:lpstr>
      <vt:lpstr>Business Model</vt:lpstr>
      <vt:lpstr>Customers</vt:lpstr>
      <vt:lpstr>Competitors</vt:lpstr>
      <vt:lpstr>Suppliers</vt:lpstr>
      <vt:lpstr>Substitutes                    New Entrants</vt:lpstr>
      <vt:lpstr>Challenges</vt:lpstr>
      <vt:lpstr>Importance of E-book for Publishers</vt:lpstr>
      <vt:lpstr>Role of Publishers </vt:lpstr>
      <vt:lpstr>Importance of Dedicated Device</vt:lpstr>
      <vt:lpstr>Nook is prone to failure</vt:lpstr>
      <vt:lpstr>Strategies if Nook fails</vt:lpstr>
      <vt:lpstr>B&amp;N’s Response</vt:lpstr>
      <vt:lpstr>Additional Recommendations </vt:lpstr>
      <vt:lpstr>Amazon’s Heavy Discounting</vt:lpstr>
      <vt:lpstr>Future Single Winner?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BARNES &amp; NOBLE</dc:title>
  <dc:creator>shubham</dc:creator>
  <cp:lastModifiedBy>shubham</cp:lastModifiedBy>
  <cp:revision>25</cp:revision>
  <dcterms:created xsi:type="dcterms:W3CDTF">2023-02-15T00:00:41Z</dcterms:created>
  <dcterms:modified xsi:type="dcterms:W3CDTF">2023-02-16T23:20:10Z</dcterms:modified>
</cp:coreProperties>
</file>